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7" r:id="rId6"/>
    <p:sldId id="261" r:id="rId7"/>
    <p:sldId id="262" r:id="rId8"/>
    <p:sldId id="263" r:id="rId9"/>
    <p:sldId id="264" r:id="rId10"/>
    <p:sldId id="274" r:id="rId11"/>
    <p:sldId id="266" r:id="rId12"/>
    <p:sldId id="267" r:id="rId13"/>
    <p:sldId id="275" r:id="rId14"/>
    <p:sldId id="269" r:id="rId15"/>
    <p:sldId id="270" r:id="rId16"/>
    <p:sldId id="276" r:id="rId17"/>
    <p:sldId id="278" r:id="rId18"/>
    <p:sldId id="272" r:id="rId19"/>
    <p:sldId id="273" r:id="rId2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8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215025" y="137875"/>
            <a:ext cx="1733549" cy="581024"/>
          </a:xfrm>
          <a:prstGeom prst="rect">
            <a:avLst/>
          </a:prstGeom>
        </p:spPr>
      </p:pic>
      <p:sp>
        <p:nvSpPr>
          <p:cNvPr id="2" name="Holder 2"/>
          <p:cNvSpPr>
            <a:spLocks noGrp="1"/>
          </p:cNvSpPr>
          <p:nvPr>
            <p:ph type="title"/>
          </p:nvPr>
        </p:nvSpPr>
        <p:spPr>
          <a:xfrm>
            <a:off x="384725" y="505248"/>
            <a:ext cx="8374549" cy="40957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a:xfrm>
            <a:off x="556937" y="1701562"/>
            <a:ext cx="7633334" cy="1524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picnicwithants.wordpress.com/tag/grateful" TargetMode="External"/><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14350"/>
            <a:ext cx="7315200" cy="566822"/>
          </a:xfrm>
          <a:prstGeom prst="rect">
            <a:avLst/>
          </a:prstGeom>
        </p:spPr>
        <p:txBody>
          <a:bodyPr vert="horz" wrap="square" lIns="0" tIns="12700" rIns="0" bIns="0" rtlCol="0">
            <a:spAutoFit/>
          </a:bodyPr>
          <a:lstStyle/>
          <a:p>
            <a:pPr marL="12700">
              <a:lnSpc>
                <a:spcPct val="100000"/>
              </a:lnSpc>
              <a:spcBef>
                <a:spcPts val="100"/>
              </a:spcBef>
            </a:pPr>
            <a:r>
              <a:rPr lang="en-US" sz="3600" b="1" u="sng" dirty="0"/>
              <a:t>DAA PROJECT IMPLEMENTION</a:t>
            </a:r>
            <a:endParaRPr sz="3600" b="1" u="sng" dirty="0"/>
          </a:p>
        </p:txBody>
      </p:sp>
      <p:sp>
        <p:nvSpPr>
          <p:cNvPr id="3" name="object 3"/>
          <p:cNvSpPr txBox="1"/>
          <p:nvPr/>
        </p:nvSpPr>
        <p:spPr>
          <a:xfrm>
            <a:off x="381000" y="1276350"/>
            <a:ext cx="8164830" cy="443711"/>
          </a:xfrm>
          <a:prstGeom prst="rect">
            <a:avLst/>
          </a:prstGeom>
        </p:spPr>
        <p:txBody>
          <a:bodyPr vert="horz" wrap="square" lIns="0" tIns="12700" rIns="0" bIns="0" rtlCol="0">
            <a:spAutoFit/>
          </a:bodyPr>
          <a:lstStyle/>
          <a:p>
            <a:pPr marL="12700">
              <a:lnSpc>
                <a:spcPct val="100000"/>
              </a:lnSpc>
              <a:spcBef>
                <a:spcPts val="100"/>
              </a:spcBef>
            </a:pPr>
            <a:r>
              <a:rPr sz="2800" u="sng" spc="-20" dirty="0">
                <a:solidFill>
                  <a:srgbClr val="595959"/>
                </a:solidFill>
                <a:latin typeface="Arial MT"/>
                <a:cs typeface="Arial MT"/>
              </a:rPr>
              <a:t>Module</a:t>
            </a:r>
            <a:r>
              <a:rPr sz="2800" spc="-20" dirty="0">
                <a:solidFill>
                  <a:srgbClr val="595959"/>
                </a:solidFill>
                <a:latin typeface="Arial MT"/>
                <a:cs typeface="Arial MT"/>
              </a:rPr>
              <a:t>-</a:t>
            </a:r>
            <a:r>
              <a:rPr sz="2800" dirty="0">
                <a:solidFill>
                  <a:srgbClr val="595959"/>
                </a:solidFill>
                <a:latin typeface="Arial MT"/>
                <a:cs typeface="Arial MT"/>
              </a:rPr>
              <a:t>:</a:t>
            </a:r>
            <a:r>
              <a:rPr lang="en-US" sz="2800" dirty="0">
                <a:solidFill>
                  <a:srgbClr val="595959"/>
                </a:solidFill>
                <a:latin typeface="Arial MT"/>
                <a:cs typeface="Arial MT"/>
              </a:rPr>
              <a:t>Program Level </a:t>
            </a:r>
            <a:r>
              <a:rPr lang="en-US" sz="2800" dirty="0" err="1">
                <a:solidFill>
                  <a:srgbClr val="595959"/>
                </a:solidFill>
                <a:latin typeface="Arial MT"/>
                <a:cs typeface="Arial MT"/>
              </a:rPr>
              <a:t>Ojective</a:t>
            </a:r>
            <a:r>
              <a:rPr lang="en-US" sz="2800" dirty="0">
                <a:solidFill>
                  <a:srgbClr val="595959"/>
                </a:solidFill>
                <a:latin typeface="Arial MT"/>
                <a:cs typeface="Arial MT"/>
              </a:rPr>
              <a:t> Setting</a:t>
            </a:r>
          </a:p>
        </p:txBody>
      </p:sp>
      <p:sp>
        <p:nvSpPr>
          <p:cNvPr id="5" name="TextBox 4">
            <a:extLst>
              <a:ext uri="{FF2B5EF4-FFF2-40B4-BE49-F238E27FC236}">
                <a16:creationId xmlns:a16="http://schemas.microsoft.com/office/drawing/2014/main" id="{12FDB6EB-C23C-165B-96C5-3A743AFACCBD}"/>
              </a:ext>
            </a:extLst>
          </p:cNvPr>
          <p:cNvSpPr txBox="1"/>
          <p:nvPr/>
        </p:nvSpPr>
        <p:spPr>
          <a:xfrm>
            <a:off x="1295400" y="2114550"/>
            <a:ext cx="4591538" cy="2031325"/>
          </a:xfrm>
          <a:prstGeom prst="rect">
            <a:avLst/>
          </a:prstGeom>
          <a:noFill/>
        </p:spPr>
        <p:txBody>
          <a:bodyPr wrap="square">
            <a:spAutoFit/>
          </a:bodyPr>
          <a:lstStyle/>
          <a:p>
            <a:r>
              <a:rPr lang="en-US" b="1" u="sng" dirty="0"/>
              <a:t>Submitted By </a:t>
            </a:r>
            <a:r>
              <a:rPr lang="en-US" dirty="0"/>
              <a:t>: TEAM HACKERS</a:t>
            </a:r>
          </a:p>
          <a:p>
            <a:r>
              <a:rPr lang="en-US" dirty="0"/>
              <a:t>G.AKHIL BABU         - AP23110011185</a:t>
            </a:r>
          </a:p>
          <a:p>
            <a:r>
              <a:rPr lang="en-US" dirty="0"/>
              <a:t>D.ABHIRAM              - AP23110011166</a:t>
            </a:r>
          </a:p>
          <a:p>
            <a:r>
              <a:rPr lang="en-US" dirty="0"/>
              <a:t>CH.PRADNISH          - AP23110011198</a:t>
            </a:r>
          </a:p>
          <a:p>
            <a:r>
              <a:rPr lang="en-US" dirty="0"/>
              <a:t>P.NIDHI CHANDRA   - AP23110011200</a:t>
            </a:r>
          </a:p>
          <a:p>
            <a:r>
              <a:rPr lang="en-US" dirty="0"/>
              <a:t>K.AKASH                   - AP23110011153</a:t>
            </a:r>
            <a:endParaRPr lang="en-IN" dirty="0"/>
          </a:p>
          <a:p>
            <a:r>
              <a:rPr lang="en-IN" dirty="0"/>
              <a:t>BTECH|CSE-Q|SEMESTER-3|2023-27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25" y="505248"/>
            <a:ext cx="8374549" cy="384721"/>
          </a:xfrm>
        </p:spPr>
        <p:txBody>
          <a:bodyPr/>
          <a:lstStyle/>
          <a:p>
            <a:r>
              <a:rPr lang="en-US" dirty="0"/>
              <a:t>Sorting</a:t>
            </a:r>
            <a:r>
              <a:rPr lang="en-US" spc="-10" dirty="0"/>
              <a:t> </a:t>
            </a:r>
            <a:r>
              <a:rPr lang="en-US" dirty="0"/>
              <a:t>Algorithm</a:t>
            </a:r>
            <a:r>
              <a:rPr lang="en-US" spc="-5" dirty="0"/>
              <a:t> </a:t>
            </a:r>
            <a:r>
              <a:rPr lang="en-US" spc="-20" dirty="0"/>
              <a:t>used</a:t>
            </a:r>
            <a:endParaRPr lang="en-US" dirty="0"/>
          </a:p>
        </p:txBody>
      </p:sp>
      <p:sp>
        <p:nvSpPr>
          <p:cNvPr id="3" name="Text Placeholder 2"/>
          <p:cNvSpPr>
            <a:spLocks noGrp="1"/>
          </p:cNvSpPr>
          <p:nvPr>
            <p:ph type="body" idx="1"/>
          </p:nvPr>
        </p:nvSpPr>
        <p:spPr>
          <a:xfrm>
            <a:off x="384725" y="1352550"/>
            <a:ext cx="7805546" cy="2877711"/>
          </a:xfrm>
        </p:spPr>
        <p:txBody>
          <a:bodyPr/>
          <a:lstStyle/>
          <a:p>
            <a:pPr marL="379095" indent="-366395">
              <a:lnSpc>
                <a:spcPct val="100000"/>
              </a:lnSpc>
              <a:spcBef>
                <a:spcPts val="420"/>
              </a:spcBef>
              <a:buChar char="●"/>
              <a:tabLst>
                <a:tab pos="379095" algn="l"/>
              </a:tabLst>
            </a:pPr>
            <a:r>
              <a:rPr lang="en-US" dirty="0"/>
              <a:t>Selection Sort </a:t>
            </a:r>
            <a:r>
              <a:rPr lang="en-US" spc="-10" dirty="0">
                <a:solidFill>
                  <a:srgbClr val="595959"/>
                </a:solidFill>
                <a:latin typeface="Arial MT"/>
                <a:cs typeface="Arial MT"/>
              </a:rPr>
              <a:t>:</a:t>
            </a:r>
            <a:endParaRPr lang="en-US" dirty="0">
              <a:latin typeface="Arial MT"/>
              <a:cs typeface="Arial MT"/>
            </a:endParaRPr>
          </a:p>
          <a:p>
            <a:pPr marL="379095" indent="-366395">
              <a:lnSpc>
                <a:spcPct val="100000"/>
              </a:lnSpc>
              <a:spcBef>
                <a:spcPts val="325"/>
              </a:spcBef>
              <a:buChar char="●"/>
              <a:tabLst>
                <a:tab pos="379095" algn="l"/>
              </a:tabLst>
            </a:pPr>
            <a:r>
              <a:rPr lang="en-US" spc="-10" dirty="0">
                <a:solidFill>
                  <a:srgbClr val="595959"/>
                </a:solidFill>
                <a:latin typeface="Arial MT"/>
                <a:cs typeface="Arial MT"/>
              </a:rPr>
              <a:t>Algorithm:</a:t>
            </a:r>
            <a:endParaRPr lang="en-US" dirty="0">
              <a:latin typeface="Arial MT"/>
              <a:cs typeface="Arial MT"/>
            </a:endParaRPr>
          </a:p>
          <a:p>
            <a:pPr marL="836294" lvl="1" indent="-335915">
              <a:lnSpc>
                <a:spcPct val="100000"/>
              </a:lnSpc>
              <a:spcBef>
                <a:spcPts val="340"/>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1:</a:t>
            </a:r>
            <a:r>
              <a:rPr lang="en-US" sz="1400" dirty="0"/>
              <a:t> Ask user to choose a field to sort by (code or name).</a:t>
            </a:r>
            <a:endParaRPr lang="en-US" sz="1400" dirty="0">
              <a:latin typeface="Arial MT"/>
              <a:cs typeface="Arial MT"/>
            </a:endParaRPr>
          </a:p>
          <a:p>
            <a:pPr marL="836294" lvl="1" indent="-335915">
              <a:spcBef>
                <a:spcPts val="254"/>
              </a:spcBef>
              <a:buFontTx/>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2:</a:t>
            </a:r>
            <a:r>
              <a:rPr lang="en-US" sz="1400" spc="-10" dirty="0">
                <a:solidFill>
                  <a:srgbClr val="595959"/>
                </a:solidFill>
                <a:latin typeface="Arial MT"/>
                <a:cs typeface="Arial MT"/>
              </a:rPr>
              <a:t>loop from 0 to program_count-1</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3: set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 I</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 -4:loop from i+1 to </a:t>
            </a:r>
            <a:r>
              <a:rPr lang="en-US" sz="1400" spc="-50" dirty="0" err="1">
                <a:solidFill>
                  <a:srgbClr val="595959"/>
                </a:solidFill>
                <a:latin typeface="Arial MT"/>
                <a:cs typeface="Arial MT"/>
              </a:rPr>
              <a:t>program_count</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Step-5: if programs[j]&lt;program[j+1] then replace the values of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to j</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Step-6: swap </a:t>
            </a:r>
            <a:r>
              <a:rPr lang="en-US" sz="1400" spc="-50" dirty="0" err="1">
                <a:solidFill>
                  <a:srgbClr val="595959"/>
                </a:solidFill>
                <a:latin typeface="Arial MT"/>
                <a:cs typeface="Arial MT"/>
              </a:rPr>
              <a:t>prorams</a:t>
            </a:r>
            <a:r>
              <a:rPr lang="en-US" sz="1400" spc="-50" dirty="0">
                <a:solidFill>
                  <a:srgbClr val="595959"/>
                </a:solidFill>
                <a:latin typeface="Arial MT"/>
                <a:cs typeface="Arial MT"/>
              </a:rPr>
              <a:t>[</a:t>
            </a:r>
            <a:r>
              <a:rPr lang="en-US" sz="1400" spc="-50" dirty="0" err="1">
                <a:solidFill>
                  <a:srgbClr val="595959"/>
                </a:solidFill>
                <a:latin typeface="Arial MT"/>
                <a:cs typeface="Arial MT"/>
              </a:rPr>
              <a:t>i</a:t>
            </a:r>
            <a:r>
              <a:rPr lang="en-US" sz="1400" spc="-50" dirty="0">
                <a:solidFill>
                  <a:srgbClr val="595959"/>
                </a:solidFill>
                <a:latin typeface="Arial MT"/>
                <a:cs typeface="Arial MT"/>
              </a:rPr>
              <a:t>] = programs[</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Step-7: continue the program until complete array to be sorted</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Step-8: print success message</a:t>
            </a:r>
          </a:p>
          <a:p>
            <a:pPr marL="836294" lvl="1" indent="-335915">
              <a:lnSpc>
                <a:spcPct val="100000"/>
              </a:lnSpc>
              <a:spcBef>
                <a:spcPts val="254"/>
              </a:spcBef>
              <a:buChar char="○"/>
              <a:tabLst>
                <a:tab pos="836294" algn="l"/>
              </a:tabLst>
            </a:pPr>
            <a:endParaRPr lang="en-US" sz="1400" dirty="0">
              <a:latin typeface="Arial MT"/>
              <a:cs typeface="Arial MT"/>
            </a:endParaRPr>
          </a:p>
        </p:txBody>
      </p:sp>
    </p:spTree>
    <p:extLst>
      <p:ext uri="{BB962C8B-B14F-4D97-AF65-F5344CB8AC3E}">
        <p14:creationId xmlns:p14="http://schemas.microsoft.com/office/powerpoint/2010/main" val="187569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Time</a:t>
            </a:r>
            <a:r>
              <a:rPr spc="-5" dirty="0"/>
              <a:t> </a:t>
            </a:r>
            <a:r>
              <a:rPr dirty="0"/>
              <a:t>Complexity</a:t>
            </a:r>
            <a:r>
              <a:rPr spc="-10" dirty="0"/>
              <a:t> </a:t>
            </a:r>
            <a:r>
              <a:rPr dirty="0"/>
              <a:t>of</a:t>
            </a:r>
            <a:r>
              <a:rPr spc="-10" dirty="0"/>
              <a:t> </a:t>
            </a:r>
            <a:r>
              <a:rPr dirty="0"/>
              <a:t>Sorting</a:t>
            </a:r>
            <a:r>
              <a:rPr spc="-5" dirty="0"/>
              <a:t> </a:t>
            </a:r>
            <a:r>
              <a:rPr spc="-10" dirty="0"/>
              <a:t>Algorithm</a:t>
            </a:r>
          </a:p>
        </p:txBody>
      </p:sp>
      <p:graphicFrame>
        <p:nvGraphicFramePr>
          <p:cNvPr id="3" name="object 3"/>
          <p:cNvGraphicFramePr>
            <a:graphicFrameLocks noGrp="1"/>
          </p:cNvGraphicFramePr>
          <p:nvPr>
            <p:extLst>
              <p:ext uri="{D42A27DB-BD31-4B8C-83A1-F6EECF244321}">
                <p14:modId xmlns:p14="http://schemas.microsoft.com/office/powerpoint/2010/main" val="4272604774"/>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lang="en-US" sz="1500" b="1" spc="-35" dirty="0">
                          <a:latin typeface="Arial"/>
                          <a:cs typeface="Arial"/>
                        </a:rPr>
                        <a:t> </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Bubble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Selection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8374549" cy="323165"/>
          </a:xfrm>
          <a:prstGeom prst="rect">
            <a:avLst/>
          </a:prstGeom>
        </p:spPr>
        <p:txBody>
          <a:bodyPr vert="horz" wrap="square" lIns="0" tIns="15240" rIns="0" bIns="0" rtlCol="0">
            <a:spAutoFit/>
          </a:bodyPr>
          <a:lstStyle/>
          <a:p>
            <a:pPr marL="12700">
              <a:lnSpc>
                <a:spcPct val="100000"/>
              </a:lnSpc>
              <a:spcBef>
                <a:spcPts val="120"/>
              </a:spcBef>
            </a:pPr>
            <a:r>
              <a:rPr lang="en-US" sz="2000" b="1" u="sng" spc="-20" dirty="0"/>
              <a:t>SORTED MATRIX ALGORITHM :</a:t>
            </a:r>
            <a:endParaRPr sz="2000" b="1" u="sng" spc="-20" dirty="0"/>
          </a:p>
        </p:txBody>
      </p:sp>
      <p:sp>
        <p:nvSpPr>
          <p:cNvPr id="5" name="TextBox 4">
            <a:extLst>
              <a:ext uri="{FF2B5EF4-FFF2-40B4-BE49-F238E27FC236}">
                <a16:creationId xmlns:a16="http://schemas.microsoft.com/office/drawing/2014/main" id="{A529B554-833E-6646-9F12-4E9CE344073A}"/>
              </a:ext>
            </a:extLst>
          </p:cNvPr>
          <p:cNvSpPr txBox="1"/>
          <p:nvPr/>
        </p:nvSpPr>
        <p:spPr>
          <a:xfrm>
            <a:off x="457200" y="1047750"/>
            <a:ext cx="6705600" cy="3970318"/>
          </a:xfrm>
          <a:prstGeom prst="rect">
            <a:avLst/>
          </a:prstGeom>
          <a:noFill/>
        </p:spPr>
        <p:txBody>
          <a:bodyPr wrap="square">
            <a:spAutoFit/>
          </a:bodyPr>
          <a:lstStyle/>
          <a:p>
            <a:r>
              <a:rPr lang="en-IN" dirty="0"/>
              <a:t>Start</a:t>
            </a:r>
          </a:p>
          <a:p>
            <a:r>
              <a:rPr lang="en-IN" dirty="0"/>
              <a:t>Input matrix of size courses x outcomes</a:t>
            </a:r>
          </a:p>
          <a:p>
            <a:r>
              <a:rPr lang="en-IN" dirty="0"/>
              <a:t>For </a:t>
            </a:r>
            <a:r>
              <a:rPr lang="en-IN" dirty="0" err="1"/>
              <a:t>i</a:t>
            </a:r>
            <a:r>
              <a:rPr lang="en-IN" dirty="0"/>
              <a:t> = 0 to courses - 1:</a:t>
            </a:r>
          </a:p>
          <a:p>
            <a:r>
              <a:rPr lang="en-IN" dirty="0"/>
              <a:t>    For j = </a:t>
            </a:r>
            <a:r>
              <a:rPr lang="en-IN" dirty="0" err="1"/>
              <a:t>i</a:t>
            </a:r>
            <a:r>
              <a:rPr lang="en-IN" dirty="0"/>
              <a:t> + 1 to courses:</a:t>
            </a:r>
          </a:p>
          <a:p>
            <a:r>
              <a:rPr lang="en-IN" dirty="0"/>
              <a:t>        Initialize </a:t>
            </a:r>
            <a:r>
              <a:rPr lang="en-IN" dirty="0" err="1"/>
              <a:t>sum_i</a:t>
            </a:r>
            <a:r>
              <a:rPr lang="en-IN" dirty="0"/>
              <a:t> = 0 and </a:t>
            </a:r>
            <a:r>
              <a:rPr lang="en-IN" dirty="0" err="1"/>
              <a:t>sum_j</a:t>
            </a:r>
            <a:r>
              <a:rPr lang="en-IN" dirty="0"/>
              <a:t> = 0</a:t>
            </a:r>
          </a:p>
          <a:p>
            <a:r>
              <a:rPr lang="en-IN" dirty="0"/>
              <a:t>        For k = 0 to outcomes - 1:</a:t>
            </a:r>
          </a:p>
          <a:p>
            <a:r>
              <a:rPr lang="en-IN" dirty="0"/>
              <a:t>            </a:t>
            </a:r>
            <a:r>
              <a:rPr lang="en-IN" dirty="0" err="1"/>
              <a:t>sum_i</a:t>
            </a:r>
            <a:r>
              <a:rPr lang="en-IN" dirty="0"/>
              <a:t> += matrix[</a:t>
            </a:r>
            <a:r>
              <a:rPr lang="en-IN" dirty="0" err="1"/>
              <a:t>i</a:t>
            </a:r>
            <a:r>
              <a:rPr lang="en-IN" dirty="0"/>
              <a:t>][k]</a:t>
            </a:r>
          </a:p>
          <a:p>
            <a:r>
              <a:rPr lang="en-IN" dirty="0"/>
              <a:t>            </a:t>
            </a:r>
            <a:r>
              <a:rPr lang="en-IN" dirty="0" err="1"/>
              <a:t>sum_j</a:t>
            </a:r>
            <a:r>
              <a:rPr lang="en-IN" dirty="0"/>
              <a:t> += matrix[j][k]</a:t>
            </a:r>
          </a:p>
          <a:p>
            <a:r>
              <a:rPr lang="en-IN" dirty="0"/>
              <a:t>        If </a:t>
            </a:r>
            <a:r>
              <a:rPr lang="en-IN" dirty="0" err="1"/>
              <a:t>sum_i</a:t>
            </a:r>
            <a:r>
              <a:rPr lang="en-IN" dirty="0"/>
              <a:t> &gt; </a:t>
            </a:r>
            <a:r>
              <a:rPr lang="en-IN" dirty="0" err="1"/>
              <a:t>sum_j</a:t>
            </a:r>
            <a:r>
              <a:rPr lang="en-IN" dirty="0"/>
              <a:t>:</a:t>
            </a:r>
          </a:p>
          <a:p>
            <a:r>
              <a:rPr lang="en-IN" dirty="0"/>
              <a:t>            For k = 0 to outcomes - 1:</a:t>
            </a:r>
          </a:p>
          <a:p>
            <a:r>
              <a:rPr lang="en-IN" dirty="0"/>
              <a:t>                Swap matrix[</a:t>
            </a:r>
            <a:r>
              <a:rPr lang="en-IN" dirty="0" err="1"/>
              <a:t>i</a:t>
            </a:r>
            <a:r>
              <a:rPr lang="en-IN" dirty="0"/>
              <a:t>][k] and matrix[j][k]</a:t>
            </a:r>
          </a:p>
          <a:p>
            <a:r>
              <a:rPr lang="en-IN" dirty="0"/>
              <a:t>Output sorted matrix</a:t>
            </a:r>
          </a:p>
          <a:p>
            <a:r>
              <a:rPr lang="en-IN" dirty="0"/>
              <a:t>End</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302074" cy="369332"/>
          </a:xfrm>
        </p:spPr>
        <p:txBody>
          <a:bodyPr/>
          <a:lstStyle/>
          <a:p>
            <a:r>
              <a:rPr lang="en-US" sz="2400" b="1" dirty="0"/>
              <a:t>ALGORITHM FOR COURSE ARTICULATION:</a:t>
            </a:r>
          </a:p>
        </p:txBody>
      </p:sp>
      <p:sp>
        <p:nvSpPr>
          <p:cNvPr id="3" name="Text Placeholder 2"/>
          <p:cNvSpPr>
            <a:spLocks noGrp="1"/>
          </p:cNvSpPr>
          <p:nvPr>
            <p:ph type="body" idx="1"/>
          </p:nvPr>
        </p:nvSpPr>
        <p:spPr>
          <a:xfrm flipH="1">
            <a:off x="8018058" y="1265515"/>
            <a:ext cx="287741" cy="239435"/>
          </a:xfrm>
        </p:spPr>
        <p:txBody>
          <a:bodyPr/>
          <a:lstStyle/>
          <a:p>
            <a:pPr marL="285750" indent="-285750">
              <a:buFont typeface="Wingdings" panose="05000000000000000000" pitchFamily="2" charset="2"/>
              <a:buChar char="§"/>
            </a:pPr>
            <a:endParaRPr lang="en-US" dirty="0">
              <a:solidFill>
                <a:schemeClr val="bg1">
                  <a:lumMod val="75000"/>
                </a:schemeClr>
              </a:solidFill>
            </a:endParaRPr>
          </a:p>
        </p:txBody>
      </p:sp>
      <p:sp>
        <p:nvSpPr>
          <p:cNvPr id="5" name="Rectangle 2"/>
          <p:cNvSpPr>
            <a:spLocks noChangeArrowheads="1"/>
          </p:cNvSpPr>
          <p:nvPr/>
        </p:nvSpPr>
        <p:spPr bwMode="auto">
          <a:xfrm>
            <a:off x="0" y="-12677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B70B372-B7D9-40CD-6A05-4D16A91E7E6A}"/>
              </a:ext>
            </a:extLst>
          </p:cNvPr>
          <p:cNvSpPr txBox="1"/>
          <p:nvPr/>
        </p:nvSpPr>
        <p:spPr>
          <a:xfrm>
            <a:off x="457200" y="971550"/>
            <a:ext cx="6858000" cy="3505200"/>
          </a:xfrm>
          <a:prstGeom prst="rect">
            <a:avLst/>
          </a:prstGeom>
          <a:noFill/>
        </p:spPr>
        <p:txBody>
          <a:bodyPr wrap="square">
            <a:spAutoFit/>
          </a:bodyPr>
          <a:lstStyle/>
          <a:p>
            <a:r>
              <a:rPr lang="en-IN" dirty="0"/>
              <a:t>Start</a:t>
            </a:r>
          </a:p>
          <a:p>
            <a:r>
              <a:rPr lang="en-IN" dirty="0"/>
              <a:t>Identify the course to be articulated</a:t>
            </a:r>
          </a:p>
          <a:p>
            <a:r>
              <a:rPr lang="en-IN" dirty="0"/>
              <a:t>Check if the course is in the articulation database</a:t>
            </a:r>
          </a:p>
          <a:p>
            <a:r>
              <a:rPr lang="en-IN" dirty="0"/>
              <a:t>If course is in the database:</a:t>
            </a:r>
          </a:p>
          <a:p>
            <a:r>
              <a:rPr lang="en-IN" dirty="0"/>
              <a:t>    Retrieve existing articulation information</a:t>
            </a:r>
          </a:p>
          <a:p>
            <a:r>
              <a:rPr lang="en-IN" dirty="0"/>
              <a:t>Else:</a:t>
            </a:r>
          </a:p>
          <a:p>
            <a:r>
              <a:rPr lang="en-IN" dirty="0"/>
              <a:t>    Evaluate the course content for equivalency</a:t>
            </a:r>
          </a:p>
          <a:p>
            <a:r>
              <a:rPr lang="en-IN" dirty="0"/>
              <a:t>If course content is equivalent:</a:t>
            </a:r>
          </a:p>
          <a:p>
            <a:r>
              <a:rPr lang="en-IN" dirty="0"/>
              <a:t>    Update the articulation database with new information</a:t>
            </a:r>
          </a:p>
          <a:p>
            <a:r>
              <a:rPr lang="en-IN" dirty="0"/>
              <a:t>Else:</a:t>
            </a:r>
          </a:p>
          <a:p>
            <a:r>
              <a:rPr lang="en-IN" dirty="0"/>
              <a:t>    Notify relevant stakeholders of the decision</a:t>
            </a:r>
          </a:p>
          <a:p>
            <a:r>
              <a:rPr lang="en-IN" dirty="0"/>
              <a:t>End</a:t>
            </a:r>
          </a:p>
        </p:txBody>
      </p:sp>
    </p:spTree>
    <p:extLst>
      <p:ext uri="{BB962C8B-B14F-4D97-AF65-F5344CB8AC3E}">
        <p14:creationId xmlns:p14="http://schemas.microsoft.com/office/powerpoint/2010/main" val="387471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Time</a:t>
            </a:r>
            <a:r>
              <a:rPr spc="-10" dirty="0"/>
              <a:t> </a:t>
            </a:r>
            <a:r>
              <a:rPr dirty="0"/>
              <a:t>Complexity</a:t>
            </a:r>
            <a:r>
              <a:rPr spc="-10" dirty="0"/>
              <a:t> </a:t>
            </a:r>
            <a:r>
              <a:rPr dirty="0"/>
              <a:t>of</a:t>
            </a:r>
            <a:r>
              <a:rPr spc="-10" dirty="0"/>
              <a:t> </a:t>
            </a:r>
            <a:r>
              <a:rPr dirty="0"/>
              <a:t>Searching</a:t>
            </a:r>
            <a:r>
              <a:rPr spc="-10" dirty="0"/>
              <a:t> Algorithm</a:t>
            </a:r>
          </a:p>
        </p:txBody>
      </p:sp>
      <p:graphicFrame>
        <p:nvGraphicFramePr>
          <p:cNvPr id="3" name="object 3"/>
          <p:cNvGraphicFramePr>
            <a:graphicFrameLocks noGrp="1"/>
          </p:cNvGraphicFramePr>
          <p:nvPr>
            <p:extLst>
              <p:ext uri="{D42A27DB-BD31-4B8C-83A1-F6EECF244321}">
                <p14:modId xmlns:p14="http://schemas.microsoft.com/office/powerpoint/2010/main" val="3860840867"/>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Sitka Banner" pitchFamily="2" charset="0"/>
                          <a:cs typeface="Times New Roman"/>
                        </a:rPr>
                        <a:t>Course articulation</a:t>
                      </a:r>
                      <a:endParaRPr sz="2000" dirty="0">
                        <a:latin typeface="Sitka Banner" pitchFamily="2" charset="0"/>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O(k)</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Sorted matrix</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O(k</a:t>
                      </a:r>
                      <a:r>
                        <a:rPr lang="en-IN" sz="2000" dirty="0"/>
                        <a:t>n^2</a:t>
                      </a:r>
                      <a:r>
                        <a:rPr lang="en-US" sz="2000" dirty="0">
                          <a:latin typeface="Times New Roman"/>
                          <a:cs typeface="Times New Roman"/>
                        </a:rPr>
                        <a: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05248"/>
            <a:ext cx="8374549" cy="409575"/>
          </a:xfrm>
          <a:prstGeom prst="rect">
            <a:avLst/>
          </a:prstGeom>
        </p:spPr>
        <p:txBody>
          <a:bodyPr vert="horz" wrap="square" lIns="0" tIns="15240" rIns="0" bIns="0" rtlCol="0">
            <a:spAutoFit/>
          </a:bodyPr>
          <a:lstStyle/>
          <a:p>
            <a:pPr marL="12700">
              <a:lnSpc>
                <a:spcPct val="100000"/>
              </a:lnSpc>
              <a:spcBef>
                <a:spcPts val="120"/>
              </a:spcBef>
            </a:pPr>
            <a:r>
              <a:rPr lang="en-US" dirty="0"/>
              <a:t>Overview </a:t>
            </a:r>
            <a:r>
              <a:rPr dirty="0"/>
              <a:t>Code[</a:t>
            </a:r>
            <a:r>
              <a:rPr lang="en-US" sz="1200" dirty="0"/>
              <a:t>overview </a:t>
            </a:r>
            <a:r>
              <a:rPr sz="1300" dirty="0"/>
              <a:t>of</a:t>
            </a:r>
            <a:r>
              <a:rPr sz="1300" spc="5" dirty="0"/>
              <a:t> </a:t>
            </a:r>
            <a:r>
              <a:rPr sz="1300" dirty="0" err="1"/>
              <a:t>searching,Sorting,CRUD</a:t>
            </a:r>
            <a:r>
              <a:rPr sz="1300" spc="5" dirty="0"/>
              <a:t> </a:t>
            </a:r>
            <a:r>
              <a:rPr sz="1300" dirty="0"/>
              <a:t>and</a:t>
            </a:r>
            <a:r>
              <a:rPr sz="1300" spc="5" dirty="0"/>
              <a:t> </a:t>
            </a:r>
            <a:r>
              <a:rPr sz="1300" dirty="0"/>
              <a:t>Storage</a:t>
            </a:r>
            <a:r>
              <a:rPr sz="1300" spc="5" dirty="0"/>
              <a:t> </a:t>
            </a:r>
            <a:r>
              <a:rPr sz="1300" spc="-10" dirty="0"/>
              <a:t>options</a:t>
            </a:r>
            <a:r>
              <a:rPr spc="-10" dirty="0"/>
              <a:t>]</a:t>
            </a:r>
            <a:endParaRPr sz="1300" dirty="0"/>
          </a:p>
        </p:txBody>
      </p:sp>
      <p:sp>
        <p:nvSpPr>
          <p:cNvPr id="3" name="Rectangle 2"/>
          <p:cNvSpPr/>
          <p:nvPr/>
        </p:nvSpPr>
        <p:spPr>
          <a:xfrm>
            <a:off x="990600" y="819150"/>
            <a:ext cx="8001000" cy="276999"/>
          </a:xfrm>
          <a:prstGeom prst="rect">
            <a:avLst/>
          </a:prstGeom>
        </p:spPr>
        <p:txBody>
          <a:bodyPr wrap="square">
            <a:spAutoFit/>
          </a:bodyPr>
          <a:lstStyle/>
          <a:p>
            <a:endParaRPr lang="en-US" sz="1200" dirty="0"/>
          </a:p>
        </p:txBody>
      </p:sp>
      <p:sp>
        <p:nvSpPr>
          <p:cNvPr id="4" name="Rectangle 3"/>
          <p:cNvSpPr/>
          <p:nvPr/>
        </p:nvSpPr>
        <p:spPr>
          <a:xfrm>
            <a:off x="152400" y="886370"/>
            <a:ext cx="8991600" cy="4408899"/>
          </a:xfrm>
          <a:prstGeom prst="rect">
            <a:avLst/>
          </a:prstGeom>
        </p:spPr>
        <p:txBody>
          <a:bodyPr wrap="square">
            <a:spAutoFit/>
          </a:bodyPr>
          <a:lstStyle/>
          <a:p>
            <a:r>
              <a:rPr lang="en-US" sz="1000" dirty="0"/>
              <a:t>// 1. CRUD Operations</a:t>
            </a:r>
          </a:p>
          <a:p>
            <a:r>
              <a:rPr lang="en-US" sz="1000" dirty="0"/>
              <a:t>void </a:t>
            </a:r>
            <a:r>
              <a:rPr lang="en-US" sz="1000" dirty="0" err="1"/>
              <a:t>inputMatrix</a:t>
            </a:r>
            <a:r>
              <a:rPr lang="en-US" sz="1000" dirty="0"/>
              <a:t>() { /* Create: Inputs new course articulation matrix */ }</a:t>
            </a:r>
          </a:p>
          <a:p>
            <a:r>
              <a:rPr lang="en-US" sz="1000" dirty="0"/>
              <a:t>void </a:t>
            </a:r>
            <a:r>
              <a:rPr lang="en-US" sz="1000" dirty="0" err="1"/>
              <a:t>displayMatrix</a:t>
            </a:r>
            <a:r>
              <a:rPr lang="en-US" sz="1000" dirty="0"/>
              <a:t>() { /* Read: Displays the course articulation matrix */ }</a:t>
            </a:r>
          </a:p>
          <a:p>
            <a:r>
              <a:rPr lang="en-US" sz="1000" dirty="0"/>
              <a:t>void </a:t>
            </a:r>
            <a:r>
              <a:rPr lang="en-US" sz="1000" dirty="0" err="1"/>
              <a:t>sortMatrix</a:t>
            </a:r>
            <a:r>
              <a:rPr lang="en-US" sz="1000" dirty="0"/>
              <a:t>() { /* Update: Sorts the course articulation matrix */ }</a:t>
            </a:r>
          </a:p>
          <a:p>
            <a:r>
              <a:rPr lang="en-US" sz="1000" dirty="0"/>
              <a:t>void </a:t>
            </a:r>
            <a:r>
              <a:rPr lang="en-US" sz="1000" dirty="0" err="1"/>
              <a:t>searchCourse</a:t>
            </a:r>
            <a:r>
              <a:rPr lang="en-US" sz="1000" dirty="0"/>
              <a:t>() { /* Read: Searches for a specific course articulation in the matrix */ }</a:t>
            </a:r>
          </a:p>
          <a:p>
            <a:endParaRPr lang="en-US" sz="1000" dirty="0"/>
          </a:p>
          <a:p>
            <a:r>
              <a:rPr lang="en-US" sz="1000" dirty="0"/>
              <a:t>// 2. Sorting (e.g., by sum of elements in rows)</a:t>
            </a:r>
          </a:p>
          <a:p>
            <a:r>
              <a:rPr lang="en-US" sz="1000" dirty="0"/>
              <a:t>void </a:t>
            </a:r>
            <a:r>
              <a:rPr lang="en-US" sz="1000" dirty="0" err="1"/>
              <a:t>sortMatrix</a:t>
            </a:r>
            <a:r>
              <a:rPr lang="en-US" sz="1000" dirty="0"/>
              <a:t>(int matrix[MAX_COURSES][MAX_OUTCOMES], int courses, int outcomes) {</a:t>
            </a:r>
          </a:p>
          <a:p>
            <a:r>
              <a:rPr lang="en-US" sz="1000" dirty="0"/>
              <a:t>    // Sorts matrix rows based on the sum of their elements</a:t>
            </a:r>
          </a:p>
          <a:p>
            <a:r>
              <a:rPr lang="en-US" sz="1000" dirty="0"/>
              <a:t>    for (int </a:t>
            </a:r>
            <a:r>
              <a:rPr lang="en-US" sz="1000" dirty="0" err="1"/>
              <a:t>i</a:t>
            </a:r>
            <a:r>
              <a:rPr lang="en-US" sz="1000" dirty="0"/>
              <a:t> = 0; </a:t>
            </a:r>
            <a:r>
              <a:rPr lang="en-US" sz="1000" dirty="0" err="1"/>
              <a:t>i</a:t>
            </a:r>
            <a:r>
              <a:rPr lang="en-US" sz="1000" dirty="0"/>
              <a:t> &lt; courses - 1; </a:t>
            </a:r>
            <a:r>
              <a:rPr lang="en-US" sz="1000" dirty="0" err="1"/>
              <a:t>i</a:t>
            </a:r>
            <a:r>
              <a:rPr lang="en-US" sz="1000" dirty="0"/>
              <a:t>++) {</a:t>
            </a:r>
          </a:p>
          <a:p>
            <a:r>
              <a:rPr lang="en-US" sz="1000" dirty="0"/>
              <a:t>        for (int j = </a:t>
            </a:r>
            <a:r>
              <a:rPr lang="en-US" sz="1000" dirty="0" err="1"/>
              <a:t>i</a:t>
            </a:r>
            <a:r>
              <a:rPr lang="en-US" sz="1000" dirty="0"/>
              <a:t> + 1; j &lt; courses; </a:t>
            </a:r>
            <a:r>
              <a:rPr lang="en-US" sz="1000" dirty="0" err="1"/>
              <a:t>j++</a:t>
            </a:r>
            <a:r>
              <a:rPr lang="en-US" sz="1000" dirty="0"/>
              <a:t>) {</a:t>
            </a:r>
          </a:p>
          <a:p>
            <a:r>
              <a:rPr lang="en-US" sz="1000" dirty="0"/>
              <a:t>            int </a:t>
            </a:r>
            <a:r>
              <a:rPr lang="en-US" sz="1000" dirty="0" err="1"/>
              <a:t>sum_i</a:t>
            </a:r>
            <a:r>
              <a:rPr lang="en-US" sz="1000" dirty="0"/>
              <a:t> = 0, </a:t>
            </a:r>
            <a:r>
              <a:rPr lang="en-US" sz="1000" dirty="0" err="1"/>
              <a:t>sum_j</a:t>
            </a:r>
            <a:r>
              <a:rPr lang="en-US" sz="1000" dirty="0"/>
              <a:t> = 0;</a:t>
            </a:r>
          </a:p>
          <a:p>
            <a:r>
              <a:rPr lang="en-US" sz="1000" dirty="0"/>
              <a:t>            for (int k = 0; k &lt; outcomes; k++) {</a:t>
            </a:r>
          </a:p>
          <a:p>
            <a:r>
              <a:rPr lang="en-US" sz="1000" dirty="0"/>
              <a:t>                </a:t>
            </a:r>
            <a:r>
              <a:rPr lang="en-US" sz="1000" dirty="0" err="1"/>
              <a:t>sum_i</a:t>
            </a:r>
            <a:r>
              <a:rPr lang="en-US" sz="1000" dirty="0"/>
              <a:t> += matrix[</a:t>
            </a:r>
            <a:r>
              <a:rPr lang="en-US" sz="1000" dirty="0" err="1"/>
              <a:t>i</a:t>
            </a:r>
            <a:r>
              <a:rPr lang="en-US" sz="1000" dirty="0"/>
              <a:t>][k];</a:t>
            </a:r>
          </a:p>
          <a:p>
            <a:r>
              <a:rPr lang="en-US" sz="1000" dirty="0"/>
              <a:t>                </a:t>
            </a:r>
            <a:r>
              <a:rPr lang="en-US" sz="1000" dirty="0" err="1"/>
              <a:t>sum_j</a:t>
            </a:r>
            <a:r>
              <a:rPr lang="en-US" sz="1000" dirty="0"/>
              <a:t> += matrix[j][k];</a:t>
            </a:r>
          </a:p>
          <a:p>
            <a:r>
              <a:rPr lang="en-US" sz="1000" dirty="0"/>
              <a:t>            }</a:t>
            </a:r>
          </a:p>
          <a:p>
            <a:r>
              <a:rPr lang="en-US" sz="1000" dirty="0"/>
              <a:t>            if (</a:t>
            </a:r>
            <a:r>
              <a:rPr lang="en-US" sz="1000" dirty="0" err="1"/>
              <a:t>sum_i</a:t>
            </a:r>
            <a:r>
              <a:rPr lang="en-US" sz="1000" dirty="0"/>
              <a:t> &gt; </a:t>
            </a:r>
            <a:r>
              <a:rPr lang="en-US" sz="1000" dirty="0" err="1"/>
              <a:t>sum_j</a:t>
            </a:r>
            <a:r>
              <a:rPr lang="en-US" sz="1000" dirty="0"/>
              <a:t>) {</a:t>
            </a:r>
          </a:p>
          <a:p>
            <a:r>
              <a:rPr lang="en-US" sz="1000" dirty="0"/>
              <a:t>                for (int k = 0; k &lt; outcomes; k++) {</a:t>
            </a:r>
          </a:p>
          <a:p>
            <a:r>
              <a:rPr lang="en-US" sz="1000" dirty="0"/>
              <a:t>                    int temp = matrix[</a:t>
            </a:r>
            <a:r>
              <a:rPr lang="en-US" sz="1000" dirty="0" err="1"/>
              <a:t>i</a:t>
            </a:r>
            <a:r>
              <a:rPr lang="en-US" sz="1000" dirty="0"/>
              <a:t>][k];</a:t>
            </a:r>
          </a:p>
          <a:p>
            <a:r>
              <a:rPr lang="en-US" sz="1000" dirty="0"/>
              <a:t>                    matrix[</a:t>
            </a:r>
            <a:r>
              <a:rPr lang="en-US" sz="1000" dirty="0" err="1"/>
              <a:t>i</a:t>
            </a:r>
            <a:r>
              <a:rPr lang="en-US" sz="1000" dirty="0"/>
              <a:t>][k] = matrix[j][k];</a:t>
            </a:r>
          </a:p>
          <a:p>
            <a:r>
              <a:rPr lang="en-US" sz="1000" dirty="0"/>
              <a:t>                    matrix[j][k] = temp;</a:t>
            </a:r>
          </a:p>
          <a:p>
            <a:r>
              <a:rPr lang="en-US" sz="1000" dirty="0"/>
              <a:t>                }</a:t>
            </a:r>
          </a:p>
          <a:p>
            <a:r>
              <a:rPr lang="en-US" sz="1000" dirty="0"/>
              <a:t>            }</a:t>
            </a:r>
          </a:p>
          <a:p>
            <a:r>
              <a:rPr lang="en-US" sz="1000" dirty="0"/>
              <a:t>        }</a:t>
            </a:r>
          </a:p>
          <a:p>
            <a:r>
              <a:rPr lang="en-US" sz="1000" dirty="0"/>
              <a:t>    }</a:t>
            </a:r>
          </a:p>
          <a:p>
            <a:r>
              <a:rPr lang="en-US" sz="1000" dirty="0"/>
              <a:t>}</a:t>
            </a:r>
          </a:p>
          <a:p>
            <a:endParaRPr lang="en-US" sz="1000" dirty="0"/>
          </a:p>
          <a:p>
            <a:endParaRPr lang="en-US"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51EEEA-3235-F693-4C85-D0E3ACE48015}"/>
              </a:ext>
            </a:extLst>
          </p:cNvPr>
          <p:cNvSpPr txBox="1"/>
          <p:nvPr/>
        </p:nvSpPr>
        <p:spPr>
          <a:xfrm>
            <a:off x="304800" y="895350"/>
            <a:ext cx="8305800" cy="2970044"/>
          </a:xfrm>
          <a:prstGeom prst="rect">
            <a:avLst/>
          </a:prstGeom>
          <a:noFill/>
        </p:spPr>
        <p:txBody>
          <a:bodyPr wrap="square">
            <a:spAutoFit/>
          </a:bodyPr>
          <a:lstStyle/>
          <a:p>
            <a:r>
              <a:rPr lang="en-US" sz="1100" dirty="0"/>
              <a:t>// 3. Searching (e.g., by course articulation)</a:t>
            </a:r>
          </a:p>
          <a:p>
            <a:r>
              <a:rPr lang="en-US" sz="1100" dirty="0"/>
              <a:t>int* </a:t>
            </a:r>
            <a:r>
              <a:rPr lang="en-US" sz="1100" dirty="0" err="1"/>
              <a:t>searchCourse</a:t>
            </a:r>
            <a:r>
              <a:rPr lang="en-US" sz="1100" dirty="0"/>
              <a:t>(int matrix[MAX_COURSES][MAX_OUTCOMES], int courses, int outcomes, int target[MAX_OUTCOMES]) {</a:t>
            </a:r>
          </a:p>
          <a:p>
            <a:r>
              <a:rPr lang="en-US" sz="1100" dirty="0"/>
              <a:t>    for (int </a:t>
            </a:r>
            <a:r>
              <a:rPr lang="en-US" sz="1100" dirty="0" err="1"/>
              <a:t>i</a:t>
            </a:r>
            <a:r>
              <a:rPr lang="en-US" sz="1100" dirty="0"/>
              <a:t> = 0; </a:t>
            </a:r>
            <a:r>
              <a:rPr lang="en-US" sz="1100" dirty="0" err="1"/>
              <a:t>i</a:t>
            </a:r>
            <a:r>
              <a:rPr lang="en-US" sz="1100" dirty="0"/>
              <a:t> &lt; courses; </a:t>
            </a:r>
            <a:r>
              <a:rPr lang="en-US" sz="1100" dirty="0" err="1"/>
              <a:t>i</a:t>
            </a:r>
            <a:r>
              <a:rPr lang="en-US" sz="1100" dirty="0"/>
              <a:t>++) {</a:t>
            </a:r>
          </a:p>
          <a:p>
            <a:r>
              <a:rPr lang="en-US" sz="1100" dirty="0"/>
              <a:t>        int found = 1;</a:t>
            </a:r>
          </a:p>
          <a:p>
            <a:r>
              <a:rPr lang="en-US" sz="1100" dirty="0"/>
              <a:t>        for (int j = 0; j &lt; outcomes; </a:t>
            </a:r>
            <a:r>
              <a:rPr lang="en-US" sz="1100" dirty="0" err="1"/>
              <a:t>j++</a:t>
            </a:r>
            <a:r>
              <a:rPr lang="en-US" sz="1100" dirty="0"/>
              <a:t>) {</a:t>
            </a:r>
          </a:p>
          <a:p>
            <a:r>
              <a:rPr lang="en-US" sz="1100" dirty="0"/>
              <a:t>            if (matrix[</a:t>
            </a:r>
            <a:r>
              <a:rPr lang="en-US" sz="1100" dirty="0" err="1"/>
              <a:t>i</a:t>
            </a:r>
            <a:r>
              <a:rPr lang="en-US" sz="1100" dirty="0"/>
              <a:t>][j] != target[j]) {</a:t>
            </a:r>
          </a:p>
          <a:p>
            <a:r>
              <a:rPr lang="en-US" sz="1100" dirty="0"/>
              <a:t>                found = 0;</a:t>
            </a:r>
          </a:p>
          <a:p>
            <a:r>
              <a:rPr lang="en-US" sz="1100" dirty="0"/>
              <a:t>                break;</a:t>
            </a:r>
          </a:p>
          <a:p>
            <a:r>
              <a:rPr lang="en-US" sz="1100" dirty="0"/>
              <a:t>            }</a:t>
            </a:r>
          </a:p>
          <a:p>
            <a:r>
              <a:rPr lang="en-US" sz="1100" dirty="0"/>
              <a:t>        }</a:t>
            </a:r>
          </a:p>
          <a:p>
            <a:r>
              <a:rPr lang="en-US" sz="1100" dirty="0"/>
              <a:t>        if (found) {</a:t>
            </a:r>
          </a:p>
          <a:p>
            <a:r>
              <a:rPr lang="en-US" sz="1100" dirty="0"/>
              <a:t>            return matrix[</a:t>
            </a:r>
            <a:r>
              <a:rPr lang="en-US" sz="1100" dirty="0" err="1"/>
              <a:t>i</a:t>
            </a:r>
            <a:r>
              <a:rPr lang="en-US" sz="1100" dirty="0"/>
              <a:t>]; // Return pointer to found course articulation</a:t>
            </a:r>
          </a:p>
          <a:p>
            <a:r>
              <a:rPr lang="en-US" sz="1100" dirty="0"/>
              <a:t>        }</a:t>
            </a:r>
          </a:p>
          <a:p>
            <a:r>
              <a:rPr lang="en-US" sz="1100" dirty="0"/>
              <a:t>    }</a:t>
            </a:r>
          </a:p>
          <a:p>
            <a:r>
              <a:rPr lang="en-US" sz="1100" dirty="0"/>
              <a:t>    return NULL; // Not found</a:t>
            </a:r>
          </a:p>
          <a:p>
            <a:r>
              <a:rPr lang="en-US" sz="1100" dirty="0"/>
              <a:t>}</a:t>
            </a:r>
          </a:p>
          <a:p>
            <a:endParaRPr lang="en-US" sz="1100" dirty="0"/>
          </a:p>
        </p:txBody>
      </p:sp>
    </p:spTree>
    <p:extLst>
      <p:ext uri="{BB962C8B-B14F-4D97-AF65-F5344CB8AC3E}">
        <p14:creationId xmlns:p14="http://schemas.microsoft.com/office/powerpoint/2010/main" val="2939736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2B5E-6B6B-9521-64D2-8620EA359720}"/>
              </a:ext>
            </a:extLst>
          </p:cNvPr>
          <p:cNvSpPr>
            <a:spLocks noGrp="1"/>
          </p:cNvSpPr>
          <p:nvPr>
            <p:ph type="title"/>
          </p:nvPr>
        </p:nvSpPr>
        <p:spPr>
          <a:xfrm>
            <a:off x="384725" y="505248"/>
            <a:ext cx="8374549" cy="369332"/>
          </a:xfrm>
        </p:spPr>
        <p:txBody>
          <a:bodyPr/>
          <a:lstStyle/>
          <a:p>
            <a:r>
              <a:rPr lang="en-US" sz="2400" b="1" dirty="0"/>
              <a:t>screenshots</a:t>
            </a:r>
            <a:endParaRPr lang="en-IN" sz="2400" b="1" dirty="0"/>
          </a:p>
        </p:txBody>
      </p:sp>
      <p:pic>
        <p:nvPicPr>
          <p:cNvPr id="3" name="Picture 2">
            <a:extLst>
              <a:ext uri="{FF2B5EF4-FFF2-40B4-BE49-F238E27FC236}">
                <a16:creationId xmlns:a16="http://schemas.microsoft.com/office/drawing/2014/main" id="{1428D1F8-C7EB-EEF4-5A6B-7F34649B0974}"/>
              </a:ext>
            </a:extLst>
          </p:cNvPr>
          <p:cNvPicPr>
            <a:picLocks noChangeAspect="1"/>
          </p:cNvPicPr>
          <p:nvPr/>
        </p:nvPicPr>
        <p:blipFill>
          <a:blip r:embed="rId2"/>
          <a:stretch>
            <a:fillRect/>
          </a:stretch>
        </p:blipFill>
        <p:spPr>
          <a:xfrm>
            <a:off x="685800" y="978323"/>
            <a:ext cx="3733800" cy="1807527"/>
          </a:xfrm>
          <a:prstGeom prst="rect">
            <a:avLst/>
          </a:prstGeom>
        </p:spPr>
      </p:pic>
      <p:pic>
        <p:nvPicPr>
          <p:cNvPr id="4" name="Picture 3">
            <a:extLst>
              <a:ext uri="{FF2B5EF4-FFF2-40B4-BE49-F238E27FC236}">
                <a16:creationId xmlns:a16="http://schemas.microsoft.com/office/drawing/2014/main" id="{93FD649F-C310-2168-C45D-1C71955AEE8D}"/>
              </a:ext>
            </a:extLst>
          </p:cNvPr>
          <p:cNvPicPr>
            <a:picLocks noChangeAspect="1"/>
          </p:cNvPicPr>
          <p:nvPr/>
        </p:nvPicPr>
        <p:blipFill>
          <a:blip r:embed="rId3"/>
          <a:stretch>
            <a:fillRect/>
          </a:stretch>
        </p:blipFill>
        <p:spPr>
          <a:xfrm>
            <a:off x="86360" y="3035220"/>
            <a:ext cx="2209800" cy="1675765"/>
          </a:xfrm>
          <a:prstGeom prst="rect">
            <a:avLst/>
          </a:prstGeom>
        </p:spPr>
      </p:pic>
      <p:pic>
        <p:nvPicPr>
          <p:cNvPr id="5" name="Picture 4">
            <a:extLst>
              <a:ext uri="{FF2B5EF4-FFF2-40B4-BE49-F238E27FC236}">
                <a16:creationId xmlns:a16="http://schemas.microsoft.com/office/drawing/2014/main" id="{CD1CEE67-37E3-4562-205A-8C0F06A61F8F}"/>
              </a:ext>
            </a:extLst>
          </p:cNvPr>
          <p:cNvPicPr>
            <a:picLocks noChangeAspect="1"/>
          </p:cNvPicPr>
          <p:nvPr/>
        </p:nvPicPr>
        <p:blipFill>
          <a:blip r:embed="rId4"/>
          <a:stretch>
            <a:fillRect/>
          </a:stretch>
        </p:blipFill>
        <p:spPr>
          <a:xfrm>
            <a:off x="2296160" y="3035220"/>
            <a:ext cx="3429000" cy="1675765"/>
          </a:xfrm>
          <a:prstGeom prst="rect">
            <a:avLst/>
          </a:prstGeom>
        </p:spPr>
      </p:pic>
      <p:pic>
        <p:nvPicPr>
          <p:cNvPr id="8" name="Picture 7">
            <a:extLst>
              <a:ext uri="{FF2B5EF4-FFF2-40B4-BE49-F238E27FC236}">
                <a16:creationId xmlns:a16="http://schemas.microsoft.com/office/drawing/2014/main" id="{1C471CC3-3DA7-A405-9A3D-3380FDD4B23E}"/>
              </a:ext>
            </a:extLst>
          </p:cNvPr>
          <p:cNvPicPr>
            <a:picLocks noChangeAspect="1"/>
          </p:cNvPicPr>
          <p:nvPr/>
        </p:nvPicPr>
        <p:blipFill>
          <a:blip r:embed="rId5"/>
          <a:stretch>
            <a:fillRect/>
          </a:stretch>
        </p:blipFill>
        <p:spPr>
          <a:xfrm>
            <a:off x="5791200" y="3035221"/>
            <a:ext cx="3220720" cy="1675765"/>
          </a:xfrm>
          <a:prstGeom prst="rect">
            <a:avLst/>
          </a:prstGeom>
        </p:spPr>
      </p:pic>
      <p:pic>
        <p:nvPicPr>
          <p:cNvPr id="9" name="Picture 8">
            <a:extLst>
              <a:ext uri="{FF2B5EF4-FFF2-40B4-BE49-F238E27FC236}">
                <a16:creationId xmlns:a16="http://schemas.microsoft.com/office/drawing/2014/main" id="{DD8B5CCF-5608-D6B2-5EA6-FC49D99016A2}"/>
              </a:ext>
            </a:extLst>
          </p:cNvPr>
          <p:cNvPicPr>
            <a:picLocks noChangeAspect="1"/>
          </p:cNvPicPr>
          <p:nvPr/>
        </p:nvPicPr>
        <p:blipFill>
          <a:blip r:embed="rId6"/>
          <a:stretch>
            <a:fillRect/>
          </a:stretch>
        </p:blipFill>
        <p:spPr>
          <a:xfrm>
            <a:off x="5500454" y="1127337"/>
            <a:ext cx="3220720" cy="1509501"/>
          </a:xfrm>
          <a:prstGeom prst="rect">
            <a:avLst/>
          </a:prstGeom>
        </p:spPr>
      </p:pic>
    </p:spTree>
    <p:extLst>
      <p:ext uri="{BB962C8B-B14F-4D97-AF65-F5344CB8AC3E}">
        <p14:creationId xmlns:p14="http://schemas.microsoft.com/office/powerpoint/2010/main" val="108996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10" dirty="0"/>
              <a:t>Conclusion</a:t>
            </a:r>
          </a:p>
        </p:txBody>
      </p:sp>
      <p:sp>
        <p:nvSpPr>
          <p:cNvPr id="3" name="Rectangle 2"/>
          <p:cNvSpPr/>
          <p:nvPr/>
        </p:nvSpPr>
        <p:spPr>
          <a:xfrm>
            <a:off x="762000" y="1123950"/>
            <a:ext cx="6705600" cy="3722366"/>
          </a:xfrm>
          <a:prstGeom prst="rect">
            <a:avLst/>
          </a:prstGeom>
        </p:spPr>
        <p:txBody>
          <a:bodyPr wrap="square">
            <a:spAutoFit/>
          </a:bodyPr>
          <a:lstStyle/>
          <a:p>
            <a:pPr marL="23495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In the programming section, we designed a comprehensive C program that handles a Course Articulation Matrix. This program includes functionalities for inputting the matrix, displaying it, sorting the courses based on specific criteria, and searching for a particular course articulation. We provided detailed steps to capture screenshots and explained how to document the code with an architecture diagram.</a:t>
            </a:r>
          </a:p>
          <a:p>
            <a:pPr marL="23495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By implementing these concepts, you gained valuable insights into both discrete mathematics and practical programming, enhancing your problem-solving skills and ability to organize and present technical information effectively.</a:t>
            </a:r>
          </a:p>
          <a:p>
            <a:pPr marL="234950" indent="-6350" algn="just">
              <a:lnSpc>
                <a:spcPct val="112000"/>
              </a:lnSpc>
              <a:spcAft>
                <a:spcPts val="150"/>
              </a:spcAft>
            </a:pPr>
            <a:endParaRPr lang="en-US" sz="1050" kern="1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7162800" y="2010058"/>
            <a:ext cx="1981199" cy="1123384"/>
          </a:xfrm>
          <a:prstGeom prst="rect">
            <a:avLst/>
          </a:prstGeom>
        </p:spPr>
        <p:txBody>
          <a:bodyPr vert="horz" wrap="square" lIns="0" tIns="15240" rIns="0" bIns="0" rtlCol="0">
            <a:spAutoFit/>
          </a:bodyPr>
          <a:lstStyle/>
          <a:p>
            <a:pPr marL="12700">
              <a:lnSpc>
                <a:spcPct val="100000"/>
              </a:lnSpc>
              <a:spcBef>
                <a:spcPts val="120"/>
              </a:spcBef>
            </a:pPr>
            <a:endParaRPr sz="7200" spc="-25" dirty="0">
              <a:latin typeface="Arial Rounded MT Bold" panose="020F0704030504030204" pitchFamily="34" charset="0"/>
            </a:endParaRPr>
          </a:p>
        </p:txBody>
      </p:sp>
      <p:pic>
        <p:nvPicPr>
          <p:cNvPr id="4" name="Picture 3">
            <a:extLst>
              <a:ext uri="{FF2B5EF4-FFF2-40B4-BE49-F238E27FC236}">
                <a16:creationId xmlns:a16="http://schemas.microsoft.com/office/drawing/2014/main" id="{6BFBE712-18FE-0E01-6434-BEBFA5CDEF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52600" y="666750"/>
            <a:ext cx="4572000" cy="3599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Introduction</a:t>
            </a:r>
            <a:r>
              <a:rPr spc="-30" dirty="0"/>
              <a:t> </a:t>
            </a:r>
            <a:r>
              <a:rPr dirty="0"/>
              <a:t>to</a:t>
            </a:r>
            <a:r>
              <a:rPr spc="-30" dirty="0"/>
              <a:t> </a:t>
            </a:r>
            <a:r>
              <a:rPr spc="-10" dirty="0"/>
              <a:t>Project</a:t>
            </a:r>
          </a:p>
        </p:txBody>
      </p:sp>
      <p:sp>
        <p:nvSpPr>
          <p:cNvPr id="3" name="object 3"/>
          <p:cNvSpPr txBox="1"/>
          <p:nvPr/>
        </p:nvSpPr>
        <p:spPr>
          <a:xfrm>
            <a:off x="152400" y="508542"/>
            <a:ext cx="8915400" cy="3437608"/>
          </a:xfrm>
          <a:prstGeom prst="rect">
            <a:avLst/>
          </a:prstGeom>
        </p:spPr>
        <p:txBody>
          <a:bodyPr vert="horz" wrap="square" lIns="0" tIns="12700" rIns="0" bIns="0" rtlCol="0">
            <a:spAutoFit/>
          </a:bodyPr>
          <a:lstStyle/>
          <a:p>
            <a:pPr marL="234950" marR="31115" indent="-6350" algn="just">
              <a:lnSpc>
                <a:spcPct val="112000"/>
              </a:lnSpc>
              <a:spcAft>
                <a:spcPts val="3745"/>
              </a:spcAft>
            </a:pPr>
            <a:r>
              <a:rPr lang="en-IN" sz="1800" kern="100" dirty="0">
                <a:solidFill>
                  <a:srgbClr val="000000"/>
                </a:solidFill>
                <a:effectLst/>
                <a:latin typeface="Arial" panose="020B0604020202020204" pitchFamily="34" charset="0"/>
                <a:ea typeface="Arial" panose="020B0604020202020204" pitchFamily="34" charset="0"/>
              </a:rPr>
              <a:t> </a:t>
            </a:r>
          </a:p>
          <a:p>
            <a:pPr marL="234950" marR="31115" indent="-6350" algn="just">
              <a:lnSpc>
                <a:spcPct val="112000"/>
              </a:lnSpc>
              <a:spcAft>
                <a:spcPts val="3745"/>
              </a:spcAft>
            </a:pPr>
            <a:r>
              <a:rPr lang="en-US" sz="1800" kern="100" dirty="0">
                <a:solidFill>
                  <a:srgbClr val="000000"/>
                </a:solidFill>
                <a:effectLst/>
                <a:latin typeface="Arial" panose="020B0604020202020204" pitchFamily="34" charset="0"/>
                <a:ea typeface="Arial" panose="020B0604020202020204" pitchFamily="34" charset="0"/>
              </a:rPr>
              <a:t>The Course Articulation Matrix is a critical framework within Outcome-Based Education (OBE) that aligns course objectives and outcomes with program-level goals. It ensures that each course contributes meaningfully to the overall learning outcomes expected from students in a program. By defining a matrix that maps specific course objectives to relevant program outcomes, institutions can measure how well individual courses are supporting broader educational goals.</a:t>
            </a:r>
            <a:endParaRPr lang="en-IN" sz="1800" kern="100" dirty="0">
              <a:solidFill>
                <a:srgbClr val="000000"/>
              </a:solidFill>
              <a:effectLst/>
              <a:latin typeface="Arial" panose="020B0604020202020204" pitchFamily="34" charset="0"/>
              <a:ea typeface="Arial" panose="020B0604020202020204" pitchFamily="34" charset="0"/>
            </a:endParaRPr>
          </a:p>
          <a:p>
            <a:pPr marL="12700" marR="5080">
              <a:lnSpc>
                <a:spcPct val="114999"/>
              </a:lnSpc>
              <a:spcBef>
                <a:spcPts val="100"/>
              </a:spcBef>
            </a:pPr>
            <a:endParaRPr sz="18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Architecture</a:t>
            </a:r>
            <a:r>
              <a:rPr spc="-5" dirty="0"/>
              <a:t> </a:t>
            </a:r>
            <a:r>
              <a:rPr dirty="0"/>
              <a:t>Diagram</a:t>
            </a:r>
            <a:endParaRPr sz="13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4800" y="971550"/>
            <a:ext cx="8686800" cy="3810000"/>
          </a:xfrm>
          <a:prstGeom prst="rect">
            <a:avLst/>
          </a:prstGeom>
        </p:spPr>
      </p:pic>
      <p:cxnSp>
        <p:nvCxnSpPr>
          <p:cNvPr id="8" name="Straight Connector 7"/>
          <p:cNvCxnSpPr/>
          <p:nvPr/>
        </p:nvCxnSpPr>
        <p:spPr>
          <a:xfrm>
            <a:off x="3200400" y="2266950"/>
            <a:ext cx="0" cy="10668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2270311"/>
            <a:ext cx="1295400" cy="11201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355" y="666750"/>
            <a:ext cx="8374549" cy="409575"/>
          </a:xfrm>
          <a:prstGeom prst="rect">
            <a:avLst/>
          </a:prstGeom>
        </p:spPr>
        <p:txBody>
          <a:bodyPr vert="horz" wrap="square" lIns="0" tIns="15240" rIns="0" bIns="0" rtlCol="0">
            <a:spAutoFit/>
          </a:bodyPr>
          <a:lstStyle/>
          <a:p>
            <a:pPr marL="12700">
              <a:lnSpc>
                <a:spcPct val="100000"/>
              </a:lnSpc>
              <a:spcBef>
                <a:spcPts val="120"/>
              </a:spcBef>
            </a:pPr>
            <a:r>
              <a:rPr dirty="0"/>
              <a:t>Module</a:t>
            </a:r>
            <a:r>
              <a:rPr spc="-30" dirty="0"/>
              <a:t> </a:t>
            </a:r>
            <a:r>
              <a:rPr dirty="0"/>
              <a:t>Description</a:t>
            </a:r>
            <a:r>
              <a:rPr spc="-20" dirty="0"/>
              <a:t> </a:t>
            </a:r>
            <a:r>
              <a:rPr dirty="0"/>
              <a:t>:</a:t>
            </a:r>
            <a:r>
              <a:rPr lang="en-US" spc="-20" dirty="0"/>
              <a:t> Program Level Objective Setting</a:t>
            </a:r>
            <a:endParaRPr spc="-10" dirty="0"/>
          </a:p>
        </p:txBody>
      </p:sp>
      <p:sp>
        <p:nvSpPr>
          <p:cNvPr id="3" name="object 3"/>
          <p:cNvSpPr txBox="1"/>
          <p:nvPr/>
        </p:nvSpPr>
        <p:spPr>
          <a:xfrm>
            <a:off x="475249" y="1175208"/>
            <a:ext cx="8061959" cy="3152145"/>
          </a:xfrm>
          <a:prstGeom prst="rect">
            <a:avLst/>
          </a:prstGeom>
        </p:spPr>
        <p:txBody>
          <a:bodyPr vert="horz" wrap="square" lIns="0" tIns="12700" rIns="0" bIns="0" rtlCol="0">
            <a:spAutoFit/>
          </a:bodyPr>
          <a:lstStyle/>
          <a:p>
            <a:r>
              <a:rPr lang="en-US" sz="1400" b="1" dirty="0"/>
              <a:t>Module Description</a:t>
            </a:r>
          </a:p>
          <a:p>
            <a:r>
              <a:rPr lang="en-US" sz="1400" dirty="0"/>
              <a:t>The Course Articulation Matrix program serves as a comprehensive tool for educators and academic institutions to systematically organize, analyze, and evaluate course outcomes. This module is designed to facilitate the input, manipulation, and retrieval of data related to the articulation of course outcomes.</a:t>
            </a:r>
          </a:p>
          <a:p>
            <a:r>
              <a:rPr lang="en-US" sz="1400" b="1" dirty="0"/>
              <a:t>Key Features:</a:t>
            </a:r>
          </a:p>
          <a:p>
            <a:pPr>
              <a:buFont typeface="+mj-lt"/>
              <a:buAutoNum type="arabicPeriod"/>
            </a:pPr>
            <a:r>
              <a:rPr lang="en-US" sz="1200" b="1" dirty="0"/>
              <a:t>Input Matrix</a:t>
            </a:r>
            <a:r>
              <a:rPr lang="en-US" sz="1200" dirty="0"/>
              <a:t>: Populate the matrix with course data.</a:t>
            </a:r>
          </a:p>
          <a:p>
            <a:pPr>
              <a:buFont typeface="+mj-lt"/>
              <a:buAutoNum type="arabicPeriod"/>
            </a:pPr>
            <a:r>
              <a:rPr lang="en-US" sz="1200" b="1" dirty="0"/>
              <a:t>Display Matrix</a:t>
            </a:r>
            <a:r>
              <a:rPr lang="en-US" sz="1200" dirty="0"/>
              <a:t>: Visualize the matrix for clarity.</a:t>
            </a:r>
          </a:p>
          <a:p>
            <a:pPr>
              <a:buFont typeface="+mj-lt"/>
              <a:buAutoNum type="arabicPeriod"/>
            </a:pPr>
            <a:r>
              <a:rPr lang="en-US" sz="1200" b="1" dirty="0"/>
              <a:t>Sort Matrix</a:t>
            </a:r>
            <a:r>
              <a:rPr lang="en-US" sz="1200" dirty="0"/>
              <a:t>: Sort courses based on criteria.</a:t>
            </a:r>
          </a:p>
          <a:p>
            <a:pPr>
              <a:buFont typeface="+mj-lt"/>
              <a:buAutoNum type="arabicPeriod"/>
            </a:pPr>
            <a:r>
              <a:rPr lang="en-US" sz="1200" b="1" dirty="0"/>
              <a:t>Search Course</a:t>
            </a:r>
            <a:r>
              <a:rPr lang="en-US" sz="1200" dirty="0"/>
              <a:t>: Find specific course articulations.</a:t>
            </a:r>
          </a:p>
          <a:p>
            <a:r>
              <a:rPr lang="en-US" sz="1600" b="1" dirty="0"/>
              <a:t>Benefits:</a:t>
            </a:r>
          </a:p>
          <a:p>
            <a:pPr>
              <a:buFont typeface="Arial" panose="020B0604020202020204" pitchFamily="34" charset="0"/>
              <a:buChar char="•"/>
            </a:pPr>
            <a:r>
              <a:rPr lang="en-US" sz="1400" b="1" dirty="0"/>
              <a:t>Efficient</a:t>
            </a:r>
            <a:r>
              <a:rPr lang="en-US" sz="1400" dirty="0"/>
              <a:t>: Automates data handling.</a:t>
            </a:r>
          </a:p>
          <a:p>
            <a:pPr>
              <a:buFont typeface="Arial" panose="020B0604020202020204" pitchFamily="34" charset="0"/>
              <a:buChar char="•"/>
            </a:pPr>
            <a:r>
              <a:rPr lang="en-US" sz="1400" b="1" dirty="0"/>
              <a:t>Organized</a:t>
            </a:r>
            <a:r>
              <a:rPr lang="en-US" sz="1400" dirty="0"/>
              <a:t>: Keeps course data accessible.</a:t>
            </a:r>
          </a:p>
          <a:p>
            <a:pPr>
              <a:buFont typeface="Arial" panose="020B0604020202020204" pitchFamily="34" charset="0"/>
              <a:buChar char="•"/>
            </a:pPr>
            <a:r>
              <a:rPr lang="en-US" sz="1400" b="1" dirty="0"/>
              <a:t>Analytical</a:t>
            </a:r>
            <a:r>
              <a:rPr lang="en-US" sz="1400" dirty="0"/>
              <a:t>: Enhances decision-making.</a:t>
            </a:r>
          </a:p>
          <a:p>
            <a:pPr>
              <a:buFont typeface="Arial" panose="020B0604020202020204" pitchFamily="34" charset="0"/>
              <a:buChar char="•"/>
            </a:pPr>
            <a:r>
              <a:rPr lang="en-US" sz="1400" b="1" dirty="0"/>
              <a:t>User-Friendly</a:t>
            </a:r>
            <a:r>
              <a:rPr lang="en-US" sz="1400" dirty="0"/>
              <a:t>: Easy to use with clear prompts.</a:t>
            </a:r>
            <a:endParaRPr sz="14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C320-6B05-F8F0-8D96-922F699D8715}"/>
              </a:ext>
            </a:extLst>
          </p:cNvPr>
          <p:cNvSpPr>
            <a:spLocks noGrp="1"/>
          </p:cNvSpPr>
          <p:nvPr>
            <p:ph type="title"/>
          </p:nvPr>
        </p:nvSpPr>
        <p:spPr>
          <a:xfrm>
            <a:off x="384725" y="505248"/>
            <a:ext cx="8374549" cy="692497"/>
          </a:xfrm>
        </p:spPr>
        <p:txBody>
          <a:bodyPr/>
          <a:lstStyle/>
          <a:p>
            <a:r>
              <a:rPr lang="en-IN" sz="2000" b="1" kern="100" dirty="0">
                <a:solidFill>
                  <a:srgbClr val="000000"/>
                </a:solidFill>
                <a:effectLst/>
                <a:latin typeface="Arial" panose="020B0604020202020204" pitchFamily="34" charset="0"/>
                <a:ea typeface="Arial" panose="020B0604020202020204" pitchFamily="34" charset="0"/>
              </a:rPr>
              <a:t>Field/table details: For Programs</a:t>
            </a:r>
            <a:br>
              <a:rPr lang="en-IN" sz="1800" kern="100" dirty="0">
                <a:solidFill>
                  <a:srgbClr val="000000"/>
                </a:solidFill>
                <a:effectLst/>
                <a:latin typeface="Arial" panose="020B0604020202020204" pitchFamily="34" charset="0"/>
                <a:ea typeface="Arial" panose="020B0604020202020204" pitchFamily="34" charset="0"/>
              </a:rPr>
            </a:br>
            <a:endParaRPr lang="en-IN" dirty="0"/>
          </a:p>
        </p:txBody>
      </p:sp>
      <p:sp>
        <p:nvSpPr>
          <p:cNvPr id="3" name="Text Placeholder 2">
            <a:extLst>
              <a:ext uri="{FF2B5EF4-FFF2-40B4-BE49-F238E27FC236}">
                <a16:creationId xmlns:a16="http://schemas.microsoft.com/office/drawing/2014/main" id="{F2EBC9CB-274F-580B-ED7A-E0749E83D54C}"/>
              </a:ext>
            </a:extLst>
          </p:cNvPr>
          <p:cNvSpPr>
            <a:spLocks noGrp="1"/>
          </p:cNvSpPr>
          <p:nvPr>
            <p:ph type="body" idx="1"/>
          </p:nvPr>
        </p:nvSpPr>
        <p:spPr>
          <a:xfrm flipH="1">
            <a:off x="609600" y="1701562"/>
            <a:ext cx="8458200" cy="1524635"/>
          </a:xfrm>
        </p:spPr>
        <p:txBody>
          <a:bodyPr/>
          <a:lstStyle/>
          <a:p>
            <a:endParaRPr lang="en-IN" dirty="0"/>
          </a:p>
        </p:txBody>
      </p:sp>
      <p:pic>
        <p:nvPicPr>
          <p:cNvPr id="4" name="Picture 3">
            <a:extLst>
              <a:ext uri="{FF2B5EF4-FFF2-40B4-BE49-F238E27FC236}">
                <a16:creationId xmlns:a16="http://schemas.microsoft.com/office/drawing/2014/main" id="{9EB75D6E-D578-D689-1A83-C39581600F2B}"/>
              </a:ext>
            </a:extLst>
          </p:cNvPr>
          <p:cNvPicPr>
            <a:picLocks noChangeAspect="1"/>
          </p:cNvPicPr>
          <p:nvPr/>
        </p:nvPicPr>
        <p:blipFill>
          <a:blip r:embed="rId2"/>
          <a:stretch>
            <a:fillRect/>
          </a:stretch>
        </p:blipFill>
        <p:spPr>
          <a:xfrm>
            <a:off x="422825" y="1214390"/>
            <a:ext cx="7007183" cy="2962290"/>
          </a:xfrm>
          <a:prstGeom prst="rect">
            <a:avLst/>
          </a:prstGeom>
        </p:spPr>
      </p:pic>
    </p:spTree>
    <p:extLst>
      <p:ext uri="{BB962C8B-B14F-4D97-AF65-F5344CB8AC3E}">
        <p14:creationId xmlns:p14="http://schemas.microsoft.com/office/powerpoint/2010/main" val="51029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a:t>Program level objective </a:t>
            </a:r>
            <a:r>
              <a:rPr lang="en-US" dirty="0" err="1"/>
              <a:t>setting</a:t>
            </a:r>
            <a:r>
              <a:rPr dirty="0" err="1"/>
              <a:t>:Programming</a:t>
            </a:r>
            <a:r>
              <a:rPr spc="-45" dirty="0"/>
              <a:t> </a:t>
            </a:r>
            <a:r>
              <a:rPr spc="-10" dirty="0"/>
              <a:t>Details</a:t>
            </a:r>
          </a:p>
        </p:txBody>
      </p:sp>
      <p:sp>
        <p:nvSpPr>
          <p:cNvPr id="3" name="object 3"/>
          <p:cNvSpPr txBox="1"/>
          <p:nvPr/>
        </p:nvSpPr>
        <p:spPr>
          <a:xfrm>
            <a:off x="475249" y="1175208"/>
            <a:ext cx="6783070" cy="2628925"/>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sz="1800" b="1" dirty="0">
                <a:latin typeface="Arial"/>
                <a:cs typeface="Arial"/>
              </a:rPr>
              <a:t>File</a:t>
            </a:r>
            <a:r>
              <a:rPr sz="1800" b="1" spc="-20" dirty="0">
                <a:latin typeface="Arial"/>
                <a:cs typeface="Arial"/>
              </a:rPr>
              <a:t> </a:t>
            </a:r>
            <a:r>
              <a:rPr sz="1800" b="1" spc="-10" dirty="0" err="1">
                <a:latin typeface="Arial"/>
                <a:cs typeface="Arial"/>
              </a:rPr>
              <a:t>name:</a:t>
            </a:r>
            <a:r>
              <a:rPr lang="en-US" sz="1800" b="1" spc="-10" dirty="0" err="1">
                <a:latin typeface="Arial"/>
                <a:cs typeface="Arial"/>
              </a:rPr>
              <a:t>TEAM_HACKERS_DAA_PROJECT.txt</a:t>
            </a:r>
            <a:endParaRPr lang="en-US" sz="1800" b="1" spc="-10" dirty="0">
              <a:latin typeface="Arial"/>
              <a:cs typeface="Arial"/>
            </a:endParaRPr>
          </a:p>
          <a:p>
            <a:pPr marL="379095" indent="-366395">
              <a:lnSpc>
                <a:spcPct val="100000"/>
              </a:lnSpc>
              <a:spcBef>
                <a:spcPts val="420"/>
              </a:spcBef>
              <a:buChar char="●"/>
              <a:tabLst>
                <a:tab pos="379095" algn="l"/>
              </a:tabLst>
            </a:pPr>
            <a:r>
              <a:rPr sz="1800" b="1" spc="-10" dirty="0">
                <a:latin typeface="Arial"/>
                <a:cs typeface="Arial"/>
              </a:rPr>
              <a:t>Function/method</a:t>
            </a:r>
            <a:r>
              <a:rPr sz="1800" b="1" spc="-75" dirty="0">
                <a:latin typeface="Arial"/>
                <a:cs typeface="Arial"/>
              </a:rPr>
              <a:t> </a:t>
            </a:r>
            <a:r>
              <a:rPr sz="1800" b="1" spc="-20" dirty="0">
                <a:latin typeface="Arial"/>
                <a:cs typeface="Arial"/>
              </a:rPr>
              <a:t>name</a:t>
            </a:r>
            <a:endParaRPr lang="en-US" sz="1800" b="1" spc="-20" dirty="0">
              <a:latin typeface="Arial"/>
              <a:cs typeface="Arial"/>
            </a:endParaRPr>
          </a:p>
          <a:p>
            <a:pPr marL="379095" indent="-366395">
              <a:lnSpc>
                <a:spcPct val="100000"/>
              </a:lnSpc>
              <a:spcBef>
                <a:spcPts val="420"/>
              </a:spcBef>
              <a:buChar char="●"/>
              <a:tabLst>
                <a:tab pos="379095" algn="l"/>
              </a:tabLst>
            </a:pPr>
            <a:r>
              <a:rPr lang="en-IN" sz="1800" dirty="0">
                <a:latin typeface="Arial"/>
                <a:cs typeface="Arial"/>
              </a:rPr>
              <a:t>Input:</a:t>
            </a:r>
            <a:r>
              <a:rPr lang="en-US" sz="1800" b="1" spc="-10" dirty="0">
                <a:latin typeface="Arial"/>
                <a:cs typeface="Arial"/>
              </a:rPr>
              <a:t> </a:t>
            </a:r>
            <a:r>
              <a:rPr lang="en-US" sz="1800" spc="-10" dirty="0">
                <a:latin typeface="Arial"/>
                <a:cs typeface="Arial"/>
              </a:rPr>
              <a:t>TEAM_HACKERS</a:t>
            </a:r>
            <a:r>
              <a:rPr lang="en-IN" sz="1800" dirty="0">
                <a:latin typeface="Arial"/>
                <a:cs typeface="Arial"/>
              </a:rPr>
              <a:t> _Course_Matrix_input</a:t>
            </a:r>
          </a:p>
          <a:p>
            <a:pPr marL="379095" indent="-366395">
              <a:lnSpc>
                <a:spcPct val="100000"/>
              </a:lnSpc>
              <a:spcBef>
                <a:spcPts val="420"/>
              </a:spcBef>
              <a:buChar char="●"/>
              <a:tabLst>
                <a:tab pos="379095" algn="l"/>
              </a:tabLst>
            </a:pPr>
            <a:r>
              <a:rPr lang="en-IN" sz="1800" dirty="0" err="1">
                <a:latin typeface="Arial"/>
                <a:cs typeface="Arial"/>
              </a:rPr>
              <a:t>Display:TEAM_HACKERS_Course_Matrix_display</a:t>
            </a:r>
            <a:endParaRPr lang="en-IN" sz="1800" dirty="0">
              <a:latin typeface="Arial"/>
              <a:cs typeface="Arial"/>
            </a:endParaRPr>
          </a:p>
          <a:p>
            <a:pPr marL="379095" indent="-366395">
              <a:lnSpc>
                <a:spcPct val="100000"/>
              </a:lnSpc>
              <a:spcBef>
                <a:spcPts val="420"/>
              </a:spcBef>
              <a:buChar char="●"/>
              <a:tabLst>
                <a:tab pos="379095" algn="l"/>
              </a:tabLst>
            </a:pPr>
            <a:r>
              <a:rPr lang="en-IN" sz="1800" dirty="0">
                <a:latin typeface="Arial"/>
                <a:cs typeface="Arial"/>
              </a:rPr>
              <a:t>Sort: TEAM_HACKERS _Course_Matrix_sort</a:t>
            </a:r>
          </a:p>
          <a:p>
            <a:pPr marL="379095" indent="-366395">
              <a:lnSpc>
                <a:spcPct val="100000"/>
              </a:lnSpc>
              <a:spcBef>
                <a:spcPts val="420"/>
              </a:spcBef>
              <a:buChar char="●"/>
              <a:tabLst>
                <a:tab pos="379095" algn="l"/>
              </a:tabLst>
            </a:pPr>
            <a:r>
              <a:rPr lang="en-IN" sz="1800" dirty="0">
                <a:latin typeface="Arial"/>
                <a:cs typeface="Arial"/>
              </a:rPr>
              <a:t>Search: TEAM_HACKERS _Course_Matrix_search</a:t>
            </a:r>
          </a:p>
          <a:p>
            <a:pPr marL="379095" indent="-366395">
              <a:lnSpc>
                <a:spcPct val="100000"/>
              </a:lnSpc>
              <a:spcBef>
                <a:spcPts val="420"/>
              </a:spcBef>
              <a:buChar char="●"/>
              <a:tabLst>
                <a:tab pos="379095" algn="l"/>
              </a:tabLst>
            </a:pPr>
            <a:r>
              <a:rPr lang="en-IN" sz="1800" dirty="0">
                <a:latin typeface="Arial"/>
                <a:cs typeface="Arial"/>
              </a:rPr>
              <a:t>Store: TEAM_HACKERS _Course_Matrix_store</a:t>
            </a:r>
          </a:p>
          <a:p>
            <a:pPr marL="379095" indent="-366395">
              <a:lnSpc>
                <a:spcPct val="100000"/>
              </a:lnSpc>
              <a:spcBef>
                <a:spcPts val="420"/>
              </a:spcBef>
              <a:buChar char="●"/>
              <a:tabLst>
                <a:tab pos="379095" algn="l"/>
              </a:tabLst>
            </a:pPr>
            <a:endParaRPr sz="1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lang="en-IN" dirty="0"/>
              <a:t>:</a:t>
            </a:r>
            <a:r>
              <a:rPr dirty="0"/>
              <a:t>Programming</a:t>
            </a:r>
            <a:r>
              <a:rPr spc="-45" dirty="0"/>
              <a:t> </a:t>
            </a:r>
            <a:r>
              <a:rPr spc="-10" dirty="0"/>
              <a:t>Details</a:t>
            </a:r>
          </a:p>
        </p:txBody>
      </p:sp>
      <p:sp>
        <p:nvSpPr>
          <p:cNvPr id="3" name="object 3"/>
          <p:cNvSpPr txBox="1"/>
          <p:nvPr/>
        </p:nvSpPr>
        <p:spPr>
          <a:xfrm>
            <a:off x="457200" y="1421435"/>
            <a:ext cx="7798434" cy="2300630"/>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lang="en-US" sz="1800" b="1" dirty="0">
                <a:latin typeface="Arial MT"/>
                <a:cs typeface="Arial MT"/>
              </a:rPr>
              <a:t>Comparison (both Searching and Sorting):</a:t>
            </a:r>
          </a:p>
          <a:p>
            <a:pPr marL="379095" indent="-366395">
              <a:lnSpc>
                <a:spcPct val="100000"/>
              </a:lnSpc>
              <a:spcBef>
                <a:spcPts val="420"/>
              </a:spcBef>
              <a:buChar char="○"/>
              <a:tabLst>
                <a:tab pos="379095" algn="l"/>
              </a:tabLst>
            </a:pPr>
            <a:r>
              <a:rPr lang="en-US" sz="1800" dirty="0">
                <a:latin typeface="Arial MT"/>
                <a:cs typeface="Arial MT"/>
              </a:rPr>
              <a:t>For Searching - AP23110011166compare_searching_algorithms</a:t>
            </a:r>
          </a:p>
          <a:p>
            <a:pPr marL="379095" indent="-366395">
              <a:lnSpc>
                <a:spcPct val="100000"/>
              </a:lnSpc>
              <a:spcBef>
                <a:spcPts val="420"/>
              </a:spcBef>
              <a:buChar char="○"/>
              <a:tabLst>
                <a:tab pos="379095" algn="l"/>
              </a:tabLst>
            </a:pPr>
            <a:r>
              <a:rPr lang="en-US" sz="1800" dirty="0">
                <a:latin typeface="Arial MT"/>
                <a:cs typeface="Arial MT"/>
              </a:rPr>
              <a:t>For Sorting - AP23110011178_compare_sorting_algorithms</a:t>
            </a:r>
          </a:p>
          <a:p>
            <a:pPr marL="379095" indent="-366395">
              <a:lnSpc>
                <a:spcPct val="100000"/>
              </a:lnSpc>
              <a:spcBef>
                <a:spcPts val="420"/>
              </a:spcBef>
              <a:buChar char="○"/>
              <a:tabLst>
                <a:tab pos="379095" algn="l"/>
              </a:tabLst>
            </a:pPr>
            <a:endParaRPr lang="en-US" sz="1800" dirty="0">
              <a:latin typeface="Arial MT"/>
              <a:cs typeface="Arial MT"/>
            </a:endParaRPr>
          </a:p>
          <a:p>
            <a:pPr marL="379095" indent="-366395">
              <a:lnSpc>
                <a:spcPct val="100000"/>
              </a:lnSpc>
              <a:spcBef>
                <a:spcPts val="420"/>
              </a:spcBef>
              <a:buChar char="○"/>
              <a:tabLst>
                <a:tab pos="379095" algn="l"/>
              </a:tabLst>
            </a:pPr>
            <a:r>
              <a:rPr lang="en-US" sz="1800" b="1" dirty="0">
                <a:latin typeface="Arial MT"/>
                <a:cs typeface="Arial MT"/>
              </a:rPr>
              <a:t>Time Complexity (both Searching and Sorting):</a:t>
            </a:r>
          </a:p>
          <a:p>
            <a:pPr marL="379095" indent="-366395">
              <a:lnSpc>
                <a:spcPct val="100000"/>
              </a:lnSpc>
              <a:spcBef>
                <a:spcPts val="420"/>
              </a:spcBef>
              <a:buChar char="○"/>
              <a:tabLst>
                <a:tab pos="379095" algn="l"/>
              </a:tabLst>
            </a:pPr>
            <a:r>
              <a:rPr lang="en-US" sz="1800" dirty="0">
                <a:latin typeface="Arial MT"/>
                <a:cs typeface="Arial MT"/>
              </a:rPr>
              <a:t>For Searching/Sorting - AP23110011198_display_time_complexity</a:t>
            </a:r>
          </a:p>
          <a:p>
            <a:pPr marL="379095" indent="-366395">
              <a:lnSpc>
                <a:spcPct val="100000"/>
              </a:lnSpc>
              <a:spcBef>
                <a:spcPts val="420"/>
              </a:spcBef>
              <a:buChar char="○"/>
              <a:tabLst>
                <a:tab pos="379095" algn="l"/>
              </a:tabLst>
            </a:pPr>
            <a:endParaRPr sz="18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dirty="0"/>
              <a:t>:Programming</a:t>
            </a:r>
            <a:r>
              <a:rPr spc="-45" dirty="0"/>
              <a:t> </a:t>
            </a:r>
            <a:r>
              <a:rPr spc="-10" dirty="0"/>
              <a:t>Details</a:t>
            </a:r>
          </a:p>
        </p:txBody>
      </p:sp>
      <p:sp>
        <p:nvSpPr>
          <p:cNvPr id="4" name="Rectangle 1">
            <a:extLst>
              <a:ext uri="{FF2B5EF4-FFF2-40B4-BE49-F238E27FC236}">
                <a16:creationId xmlns:a16="http://schemas.microsoft.com/office/drawing/2014/main" id="{9BE8F140-2836-7397-331D-391DE082665F}"/>
              </a:ext>
            </a:extLst>
          </p:cNvPr>
          <p:cNvSpPr>
            <a:spLocks noChangeArrowheads="1"/>
          </p:cNvSpPr>
          <p:nvPr/>
        </p:nvSpPr>
        <p:spPr bwMode="auto">
          <a:xfrm>
            <a:off x="475249" y="859716"/>
            <a:ext cx="851635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solidFill>
                  <a:schemeClr val="tx1"/>
                </a:solidFill>
                <a:effectLst/>
                <a:latin typeface="Arial" panose="020B0604020202020204" pitchFamily="34" charset="0"/>
              </a:rPr>
              <a:t>Input: </a:t>
            </a:r>
            <a:r>
              <a:rPr kumimoji="0" lang="en-US" altLang="en-US" sz="1600" b="0" i="0" strike="noStrike" cap="none" normalizeH="0" baseline="0" dirty="0">
                <a:ln>
                  <a:noFill/>
                </a:ln>
                <a:solidFill>
                  <a:schemeClr val="tx1"/>
                </a:solidFill>
                <a:effectLst/>
                <a:latin typeface="Arial Unicode MS"/>
              </a:rPr>
              <a:t>AP231100111</a:t>
            </a:r>
            <a:r>
              <a:rPr lang="en-US" altLang="en-US" sz="1600" dirty="0">
                <a:solidFill>
                  <a:schemeClr val="tx1"/>
                </a:solidFill>
                <a:latin typeface="Arial Unicode MS"/>
              </a:rPr>
              <a:t>85</a:t>
            </a:r>
            <a:r>
              <a:rPr kumimoji="0" lang="en-US" altLang="en-US" sz="1600" b="0" i="0" strike="noStrike" cap="none" normalizeH="0" baseline="0" dirty="0">
                <a:ln>
                  <a:noFill/>
                </a:ln>
                <a:solidFill>
                  <a:schemeClr val="tx1"/>
                </a:solidFill>
                <a:effectLst/>
                <a:latin typeface="Arial Unicode MS"/>
              </a:rPr>
              <a:t>_Course_Matrix_input</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Display: </a:t>
            </a:r>
            <a:r>
              <a:rPr kumimoji="0" lang="en-US" altLang="en-US" sz="1600" b="0" i="0" strike="noStrike" cap="none" normalizeH="0" baseline="0" dirty="0">
                <a:ln>
                  <a:noFill/>
                </a:ln>
                <a:solidFill>
                  <a:schemeClr val="tx1"/>
                </a:solidFill>
                <a:effectLst/>
                <a:latin typeface="Arial Unicode MS"/>
              </a:rPr>
              <a:t>AP23110011185_Course_Matrix_display</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Sort: </a:t>
            </a:r>
            <a:r>
              <a:rPr kumimoji="0" lang="en-US" altLang="en-US" sz="1600" b="0" i="0" strike="noStrike" cap="none" normalizeH="0" baseline="0" dirty="0">
                <a:ln>
                  <a:noFill/>
                </a:ln>
                <a:solidFill>
                  <a:schemeClr val="tx1"/>
                </a:solidFill>
                <a:effectLst/>
                <a:latin typeface="Arial Unicode MS"/>
              </a:rPr>
              <a:t>AP23110011200_Course_Matrix_sort</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Search: </a:t>
            </a:r>
            <a:r>
              <a:rPr kumimoji="0" lang="en-US" altLang="en-US" sz="1600" b="0" i="0" strike="noStrike" cap="none" normalizeH="0" baseline="0" dirty="0">
                <a:ln>
                  <a:noFill/>
                </a:ln>
                <a:solidFill>
                  <a:schemeClr val="tx1"/>
                </a:solidFill>
                <a:effectLst/>
                <a:latin typeface="Arial Unicode MS"/>
              </a:rPr>
              <a:t>AP231100111200_Course_Matrix_search</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Store: </a:t>
            </a:r>
            <a:r>
              <a:rPr kumimoji="0" lang="en-US" altLang="en-US" sz="1600" b="0" i="0" strike="noStrike" cap="none" normalizeH="0" baseline="0" dirty="0">
                <a:ln>
                  <a:noFill/>
                </a:ln>
                <a:solidFill>
                  <a:schemeClr val="tx1"/>
                </a:solidFill>
                <a:effectLst/>
                <a:latin typeface="Arial Unicode MS"/>
              </a:rPr>
              <a:t>AP23110011200_Course_Matrix_store</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solidFill>
                  <a:schemeClr val="tx1"/>
                </a:solidFill>
                <a:effectLst/>
                <a:latin typeface="Arial" panose="020B0604020202020204" pitchFamily="34" charset="0"/>
              </a:rPr>
              <a:t>Comparison</a:t>
            </a:r>
            <a:r>
              <a:rPr kumimoji="0" lang="en-US" altLang="en-US" sz="16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Searching: </a:t>
            </a:r>
            <a:r>
              <a:rPr kumimoji="0" lang="en-US" altLang="en-US" sz="1600" b="0" i="0" strike="noStrike" cap="none" normalizeH="0" baseline="0" dirty="0">
                <a:ln>
                  <a:noFill/>
                </a:ln>
                <a:solidFill>
                  <a:schemeClr val="tx1"/>
                </a:solidFill>
                <a:effectLst/>
                <a:latin typeface="Arial Unicode MS"/>
              </a:rPr>
              <a:t>AP23110011200_compare_searching_algorithms</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Sorting: </a:t>
            </a:r>
            <a:r>
              <a:rPr kumimoji="0" lang="en-US" altLang="en-US" sz="1600" b="0" i="0" strike="noStrike" cap="none" normalizeH="0" baseline="0" dirty="0">
                <a:ln>
                  <a:noFill/>
                </a:ln>
                <a:solidFill>
                  <a:schemeClr val="tx1"/>
                </a:solidFill>
                <a:effectLst/>
                <a:latin typeface="Arial Unicode MS"/>
              </a:rPr>
              <a:t>AP2311001153_compare_sorting_algorithms</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solidFill>
                  <a:schemeClr val="tx1"/>
                </a:solidFill>
                <a:effectLst/>
                <a:latin typeface="Arial" panose="020B0604020202020204" pitchFamily="34" charset="0"/>
              </a:rPr>
              <a:t>Time Complexity</a:t>
            </a:r>
            <a:r>
              <a:rPr kumimoji="0" lang="en-US" altLang="en-US" sz="16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Searching/Sorting: </a:t>
            </a:r>
            <a:r>
              <a:rPr kumimoji="0" lang="en-US" altLang="en-US" sz="1600" b="0" i="0" strike="noStrike" cap="none" normalizeH="0" baseline="0" dirty="0">
                <a:ln>
                  <a:noFill/>
                </a:ln>
                <a:solidFill>
                  <a:schemeClr val="tx1"/>
                </a:solidFill>
                <a:effectLst/>
                <a:latin typeface="Arial Unicode MS"/>
              </a:rPr>
              <a:t>AP23110011153_display_time_complexity</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solidFill>
                  <a:schemeClr val="tx1"/>
                </a:solidFill>
                <a:effectLst/>
                <a:latin typeface="Arial" panose="020B0604020202020204" pitchFamily="34" charset="0"/>
              </a:rPr>
              <a:t>Algorithm Details</a:t>
            </a:r>
            <a:r>
              <a:rPr kumimoji="0" lang="en-US" altLang="en-US" sz="16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For Searching/Sorting: </a:t>
            </a:r>
            <a:r>
              <a:rPr kumimoji="0" lang="en-US" altLang="en-US" sz="1600" b="0" i="0" strike="noStrike" cap="none" normalizeH="0" baseline="0" dirty="0">
                <a:ln>
                  <a:noFill/>
                </a:ln>
                <a:solidFill>
                  <a:schemeClr val="tx1"/>
                </a:solidFill>
                <a:effectLst/>
                <a:latin typeface="Arial Unicode MS"/>
              </a:rPr>
              <a:t>AP23110011153_display_pseudocode</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solidFill>
                  <a:schemeClr val="tx1"/>
                </a:solidFill>
                <a:effectLst/>
                <a:latin typeface="Arial" panose="020B0604020202020204" pitchFamily="34" charset="0"/>
              </a:rPr>
              <a:t>File Name</a:t>
            </a:r>
            <a:r>
              <a:rPr kumimoji="0" lang="en-US" altLang="en-US" sz="16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spc="-10" dirty="0">
                <a:latin typeface="Arial"/>
                <a:cs typeface="Arial"/>
              </a:rPr>
              <a:t>TEAM_HACKERS_DAA_PROJECT</a:t>
            </a:r>
            <a:r>
              <a:rPr kumimoji="0" lang="en-US" altLang="en-US" sz="1600" b="0" i="0" strike="noStrike" cap="none" normalizeH="0" baseline="0" dirty="0">
                <a:ln>
                  <a:noFill/>
                </a:ln>
                <a:solidFill>
                  <a:schemeClr val="tx1"/>
                </a:solidFill>
                <a:effectLst/>
                <a:latin typeface="Arial" panose="020B0604020202020204" pitchFamily="34" charset="0"/>
              </a:rPr>
              <a:t>.txt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14350"/>
            <a:ext cx="8374549" cy="409575"/>
          </a:xfrm>
          <a:prstGeom prst="rect">
            <a:avLst/>
          </a:prstGeom>
        </p:spPr>
        <p:txBody>
          <a:bodyPr vert="horz" wrap="square" lIns="0" tIns="15240" rIns="0" bIns="0" rtlCol="0">
            <a:spAutoFit/>
          </a:bodyPr>
          <a:lstStyle/>
          <a:p>
            <a:pPr marL="12700">
              <a:lnSpc>
                <a:spcPct val="100000"/>
              </a:lnSpc>
              <a:spcBef>
                <a:spcPts val="120"/>
              </a:spcBef>
            </a:pPr>
            <a:r>
              <a:rPr spc="-10" dirty="0"/>
              <a:t> </a:t>
            </a:r>
            <a:r>
              <a:rPr spc="-5" dirty="0"/>
              <a:t> </a:t>
            </a:r>
            <a:r>
              <a:rPr dirty="0"/>
              <a:t>Sorting</a:t>
            </a:r>
            <a:r>
              <a:rPr spc="-10" dirty="0"/>
              <a:t> </a:t>
            </a:r>
            <a:r>
              <a:rPr dirty="0"/>
              <a:t>Algorithm</a:t>
            </a:r>
            <a:r>
              <a:rPr spc="-5" dirty="0"/>
              <a:t> </a:t>
            </a:r>
            <a:r>
              <a:rPr spc="-20" dirty="0"/>
              <a:t>used</a:t>
            </a:r>
          </a:p>
        </p:txBody>
      </p:sp>
      <p:sp>
        <p:nvSpPr>
          <p:cNvPr id="7"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111E8B7-9749-464E-838E-6D4933F90553}"/>
              </a:ext>
            </a:extLst>
          </p:cNvPr>
          <p:cNvSpPr txBox="1"/>
          <p:nvPr/>
        </p:nvSpPr>
        <p:spPr>
          <a:xfrm>
            <a:off x="685800" y="1047750"/>
            <a:ext cx="6172200" cy="3693319"/>
          </a:xfrm>
          <a:prstGeom prst="rect">
            <a:avLst/>
          </a:prstGeom>
          <a:noFill/>
        </p:spPr>
        <p:txBody>
          <a:bodyPr wrap="square">
            <a:spAutoFit/>
          </a:bodyPr>
          <a:lstStyle/>
          <a:p>
            <a:r>
              <a:rPr lang="en-IN" dirty="0"/>
              <a:t>Start</a:t>
            </a:r>
          </a:p>
          <a:p>
            <a:r>
              <a:rPr lang="en-IN" dirty="0"/>
              <a:t>Input matrix of size courses x outcomes</a:t>
            </a:r>
          </a:p>
          <a:p>
            <a:r>
              <a:rPr lang="en-IN" dirty="0"/>
              <a:t>For </a:t>
            </a:r>
            <a:r>
              <a:rPr lang="en-IN" dirty="0" err="1"/>
              <a:t>i</a:t>
            </a:r>
            <a:r>
              <a:rPr lang="en-IN" dirty="0"/>
              <a:t> = 0 to courses - 1:</a:t>
            </a:r>
          </a:p>
          <a:p>
            <a:r>
              <a:rPr lang="en-IN" dirty="0"/>
              <a:t>    For j = </a:t>
            </a:r>
            <a:r>
              <a:rPr lang="en-IN" dirty="0" err="1"/>
              <a:t>i</a:t>
            </a:r>
            <a:r>
              <a:rPr lang="en-IN" dirty="0"/>
              <a:t> + 1 to courses:</a:t>
            </a:r>
          </a:p>
          <a:p>
            <a:r>
              <a:rPr lang="en-IN" dirty="0"/>
              <a:t>        Initialize </a:t>
            </a:r>
            <a:r>
              <a:rPr lang="en-IN" dirty="0" err="1"/>
              <a:t>sum_i</a:t>
            </a:r>
            <a:r>
              <a:rPr lang="en-IN" dirty="0"/>
              <a:t> = 0 and </a:t>
            </a:r>
            <a:r>
              <a:rPr lang="en-IN" dirty="0" err="1"/>
              <a:t>sum_j</a:t>
            </a:r>
            <a:r>
              <a:rPr lang="en-IN" dirty="0"/>
              <a:t> = 0</a:t>
            </a:r>
          </a:p>
          <a:p>
            <a:r>
              <a:rPr lang="en-IN" dirty="0"/>
              <a:t>        For k = 0 to outcomes - 1:</a:t>
            </a:r>
          </a:p>
          <a:p>
            <a:r>
              <a:rPr lang="en-IN" dirty="0"/>
              <a:t>            </a:t>
            </a:r>
            <a:r>
              <a:rPr lang="en-IN" dirty="0" err="1"/>
              <a:t>sum_i</a:t>
            </a:r>
            <a:r>
              <a:rPr lang="en-IN" dirty="0"/>
              <a:t> += matrix[</a:t>
            </a:r>
            <a:r>
              <a:rPr lang="en-IN" dirty="0" err="1"/>
              <a:t>i</a:t>
            </a:r>
            <a:r>
              <a:rPr lang="en-IN" dirty="0"/>
              <a:t>][k]</a:t>
            </a:r>
          </a:p>
          <a:p>
            <a:r>
              <a:rPr lang="en-IN" dirty="0"/>
              <a:t>            </a:t>
            </a:r>
            <a:r>
              <a:rPr lang="en-IN" dirty="0" err="1"/>
              <a:t>sum_j</a:t>
            </a:r>
            <a:r>
              <a:rPr lang="en-IN" dirty="0"/>
              <a:t> += matrix[j][k]</a:t>
            </a:r>
          </a:p>
          <a:p>
            <a:r>
              <a:rPr lang="en-IN" dirty="0"/>
              <a:t>        If </a:t>
            </a:r>
            <a:r>
              <a:rPr lang="en-IN" dirty="0" err="1"/>
              <a:t>sum_i</a:t>
            </a:r>
            <a:r>
              <a:rPr lang="en-IN" dirty="0"/>
              <a:t> &gt; </a:t>
            </a:r>
            <a:r>
              <a:rPr lang="en-IN" dirty="0" err="1"/>
              <a:t>sum_j</a:t>
            </a:r>
            <a:r>
              <a:rPr lang="en-IN" dirty="0"/>
              <a:t>:</a:t>
            </a:r>
          </a:p>
          <a:p>
            <a:r>
              <a:rPr lang="en-IN" dirty="0"/>
              <a:t>            For k = 0 to outcomes - 1:</a:t>
            </a:r>
          </a:p>
          <a:p>
            <a:r>
              <a:rPr lang="en-IN" dirty="0"/>
              <a:t>                Swap matrix[</a:t>
            </a:r>
            <a:r>
              <a:rPr lang="en-IN" dirty="0" err="1"/>
              <a:t>i</a:t>
            </a:r>
            <a:r>
              <a:rPr lang="en-IN" dirty="0"/>
              <a:t>][k] and matrix[j][k]</a:t>
            </a:r>
          </a:p>
          <a:p>
            <a:r>
              <a:rPr lang="en-IN" dirty="0"/>
              <a:t>Output sorted matrix</a:t>
            </a:r>
          </a:p>
          <a:p>
            <a:r>
              <a:rPr lang="en-IN" dirty="0"/>
              <a:t>End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TotalTime>
  <Words>1479</Words>
  <Application>Microsoft Office PowerPoint</Application>
  <PresentationFormat>On-screen Show (16:9)</PresentationFormat>
  <Paragraphs>178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MT</vt:lpstr>
      <vt:lpstr>Arial Rounded MT Bold</vt:lpstr>
      <vt:lpstr>Arial Unicode MS</vt:lpstr>
      <vt:lpstr>Calibri</vt:lpstr>
      <vt:lpstr>Sitka Banner</vt:lpstr>
      <vt:lpstr>Times New Roman</vt:lpstr>
      <vt:lpstr>Wingdings</vt:lpstr>
      <vt:lpstr>Office Theme</vt:lpstr>
      <vt:lpstr>DAA PROJECT IMPLEMENTION</vt:lpstr>
      <vt:lpstr>Introduction to Project</vt:lpstr>
      <vt:lpstr>Architecture Diagram</vt:lpstr>
      <vt:lpstr>Module Description : Program Level Objective Setting</vt:lpstr>
      <vt:lpstr>Field/table details: For Programs </vt:lpstr>
      <vt:lpstr>Program level objective setting:Programming Details</vt:lpstr>
      <vt:lpstr>Program_lo :Programming Details</vt:lpstr>
      <vt:lpstr>Program_lo :Programming Details</vt:lpstr>
      <vt:lpstr>  Sorting Algorithm used</vt:lpstr>
      <vt:lpstr>Sorting Algorithm used</vt:lpstr>
      <vt:lpstr>Time Complexity of Sorting Algorithm</vt:lpstr>
      <vt:lpstr>SORTED MATRIX ALGORITHM :</vt:lpstr>
      <vt:lpstr>ALGORITHM FOR COURSE ARTICULATION:</vt:lpstr>
      <vt:lpstr>Time Complexity of Searching Algorithm</vt:lpstr>
      <vt:lpstr>Overview Code[overview of searching,Sorting,CRUD and Storage options]</vt:lpstr>
      <vt:lpstr>PowerPoint Presentation</vt:lpstr>
      <vt:lpstr>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U$ER</dc:creator>
  <cp:lastModifiedBy>Akhil Babu</cp:lastModifiedBy>
  <cp:revision>19</cp:revision>
  <dcterms:created xsi:type="dcterms:W3CDTF">2024-11-01T12:32:17Z</dcterms:created>
  <dcterms:modified xsi:type="dcterms:W3CDTF">2024-11-11T17:49:56Z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2024-11-01T00:00:00Z</vt:filetime>
  </property>
  <property fmtid="{D5CDD505-2E9C-101B-9397-08002B2CF9AE}" pid="3" name="Creator">
    <vt:lpwstr>Google</vt:lpwstr>
  </property>
  <property fmtid="{D5CDD505-2E9C-101B-9397-08002B2CF9AE}" pid="4" name="LastSaved">
    <vt:filetime>2024-11-01T00:00:00Z</vt:filetime>
  </property>
</Properties>
</file>