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9" r:id="rId10"/>
    <p:sldId id="271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95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02273-D9D8-4A4D-9BA1-F84141119C96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1F1B7D-9AD2-468A-912D-9902C9DAACC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Approach</a:t>
          </a:r>
          <a:r>
            <a:rPr lang="en-US" b="0" i="0"/>
            <a:t>: Reverse engineering techniques from the link.dat dataset for the ACM dataset.</a:t>
          </a:r>
          <a:endParaRPr lang="en-US"/>
        </a:p>
      </dgm:t>
    </dgm:pt>
    <dgm:pt modelId="{AE37AF83-66E0-42D5-99B7-D9197A103854}" type="parTrans" cxnId="{E91AD2D5-3A54-4F7B-8AC1-B4995F8504E4}">
      <dgm:prSet/>
      <dgm:spPr/>
      <dgm:t>
        <a:bodyPr/>
        <a:lstStyle/>
        <a:p>
          <a:endParaRPr lang="en-US"/>
        </a:p>
      </dgm:t>
    </dgm:pt>
    <dgm:pt modelId="{BB2F3B49-7925-489C-9C7E-93859FFCDF12}" type="sibTrans" cxnId="{E91AD2D5-3A54-4F7B-8AC1-B4995F8504E4}">
      <dgm:prSet/>
      <dgm:spPr/>
      <dgm:t>
        <a:bodyPr/>
        <a:lstStyle/>
        <a:p>
          <a:endParaRPr lang="en-US"/>
        </a:p>
      </dgm:t>
    </dgm:pt>
    <dgm:pt modelId="{98E0C3C4-C890-4B5B-8C72-3AC8F53E47D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Key Steps</a:t>
          </a:r>
          <a:r>
            <a:rPr lang="en-US" b="0" i="0"/>
            <a:t>:</a:t>
          </a:r>
          <a:endParaRPr lang="en-US"/>
        </a:p>
      </dgm:t>
    </dgm:pt>
    <dgm:pt modelId="{411511CC-F8BF-4C60-AC51-6F3A4D86F1F4}" type="parTrans" cxnId="{5912B2B9-A1D4-4DEF-855B-4CAB10082FD2}">
      <dgm:prSet/>
      <dgm:spPr/>
      <dgm:t>
        <a:bodyPr/>
        <a:lstStyle/>
        <a:p>
          <a:endParaRPr lang="en-US"/>
        </a:p>
      </dgm:t>
    </dgm:pt>
    <dgm:pt modelId="{D623BB55-3C8C-4A70-8343-39C140B33558}" type="sibTrans" cxnId="{5912B2B9-A1D4-4DEF-855B-4CAB10082FD2}">
      <dgm:prSet/>
      <dgm:spPr/>
      <dgm:t>
        <a:bodyPr/>
        <a:lstStyle/>
        <a:p>
          <a:endParaRPr lang="en-US"/>
        </a:p>
      </dgm:t>
    </dgm:pt>
    <dgm:pt modelId="{C8705B2D-E776-4328-BFF5-E0A2F95435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Edge List Reading Technique adaptation</a:t>
          </a:r>
          <a:endParaRPr lang="en-US"/>
        </a:p>
      </dgm:t>
    </dgm:pt>
    <dgm:pt modelId="{3D802D02-6ABD-4D74-AC48-3AF95DB2B23C}" type="parTrans" cxnId="{17D1A4CF-890B-4120-8695-154421DC967A}">
      <dgm:prSet/>
      <dgm:spPr/>
      <dgm:t>
        <a:bodyPr/>
        <a:lstStyle/>
        <a:p>
          <a:endParaRPr lang="en-US"/>
        </a:p>
      </dgm:t>
    </dgm:pt>
    <dgm:pt modelId="{0631F56A-FF28-4531-9178-57F3082D8004}" type="sibTrans" cxnId="{17D1A4CF-890B-4120-8695-154421DC967A}">
      <dgm:prSet/>
      <dgm:spPr/>
      <dgm:t>
        <a:bodyPr/>
        <a:lstStyle/>
        <a:p>
          <a:endParaRPr lang="en-US"/>
        </a:p>
      </dgm:t>
    </dgm:pt>
    <dgm:pt modelId="{01288879-D08A-4828-B111-85D05A9868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Integration of Edge Attributes</a:t>
          </a:r>
          <a:endParaRPr lang="en-US"/>
        </a:p>
      </dgm:t>
    </dgm:pt>
    <dgm:pt modelId="{389C305B-8C20-4045-B042-168AEEAE46FB}" type="parTrans" cxnId="{C2B007AC-0FF6-4154-9CFF-D02EE181FE57}">
      <dgm:prSet/>
      <dgm:spPr/>
      <dgm:t>
        <a:bodyPr/>
        <a:lstStyle/>
        <a:p>
          <a:endParaRPr lang="en-US"/>
        </a:p>
      </dgm:t>
    </dgm:pt>
    <dgm:pt modelId="{C7178E00-16F6-4228-A884-8075ACE1A634}" type="sibTrans" cxnId="{C2B007AC-0FF6-4154-9CFF-D02EE181FE57}">
      <dgm:prSet/>
      <dgm:spPr/>
      <dgm:t>
        <a:bodyPr/>
        <a:lstStyle/>
        <a:p>
          <a:endParaRPr lang="en-US"/>
        </a:p>
      </dgm:t>
    </dgm:pt>
    <dgm:pt modelId="{16884559-F211-4B77-8076-44097DD00A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Normalization and Cleaning</a:t>
          </a:r>
          <a:endParaRPr lang="en-US"/>
        </a:p>
      </dgm:t>
    </dgm:pt>
    <dgm:pt modelId="{C3355410-3480-423E-8AE7-572BDCAE05F8}" type="parTrans" cxnId="{300A5E5D-8D91-4121-B34E-96190128C189}">
      <dgm:prSet/>
      <dgm:spPr/>
      <dgm:t>
        <a:bodyPr/>
        <a:lstStyle/>
        <a:p>
          <a:endParaRPr lang="en-US"/>
        </a:p>
      </dgm:t>
    </dgm:pt>
    <dgm:pt modelId="{57F56C6B-1864-4E4B-871E-62C1AC51210D}" type="sibTrans" cxnId="{300A5E5D-8D91-4121-B34E-96190128C189}">
      <dgm:prSet/>
      <dgm:spPr/>
      <dgm:t>
        <a:bodyPr/>
        <a:lstStyle/>
        <a:p>
          <a:endParaRPr lang="en-US"/>
        </a:p>
      </dgm:t>
    </dgm:pt>
    <dgm:pt modelId="{52639176-0475-4172-A66D-9537BC7CC3EE}" type="pres">
      <dgm:prSet presAssocID="{A8202273-D9D8-4A4D-9BA1-F84141119C96}" presName="root" presStyleCnt="0">
        <dgm:presLayoutVars>
          <dgm:dir/>
          <dgm:resizeHandles val="exact"/>
        </dgm:presLayoutVars>
      </dgm:prSet>
      <dgm:spPr/>
    </dgm:pt>
    <dgm:pt modelId="{501DE0F5-68D9-4709-B67E-EF4E142298A0}" type="pres">
      <dgm:prSet presAssocID="{481F1B7D-9AD2-468A-912D-9902C9DAACC4}" presName="compNode" presStyleCnt="0"/>
      <dgm:spPr/>
    </dgm:pt>
    <dgm:pt modelId="{D8417B04-6CC7-4673-A25A-6CC386428A02}" type="pres">
      <dgm:prSet presAssocID="{481F1B7D-9AD2-468A-912D-9902C9DAAC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6CE9A4C-8C10-4E96-9042-2DDA86567C42}" type="pres">
      <dgm:prSet presAssocID="{481F1B7D-9AD2-468A-912D-9902C9DAACC4}" presName="iconSpace" presStyleCnt="0"/>
      <dgm:spPr/>
    </dgm:pt>
    <dgm:pt modelId="{AF60CDD4-F11C-41F8-85F4-333CD864E001}" type="pres">
      <dgm:prSet presAssocID="{481F1B7D-9AD2-468A-912D-9902C9DAACC4}" presName="parTx" presStyleLbl="revTx" presStyleIdx="0" presStyleCnt="4">
        <dgm:presLayoutVars>
          <dgm:chMax val="0"/>
          <dgm:chPref val="0"/>
        </dgm:presLayoutVars>
      </dgm:prSet>
      <dgm:spPr/>
    </dgm:pt>
    <dgm:pt modelId="{44056522-4816-4B21-AD9A-0BDDC1BC967C}" type="pres">
      <dgm:prSet presAssocID="{481F1B7D-9AD2-468A-912D-9902C9DAACC4}" presName="txSpace" presStyleCnt="0"/>
      <dgm:spPr/>
    </dgm:pt>
    <dgm:pt modelId="{623438A8-975B-4CBC-BA9A-782EC6483F55}" type="pres">
      <dgm:prSet presAssocID="{481F1B7D-9AD2-468A-912D-9902C9DAACC4}" presName="desTx" presStyleLbl="revTx" presStyleIdx="1" presStyleCnt="4">
        <dgm:presLayoutVars/>
      </dgm:prSet>
      <dgm:spPr/>
    </dgm:pt>
    <dgm:pt modelId="{1CA905CF-AD69-436C-9A50-BBB7EA54C7CC}" type="pres">
      <dgm:prSet presAssocID="{BB2F3B49-7925-489C-9C7E-93859FFCDF12}" presName="sibTrans" presStyleCnt="0"/>
      <dgm:spPr/>
    </dgm:pt>
    <dgm:pt modelId="{FC1E5437-1509-4D7B-8296-0905E62ADE41}" type="pres">
      <dgm:prSet presAssocID="{98E0C3C4-C890-4B5B-8C72-3AC8F53E47DB}" presName="compNode" presStyleCnt="0"/>
      <dgm:spPr/>
    </dgm:pt>
    <dgm:pt modelId="{F8325C60-3DD4-41F1-BD7D-A5A0248DF5A6}" type="pres">
      <dgm:prSet presAssocID="{98E0C3C4-C890-4B5B-8C72-3AC8F53E47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67DC8BE-ED57-44D3-ACD1-8C0BB00CC549}" type="pres">
      <dgm:prSet presAssocID="{98E0C3C4-C890-4B5B-8C72-3AC8F53E47DB}" presName="iconSpace" presStyleCnt="0"/>
      <dgm:spPr/>
    </dgm:pt>
    <dgm:pt modelId="{7EC985F1-0F62-4995-9819-1E0695E297DD}" type="pres">
      <dgm:prSet presAssocID="{98E0C3C4-C890-4B5B-8C72-3AC8F53E47DB}" presName="parTx" presStyleLbl="revTx" presStyleIdx="2" presStyleCnt="4">
        <dgm:presLayoutVars>
          <dgm:chMax val="0"/>
          <dgm:chPref val="0"/>
        </dgm:presLayoutVars>
      </dgm:prSet>
      <dgm:spPr/>
    </dgm:pt>
    <dgm:pt modelId="{F7796105-A944-4814-9BB8-6507BAA814D2}" type="pres">
      <dgm:prSet presAssocID="{98E0C3C4-C890-4B5B-8C72-3AC8F53E47DB}" presName="txSpace" presStyleCnt="0"/>
      <dgm:spPr/>
    </dgm:pt>
    <dgm:pt modelId="{10ED9347-5C6B-4813-983C-C071CA2BE652}" type="pres">
      <dgm:prSet presAssocID="{98E0C3C4-C890-4B5B-8C72-3AC8F53E47DB}" presName="desTx" presStyleLbl="revTx" presStyleIdx="3" presStyleCnt="4">
        <dgm:presLayoutVars/>
      </dgm:prSet>
      <dgm:spPr/>
    </dgm:pt>
  </dgm:ptLst>
  <dgm:cxnLst>
    <dgm:cxn modelId="{61B87216-BB04-4FCC-AE53-88DA9F2DDB94}" type="presOf" srcId="{16884559-F211-4B77-8076-44097DD00A8A}" destId="{10ED9347-5C6B-4813-983C-C071CA2BE652}" srcOrd="0" destOrd="2" presId="urn:microsoft.com/office/officeart/2018/5/layout/CenteredIconLabelDescriptionList"/>
    <dgm:cxn modelId="{2BB3CD36-E200-4747-8D6F-12F931D9ABA4}" type="presOf" srcId="{C8705B2D-E776-4328-BFF5-E0A2F9543557}" destId="{10ED9347-5C6B-4813-983C-C071CA2BE652}" srcOrd="0" destOrd="0" presId="urn:microsoft.com/office/officeart/2018/5/layout/CenteredIconLabelDescriptionList"/>
    <dgm:cxn modelId="{300A5E5D-8D91-4121-B34E-96190128C189}" srcId="{98E0C3C4-C890-4B5B-8C72-3AC8F53E47DB}" destId="{16884559-F211-4B77-8076-44097DD00A8A}" srcOrd="2" destOrd="0" parTransId="{C3355410-3480-423E-8AE7-572BDCAE05F8}" sibTransId="{57F56C6B-1864-4E4B-871E-62C1AC51210D}"/>
    <dgm:cxn modelId="{18787E5D-8881-4A29-B33E-020449683B7D}" type="presOf" srcId="{01288879-D08A-4828-B111-85D05A986827}" destId="{10ED9347-5C6B-4813-983C-C071CA2BE652}" srcOrd="0" destOrd="1" presId="urn:microsoft.com/office/officeart/2018/5/layout/CenteredIconLabelDescriptionList"/>
    <dgm:cxn modelId="{934EAB57-C724-4051-B128-59968333BFAF}" type="presOf" srcId="{A8202273-D9D8-4A4D-9BA1-F84141119C96}" destId="{52639176-0475-4172-A66D-9537BC7CC3EE}" srcOrd="0" destOrd="0" presId="urn:microsoft.com/office/officeart/2018/5/layout/CenteredIconLabelDescriptionList"/>
    <dgm:cxn modelId="{DF262093-6AA6-4CCC-9DB7-22408C2C2061}" type="presOf" srcId="{98E0C3C4-C890-4B5B-8C72-3AC8F53E47DB}" destId="{7EC985F1-0F62-4995-9819-1E0695E297DD}" srcOrd="0" destOrd="0" presId="urn:microsoft.com/office/officeart/2018/5/layout/CenteredIconLabelDescriptionList"/>
    <dgm:cxn modelId="{C2B007AC-0FF6-4154-9CFF-D02EE181FE57}" srcId="{98E0C3C4-C890-4B5B-8C72-3AC8F53E47DB}" destId="{01288879-D08A-4828-B111-85D05A986827}" srcOrd="1" destOrd="0" parTransId="{389C305B-8C20-4045-B042-168AEEAE46FB}" sibTransId="{C7178E00-16F6-4228-A884-8075ACE1A634}"/>
    <dgm:cxn modelId="{080320B7-E306-4CF0-829A-77FEBAA4D87E}" type="presOf" srcId="{481F1B7D-9AD2-468A-912D-9902C9DAACC4}" destId="{AF60CDD4-F11C-41F8-85F4-333CD864E001}" srcOrd="0" destOrd="0" presId="urn:microsoft.com/office/officeart/2018/5/layout/CenteredIconLabelDescriptionList"/>
    <dgm:cxn modelId="{5912B2B9-A1D4-4DEF-855B-4CAB10082FD2}" srcId="{A8202273-D9D8-4A4D-9BA1-F84141119C96}" destId="{98E0C3C4-C890-4B5B-8C72-3AC8F53E47DB}" srcOrd="1" destOrd="0" parTransId="{411511CC-F8BF-4C60-AC51-6F3A4D86F1F4}" sibTransId="{D623BB55-3C8C-4A70-8343-39C140B33558}"/>
    <dgm:cxn modelId="{17D1A4CF-890B-4120-8695-154421DC967A}" srcId="{98E0C3C4-C890-4B5B-8C72-3AC8F53E47DB}" destId="{C8705B2D-E776-4328-BFF5-E0A2F9543557}" srcOrd="0" destOrd="0" parTransId="{3D802D02-6ABD-4D74-AC48-3AF95DB2B23C}" sibTransId="{0631F56A-FF28-4531-9178-57F3082D8004}"/>
    <dgm:cxn modelId="{E91AD2D5-3A54-4F7B-8AC1-B4995F8504E4}" srcId="{A8202273-D9D8-4A4D-9BA1-F84141119C96}" destId="{481F1B7D-9AD2-468A-912D-9902C9DAACC4}" srcOrd="0" destOrd="0" parTransId="{AE37AF83-66E0-42D5-99B7-D9197A103854}" sibTransId="{BB2F3B49-7925-489C-9C7E-93859FFCDF12}"/>
    <dgm:cxn modelId="{70EEC8FD-E454-465A-BA6B-BC6B82E15CA2}" type="presParOf" srcId="{52639176-0475-4172-A66D-9537BC7CC3EE}" destId="{501DE0F5-68D9-4709-B67E-EF4E142298A0}" srcOrd="0" destOrd="0" presId="urn:microsoft.com/office/officeart/2018/5/layout/CenteredIconLabelDescriptionList"/>
    <dgm:cxn modelId="{5E7A7AC5-8FF3-4BA8-955C-88BE24667B5E}" type="presParOf" srcId="{501DE0F5-68D9-4709-B67E-EF4E142298A0}" destId="{D8417B04-6CC7-4673-A25A-6CC386428A02}" srcOrd="0" destOrd="0" presId="urn:microsoft.com/office/officeart/2018/5/layout/CenteredIconLabelDescriptionList"/>
    <dgm:cxn modelId="{DEB9B858-5254-43F8-BA39-C2D455BA6C54}" type="presParOf" srcId="{501DE0F5-68D9-4709-B67E-EF4E142298A0}" destId="{06CE9A4C-8C10-4E96-9042-2DDA86567C42}" srcOrd="1" destOrd="0" presId="urn:microsoft.com/office/officeart/2018/5/layout/CenteredIconLabelDescriptionList"/>
    <dgm:cxn modelId="{76D9A475-9474-4D9A-BC43-05C5B65CCA0C}" type="presParOf" srcId="{501DE0F5-68D9-4709-B67E-EF4E142298A0}" destId="{AF60CDD4-F11C-41F8-85F4-333CD864E001}" srcOrd="2" destOrd="0" presId="urn:microsoft.com/office/officeart/2018/5/layout/CenteredIconLabelDescriptionList"/>
    <dgm:cxn modelId="{E3F3446D-6BC9-41AC-A8A7-19820459F245}" type="presParOf" srcId="{501DE0F5-68D9-4709-B67E-EF4E142298A0}" destId="{44056522-4816-4B21-AD9A-0BDDC1BC967C}" srcOrd="3" destOrd="0" presId="urn:microsoft.com/office/officeart/2018/5/layout/CenteredIconLabelDescriptionList"/>
    <dgm:cxn modelId="{8D23F128-0169-4D57-BAEF-81504BADE061}" type="presParOf" srcId="{501DE0F5-68D9-4709-B67E-EF4E142298A0}" destId="{623438A8-975B-4CBC-BA9A-782EC6483F55}" srcOrd="4" destOrd="0" presId="urn:microsoft.com/office/officeart/2018/5/layout/CenteredIconLabelDescriptionList"/>
    <dgm:cxn modelId="{5AD3BEA3-6AC5-45D7-A450-26D3E394AE3F}" type="presParOf" srcId="{52639176-0475-4172-A66D-9537BC7CC3EE}" destId="{1CA905CF-AD69-436C-9A50-BBB7EA54C7CC}" srcOrd="1" destOrd="0" presId="urn:microsoft.com/office/officeart/2018/5/layout/CenteredIconLabelDescriptionList"/>
    <dgm:cxn modelId="{E5D1CC3F-57E7-4CAD-BDFC-5F5EFC95306D}" type="presParOf" srcId="{52639176-0475-4172-A66D-9537BC7CC3EE}" destId="{FC1E5437-1509-4D7B-8296-0905E62ADE41}" srcOrd="2" destOrd="0" presId="urn:microsoft.com/office/officeart/2018/5/layout/CenteredIconLabelDescriptionList"/>
    <dgm:cxn modelId="{65774964-3BE7-40B7-8908-E16A93D0CA2E}" type="presParOf" srcId="{FC1E5437-1509-4D7B-8296-0905E62ADE41}" destId="{F8325C60-3DD4-41F1-BD7D-A5A0248DF5A6}" srcOrd="0" destOrd="0" presId="urn:microsoft.com/office/officeart/2018/5/layout/CenteredIconLabelDescriptionList"/>
    <dgm:cxn modelId="{B1DE8829-398F-4BF7-BEE1-947C763D42E4}" type="presParOf" srcId="{FC1E5437-1509-4D7B-8296-0905E62ADE41}" destId="{067DC8BE-ED57-44D3-ACD1-8C0BB00CC549}" srcOrd="1" destOrd="0" presId="urn:microsoft.com/office/officeart/2018/5/layout/CenteredIconLabelDescriptionList"/>
    <dgm:cxn modelId="{ED965A3F-D29D-46A8-B181-0D05B7A8CF7D}" type="presParOf" srcId="{FC1E5437-1509-4D7B-8296-0905E62ADE41}" destId="{7EC985F1-0F62-4995-9819-1E0695E297DD}" srcOrd="2" destOrd="0" presId="urn:microsoft.com/office/officeart/2018/5/layout/CenteredIconLabelDescriptionList"/>
    <dgm:cxn modelId="{D523F151-6620-40A2-AC5F-B604E118DF27}" type="presParOf" srcId="{FC1E5437-1509-4D7B-8296-0905E62ADE41}" destId="{F7796105-A944-4814-9BB8-6507BAA814D2}" srcOrd="3" destOrd="0" presId="urn:microsoft.com/office/officeart/2018/5/layout/CenteredIconLabelDescriptionList"/>
    <dgm:cxn modelId="{DDAE03A1-1D4D-48BD-9BA5-5523F19A6C44}" type="presParOf" srcId="{FC1E5437-1509-4D7B-8296-0905E62ADE41}" destId="{10ED9347-5C6B-4813-983C-C071CA2BE65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A4C963-E47B-419A-A034-F271A43CB4B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9D6EFA-A8A1-4247-89B4-CB92371E9E7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Reflections</a:t>
          </a:r>
          <a:r>
            <a:rPr lang="en-US" b="0" i="0"/>
            <a:t>: Insights gained, accomplishments, and future directions.</a:t>
          </a:r>
          <a:endParaRPr lang="en-US"/>
        </a:p>
      </dgm:t>
    </dgm:pt>
    <dgm:pt modelId="{A435DFB3-F829-4DC9-94A8-D34851B26724}" type="parTrans" cxnId="{19F38276-600E-461A-B9CA-8FED5BCB0EF2}">
      <dgm:prSet/>
      <dgm:spPr/>
      <dgm:t>
        <a:bodyPr/>
        <a:lstStyle/>
        <a:p>
          <a:endParaRPr lang="en-US"/>
        </a:p>
      </dgm:t>
    </dgm:pt>
    <dgm:pt modelId="{1AD49585-E186-458C-8BEB-9A8B6A826A48}" type="sibTrans" cxnId="{19F38276-600E-461A-B9CA-8FED5BCB0EF2}">
      <dgm:prSet/>
      <dgm:spPr/>
      <dgm:t>
        <a:bodyPr/>
        <a:lstStyle/>
        <a:p>
          <a:endParaRPr lang="en-US"/>
        </a:p>
      </dgm:t>
    </dgm:pt>
    <dgm:pt modelId="{4E3347C0-BAAD-4C5F-9B6D-32583D99733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Key Accomplishments</a:t>
          </a:r>
          <a:r>
            <a:rPr lang="en-US" b="0" i="0"/>
            <a:t>:</a:t>
          </a:r>
          <a:endParaRPr lang="en-US"/>
        </a:p>
      </dgm:t>
    </dgm:pt>
    <dgm:pt modelId="{814810F0-4AA5-49A4-869E-27EAB3179CAA}" type="parTrans" cxnId="{E0768ED5-E7AF-4823-BF78-AAE1877594E4}">
      <dgm:prSet/>
      <dgm:spPr/>
      <dgm:t>
        <a:bodyPr/>
        <a:lstStyle/>
        <a:p>
          <a:endParaRPr lang="en-US"/>
        </a:p>
      </dgm:t>
    </dgm:pt>
    <dgm:pt modelId="{009CD440-E1A3-47FD-A030-412A3E2433B1}" type="sibTrans" cxnId="{E0768ED5-E7AF-4823-BF78-AAE1877594E4}">
      <dgm:prSet/>
      <dgm:spPr/>
      <dgm:t>
        <a:bodyPr/>
        <a:lstStyle/>
        <a:p>
          <a:endParaRPr lang="en-US"/>
        </a:p>
      </dgm:t>
    </dgm:pt>
    <dgm:pt modelId="{E1C6EA51-E216-44BE-B7E2-E3E13F4FE3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Constructing a complex heterogeneous graph</a:t>
          </a:r>
          <a:endParaRPr lang="en-US"/>
        </a:p>
      </dgm:t>
    </dgm:pt>
    <dgm:pt modelId="{236719EF-FDED-49FA-A133-FFAB2012DE61}" type="parTrans" cxnId="{ACE0D340-CF5A-4380-84FC-77877EA95159}">
      <dgm:prSet/>
      <dgm:spPr/>
      <dgm:t>
        <a:bodyPr/>
        <a:lstStyle/>
        <a:p>
          <a:endParaRPr lang="en-US"/>
        </a:p>
      </dgm:t>
    </dgm:pt>
    <dgm:pt modelId="{3EFA28EB-7E59-47A6-9D76-A4F5EC4ED14C}" type="sibTrans" cxnId="{ACE0D340-CF5A-4380-84FC-77877EA95159}">
      <dgm:prSet/>
      <dgm:spPr/>
      <dgm:t>
        <a:bodyPr/>
        <a:lstStyle/>
        <a:p>
          <a:endParaRPr lang="en-US"/>
        </a:p>
      </dgm:t>
    </dgm:pt>
    <dgm:pt modelId="{2BE1BEF1-1BEA-45D6-877E-559B7C1279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Effective data preprocessing, analysis, and visualization</a:t>
          </a:r>
          <a:endParaRPr lang="en-US"/>
        </a:p>
      </dgm:t>
    </dgm:pt>
    <dgm:pt modelId="{19D713CD-C2C9-4603-9F51-627479FF55C0}" type="parTrans" cxnId="{BCA1A007-1BD5-4D1C-A9DA-A518DE8F8112}">
      <dgm:prSet/>
      <dgm:spPr/>
      <dgm:t>
        <a:bodyPr/>
        <a:lstStyle/>
        <a:p>
          <a:endParaRPr lang="en-US"/>
        </a:p>
      </dgm:t>
    </dgm:pt>
    <dgm:pt modelId="{0983BA3D-F52D-4A00-B818-E3A9835B4E58}" type="sibTrans" cxnId="{BCA1A007-1BD5-4D1C-A9DA-A518DE8F8112}">
      <dgm:prSet/>
      <dgm:spPr/>
      <dgm:t>
        <a:bodyPr/>
        <a:lstStyle/>
        <a:p>
          <a:endParaRPr lang="en-US"/>
        </a:p>
      </dgm:t>
    </dgm:pt>
    <dgm:pt modelId="{8C94E45C-8798-4E3C-8EAF-C8A3EB2EE9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Integration of advanced machine learning techniques</a:t>
          </a:r>
          <a:endParaRPr lang="en-US"/>
        </a:p>
      </dgm:t>
    </dgm:pt>
    <dgm:pt modelId="{4EE99B55-2E71-46F0-B073-B5B0BF6A0EAB}" type="parTrans" cxnId="{47872705-4A04-4F22-A207-A4F8926F0DC0}">
      <dgm:prSet/>
      <dgm:spPr/>
      <dgm:t>
        <a:bodyPr/>
        <a:lstStyle/>
        <a:p>
          <a:endParaRPr lang="en-US"/>
        </a:p>
      </dgm:t>
    </dgm:pt>
    <dgm:pt modelId="{9F4DA685-A66A-4785-BFBE-FEB3CA5280AA}" type="sibTrans" cxnId="{47872705-4A04-4F22-A207-A4F8926F0DC0}">
      <dgm:prSet/>
      <dgm:spPr/>
      <dgm:t>
        <a:bodyPr/>
        <a:lstStyle/>
        <a:p>
          <a:endParaRPr lang="en-US"/>
        </a:p>
      </dgm:t>
    </dgm:pt>
    <dgm:pt modelId="{223A2F43-4888-4B74-8804-3206E582A9F7}" type="pres">
      <dgm:prSet presAssocID="{A0A4C963-E47B-419A-A034-F271A43CB4B4}" presName="root" presStyleCnt="0">
        <dgm:presLayoutVars>
          <dgm:dir/>
          <dgm:resizeHandles val="exact"/>
        </dgm:presLayoutVars>
      </dgm:prSet>
      <dgm:spPr/>
    </dgm:pt>
    <dgm:pt modelId="{76EA1CFA-121C-46EE-A2C0-1C3C3E2F53C4}" type="pres">
      <dgm:prSet presAssocID="{539D6EFA-A8A1-4247-89B4-CB92371E9E76}" presName="compNode" presStyleCnt="0"/>
      <dgm:spPr/>
    </dgm:pt>
    <dgm:pt modelId="{34B4896C-22D1-4877-ACDE-89ED7233AF76}" type="pres">
      <dgm:prSet presAssocID="{539D6EFA-A8A1-4247-89B4-CB92371E9E7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614DB4C6-36D5-4700-B680-8F381570DE2D}" type="pres">
      <dgm:prSet presAssocID="{539D6EFA-A8A1-4247-89B4-CB92371E9E76}" presName="iconSpace" presStyleCnt="0"/>
      <dgm:spPr/>
    </dgm:pt>
    <dgm:pt modelId="{C28A872D-354E-4990-8BEE-01B6D9C0E9A0}" type="pres">
      <dgm:prSet presAssocID="{539D6EFA-A8A1-4247-89B4-CB92371E9E76}" presName="parTx" presStyleLbl="revTx" presStyleIdx="0" presStyleCnt="4">
        <dgm:presLayoutVars>
          <dgm:chMax val="0"/>
          <dgm:chPref val="0"/>
        </dgm:presLayoutVars>
      </dgm:prSet>
      <dgm:spPr/>
    </dgm:pt>
    <dgm:pt modelId="{FED27A4B-4E92-4231-B399-EA523F6BD9A9}" type="pres">
      <dgm:prSet presAssocID="{539D6EFA-A8A1-4247-89B4-CB92371E9E76}" presName="txSpace" presStyleCnt="0"/>
      <dgm:spPr/>
    </dgm:pt>
    <dgm:pt modelId="{9B616D58-5C7B-4021-A976-5A18779F70C9}" type="pres">
      <dgm:prSet presAssocID="{539D6EFA-A8A1-4247-89B4-CB92371E9E76}" presName="desTx" presStyleLbl="revTx" presStyleIdx="1" presStyleCnt="4">
        <dgm:presLayoutVars/>
      </dgm:prSet>
      <dgm:spPr/>
    </dgm:pt>
    <dgm:pt modelId="{41939757-71F5-4D43-9091-5C9EA6D17BB1}" type="pres">
      <dgm:prSet presAssocID="{1AD49585-E186-458C-8BEB-9A8B6A826A48}" presName="sibTrans" presStyleCnt="0"/>
      <dgm:spPr/>
    </dgm:pt>
    <dgm:pt modelId="{22B27007-F24E-45AA-A9B7-562F5F17CDAC}" type="pres">
      <dgm:prSet presAssocID="{4E3347C0-BAAD-4C5F-9B6D-32583D997339}" presName="compNode" presStyleCnt="0"/>
      <dgm:spPr/>
    </dgm:pt>
    <dgm:pt modelId="{018A518D-466E-4E3D-8D26-6991F683F045}" type="pres">
      <dgm:prSet presAssocID="{4E3347C0-BAAD-4C5F-9B6D-32583D9973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CBAC69C-8728-4B4B-AC8D-140F894354C3}" type="pres">
      <dgm:prSet presAssocID="{4E3347C0-BAAD-4C5F-9B6D-32583D997339}" presName="iconSpace" presStyleCnt="0"/>
      <dgm:spPr/>
    </dgm:pt>
    <dgm:pt modelId="{8A982AEC-D258-47CB-B57E-646F7D4A6B32}" type="pres">
      <dgm:prSet presAssocID="{4E3347C0-BAAD-4C5F-9B6D-32583D997339}" presName="parTx" presStyleLbl="revTx" presStyleIdx="2" presStyleCnt="4">
        <dgm:presLayoutVars>
          <dgm:chMax val="0"/>
          <dgm:chPref val="0"/>
        </dgm:presLayoutVars>
      </dgm:prSet>
      <dgm:spPr/>
    </dgm:pt>
    <dgm:pt modelId="{3A5C33B0-4E5A-41E3-8A8A-BD357D87C7FF}" type="pres">
      <dgm:prSet presAssocID="{4E3347C0-BAAD-4C5F-9B6D-32583D997339}" presName="txSpace" presStyleCnt="0"/>
      <dgm:spPr/>
    </dgm:pt>
    <dgm:pt modelId="{F7A6A9B6-B95F-4621-A217-E45DD5A6E877}" type="pres">
      <dgm:prSet presAssocID="{4E3347C0-BAAD-4C5F-9B6D-32583D997339}" presName="desTx" presStyleLbl="revTx" presStyleIdx="3" presStyleCnt="4">
        <dgm:presLayoutVars/>
      </dgm:prSet>
      <dgm:spPr/>
    </dgm:pt>
  </dgm:ptLst>
  <dgm:cxnLst>
    <dgm:cxn modelId="{47872705-4A04-4F22-A207-A4F8926F0DC0}" srcId="{4E3347C0-BAAD-4C5F-9B6D-32583D997339}" destId="{8C94E45C-8798-4E3C-8EAF-C8A3EB2EE9C1}" srcOrd="2" destOrd="0" parTransId="{4EE99B55-2E71-46F0-B073-B5B0BF6A0EAB}" sibTransId="{9F4DA685-A66A-4785-BFBE-FEB3CA5280AA}"/>
    <dgm:cxn modelId="{BCA1A007-1BD5-4D1C-A9DA-A518DE8F8112}" srcId="{4E3347C0-BAAD-4C5F-9B6D-32583D997339}" destId="{2BE1BEF1-1BEA-45D6-877E-559B7C127981}" srcOrd="1" destOrd="0" parTransId="{19D713CD-C2C9-4603-9F51-627479FF55C0}" sibTransId="{0983BA3D-F52D-4A00-B818-E3A9835B4E58}"/>
    <dgm:cxn modelId="{73426428-0672-49DE-A7D6-C80532BEC7DB}" type="presOf" srcId="{2BE1BEF1-1BEA-45D6-877E-559B7C127981}" destId="{F7A6A9B6-B95F-4621-A217-E45DD5A6E877}" srcOrd="0" destOrd="1" presId="urn:microsoft.com/office/officeart/2018/2/layout/IconLabelDescriptionList"/>
    <dgm:cxn modelId="{ACE0D340-CF5A-4380-84FC-77877EA95159}" srcId="{4E3347C0-BAAD-4C5F-9B6D-32583D997339}" destId="{E1C6EA51-E216-44BE-B7E2-E3E13F4FE340}" srcOrd="0" destOrd="0" parTransId="{236719EF-FDED-49FA-A133-FFAB2012DE61}" sibTransId="{3EFA28EB-7E59-47A6-9D76-A4F5EC4ED14C}"/>
    <dgm:cxn modelId="{5EF83F44-DB7D-420C-A6E4-B49F7DE5203C}" type="presOf" srcId="{539D6EFA-A8A1-4247-89B4-CB92371E9E76}" destId="{C28A872D-354E-4990-8BEE-01B6D9C0E9A0}" srcOrd="0" destOrd="0" presId="urn:microsoft.com/office/officeart/2018/2/layout/IconLabelDescriptionList"/>
    <dgm:cxn modelId="{19F38276-600E-461A-B9CA-8FED5BCB0EF2}" srcId="{A0A4C963-E47B-419A-A034-F271A43CB4B4}" destId="{539D6EFA-A8A1-4247-89B4-CB92371E9E76}" srcOrd="0" destOrd="0" parTransId="{A435DFB3-F829-4DC9-94A8-D34851B26724}" sibTransId="{1AD49585-E186-458C-8BEB-9A8B6A826A48}"/>
    <dgm:cxn modelId="{437ECD78-8045-463C-8D6B-42D9F1625EF0}" type="presOf" srcId="{8C94E45C-8798-4E3C-8EAF-C8A3EB2EE9C1}" destId="{F7A6A9B6-B95F-4621-A217-E45DD5A6E877}" srcOrd="0" destOrd="2" presId="urn:microsoft.com/office/officeart/2018/2/layout/IconLabelDescriptionList"/>
    <dgm:cxn modelId="{F3C3CEC5-07D0-4597-B264-A535925B5CF1}" type="presOf" srcId="{4E3347C0-BAAD-4C5F-9B6D-32583D997339}" destId="{8A982AEC-D258-47CB-B57E-646F7D4A6B32}" srcOrd="0" destOrd="0" presId="urn:microsoft.com/office/officeart/2018/2/layout/IconLabelDescriptionList"/>
    <dgm:cxn modelId="{28345DC7-6281-428A-AA0F-B3E948D3A925}" type="presOf" srcId="{E1C6EA51-E216-44BE-B7E2-E3E13F4FE340}" destId="{F7A6A9B6-B95F-4621-A217-E45DD5A6E877}" srcOrd="0" destOrd="0" presId="urn:microsoft.com/office/officeart/2018/2/layout/IconLabelDescriptionList"/>
    <dgm:cxn modelId="{E0768ED5-E7AF-4823-BF78-AAE1877594E4}" srcId="{A0A4C963-E47B-419A-A034-F271A43CB4B4}" destId="{4E3347C0-BAAD-4C5F-9B6D-32583D997339}" srcOrd="1" destOrd="0" parTransId="{814810F0-4AA5-49A4-869E-27EAB3179CAA}" sibTransId="{009CD440-E1A3-47FD-A030-412A3E2433B1}"/>
    <dgm:cxn modelId="{EB29CDE7-CC00-47BE-89A3-899EF26008FF}" type="presOf" srcId="{A0A4C963-E47B-419A-A034-F271A43CB4B4}" destId="{223A2F43-4888-4B74-8804-3206E582A9F7}" srcOrd="0" destOrd="0" presId="urn:microsoft.com/office/officeart/2018/2/layout/IconLabelDescriptionList"/>
    <dgm:cxn modelId="{A569C0A7-7CFE-4ABF-AC15-31DC69BEC9B7}" type="presParOf" srcId="{223A2F43-4888-4B74-8804-3206E582A9F7}" destId="{76EA1CFA-121C-46EE-A2C0-1C3C3E2F53C4}" srcOrd="0" destOrd="0" presId="urn:microsoft.com/office/officeart/2018/2/layout/IconLabelDescriptionList"/>
    <dgm:cxn modelId="{187C2A56-0BBD-4EAF-84F2-70CC69C0C988}" type="presParOf" srcId="{76EA1CFA-121C-46EE-A2C0-1C3C3E2F53C4}" destId="{34B4896C-22D1-4877-ACDE-89ED7233AF76}" srcOrd="0" destOrd="0" presId="urn:microsoft.com/office/officeart/2018/2/layout/IconLabelDescriptionList"/>
    <dgm:cxn modelId="{F0587860-D17C-40D8-B662-2E3C03BE5951}" type="presParOf" srcId="{76EA1CFA-121C-46EE-A2C0-1C3C3E2F53C4}" destId="{614DB4C6-36D5-4700-B680-8F381570DE2D}" srcOrd="1" destOrd="0" presId="urn:microsoft.com/office/officeart/2018/2/layout/IconLabelDescriptionList"/>
    <dgm:cxn modelId="{8B5C0DCD-355B-49B4-987C-AC308243F95C}" type="presParOf" srcId="{76EA1CFA-121C-46EE-A2C0-1C3C3E2F53C4}" destId="{C28A872D-354E-4990-8BEE-01B6D9C0E9A0}" srcOrd="2" destOrd="0" presId="urn:microsoft.com/office/officeart/2018/2/layout/IconLabelDescriptionList"/>
    <dgm:cxn modelId="{3AB2B2AD-0A41-4EF8-B26F-BEAC32428CF3}" type="presParOf" srcId="{76EA1CFA-121C-46EE-A2C0-1C3C3E2F53C4}" destId="{FED27A4B-4E92-4231-B399-EA523F6BD9A9}" srcOrd="3" destOrd="0" presId="urn:microsoft.com/office/officeart/2018/2/layout/IconLabelDescriptionList"/>
    <dgm:cxn modelId="{0F74752E-17D1-4703-940F-6B0CF1E67EA7}" type="presParOf" srcId="{76EA1CFA-121C-46EE-A2C0-1C3C3E2F53C4}" destId="{9B616D58-5C7B-4021-A976-5A18779F70C9}" srcOrd="4" destOrd="0" presId="urn:microsoft.com/office/officeart/2018/2/layout/IconLabelDescriptionList"/>
    <dgm:cxn modelId="{08C3C4AC-FDCD-47BC-8882-6B08B4D338CB}" type="presParOf" srcId="{223A2F43-4888-4B74-8804-3206E582A9F7}" destId="{41939757-71F5-4D43-9091-5C9EA6D17BB1}" srcOrd="1" destOrd="0" presId="urn:microsoft.com/office/officeart/2018/2/layout/IconLabelDescriptionList"/>
    <dgm:cxn modelId="{2E3B0EA2-9974-4B05-996D-9F767E53BFD4}" type="presParOf" srcId="{223A2F43-4888-4B74-8804-3206E582A9F7}" destId="{22B27007-F24E-45AA-A9B7-562F5F17CDAC}" srcOrd="2" destOrd="0" presId="urn:microsoft.com/office/officeart/2018/2/layout/IconLabelDescriptionList"/>
    <dgm:cxn modelId="{3A53A486-9B25-4B64-9F71-F0BBC3078D0A}" type="presParOf" srcId="{22B27007-F24E-45AA-A9B7-562F5F17CDAC}" destId="{018A518D-466E-4E3D-8D26-6991F683F045}" srcOrd="0" destOrd="0" presId="urn:microsoft.com/office/officeart/2018/2/layout/IconLabelDescriptionList"/>
    <dgm:cxn modelId="{1EB6D68C-2D68-4D4C-93C4-A6DA492D7D2C}" type="presParOf" srcId="{22B27007-F24E-45AA-A9B7-562F5F17CDAC}" destId="{7CBAC69C-8728-4B4B-AC8D-140F894354C3}" srcOrd="1" destOrd="0" presId="urn:microsoft.com/office/officeart/2018/2/layout/IconLabelDescriptionList"/>
    <dgm:cxn modelId="{40145559-63A2-4F36-9E77-364C6691D1BA}" type="presParOf" srcId="{22B27007-F24E-45AA-A9B7-562F5F17CDAC}" destId="{8A982AEC-D258-47CB-B57E-646F7D4A6B32}" srcOrd="2" destOrd="0" presId="urn:microsoft.com/office/officeart/2018/2/layout/IconLabelDescriptionList"/>
    <dgm:cxn modelId="{CE058B64-5A75-4FD0-A6CC-4B0DD3598E30}" type="presParOf" srcId="{22B27007-F24E-45AA-A9B7-562F5F17CDAC}" destId="{3A5C33B0-4E5A-41E3-8A8A-BD357D87C7FF}" srcOrd="3" destOrd="0" presId="urn:microsoft.com/office/officeart/2018/2/layout/IconLabelDescriptionList"/>
    <dgm:cxn modelId="{F37C65F0-1523-4B8C-96DA-FE61107DC693}" type="presParOf" srcId="{22B27007-F24E-45AA-A9B7-562F5F17CDAC}" destId="{F7A6A9B6-B95F-4621-A217-E45DD5A6E87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17B04-6CC7-4673-A25A-6CC386428A02}">
      <dsp:nvSpPr>
        <dsp:cNvPr id="0" name=""/>
        <dsp:cNvSpPr/>
      </dsp:nvSpPr>
      <dsp:spPr>
        <a:xfrm>
          <a:off x="1963800" y="58680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0CDD4-F11C-41F8-85F4-333CD864E001}">
      <dsp:nvSpPr>
        <dsp:cNvPr id="0" name=""/>
        <dsp:cNvSpPr/>
      </dsp:nvSpPr>
      <dsp:spPr>
        <a:xfrm>
          <a:off x="559800" y="223545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/>
            <a:t>Approach</a:t>
          </a:r>
          <a:r>
            <a:rPr lang="en-US" sz="1800" b="0" i="0" kern="1200"/>
            <a:t>: Reverse engineering techniques from the link.dat dataset for the ACM dataset.</a:t>
          </a:r>
          <a:endParaRPr lang="en-US" sz="1800" kern="1200"/>
        </a:p>
      </dsp:txBody>
      <dsp:txXfrm>
        <a:off x="559800" y="2235451"/>
        <a:ext cx="4320000" cy="648000"/>
      </dsp:txXfrm>
    </dsp:sp>
    <dsp:sp modelId="{623438A8-975B-4CBC-BA9A-782EC6483F55}">
      <dsp:nvSpPr>
        <dsp:cNvPr id="0" name=""/>
        <dsp:cNvSpPr/>
      </dsp:nvSpPr>
      <dsp:spPr>
        <a:xfrm>
          <a:off x="559800" y="2947006"/>
          <a:ext cx="4320000" cy="817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25C60-3DD4-41F1-BD7D-A5A0248DF5A6}">
      <dsp:nvSpPr>
        <dsp:cNvPr id="0" name=""/>
        <dsp:cNvSpPr/>
      </dsp:nvSpPr>
      <dsp:spPr>
        <a:xfrm>
          <a:off x="7039800" y="58680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985F1-0F62-4995-9819-1E0695E297DD}">
      <dsp:nvSpPr>
        <dsp:cNvPr id="0" name=""/>
        <dsp:cNvSpPr/>
      </dsp:nvSpPr>
      <dsp:spPr>
        <a:xfrm>
          <a:off x="5635800" y="223545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/>
            <a:t>Key Steps</a:t>
          </a:r>
          <a:r>
            <a:rPr lang="en-US" sz="1800" b="0" i="0" kern="1200"/>
            <a:t>:</a:t>
          </a:r>
          <a:endParaRPr lang="en-US" sz="1800" kern="1200"/>
        </a:p>
      </dsp:txBody>
      <dsp:txXfrm>
        <a:off x="5635800" y="2235451"/>
        <a:ext cx="4320000" cy="648000"/>
      </dsp:txXfrm>
    </dsp:sp>
    <dsp:sp modelId="{10ED9347-5C6B-4813-983C-C071CA2BE652}">
      <dsp:nvSpPr>
        <dsp:cNvPr id="0" name=""/>
        <dsp:cNvSpPr/>
      </dsp:nvSpPr>
      <dsp:spPr>
        <a:xfrm>
          <a:off x="5635800" y="2947006"/>
          <a:ext cx="4320000" cy="817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Edge List Reading Technique adaptation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Integration of Edge Attributes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Normalization and Cleaning</a:t>
          </a:r>
          <a:endParaRPr lang="en-US" sz="1400" kern="1200"/>
        </a:p>
      </dsp:txBody>
      <dsp:txXfrm>
        <a:off x="5635800" y="2947006"/>
        <a:ext cx="4320000" cy="8175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4896C-22D1-4877-ACDE-89ED7233AF76}">
      <dsp:nvSpPr>
        <dsp:cNvPr id="0" name=""/>
        <dsp:cNvSpPr/>
      </dsp:nvSpPr>
      <dsp:spPr>
        <a:xfrm>
          <a:off x="559800" y="55398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A872D-354E-4990-8BEE-01B6D9C0E9A0}">
      <dsp:nvSpPr>
        <dsp:cNvPr id="0" name=""/>
        <dsp:cNvSpPr/>
      </dsp:nvSpPr>
      <dsp:spPr>
        <a:xfrm>
          <a:off x="559800" y="220544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/>
            <a:t>Reflections</a:t>
          </a:r>
          <a:r>
            <a:rPr lang="en-US" sz="2000" b="0" i="0" kern="1200"/>
            <a:t>: Insights gained, accomplishments, and future directions.</a:t>
          </a:r>
          <a:endParaRPr lang="en-US" sz="2000" kern="1200"/>
        </a:p>
      </dsp:txBody>
      <dsp:txXfrm>
        <a:off x="559800" y="2205445"/>
        <a:ext cx="4320000" cy="648000"/>
      </dsp:txXfrm>
    </dsp:sp>
    <dsp:sp modelId="{9B616D58-5C7B-4021-A976-5A18779F70C9}">
      <dsp:nvSpPr>
        <dsp:cNvPr id="0" name=""/>
        <dsp:cNvSpPr/>
      </dsp:nvSpPr>
      <dsp:spPr>
        <a:xfrm>
          <a:off x="559800" y="2918313"/>
          <a:ext cx="4320000" cy="879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A518D-466E-4E3D-8D26-6991F683F045}">
      <dsp:nvSpPr>
        <dsp:cNvPr id="0" name=""/>
        <dsp:cNvSpPr/>
      </dsp:nvSpPr>
      <dsp:spPr>
        <a:xfrm>
          <a:off x="5635800" y="55398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82AEC-D258-47CB-B57E-646F7D4A6B32}">
      <dsp:nvSpPr>
        <dsp:cNvPr id="0" name=""/>
        <dsp:cNvSpPr/>
      </dsp:nvSpPr>
      <dsp:spPr>
        <a:xfrm>
          <a:off x="5635800" y="220544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/>
            <a:t>Key Accomplishments</a:t>
          </a:r>
          <a:r>
            <a:rPr lang="en-US" sz="2000" b="0" i="0" kern="1200"/>
            <a:t>:</a:t>
          </a:r>
          <a:endParaRPr lang="en-US" sz="2000" kern="1200"/>
        </a:p>
      </dsp:txBody>
      <dsp:txXfrm>
        <a:off x="5635800" y="2205445"/>
        <a:ext cx="4320000" cy="648000"/>
      </dsp:txXfrm>
    </dsp:sp>
    <dsp:sp modelId="{F7A6A9B6-B95F-4621-A217-E45DD5A6E877}">
      <dsp:nvSpPr>
        <dsp:cNvPr id="0" name=""/>
        <dsp:cNvSpPr/>
      </dsp:nvSpPr>
      <dsp:spPr>
        <a:xfrm>
          <a:off x="5635800" y="2918313"/>
          <a:ext cx="4320000" cy="879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Constructing a complex heterogeneous graph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Effective data preprocessing, analysis, and visualization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Integration of advanced machine learning techniques</a:t>
          </a:r>
          <a:endParaRPr lang="en-US" sz="1500" kern="1200"/>
        </a:p>
      </dsp:txBody>
      <dsp:txXfrm>
        <a:off x="5635800" y="2918313"/>
        <a:ext cx="4320000" cy="879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6414-B0FF-D049-B1EC-F118B3B07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5E9DA-229A-C8CB-D76B-FCCADA551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0653E-F761-3B90-2872-4D153FD4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20F2-03C9-4514-9048-5DBA635395A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A8B-3D3C-F0BD-2AE6-52091571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044C9-A729-9F71-B121-F2BAE2A0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2ABE-4FEE-48E5-A8A3-A3261A15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A888-A8D7-A1AB-521F-8E7BC73D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D97A6-FC6D-BE7B-C110-D6A230317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35FB2-7345-9447-54E2-980A7A46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20F2-03C9-4514-9048-5DBA635395A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B9B6B-C835-FA7E-4985-95F8961C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60723-58AE-05F5-ECE7-6DB985D9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2ABE-4FEE-48E5-A8A3-A3261A15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4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16CA4-53BE-0D78-4C9E-DED0C578D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F797E-7F5E-0A25-6F75-21EE5E464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E0993-A2AB-32D7-9990-2058553A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20F2-03C9-4514-9048-5DBA635395A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A860-AE70-2874-2892-BA4F49E0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3CE2F-7961-2313-0680-14BE762C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2ABE-4FEE-48E5-A8A3-A3261A15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2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5A7E-9159-A3B7-BE02-CC5DFBF8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0B8D2-E850-5F69-BB60-51CE7CB173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F8715-709D-97D3-F81A-1B8C4379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20F2-03C9-4514-9048-5DBA635395A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24A17-0831-378A-ED2E-EA267530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50D8C-1462-C217-3023-6CC5AB3F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2ABE-4FEE-48E5-A8A3-A3261A15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8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0BE0-E502-760F-1660-917BFCEC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857A6-FFC6-89D5-B370-4293ED768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2209-EC4D-5767-5E21-2B455D79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20F2-03C9-4514-9048-5DBA635395A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AFF68-30D9-F858-5B7E-00CF4AAB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9A107-B343-D545-6A29-B277CA8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2ABE-4FEE-48E5-A8A3-A3261A15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8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3606-0861-E66A-7B43-8311C25E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CEF03-34A5-17FB-6014-D1AC7A04A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F7FA8-99E2-071C-931D-5FBE1CEE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20F2-03C9-4514-9048-5DBA635395A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4CA18-4C78-8026-A4ED-EE6CF15C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2E48D-26AA-2E7D-F945-A25E9EE7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2ABE-4FEE-48E5-A8A3-A3261A15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4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267D-D678-D638-5DE9-413ADCE7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7422-559F-E103-9F3E-FE17DE7E2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00672-9125-C8F9-B1F9-BFE962FB6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9D85-A623-3BAB-FF22-1C532F6B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20F2-03C9-4514-9048-5DBA635395A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D2652-516D-740B-2233-45D0CD4E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4689-40A1-AF0F-1B88-3D0B26ED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2ABE-4FEE-48E5-A8A3-A3261A15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8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628A8-23AF-0D1D-EB3B-24DFCF2D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29A10-F6CF-B096-EDB6-F2185736E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D4F0C-9320-A055-4268-037C7E800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46A92-5C13-7221-EDC0-6FFAFDCD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83A4E-674C-80D0-B8EA-1A48ABA2F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035DE-47FC-3FA8-9485-D67412DE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20F2-03C9-4514-9048-5DBA635395A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4C032-38A4-5921-C840-24EE47A9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C5613-DB56-4033-1669-98C6FD7D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2ABE-4FEE-48E5-A8A3-A3261A15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4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2CEC-93E8-9973-9B99-E5113787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73ABE-AE7D-6C06-C9D2-145483C0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20F2-03C9-4514-9048-5DBA635395A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996D3-521C-DFDF-EA46-C30364B3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2ECAC-113E-7A53-33BF-6F221BB0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2ABE-4FEE-48E5-A8A3-A3261A15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3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36DEF-B07B-FB9E-7222-9BA9804E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20F2-03C9-4514-9048-5DBA635395A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590EC-9906-8DFF-B834-9898BC0B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54C9E-3F67-A496-C752-7C5CDDED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2ABE-4FEE-48E5-A8A3-A3261A15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9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3BA9-FB9A-AB64-D043-66CFE13B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24BF-D5BA-A216-EB29-3124D4B40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22D0E-4022-A1FB-3668-E3994BB45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0ABDA-8E86-B13D-8954-38190580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20F2-03C9-4514-9048-5DBA635395A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70907-155E-7166-3A03-A9AACEBA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F040A-8399-D4AB-3B91-E981CEAB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2ABE-4FEE-48E5-A8A3-A3261A15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7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6A53-2AEA-7415-B51A-A8234970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3EE76-0768-5AE9-39A5-01F31AC7F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2359E-8B7B-B677-B9FF-F75B1202F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83035-EA04-3B6D-9E25-B1823682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20F2-03C9-4514-9048-5DBA635395A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29DD5-C4E1-8475-8968-FC1F0638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66D9F-516C-0044-4F07-C7E52B2B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2ABE-4FEE-48E5-A8A3-A3261A15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0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58C1B-92A2-3CA0-9DCA-476383D3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611C8-CC57-5EDD-B4A5-00987497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B548-3318-0438-3E7F-9FF70A9A6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D20F2-03C9-4514-9048-5DBA635395A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4C6A9-6865-2599-2B9B-477713022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4EC64-0D10-FEE0-B769-218D08FA2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F2ABE-4FEE-48E5-A8A3-A3261A15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2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35967-2998-D580-56C4-2E9C88AF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8059"/>
            <a:ext cx="4368602" cy="22041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400" dirty="0"/>
              <a:t> Visualization of Heterogenous Network of Publication Data</a:t>
            </a:r>
            <a:br>
              <a:rPr lang="en-US" sz="3400" dirty="0"/>
            </a:br>
            <a:br>
              <a:rPr lang="en-US" sz="3400" dirty="0"/>
            </a:br>
            <a:endParaRPr lang="en-US" sz="3400" dirty="0"/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A931A-FD7A-EC6F-CD03-D4E0A7680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5646420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200" dirty="0"/>
              <a:t>Advisors: </a:t>
            </a:r>
            <a:r>
              <a:rPr lang="en-US" sz="2200" dirty="0" err="1"/>
              <a:t>Dr.Chunjiang</a:t>
            </a:r>
            <a:r>
              <a:rPr lang="en-US" sz="2200" dirty="0"/>
              <a:t> Zhu, </a:t>
            </a:r>
            <a:r>
              <a:rPr lang="en-US" sz="2200" dirty="0" err="1"/>
              <a:t>Dr.Lixin</a:t>
            </a:r>
            <a:r>
              <a:rPr lang="en-US" sz="2200" dirty="0"/>
              <a:t> FU</a:t>
            </a:r>
          </a:p>
          <a:p>
            <a:pPr marL="0"/>
            <a:endParaRPr lang="en-US" sz="2200" dirty="0"/>
          </a:p>
        </p:txBody>
      </p:sp>
      <p:pic>
        <p:nvPicPr>
          <p:cNvPr id="17" name="Picture 16" descr="Abstract network of node and mesh">
            <a:extLst>
              <a:ext uri="{FF2B5EF4-FFF2-40B4-BE49-F238E27FC236}">
                <a16:creationId xmlns:a16="http://schemas.microsoft.com/office/drawing/2014/main" id="{B9AE8844-539D-DD80-14BC-F49D0FC19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9" r="1348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B09CEA-8523-B79C-2165-93782F370131}"/>
              </a:ext>
            </a:extLst>
          </p:cNvPr>
          <p:cNvSpPr txBox="1"/>
          <p:nvPr/>
        </p:nvSpPr>
        <p:spPr>
          <a:xfrm>
            <a:off x="6081775" y="5929531"/>
            <a:ext cx="294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Vaishnavi </a:t>
            </a:r>
            <a:r>
              <a:rPr lang="en-US" sz="1800" dirty="0" err="1"/>
              <a:t>Peddireddy</a:t>
            </a:r>
            <a:r>
              <a:rPr lang="en-US" sz="1800" dirty="0"/>
              <a:t>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9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4C0D-0D62-2684-BC52-5967A714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User Interface :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07BE5-7E7E-8FD1-0FAD-FDC81F6F7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36" r="-1" b="2237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8C57B-19F7-6B72-5AF0-A919C692A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3400" y="2543364"/>
            <a:ext cx="3434180" cy="3599019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/>
              <a:t>The visualization outputs for the user input in the web interface.</a:t>
            </a:r>
          </a:p>
        </p:txBody>
      </p:sp>
    </p:spTree>
    <p:extLst>
      <p:ext uri="{BB962C8B-B14F-4D97-AF65-F5344CB8AC3E}">
        <p14:creationId xmlns:p14="http://schemas.microsoft.com/office/powerpoint/2010/main" val="2676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83189-F27D-9915-6077-45F229C1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Advanced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F0F9D-06C7-2275-E5A0-C5B7CB9EC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0" y="2470243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Challenges in handling large datasets and potential technologies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8C2B2498-3BA3-C64C-40E1-441D15572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50" r="3990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232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C166F-493A-7FFF-1095-6075300D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Troubleshooting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CDEE3-3712-7DCB-F402-B33D3A1C4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Data preparation hurdles</a:t>
            </a:r>
          </a:p>
          <a:p>
            <a:r>
              <a:rPr lang="en-US" sz="2000" dirty="0"/>
              <a:t>Graph construction challenges</a:t>
            </a:r>
          </a:p>
          <a:p>
            <a:r>
              <a:rPr lang="en-US" sz="2000" dirty="0"/>
              <a:t>Database integration snags</a:t>
            </a:r>
          </a:p>
          <a:p>
            <a:r>
              <a:rPr lang="en-US" sz="2000" dirty="0"/>
              <a:t>Visualization pitfalls</a:t>
            </a:r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866C0D8A-5E23-BD92-04BF-AC534F816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163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479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F0263-7519-4127-007B-0B5DC2B8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Acknowledgments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1B405-78A9-B936-4677-3DF4FD5A2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Acknowledgments to mentors, team members, and the open-source community</a:t>
            </a:r>
          </a:p>
        </p:txBody>
      </p:sp>
      <p:pic>
        <p:nvPicPr>
          <p:cNvPr id="5" name="Picture 4" descr="Hands holding each other's wrists and interlinked to form a circle">
            <a:extLst>
              <a:ext uri="{FF2B5EF4-FFF2-40B4-BE49-F238E27FC236}">
                <a16:creationId xmlns:a16="http://schemas.microsoft.com/office/drawing/2014/main" id="{B0EEF306-819F-3A3F-CBA4-DFA985424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99" r="2226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18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FE74-F064-535E-4E00-7295AEDF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4D00591-CB21-5899-D416-1BD98DD86032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297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655C47-7AD7-12C1-D144-5C01155B1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8087"/>
            <a:ext cx="12191998" cy="5113471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148" y="0"/>
            <a:ext cx="6076852" cy="6849700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652F5-436F-D6F1-CAFE-8188DE839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0578" y="5496520"/>
            <a:ext cx="4974802" cy="10167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References and citations</a:t>
            </a:r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EAF0D045-8A72-FCD5-1BC1-2CC916324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544" b="-2"/>
          <a:stretch/>
        </p:blipFill>
        <p:spPr>
          <a:xfrm>
            <a:off x="6115147" y="-1"/>
            <a:ext cx="6076866" cy="51315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B4C644-0B7D-395A-284A-31FC0EE27608}"/>
              </a:ext>
            </a:extLst>
          </p:cNvPr>
          <p:cNvSpPr txBox="1"/>
          <p:nvPr/>
        </p:nvSpPr>
        <p:spPr>
          <a:xfrm>
            <a:off x="322729" y="627529"/>
            <a:ext cx="57541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Apoorva </a:t>
            </a:r>
            <a:r>
              <a:rPr lang="en-US" dirty="0" err="1"/>
              <a:t>Tangirala’s</a:t>
            </a:r>
            <a:r>
              <a:rPr lang="en-US" dirty="0"/>
              <a:t> master project under supervision of </a:t>
            </a:r>
            <a:r>
              <a:rPr lang="en-US" dirty="0" err="1"/>
              <a:t>Dr.Chunjiang</a:t>
            </a:r>
            <a:r>
              <a:rPr lang="en-US" dirty="0"/>
              <a:t> Zhu.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Perrone, Giancarlo, Jose </a:t>
            </a:r>
            <a:r>
              <a:rPr lang="en-US" dirty="0" err="1"/>
              <a:t>Unpingco</a:t>
            </a:r>
            <a:r>
              <a:rPr lang="en-US" dirty="0"/>
              <a:t>, and Haw-</a:t>
            </a:r>
            <a:r>
              <a:rPr lang="en-US" dirty="0" err="1"/>
              <a:t>minn</a:t>
            </a:r>
            <a:r>
              <a:rPr lang="en-US" dirty="0"/>
              <a:t> Lu. "Network visualizations with </a:t>
            </a:r>
            <a:r>
              <a:rPr lang="en-US" dirty="0" err="1"/>
              <a:t>Pyvis</a:t>
            </a:r>
            <a:r>
              <a:rPr lang="en-US" dirty="0"/>
              <a:t> and </a:t>
            </a:r>
            <a:r>
              <a:rPr lang="en-US" dirty="0" err="1"/>
              <a:t>VisJS</a:t>
            </a:r>
            <a:r>
              <a:rPr lang="en-US" dirty="0"/>
              <a:t>." </a:t>
            </a:r>
            <a:r>
              <a:rPr lang="en-US" dirty="0" err="1"/>
              <a:t>arXiv</a:t>
            </a:r>
            <a:r>
              <a:rPr lang="en-US" dirty="0"/>
              <a:t> preprint arXiv:2006.04951 (2020).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Perrone, G., </a:t>
            </a:r>
            <a:r>
              <a:rPr lang="en-US" dirty="0" err="1"/>
              <a:t>Unpingco</a:t>
            </a:r>
            <a:r>
              <a:rPr lang="en-US" dirty="0"/>
              <a:t>, J., &amp; Lu, H. M. (2020). NETWORK VISUALIZATIONS WITH PYVIS AND VISJS. </a:t>
            </a:r>
            <a:r>
              <a:rPr lang="en-US" dirty="0" err="1"/>
              <a:t>arXiv</a:t>
            </a:r>
            <a:r>
              <a:rPr lang="en-US" dirty="0"/>
              <a:t> preprint arXiv:2006.04951.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Perrone, Giancarlo, Jose </a:t>
            </a:r>
            <a:r>
              <a:rPr lang="en-US" dirty="0" err="1"/>
              <a:t>Unpingco</a:t>
            </a:r>
            <a:r>
              <a:rPr lang="en-US" dirty="0"/>
              <a:t>, and Haw-</a:t>
            </a:r>
            <a:r>
              <a:rPr lang="en-US" dirty="0" err="1"/>
              <a:t>minn</a:t>
            </a:r>
            <a:r>
              <a:rPr lang="en-US" dirty="0"/>
              <a:t> Lu. "NETWORK VISUALIZATIONS WITH PYVIS AND VISJS." </a:t>
            </a:r>
            <a:r>
              <a:rPr lang="en-US" dirty="0" err="1"/>
              <a:t>arXiv</a:t>
            </a:r>
            <a:r>
              <a:rPr lang="en-US" dirty="0"/>
              <a:t> preprint arXiv:2006.04951 (2020).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Perrone, G., </a:t>
            </a:r>
            <a:r>
              <a:rPr lang="en-US" dirty="0" err="1"/>
              <a:t>Unpingco</a:t>
            </a:r>
            <a:r>
              <a:rPr lang="en-US" dirty="0"/>
              <a:t>, J. and Lu, H.M., 2020. NETWORK VISUALIZATIONS WITH PYVIS AND VISJS. </a:t>
            </a:r>
            <a:r>
              <a:rPr lang="en-US" dirty="0" err="1"/>
              <a:t>arXiv</a:t>
            </a:r>
            <a:r>
              <a:rPr lang="en-US" dirty="0"/>
              <a:t> preprint arXiv:2006.04951.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Perrone G, </a:t>
            </a:r>
            <a:r>
              <a:rPr lang="en-US" dirty="0" err="1"/>
              <a:t>Unpingco</a:t>
            </a:r>
            <a:r>
              <a:rPr lang="en-US" dirty="0"/>
              <a:t> J, Lu HM. NETWORK VISUALIZATIONS WITH PYVIS AND VISJS. </a:t>
            </a:r>
            <a:r>
              <a:rPr lang="en-US" dirty="0" err="1"/>
              <a:t>arXiv</a:t>
            </a:r>
            <a:r>
              <a:rPr lang="en-US" dirty="0"/>
              <a:t> preprint arXiv:2006.04951. 2020 Jun.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8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91E00-0685-89CF-4EDB-C2E68092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Introduction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49F2E-BF05-8674-6D6E-BE6835B6B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 Utilizing the PubMed dataset to create a graph-based representation and apply community detection algorithms and also applied the same to ACM dataset.</a:t>
            </a:r>
          </a:p>
          <a:p>
            <a:r>
              <a:rPr lang="en-US" sz="1700"/>
              <a:t>Objectives:</a:t>
            </a:r>
          </a:p>
          <a:p>
            <a:r>
              <a:rPr lang="en-US" sz="1700"/>
              <a:t>Graph-based dataset representation</a:t>
            </a:r>
          </a:p>
          <a:p>
            <a:r>
              <a:rPr lang="en-US" sz="1700"/>
              <a:t>Community detection algorithm application</a:t>
            </a:r>
          </a:p>
          <a:p>
            <a:r>
              <a:rPr lang="en-US" sz="1700"/>
              <a:t>Development of interactive visualizations</a:t>
            </a:r>
          </a:p>
        </p:txBody>
      </p: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DDC4E259-F7B8-1BEF-913E-BCBF2171B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5" r="2399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7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23DF5-1C36-DF19-E644-FBEB02BDA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Environment Setup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EF7B0-C144-94DE-9CD5-812086DF6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Software and Libraries Used: </a:t>
            </a:r>
          </a:p>
          <a:p>
            <a:pPr lvl="1"/>
            <a:r>
              <a:rPr lang="en-US" sz="2200"/>
              <a:t>Python 3.8</a:t>
            </a:r>
          </a:p>
          <a:p>
            <a:pPr lvl="1"/>
            <a:r>
              <a:rPr lang="en-US" sz="2200"/>
              <a:t>NetworkX</a:t>
            </a:r>
          </a:p>
          <a:p>
            <a:pPr lvl="1"/>
            <a:r>
              <a:rPr lang="en-US" sz="2200"/>
              <a:t>Pyvis</a:t>
            </a:r>
          </a:p>
          <a:p>
            <a:pPr lvl="1"/>
            <a:r>
              <a:rPr lang="en-US" sz="2200"/>
              <a:t>MongoDB</a:t>
            </a:r>
          </a:p>
        </p:txBody>
      </p:sp>
      <p:pic>
        <p:nvPicPr>
          <p:cNvPr id="5" name="Picture 4" descr="Blue digital binary data on a screen">
            <a:extLst>
              <a:ext uri="{FF2B5EF4-FFF2-40B4-BE49-F238E27FC236}">
                <a16:creationId xmlns:a16="http://schemas.microsoft.com/office/drawing/2014/main" id="{B5886408-80F0-DDCB-0770-E4C60C099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53" r="1702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3038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4BC7-00E2-7111-0F2B-C7CA64CE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Preparation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A6B28CD-F0FF-A660-8F68-2DD541736444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265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network formed by white dots">
            <a:extLst>
              <a:ext uri="{FF2B5EF4-FFF2-40B4-BE49-F238E27FC236}">
                <a16:creationId xmlns:a16="http://schemas.microsoft.com/office/drawing/2014/main" id="{0BA6790F-0661-C660-6513-C35F4A4C2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5" r="-1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76005-ED48-9A8F-F3E5-4802C145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Graph Construction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DC773-AEE7-1D0C-B63C-990247678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Methodology: Utilizing NetworkX for directed graph creation, representing entities like authors, papers, and venues.</a:t>
            </a:r>
          </a:p>
          <a:p>
            <a:r>
              <a:rPr lang="en-US" sz="2000"/>
              <a:t>Nodes and Edges: Authors, papers, venues, and their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35218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5A6E-7702-4781-9828-A8F33200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 Using PubMed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1AE4E-E957-599E-A73F-0D263F0FA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>
                <a:effectLst/>
                <a:latin typeface="+mj-lt"/>
              </a:rPr>
              <a:t>Visualization Using PubMed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>
                <a:solidFill>
                  <a:srgbClr val="374151"/>
                </a:solidFill>
                <a:effectLst/>
                <a:latin typeface="+mj-lt"/>
              </a:rPr>
              <a:t>Graphs</a:t>
            </a:r>
            <a:r>
              <a:rPr lang="en-US" sz="2400" b="0" i="0">
                <a:solidFill>
                  <a:srgbClr val="374151"/>
                </a:solidFill>
                <a:effectLst/>
                <a:latin typeface="+mj-lt"/>
              </a:rPr>
              <a:t>: Displaying top and bottom 12 node pairs and their neighbors.</a:t>
            </a:r>
          </a:p>
          <a:p>
            <a:pPr marL="0" indent="0" algn="l">
              <a:buNone/>
            </a:pPr>
            <a:endParaRPr lang="en-US" sz="2400" b="0" i="0">
              <a:solidFill>
                <a:srgbClr val="374151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sz="2400">
                <a:solidFill>
                  <a:srgbClr val="374151"/>
                </a:solidFill>
                <a:latin typeface="+mj-lt"/>
              </a:rPr>
              <a:t>Top 12 							Bottom 12</a:t>
            </a:r>
            <a:endParaRPr lang="en-US" sz="2400" b="0" i="0">
              <a:solidFill>
                <a:srgbClr val="374151"/>
              </a:solidFill>
              <a:effectLst/>
              <a:latin typeface="+mj-lt"/>
            </a:endParaRPr>
          </a:p>
          <a:p>
            <a:pPr lvl="8"/>
            <a:endParaRPr lang="en-US" sz="1400" dirty="0">
              <a:latin typeface="+mj-lt"/>
            </a:endParaRPr>
          </a:p>
        </p:txBody>
      </p:sp>
      <p:pic>
        <p:nvPicPr>
          <p:cNvPr id="4" name="Picture 3" descr="A network of colorful dots and lines&#10;&#10;Description automatically generated">
            <a:extLst>
              <a:ext uri="{FF2B5EF4-FFF2-40B4-BE49-F238E27FC236}">
                <a16:creationId xmlns:a16="http://schemas.microsoft.com/office/drawing/2014/main" id="{D12EA6EC-3650-F52C-3441-5434A4A4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34" y="3731260"/>
            <a:ext cx="5274019" cy="3084549"/>
          </a:xfrm>
          <a:prstGeom prst="rect">
            <a:avLst/>
          </a:prstGeom>
        </p:spPr>
      </p:pic>
      <p:pic>
        <p:nvPicPr>
          <p:cNvPr id="5" name="Picture 4" descr="A network of lines and dots&#10;&#10;Description automatically generated">
            <a:extLst>
              <a:ext uri="{FF2B5EF4-FFF2-40B4-BE49-F238E27FC236}">
                <a16:creationId xmlns:a16="http://schemas.microsoft.com/office/drawing/2014/main" id="{FD914BBB-0571-D673-C848-1D91E38BF7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849" y="3744934"/>
            <a:ext cx="3629025" cy="2877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468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B5A6E-7702-4781-9828-A8F33200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 Using ACM Dataset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1AE4E-E957-599E-A73F-0D263F0FA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i="0" dirty="0">
                <a:effectLst/>
              </a:rPr>
              <a:t>Visualization Using </a:t>
            </a:r>
            <a:r>
              <a:rPr lang="en-US" sz="2200" b="1" dirty="0"/>
              <a:t>ACM</a:t>
            </a:r>
            <a:r>
              <a:rPr lang="en-US" sz="2200" b="1" i="0" dirty="0">
                <a:effectLst/>
              </a:rPr>
              <a:t> Dataset and performing clusters</a:t>
            </a:r>
          </a:p>
          <a:p>
            <a:pPr marL="0"/>
            <a:endParaRPr lang="en-US" sz="2200" b="0" i="0" dirty="0">
              <a:effectLst/>
            </a:endParaRPr>
          </a:p>
          <a:p>
            <a:pPr lvl="8"/>
            <a:endParaRPr lang="en-US" sz="2200" dirty="0"/>
          </a:p>
        </p:txBody>
      </p:sp>
      <p:pic>
        <p:nvPicPr>
          <p:cNvPr id="6" name="Picture 5" descr="A network of blue dots and lines&#10;&#10;Description automatically generated">
            <a:extLst>
              <a:ext uri="{FF2B5EF4-FFF2-40B4-BE49-F238E27FC236}">
                <a16:creationId xmlns:a16="http://schemas.microsoft.com/office/drawing/2014/main" id="{3F9B750D-F4BA-8303-7243-216C91C72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293179"/>
            <a:ext cx="5458968" cy="427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5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01287-CA2A-CF2A-B45D-1978353A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Querying the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E0D8B-F56A-9696-9B2A-77521416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i="0" dirty="0">
                <a:effectLst/>
              </a:rPr>
              <a:t>Purpose</a:t>
            </a:r>
            <a:r>
              <a:rPr lang="en-US" sz="2000" b="0" i="0" dirty="0">
                <a:effectLst/>
              </a:rPr>
              <a:t>: Extracting actionable insights from complex networks.</a:t>
            </a:r>
          </a:p>
          <a:p>
            <a:r>
              <a:rPr lang="en-US" sz="2000" b="1" i="0" dirty="0">
                <a:effectLst/>
              </a:rPr>
              <a:t>Techniques</a:t>
            </a:r>
            <a:r>
              <a:rPr lang="en-US" sz="2000" b="0" i="0" dirty="0">
                <a:effectLst/>
              </a:rPr>
              <a:t>: Utilizing </a:t>
            </a:r>
            <a:r>
              <a:rPr lang="en-US" sz="2000" dirty="0"/>
              <a:t>MongoDB</a:t>
            </a:r>
            <a:r>
              <a:rPr lang="en-US" sz="2000" b="0" i="0" dirty="0">
                <a:effectLst/>
              </a:rPr>
              <a:t> for querying graphs.</a:t>
            </a:r>
          </a:p>
          <a:p>
            <a:endParaRPr lang="en-US" sz="2000" dirty="0"/>
          </a:p>
        </p:txBody>
      </p:sp>
      <p:pic>
        <p:nvPicPr>
          <p:cNvPr id="16" name="Picture 15" descr="Financial graphs on a dark display">
            <a:extLst>
              <a:ext uri="{FF2B5EF4-FFF2-40B4-BE49-F238E27FC236}">
                <a16:creationId xmlns:a16="http://schemas.microsoft.com/office/drawing/2014/main" id="{42765B7F-72B7-BE6F-C2F6-7E6A09721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7" r="28637" b="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301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B4C0D-0D62-2684-BC52-5967A714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User Interface :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8C57B-19F7-6B72-5AF0-A919C692A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The visualization outputs for the user input in the web interface.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29BCA-5A69-BEF4-D472-56D6E94EA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57" y="2642616"/>
            <a:ext cx="3688781" cy="3605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78DDB-939E-60A4-0667-5E3F86756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692" y="2642616"/>
            <a:ext cx="3756024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3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3489</TotalTime>
  <Words>462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Visualization of Heterogenous Network of Publication Data  </vt:lpstr>
      <vt:lpstr>Introduction</vt:lpstr>
      <vt:lpstr>Environment Setup</vt:lpstr>
      <vt:lpstr>Data Preparation</vt:lpstr>
      <vt:lpstr>Graph Construction</vt:lpstr>
      <vt:lpstr>Visualization Using PubMed Dataset</vt:lpstr>
      <vt:lpstr>Visualization Using ACM Dataset</vt:lpstr>
      <vt:lpstr>Querying the Graph</vt:lpstr>
      <vt:lpstr>User Interface : Visualization</vt:lpstr>
      <vt:lpstr>User Interface : Visualization</vt:lpstr>
      <vt:lpstr>Advanced Topics</vt:lpstr>
      <vt:lpstr>Troubleshooting</vt:lpstr>
      <vt:lpstr>Acknowledgments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using Heterogeneous Graph and Visualization  </dc:title>
  <dc:creator>Akhilesh Pathi</dc:creator>
  <cp:lastModifiedBy>Akhilesh</cp:lastModifiedBy>
  <cp:revision>3</cp:revision>
  <dcterms:created xsi:type="dcterms:W3CDTF">2023-12-04T07:48:42Z</dcterms:created>
  <dcterms:modified xsi:type="dcterms:W3CDTF">2023-12-06T17:58:31Z</dcterms:modified>
</cp:coreProperties>
</file>