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383" r:id="rId6"/>
    <p:sldId id="261" r:id="rId7"/>
    <p:sldId id="387" r:id="rId8"/>
    <p:sldId id="388" r:id="rId9"/>
    <p:sldId id="389" r:id="rId10"/>
    <p:sldId id="390" r:id="rId11"/>
    <p:sldId id="391" r:id="rId12"/>
    <p:sldId id="378" r:id="rId13"/>
    <p:sldId id="379" r:id="rId14"/>
    <p:sldId id="385" r:id="rId15"/>
    <p:sldId id="380" r:id="rId16"/>
    <p:sldId id="382" r:id="rId17"/>
    <p:sldId id="384" r:id="rId18"/>
    <p:sldId id="381" r:id="rId19"/>
    <p:sldId id="38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89702C-4A12-4C10-820E-67DB566304A7}" v="2" dt="2024-05-10T16:51:45.9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50" d="100"/>
          <a:sy n="50" d="100"/>
        </p:scale>
        <p:origin x="43" y="-701"/>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1.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C5D5C7-3E60-4816-B24A-9BCE3589A209}"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C593B3B6-931F-413D-A47E-A4A8FD056A01}">
      <dgm:prSet/>
      <dgm:spPr/>
      <dgm:t>
        <a:bodyPr/>
        <a:lstStyle/>
        <a:p>
          <a:pPr>
            <a:lnSpc>
              <a:spcPct val="100000"/>
            </a:lnSpc>
          </a:pPr>
          <a:r>
            <a:rPr lang="en-US" b="1">
              <a:latin typeface="Avenir Next LT Pro"/>
            </a:rPr>
            <a:t>Original logo</a:t>
          </a:r>
          <a:r>
            <a:rPr lang="en-US">
              <a:latin typeface="Avenir Next LT Pro"/>
            </a:rPr>
            <a:t> to define the brand recognition</a:t>
          </a:r>
        </a:p>
      </dgm:t>
    </dgm:pt>
    <dgm:pt modelId="{F473566E-4F9D-4856-B3FD-938A8942DFA5}" type="parTrans" cxnId="{EE0F54B0-B3E5-47EB-9CD8-772B5C9590CD}">
      <dgm:prSet/>
      <dgm:spPr/>
      <dgm:t>
        <a:bodyPr/>
        <a:lstStyle/>
        <a:p>
          <a:endParaRPr lang="en-US"/>
        </a:p>
      </dgm:t>
    </dgm:pt>
    <dgm:pt modelId="{BC9A147A-93FF-4AF7-8157-4B24D45279C9}" type="sibTrans" cxnId="{EE0F54B0-B3E5-47EB-9CD8-772B5C9590CD}">
      <dgm:prSet/>
      <dgm:spPr/>
      <dgm:t>
        <a:bodyPr/>
        <a:lstStyle/>
        <a:p>
          <a:endParaRPr lang="en-US"/>
        </a:p>
      </dgm:t>
    </dgm:pt>
    <dgm:pt modelId="{E84AEFE2-ACB2-4534-9614-7AD010C34E15}">
      <dgm:prSet/>
      <dgm:spPr/>
      <dgm:t>
        <a:bodyPr/>
        <a:lstStyle/>
        <a:p>
          <a:pPr>
            <a:lnSpc>
              <a:spcPct val="100000"/>
            </a:lnSpc>
          </a:pPr>
          <a:r>
            <a:rPr lang="en-US" b="1">
              <a:latin typeface="Avenir Next LT Pro"/>
            </a:rPr>
            <a:t>Input logo/image</a:t>
          </a:r>
          <a:r>
            <a:rPr lang="en-US">
              <a:latin typeface="Avenir Next LT Pro"/>
            </a:rPr>
            <a:t> to detect whether the logo is fake or not.</a:t>
          </a:r>
        </a:p>
      </dgm:t>
    </dgm:pt>
    <dgm:pt modelId="{95B6B416-B81B-4F2F-8DE0-011776224873}" type="parTrans" cxnId="{37C72596-0BD9-491F-A152-94F7993955C1}">
      <dgm:prSet/>
      <dgm:spPr/>
      <dgm:t>
        <a:bodyPr/>
        <a:lstStyle/>
        <a:p>
          <a:endParaRPr lang="en-US"/>
        </a:p>
      </dgm:t>
    </dgm:pt>
    <dgm:pt modelId="{F6C12672-7C13-4BA8-BA4A-87A6A04293FC}" type="sibTrans" cxnId="{37C72596-0BD9-491F-A152-94F7993955C1}">
      <dgm:prSet/>
      <dgm:spPr/>
      <dgm:t>
        <a:bodyPr/>
        <a:lstStyle/>
        <a:p>
          <a:endParaRPr lang="en-US"/>
        </a:p>
      </dgm:t>
    </dgm:pt>
    <dgm:pt modelId="{E207F02B-44EE-4D34-AF84-011C3CB89C3D}" type="pres">
      <dgm:prSet presAssocID="{EDC5D5C7-3E60-4816-B24A-9BCE3589A209}" presName="root" presStyleCnt="0">
        <dgm:presLayoutVars>
          <dgm:dir/>
          <dgm:resizeHandles val="exact"/>
        </dgm:presLayoutVars>
      </dgm:prSet>
      <dgm:spPr/>
      <dgm:t>
        <a:bodyPr/>
        <a:lstStyle/>
        <a:p>
          <a:endParaRPr lang="en-US"/>
        </a:p>
      </dgm:t>
    </dgm:pt>
    <dgm:pt modelId="{BDC41B37-23E7-400A-9AE4-124567C9AAD9}" type="pres">
      <dgm:prSet presAssocID="{C593B3B6-931F-413D-A47E-A4A8FD056A01}" presName="compNode" presStyleCnt="0"/>
      <dgm:spPr/>
    </dgm:pt>
    <dgm:pt modelId="{49775990-3516-447E-AF5D-50431F5CFC2C}" type="pres">
      <dgm:prSet presAssocID="{C593B3B6-931F-413D-A47E-A4A8FD056A01}" presName="bgRect" presStyleLbl="bgShp" presStyleIdx="0" presStyleCnt="2"/>
      <dgm:spPr/>
    </dgm:pt>
    <dgm:pt modelId="{ED212841-41A9-466A-B6E5-6578E5EB7233}" type="pres">
      <dgm:prSet presAssocID="{C593B3B6-931F-413D-A47E-A4A8FD056A0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Checkmark"/>
        </a:ext>
      </dgm:extLst>
    </dgm:pt>
    <dgm:pt modelId="{1E831500-9BE8-4530-8E97-55C1DBFC34B1}" type="pres">
      <dgm:prSet presAssocID="{C593B3B6-931F-413D-A47E-A4A8FD056A01}" presName="spaceRect" presStyleCnt="0"/>
      <dgm:spPr/>
    </dgm:pt>
    <dgm:pt modelId="{39A7548E-B17D-4A1A-AE6E-10F402C123A3}" type="pres">
      <dgm:prSet presAssocID="{C593B3B6-931F-413D-A47E-A4A8FD056A01}" presName="parTx" presStyleLbl="revTx" presStyleIdx="0" presStyleCnt="2">
        <dgm:presLayoutVars>
          <dgm:chMax val="0"/>
          <dgm:chPref val="0"/>
        </dgm:presLayoutVars>
      </dgm:prSet>
      <dgm:spPr/>
      <dgm:t>
        <a:bodyPr/>
        <a:lstStyle/>
        <a:p>
          <a:endParaRPr lang="en-US"/>
        </a:p>
      </dgm:t>
    </dgm:pt>
    <dgm:pt modelId="{E80BFB06-12F1-4ABE-9706-AC8C0F2D17C7}" type="pres">
      <dgm:prSet presAssocID="{BC9A147A-93FF-4AF7-8157-4B24D45279C9}" presName="sibTrans" presStyleCnt="0"/>
      <dgm:spPr/>
    </dgm:pt>
    <dgm:pt modelId="{987B05A6-B317-4A92-B757-8F171D1FE06D}" type="pres">
      <dgm:prSet presAssocID="{E84AEFE2-ACB2-4534-9614-7AD010C34E15}" presName="compNode" presStyleCnt="0"/>
      <dgm:spPr/>
    </dgm:pt>
    <dgm:pt modelId="{610D79A4-6196-4DB8-A4B1-52DCA27A9F34}" type="pres">
      <dgm:prSet presAssocID="{E84AEFE2-ACB2-4534-9614-7AD010C34E15}" presName="bgRect" presStyleLbl="bgShp" presStyleIdx="1" presStyleCnt="2"/>
      <dgm:spPr/>
    </dgm:pt>
    <dgm:pt modelId="{3847516C-B2A7-4F67-B000-55C51F7FEED5}" type="pres">
      <dgm:prSet presAssocID="{E84AEFE2-ACB2-4534-9614-7AD010C34E15}" presName="iconRect" presStyleLbl="node1" presStyleIdx="1" presStyleCnt="2"/>
      <dgm:spPr>
        <a:blipFill>
          <a:blip xmlns:r="http://schemas.openxmlformats.org/officeDocument/2006/relationships"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Advertising"/>
        </a:ext>
      </dgm:extLst>
    </dgm:pt>
    <dgm:pt modelId="{67E66019-5B6F-42B7-BE23-3DCBED2567FF}" type="pres">
      <dgm:prSet presAssocID="{E84AEFE2-ACB2-4534-9614-7AD010C34E15}" presName="spaceRect" presStyleCnt="0"/>
      <dgm:spPr/>
    </dgm:pt>
    <dgm:pt modelId="{CEEAD886-5069-47DD-BD74-1F86D1497BA8}" type="pres">
      <dgm:prSet presAssocID="{E84AEFE2-ACB2-4534-9614-7AD010C34E15}" presName="parTx" presStyleLbl="revTx" presStyleIdx="1" presStyleCnt="2">
        <dgm:presLayoutVars>
          <dgm:chMax val="0"/>
          <dgm:chPref val="0"/>
        </dgm:presLayoutVars>
      </dgm:prSet>
      <dgm:spPr/>
      <dgm:t>
        <a:bodyPr/>
        <a:lstStyle/>
        <a:p>
          <a:endParaRPr lang="en-US"/>
        </a:p>
      </dgm:t>
    </dgm:pt>
  </dgm:ptLst>
  <dgm:cxnLst>
    <dgm:cxn modelId="{D109B7D7-D8E3-4E49-B7E5-AAB4190279F6}" type="presOf" srcId="{E84AEFE2-ACB2-4534-9614-7AD010C34E15}" destId="{CEEAD886-5069-47DD-BD74-1F86D1497BA8}" srcOrd="0" destOrd="0" presId="urn:microsoft.com/office/officeart/2018/2/layout/IconVerticalSolidList"/>
    <dgm:cxn modelId="{0760CC5E-C0B9-45BE-B66F-B93400A89605}" type="presOf" srcId="{C593B3B6-931F-413D-A47E-A4A8FD056A01}" destId="{39A7548E-B17D-4A1A-AE6E-10F402C123A3}" srcOrd="0" destOrd="0" presId="urn:microsoft.com/office/officeart/2018/2/layout/IconVerticalSolidList"/>
    <dgm:cxn modelId="{886E7E92-B2C8-4573-8FC1-0405F859D201}" type="presOf" srcId="{EDC5D5C7-3E60-4816-B24A-9BCE3589A209}" destId="{E207F02B-44EE-4D34-AF84-011C3CB89C3D}" srcOrd="0" destOrd="0" presId="urn:microsoft.com/office/officeart/2018/2/layout/IconVerticalSolidList"/>
    <dgm:cxn modelId="{37C72596-0BD9-491F-A152-94F7993955C1}" srcId="{EDC5D5C7-3E60-4816-B24A-9BCE3589A209}" destId="{E84AEFE2-ACB2-4534-9614-7AD010C34E15}" srcOrd="1" destOrd="0" parTransId="{95B6B416-B81B-4F2F-8DE0-011776224873}" sibTransId="{F6C12672-7C13-4BA8-BA4A-87A6A04293FC}"/>
    <dgm:cxn modelId="{EE0F54B0-B3E5-47EB-9CD8-772B5C9590CD}" srcId="{EDC5D5C7-3E60-4816-B24A-9BCE3589A209}" destId="{C593B3B6-931F-413D-A47E-A4A8FD056A01}" srcOrd="0" destOrd="0" parTransId="{F473566E-4F9D-4856-B3FD-938A8942DFA5}" sibTransId="{BC9A147A-93FF-4AF7-8157-4B24D45279C9}"/>
    <dgm:cxn modelId="{394C2CD3-5BF3-4115-9FC1-3DFC37C7FA69}" type="presParOf" srcId="{E207F02B-44EE-4D34-AF84-011C3CB89C3D}" destId="{BDC41B37-23E7-400A-9AE4-124567C9AAD9}" srcOrd="0" destOrd="0" presId="urn:microsoft.com/office/officeart/2018/2/layout/IconVerticalSolidList"/>
    <dgm:cxn modelId="{79CBF734-747B-47A6-9B94-39E23E8B811F}" type="presParOf" srcId="{BDC41B37-23E7-400A-9AE4-124567C9AAD9}" destId="{49775990-3516-447E-AF5D-50431F5CFC2C}" srcOrd="0" destOrd="0" presId="urn:microsoft.com/office/officeart/2018/2/layout/IconVerticalSolidList"/>
    <dgm:cxn modelId="{64377A78-17E8-471A-BADE-11E0B06F2273}" type="presParOf" srcId="{BDC41B37-23E7-400A-9AE4-124567C9AAD9}" destId="{ED212841-41A9-466A-B6E5-6578E5EB7233}" srcOrd="1" destOrd="0" presId="urn:microsoft.com/office/officeart/2018/2/layout/IconVerticalSolidList"/>
    <dgm:cxn modelId="{BBBD4C3D-C1AA-4ABF-9CEE-02A36C9FDBCE}" type="presParOf" srcId="{BDC41B37-23E7-400A-9AE4-124567C9AAD9}" destId="{1E831500-9BE8-4530-8E97-55C1DBFC34B1}" srcOrd="2" destOrd="0" presId="urn:microsoft.com/office/officeart/2018/2/layout/IconVerticalSolidList"/>
    <dgm:cxn modelId="{AAB372B2-ED96-47EB-B9CB-860BBBD54637}" type="presParOf" srcId="{BDC41B37-23E7-400A-9AE4-124567C9AAD9}" destId="{39A7548E-B17D-4A1A-AE6E-10F402C123A3}" srcOrd="3" destOrd="0" presId="urn:microsoft.com/office/officeart/2018/2/layout/IconVerticalSolidList"/>
    <dgm:cxn modelId="{768C08E4-D0EB-43F1-B9E8-814C97BFCF34}" type="presParOf" srcId="{E207F02B-44EE-4D34-AF84-011C3CB89C3D}" destId="{E80BFB06-12F1-4ABE-9706-AC8C0F2D17C7}" srcOrd="1" destOrd="0" presId="urn:microsoft.com/office/officeart/2018/2/layout/IconVerticalSolidList"/>
    <dgm:cxn modelId="{39ACD7FB-19E3-42D0-A959-1B53D4B0C2CE}" type="presParOf" srcId="{E207F02B-44EE-4D34-AF84-011C3CB89C3D}" destId="{987B05A6-B317-4A92-B757-8F171D1FE06D}" srcOrd="2" destOrd="0" presId="urn:microsoft.com/office/officeart/2018/2/layout/IconVerticalSolidList"/>
    <dgm:cxn modelId="{52DFE1AC-3BE1-41DD-8558-8A41407E1A31}" type="presParOf" srcId="{987B05A6-B317-4A92-B757-8F171D1FE06D}" destId="{610D79A4-6196-4DB8-A4B1-52DCA27A9F34}" srcOrd="0" destOrd="0" presId="urn:microsoft.com/office/officeart/2018/2/layout/IconVerticalSolidList"/>
    <dgm:cxn modelId="{51DEEABE-CAF1-4FA6-BF4D-D4111AB69767}" type="presParOf" srcId="{987B05A6-B317-4A92-B757-8F171D1FE06D}" destId="{3847516C-B2A7-4F67-B000-55C51F7FEED5}" srcOrd="1" destOrd="0" presId="urn:microsoft.com/office/officeart/2018/2/layout/IconVerticalSolidList"/>
    <dgm:cxn modelId="{5EB895DC-9FDB-4CDA-BFC2-E4518AB5091B}" type="presParOf" srcId="{987B05A6-B317-4A92-B757-8F171D1FE06D}" destId="{67E66019-5B6F-42B7-BE23-3DCBED2567FF}" srcOrd="2" destOrd="0" presId="urn:microsoft.com/office/officeart/2018/2/layout/IconVerticalSolidList"/>
    <dgm:cxn modelId="{957F9C8A-D389-4B63-9E7A-C9DEE6CFA56B}" type="presParOf" srcId="{987B05A6-B317-4A92-B757-8F171D1FE06D}" destId="{CEEAD886-5069-47DD-BD74-1F86D1497BA8}" srcOrd="3" destOrd="0" presId="urn:microsoft.com/office/officeart/2018/2/layout/IconVerticalSoli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775990-3516-447E-AF5D-50431F5CFC2C}">
      <dsp:nvSpPr>
        <dsp:cNvPr id="0" name=""/>
        <dsp:cNvSpPr/>
      </dsp:nvSpPr>
      <dsp:spPr>
        <a:xfrm>
          <a:off x="0" y="905298"/>
          <a:ext cx="4583222" cy="16713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212841-41A9-466A-B6E5-6578E5EB7233}">
      <dsp:nvSpPr>
        <dsp:cNvPr id="0" name=""/>
        <dsp:cNvSpPr/>
      </dsp:nvSpPr>
      <dsp:spPr>
        <a:xfrm>
          <a:off x="505574" y="1281345"/>
          <a:ext cx="919225" cy="9192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A7548E-B17D-4A1A-AE6E-10F402C123A3}">
      <dsp:nvSpPr>
        <dsp:cNvPr id="0" name=""/>
        <dsp:cNvSpPr/>
      </dsp:nvSpPr>
      <dsp:spPr>
        <a:xfrm>
          <a:off x="1930374" y="905298"/>
          <a:ext cx="2652847" cy="1671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881" tIns="176881" rIns="176881" bIns="176881" numCol="1" spcCol="1270" anchor="ctr" anchorCtr="0">
          <a:noAutofit/>
        </a:bodyPr>
        <a:lstStyle/>
        <a:p>
          <a:pPr marL="0" lvl="0" indent="0" algn="l" defTabSz="933450">
            <a:lnSpc>
              <a:spcPct val="100000"/>
            </a:lnSpc>
            <a:spcBef>
              <a:spcPct val="0"/>
            </a:spcBef>
            <a:spcAft>
              <a:spcPct val="35000"/>
            </a:spcAft>
            <a:buNone/>
          </a:pPr>
          <a:r>
            <a:rPr lang="en-US" sz="2100" b="1" kern="1200">
              <a:latin typeface="Avenir Next LT Pro"/>
            </a:rPr>
            <a:t>Original logo</a:t>
          </a:r>
          <a:r>
            <a:rPr lang="en-US" sz="2100" kern="1200">
              <a:latin typeface="Avenir Next LT Pro"/>
            </a:rPr>
            <a:t> to define the brand recognition</a:t>
          </a:r>
        </a:p>
      </dsp:txBody>
      <dsp:txXfrm>
        <a:off x="1930374" y="905298"/>
        <a:ext cx="2652847" cy="1671319"/>
      </dsp:txXfrm>
    </dsp:sp>
    <dsp:sp modelId="{610D79A4-6196-4DB8-A4B1-52DCA27A9F34}">
      <dsp:nvSpPr>
        <dsp:cNvPr id="0" name=""/>
        <dsp:cNvSpPr/>
      </dsp:nvSpPr>
      <dsp:spPr>
        <a:xfrm>
          <a:off x="0" y="2994447"/>
          <a:ext cx="4583222" cy="16713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47516C-B2A7-4F67-B000-55C51F7FEED5}">
      <dsp:nvSpPr>
        <dsp:cNvPr id="0" name=""/>
        <dsp:cNvSpPr/>
      </dsp:nvSpPr>
      <dsp:spPr>
        <a:xfrm>
          <a:off x="505574" y="3370494"/>
          <a:ext cx="919225" cy="919225"/>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EAD886-5069-47DD-BD74-1F86D1497BA8}">
      <dsp:nvSpPr>
        <dsp:cNvPr id="0" name=""/>
        <dsp:cNvSpPr/>
      </dsp:nvSpPr>
      <dsp:spPr>
        <a:xfrm>
          <a:off x="1930374" y="2994447"/>
          <a:ext cx="2652847" cy="1671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881" tIns="176881" rIns="176881" bIns="176881" numCol="1" spcCol="1270" anchor="ctr" anchorCtr="0">
          <a:noAutofit/>
        </a:bodyPr>
        <a:lstStyle/>
        <a:p>
          <a:pPr marL="0" lvl="0" indent="0" algn="l" defTabSz="933450">
            <a:lnSpc>
              <a:spcPct val="100000"/>
            </a:lnSpc>
            <a:spcBef>
              <a:spcPct val="0"/>
            </a:spcBef>
            <a:spcAft>
              <a:spcPct val="35000"/>
            </a:spcAft>
            <a:buNone/>
          </a:pPr>
          <a:r>
            <a:rPr lang="en-US" sz="2100" b="1" kern="1200">
              <a:latin typeface="Avenir Next LT Pro"/>
            </a:rPr>
            <a:t>Input logo/image</a:t>
          </a:r>
          <a:r>
            <a:rPr lang="en-US" sz="2100" kern="1200">
              <a:latin typeface="Avenir Next LT Pro"/>
            </a:rPr>
            <a:t> to detect whether the logo is fake or not.</a:t>
          </a:r>
        </a:p>
      </dsp:txBody>
      <dsp:txXfrm>
        <a:off x="1930374" y="2994447"/>
        <a:ext cx="2652847" cy="167131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xmlns="" id="{5CD60141-EEBD-4EC1-8E34-0344C16A18A2}"/>
              </a:ext>
              <a:ext uri="{C183D7F6-B498-43B3-948B-1728B52AA6E4}">
                <adec:decorative xmlns:adec="http://schemas.microsoft.com/office/drawing/2017/decorative" xmlns=""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a:t>Click to edit Master title style</a:t>
            </a:r>
          </a:p>
        </p:txBody>
      </p:sp>
      <p:sp>
        <p:nvSpPr>
          <p:cNvPr id="3" name="Subtitle 2">
            <a:extLst>
              <a:ext uri="{FF2B5EF4-FFF2-40B4-BE49-F238E27FC236}">
                <a16:creationId xmlns:a16="http://schemas.microsoft.com/office/drawing/2014/main" xmlns=""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81F44ED-7973-4A99-B2CA-A8962BCE0D5D}"/>
              </a:ext>
            </a:extLst>
          </p:cNvPr>
          <p:cNvSpPr>
            <a:spLocks noGrp="1"/>
          </p:cNvSpPr>
          <p:nvPr>
            <p:ph type="dt" sz="half" idx="10"/>
          </p:nvPr>
        </p:nvSpPr>
        <p:spPr/>
        <p:txBody>
          <a:bodyPr/>
          <a:lstStyle/>
          <a:p>
            <a:fld id="{3CADBD16-5BFB-4D9F-9646-C75D1B53BBB6}" type="datetimeFigureOut">
              <a:rPr lang="en-US" smtClean="0"/>
              <a:pPr/>
              <a:t>5/11/2024</a:t>
            </a:fld>
            <a:endParaRPr lang="en-US"/>
          </a:p>
        </p:txBody>
      </p:sp>
      <p:sp>
        <p:nvSpPr>
          <p:cNvPr id="5" name="Footer Placeholder 4">
            <a:extLst>
              <a:ext uri="{FF2B5EF4-FFF2-40B4-BE49-F238E27FC236}">
                <a16:creationId xmlns:a16="http://schemas.microsoft.com/office/drawing/2014/main" xmlns=""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817FC50-B13C-4B63-AE64-F71A6EDE63B6}"/>
              </a:ext>
            </a:extLst>
          </p:cNvPr>
          <p:cNvSpPr>
            <a:spLocks noGrp="1"/>
          </p:cNvSpPr>
          <p:nvPr>
            <p:ph type="sldNum" sz="quarter" idx="12"/>
          </p:nvPr>
        </p:nvSpPr>
        <p:spPr/>
        <p:txBody>
          <a:bodyPr/>
          <a:lstStyle/>
          <a:p>
            <a:fld id="{C0722274-0FAA-4649-AA4E-4210F4F32167}" type="slidenum">
              <a:rPr lang="en-US" smtClean="0"/>
              <a:pPr/>
              <a:t>‹#›</a:t>
            </a:fld>
            <a:endParaRPr lang="en-US"/>
          </a:p>
        </p:txBody>
      </p:sp>
      <p:cxnSp>
        <p:nvCxnSpPr>
          <p:cNvPr id="12" name="Straight Connector 11">
            <a:extLst>
              <a:ext uri="{FF2B5EF4-FFF2-40B4-BE49-F238E27FC236}">
                <a16:creationId xmlns:a16="http://schemas.microsoft.com/office/drawing/2014/main" xmlns=""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442161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9C9E516-382B-4845-93BF-20C16EE0DB05}"/>
              </a:ext>
            </a:extLst>
          </p:cNvPr>
          <p:cNvSpPr>
            <a:spLocks noGrp="1"/>
          </p:cNvSpPr>
          <p:nvPr>
            <p:ph type="dt" sz="half" idx="10"/>
          </p:nvPr>
        </p:nvSpPr>
        <p:spPr/>
        <p:txBody>
          <a:bodyPr/>
          <a:lstStyle/>
          <a:p>
            <a:fld id="{3CADBD16-5BFB-4D9F-9646-C75D1B53BBB6}" type="datetimeFigureOut">
              <a:rPr lang="en-US" smtClean="0"/>
              <a:pPr/>
              <a:t>5/11/2024</a:t>
            </a:fld>
            <a:endParaRPr lang="en-US"/>
          </a:p>
        </p:txBody>
      </p:sp>
      <p:sp>
        <p:nvSpPr>
          <p:cNvPr id="5" name="Footer Placeholder 4">
            <a:extLst>
              <a:ext uri="{FF2B5EF4-FFF2-40B4-BE49-F238E27FC236}">
                <a16:creationId xmlns:a16="http://schemas.microsoft.com/office/drawing/2014/main" xmlns=""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9A61BEA-A969-437A-BD8B-CB1B709AD430}"/>
              </a:ext>
            </a:extLst>
          </p:cNvPr>
          <p:cNvSpPr>
            <a:spLocks noGrp="1"/>
          </p:cNvSpPr>
          <p:nvPr>
            <p:ph type="sldNum" sz="quarter" idx="12"/>
          </p:nvPr>
        </p:nvSpPr>
        <p:spPr/>
        <p:txBody>
          <a:bodyPr/>
          <a:lstStyle/>
          <a:p>
            <a:fld id="{C0722274-0FAA-4649-AA4E-4210F4F32167}" type="slidenum">
              <a:rPr lang="en-US" smtClean="0"/>
              <a:pPr/>
              <a:t>‹#›</a:t>
            </a:fld>
            <a:endParaRPr lang="en-US"/>
          </a:p>
        </p:txBody>
      </p:sp>
    </p:spTree>
    <p:extLst>
      <p:ext uri="{BB962C8B-B14F-4D97-AF65-F5344CB8AC3E}">
        <p14:creationId xmlns:p14="http://schemas.microsoft.com/office/powerpoint/2010/main" xmlns="" val="1754311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6528449-3E11-45FF-BF3A-651867603E75}"/>
              </a:ext>
            </a:extLst>
          </p:cNvPr>
          <p:cNvSpPr>
            <a:spLocks noGrp="1"/>
          </p:cNvSpPr>
          <p:nvPr>
            <p:ph type="title" orient="vert"/>
          </p:nvPr>
        </p:nvSpPr>
        <p:spPr>
          <a:xfrm>
            <a:off x="8572500" y="870625"/>
            <a:ext cx="2476499" cy="50292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FC0EAB0-2DFA-4CBA-86B1-1826EF523D4D}"/>
              </a:ext>
            </a:extLst>
          </p:cNvPr>
          <p:cNvSpPr>
            <a:spLocks noGrp="1"/>
          </p:cNvSpPr>
          <p:nvPr>
            <p:ph type="body" orient="vert" idx="1"/>
          </p:nvPr>
        </p:nvSpPr>
        <p:spPr>
          <a:xfrm>
            <a:off x="1143000" y="870625"/>
            <a:ext cx="7324928" cy="5029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FA22F89-E1F5-45D7-945A-8A2886C4BA59}"/>
              </a:ext>
            </a:extLst>
          </p:cNvPr>
          <p:cNvSpPr>
            <a:spLocks noGrp="1"/>
          </p:cNvSpPr>
          <p:nvPr>
            <p:ph type="dt" sz="half" idx="10"/>
          </p:nvPr>
        </p:nvSpPr>
        <p:spPr/>
        <p:txBody>
          <a:bodyPr/>
          <a:lstStyle/>
          <a:p>
            <a:fld id="{3CADBD16-5BFB-4D9F-9646-C75D1B53BBB6}" type="datetimeFigureOut">
              <a:rPr lang="en-US" smtClean="0"/>
              <a:pPr/>
              <a:t>5/11/2024</a:t>
            </a:fld>
            <a:endParaRPr lang="en-US"/>
          </a:p>
        </p:txBody>
      </p:sp>
      <p:sp>
        <p:nvSpPr>
          <p:cNvPr id="5" name="Footer Placeholder 4">
            <a:extLst>
              <a:ext uri="{FF2B5EF4-FFF2-40B4-BE49-F238E27FC236}">
                <a16:creationId xmlns:a16="http://schemas.microsoft.com/office/drawing/2014/main" xmlns=""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45A4046-1A2C-41F5-A177-1C3919C20569}"/>
              </a:ext>
            </a:extLst>
          </p:cNvPr>
          <p:cNvSpPr>
            <a:spLocks noGrp="1"/>
          </p:cNvSpPr>
          <p:nvPr>
            <p:ph type="sldNum" sz="quarter" idx="12"/>
          </p:nvPr>
        </p:nvSpPr>
        <p:spPr/>
        <p:txBody>
          <a:bodyPr/>
          <a:lstStyle/>
          <a:p>
            <a:fld id="{C0722274-0FAA-4649-AA4E-4210F4F32167}" type="slidenum">
              <a:rPr lang="en-US" smtClean="0"/>
              <a:pPr/>
              <a:t>‹#›</a:t>
            </a:fld>
            <a:endParaRPr lang="en-US"/>
          </a:p>
        </p:txBody>
      </p:sp>
    </p:spTree>
    <p:extLst>
      <p:ext uri="{BB962C8B-B14F-4D97-AF65-F5344CB8AC3E}">
        <p14:creationId xmlns:p14="http://schemas.microsoft.com/office/powerpoint/2010/main" xmlns="" val="2564691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103962F-B413-4C4C-A490-724DDB9E7DB9}"/>
              </a:ext>
            </a:extLst>
          </p:cNvPr>
          <p:cNvSpPr>
            <a:spLocks noGrp="1"/>
          </p:cNvSpPr>
          <p:nvPr>
            <p:ph type="dt" sz="half" idx="10"/>
          </p:nvPr>
        </p:nvSpPr>
        <p:spPr/>
        <p:txBody>
          <a:bodyPr/>
          <a:lstStyle/>
          <a:p>
            <a:fld id="{3CADBD16-5BFB-4D9F-9646-C75D1B53BBB6}" type="datetimeFigureOut">
              <a:rPr lang="en-US" smtClean="0"/>
              <a:pPr/>
              <a:t>5/11/2024</a:t>
            </a:fld>
            <a:endParaRPr lang="en-US"/>
          </a:p>
        </p:txBody>
      </p:sp>
      <p:sp>
        <p:nvSpPr>
          <p:cNvPr id="5" name="Footer Placeholder 4">
            <a:extLst>
              <a:ext uri="{FF2B5EF4-FFF2-40B4-BE49-F238E27FC236}">
                <a16:creationId xmlns:a16="http://schemas.microsoft.com/office/drawing/2014/main" xmlns=""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A922BA3-033C-491E-A045-F0052AC19A8C}"/>
              </a:ext>
            </a:extLst>
          </p:cNvPr>
          <p:cNvSpPr>
            <a:spLocks noGrp="1"/>
          </p:cNvSpPr>
          <p:nvPr>
            <p:ph type="sldNum" sz="quarter" idx="12"/>
          </p:nvPr>
        </p:nvSpPr>
        <p:spPr/>
        <p:txBody>
          <a:bodyPr/>
          <a:lstStyle/>
          <a:p>
            <a:fld id="{C0722274-0FAA-4649-AA4E-4210F4F32167}" type="slidenum">
              <a:rPr lang="en-US" smtClean="0"/>
              <a:pPr/>
              <a:t>‹#›</a:t>
            </a:fld>
            <a:endParaRPr lang="en-US"/>
          </a:p>
        </p:txBody>
      </p:sp>
    </p:spTree>
    <p:extLst>
      <p:ext uri="{BB962C8B-B14F-4D97-AF65-F5344CB8AC3E}">
        <p14:creationId xmlns:p14="http://schemas.microsoft.com/office/powerpoint/2010/main" xmlns="" val="4248127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xmlns=""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CEF0D16-9D87-4D76-A5A5-534E24B7DD25}"/>
              </a:ext>
            </a:extLst>
          </p:cNvPr>
          <p:cNvSpPr>
            <a:spLocks noGrp="1"/>
          </p:cNvSpPr>
          <p:nvPr>
            <p:ph type="dt" sz="half" idx="10"/>
          </p:nvPr>
        </p:nvSpPr>
        <p:spPr/>
        <p:txBody>
          <a:bodyPr/>
          <a:lstStyle/>
          <a:p>
            <a:fld id="{3CADBD16-5BFB-4D9F-9646-C75D1B53BBB6}" type="datetimeFigureOut">
              <a:rPr lang="en-US" smtClean="0"/>
              <a:pPr/>
              <a:t>5/11/2024</a:t>
            </a:fld>
            <a:endParaRPr lang="en-US"/>
          </a:p>
        </p:txBody>
      </p:sp>
      <p:sp>
        <p:nvSpPr>
          <p:cNvPr id="5" name="Footer Placeholder 4">
            <a:extLst>
              <a:ext uri="{FF2B5EF4-FFF2-40B4-BE49-F238E27FC236}">
                <a16:creationId xmlns:a16="http://schemas.microsoft.com/office/drawing/2014/main" xmlns=""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98AF6FE-0006-4F40-A7FB-E0FDBADF7548}"/>
              </a:ext>
            </a:extLst>
          </p:cNvPr>
          <p:cNvSpPr>
            <a:spLocks noGrp="1"/>
          </p:cNvSpPr>
          <p:nvPr>
            <p:ph type="sldNum" sz="quarter" idx="12"/>
          </p:nvPr>
        </p:nvSpPr>
        <p:spPr/>
        <p:txBody>
          <a:bodyPr/>
          <a:lstStyle/>
          <a:p>
            <a:fld id="{C0722274-0FAA-4649-AA4E-4210F4F32167}" type="slidenum">
              <a:rPr lang="en-US" smtClean="0"/>
              <a:pPr/>
              <a:t>‹#›</a:t>
            </a:fld>
            <a:endParaRPr lang="en-US"/>
          </a:p>
        </p:txBody>
      </p:sp>
    </p:spTree>
    <p:extLst>
      <p:ext uri="{BB962C8B-B14F-4D97-AF65-F5344CB8AC3E}">
        <p14:creationId xmlns:p14="http://schemas.microsoft.com/office/powerpoint/2010/main" xmlns="" val="2833999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AA99F26-66AF-4614-91CE-C93A24BAC23A}"/>
              </a:ext>
            </a:extLst>
          </p:cNvPr>
          <p:cNvSpPr>
            <a:spLocks noGrp="1"/>
          </p:cNvSpPr>
          <p:nvPr>
            <p:ph sz="half" idx="2"/>
          </p:nvPr>
        </p:nvSpPr>
        <p:spPr>
          <a:xfrm>
            <a:off x="6250020" y="2339501"/>
            <a:ext cx="4798980"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7F8F678E-59B5-4DF9-ABCB-506B9CB701CC}"/>
              </a:ext>
            </a:extLst>
          </p:cNvPr>
          <p:cNvSpPr>
            <a:spLocks noGrp="1"/>
          </p:cNvSpPr>
          <p:nvPr>
            <p:ph type="dt" sz="half" idx="10"/>
          </p:nvPr>
        </p:nvSpPr>
        <p:spPr/>
        <p:txBody>
          <a:bodyPr/>
          <a:lstStyle/>
          <a:p>
            <a:fld id="{3CADBD16-5BFB-4D9F-9646-C75D1B53BBB6}" type="datetimeFigureOut">
              <a:rPr lang="en-US" smtClean="0"/>
              <a:pPr/>
              <a:t>5/11/2024</a:t>
            </a:fld>
            <a:endParaRPr lang="en-US"/>
          </a:p>
        </p:txBody>
      </p:sp>
      <p:sp>
        <p:nvSpPr>
          <p:cNvPr id="6" name="Footer Placeholder 5">
            <a:extLst>
              <a:ext uri="{FF2B5EF4-FFF2-40B4-BE49-F238E27FC236}">
                <a16:creationId xmlns:a16="http://schemas.microsoft.com/office/drawing/2014/main" xmlns=""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0B269A1-B0FB-4C8F-B6AA-0718C92D3D22}"/>
              </a:ext>
            </a:extLst>
          </p:cNvPr>
          <p:cNvSpPr>
            <a:spLocks noGrp="1"/>
          </p:cNvSpPr>
          <p:nvPr>
            <p:ph type="sldNum" sz="quarter" idx="12"/>
          </p:nvPr>
        </p:nvSpPr>
        <p:spPr/>
        <p:txBody>
          <a:bodyPr/>
          <a:lstStyle/>
          <a:p>
            <a:fld id="{C0722274-0FAA-4649-AA4E-4210F4F32167}" type="slidenum">
              <a:rPr lang="en-US" smtClean="0"/>
              <a:pPr/>
              <a:t>‹#›</a:t>
            </a:fld>
            <a:endParaRPr lang="en-US"/>
          </a:p>
        </p:txBody>
      </p:sp>
    </p:spTree>
    <p:extLst>
      <p:ext uri="{BB962C8B-B14F-4D97-AF65-F5344CB8AC3E}">
        <p14:creationId xmlns:p14="http://schemas.microsoft.com/office/powerpoint/2010/main" xmlns="" val="285093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12BBBF-42B2-4A5D-B145-46983A530170}"/>
              </a:ext>
            </a:extLst>
          </p:cNvPr>
          <p:cNvSpPr>
            <a:spLocks noGrp="1"/>
          </p:cNvSpPr>
          <p:nvPr>
            <p:ph type="title"/>
          </p:nvPr>
        </p:nvSpPr>
        <p:spPr>
          <a:xfrm>
            <a:off x="1143000" y="1133272"/>
            <a:ext cx="9905999" cy="846307"/>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4D7891E-0C0A-4688-97DD-C0715E322194}"/>
              </a:ext>
            </a:extLst>
          </p:cNvPr>
          <p:cNvSpPr>
            <a:spLocks noGrp="1"/>
          </p:cNvSpPr>
          <p:nvPr>
            <p:ph sz="half" idx="2"/>
          </p:nvPr>
        </p:nvSpPr>
        <p:spPr>
          <a:xfrm>
            <a:off x="1143001" y="2864795"/>
            <a:ext cx="4798978" cy="3025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707B9B7-F41C-4314-9F0C-BB84547FB8CA}"/>
              </a:ext>
            </a:extLst>
          </p:cNvPr>
          <p:cNvSpPr>
            <a:spLocks noGrp="1"/>
          </p:cNvSpPr>
          <p:nvPr>
            <p:ph sz="quarter" idx="4"/>
          </p:nvPr>
        </p:nvSpPr>
        <p:spPr>
          <a:xfrm>
            <a:off x="6250019" y="2864795"/>
            <a:ext cx="4798982" cy="3025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421587F-6AFC-4906-86EB-6B0A86EEF300}"/>
              </a:ext>
            </a:extLst>
          </p:cNvPr>
          <p:cNvSpPr>
            <a:spLocks noGrp="1"/>
          </p:cNvSpPr>
          <p:nvPr>
            <p:ph type="dt" sz="half" idx="10"/>
          </p:nvPr>
        </p:nvSpPr>
        <p:spPr/>
        <p:txBody>
          <a:bodyPr/>
          <a:lstStyle/>
          <a:p>
            <a:fld id="{3CADBD16-5BFB-4D9F-9646-C75D1B53BBB6}" type="datetimeFigureOut">
              <a:rPr lang="en-US" smtClean="0"/>
              <a:pPr/>
              <a:t>5/11/2024</a:t>
            </a:fld>
            <a:endParaRPr lang="en-US"/>
          </a:p>
        </p:txBody>
      </p:sp>
      <p:sp>
        <p:nvSpPr>
          <p:cNvPr id="8" name="Footer Placeholder 7">
            <a:extLst>
              <a:ext uri="{FF2B5EF4-FFF2-40B4-BE49-F238E27FC236}">
                <a16:creationId xmlns:a16="http://schemas.microsoft.com/office/drawing/2014/main" xmlns=""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5B39B236-45F5-4CC6-8D53-A6903A1CC8B3}"/>
              </a:ext>
            </a:extLst>
          </p:cNvPr>
          <p:cNvSpPr>
            <a:spLocks noGrp="1"/>
          </p:cNvSpPr>
          <p:nvPr>
            <p:ph type="sldNum" sz="quarter" idx="12"/>
          </p:nvPr>
        </p:nvSpPr>
        <p:spPr/>
        <p:txBody>
          <a:bodyPr/>
          <a:lstStyle/>
          <a:p>
            <a:fld id="{C0722274-0FAA-4649-AA4E-4210F4F32167}" type="slidenum">
              <a:rPr lang="en-US" smtClean="0"/>
              <a:pPr/>
              <a:t>‹#›</a:t>
            </a:fld>
            <a:endParaRPr lang="en-US"/>
          </a:p>
        </p:txBody>
      </p:sp>
    </p:spTree>
    <p:extLst>
      <p:ext uri="{BB962C8B-B14F-4D97-AF65-F5344CB8AC3E}">
        <p14:creationId xmlns:p14="http://schemas.microsoft.com/office/powerpoint/2010/main" xmlns="" val="1066919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a:t>Click to edit Master title style</a:t>
            </a:r>
          </a:p>
        </p:txBody>
      </p:sp>
      <p:sp>
        <p:nvSpPr>
          <p:cNvPr id="3" name="Date Placeholder 2">
            <a:extLst>
              <a:ext uri="{FF2B5EF4-FFF2-40B4-BE49-F238E27FC236}">
                <a16:creationId xmlns:a16="http://schemas.microsoft.com/office/drawing/2014/main" xmlns="" id="{E6D5FCB8-AFD3-4801-BBD6-9548F4CF7C86}"/>
              </a:ext>
            </a:extLst>
          </p:cNvPr>
          <p:cNvSpPr>
            <a:spLocks noGrp="1"/>
          </p:cNvSpPr>
          <p:nvPr>
            <p:ph type="dt" sz="half" idx="10"/>
          </p:nvPr>
        </p:nvSpPr>
        <p:spPr/>
        <p:txBody>
          <a:bodyPr/>
          <a:lstStyle/>
          <a:p>
            <a:fld id="{3CADBD16-5BFB-4D9F-9646-C75D1B53BBB6}" type="datetimeFigureOut">
              <a:rPr lang="en-US" smtClean="0"/>
              <a:pPr/>
              <a:t>5/11/2024</a:t>
            </a:fld>
            <a:endParaRPr lang="en-US"/>
          </a:p>
        </p:txBody>
      </p:sp>
      <p:sp>
        <p:nvSpPr>
          <p:cNvPr id="4" name="Footer Placeholder 3">
            <a:extLst>
              <a:ext uri="{FF2B5EF4-FFF2-40B4-BE49-F238E27FC236}">
                <a16:creationId xmlns:a16="http://schemas.microsoft.com/office/drawing/2014/main" xmlns=""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70C7421-FF49-4CE9-87D0-2B4FFE0E3DC4}"/>
              </a:ext>
            </a:extLst>
          </p:cNvPr>
          <p:cNvSpPr>
            <a:spLocks noGrp="1"/>
          </p:cNvSpPr>
          <p:nvPr>
            <p:ph type="sldNum" sz="quarter" idx="12"/>
          </p:nvPr>
        </p:nvSpPr>
        <p:spPr/>
        <p:txBody>
          <a:bodyPr/>
          <a:lstStyle/>
          <a:p>
            <a:fld id="{C0722274-0FAA-4649-AA4E-4210F4F32167}" type="slidenum">
              <a:rPr lang="en-US" smtClean="0"/>
              <a:pPr/>
              <a:t>‹#›</a:t>
            </a:fld>
            <a:endParaRPr lang="en-US"/>
          </a:p>
        </p:txBody>
      </p:sp>
    </p:spTree>
    <p:extLst>
      <p:ext uri="{BB962C8B-B14F-4D97-AF65-F5344CB8AC3E}">
        <p14:creationId xmlns:p14="http://schemas.microsoft.com/office/powerpoint/2010/main" xmlns="" val="2698156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D19CBFE-15AA-4447-9F9C-D8B0BEB242DA}"/>
              </a:ext>
            </a:extLst>
          </p:cNvPr>
          <p:cNvSpPr>
            <a:spLocks noGrp="1"/>
          </p:cNvSpPr>
          <p:nvPr>
            <p:ph type="dt" sz="half" idx="10"/>
          </p:nvPr>
        </p:nvSpPr>
        <p:spPr/>
        <p:txBody>
          <a:bodyPr/>
          <a:lstStyle/>
          <a:p>
            <a:fld id="{3CADBD16-5BFB-4D9F-9646-C75D1B53BBB6}" type="datetimeFigureOut">
              <a:rPr lang="en-US" smtClean="0"/>
              <a:pPr/>
              <a:t>5/11/2024</a:t>
            </a:fld>
            <a:endParaRPr lang="en-US"/>
          </a:p>
        </p:txBody>
      </p:sp>
      <p:sp>
        <p:nvSpPr>
          <p:cNvPr id="3" name="Footer Placeholder 2">
            <a:extLst>
              <a:ext uri="{FF2B5EF4-FFF2-40B4-BE49-F238E27FC236}">
                <a16:creationId xmlns:a16="http://schemas.microsoft.com/office/drawing/2014/main" xmlns=""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22C6A63-C3F4-4563-A542-9A41AC946C32}"/>
              </a:ext>
            </a:extLst>
          </p:cNvPr>
          <p:cNvSpPr>
            <a:spLocks noGrp="1"/>
          </p:cNvSpPr>
          <p:nvPr>
            <p:ph type="sldNum" sz="quarter" idx="12"/>
          </p:nvPr>
        </p:nvSpPr>
        <p:spPr/>
        <p:txBody>
          <a:bodyPr/>
          <a:lstStyle/>
          <a:p>
            <a:fld id="{C0722274-0FAA-4649-AA4E-4210F4F32167}" type="slidenum">
              <a:rPr lang="en-US" smtClean="0"/>
              <a:pPr/>
              <a:t>‹#›</a:t>
            </a:fld>
            <a:endParaRPr lang="en-US"/>
          </a:p>
        </p:txBody>
      </p:sp>
    </p:spTree>
    <p:extLst>
      <p:ext uri="{BB962C8B-B14F-4D97-AF65-F5344CB8AC3E}">
        <p14:creationId xmlns:p14="http://schemas.microsoft.com/office/powerpoint/2010/main" xmlns="" val="2743765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a:t>Click to edit Master title style</a:t>
            </a:r>
          </a:p>
        </p:txBody>
      </p:sp>
      <p:sp>
        <p:nvSpPr>
          <p:cNvPr id="3" name="Content Placeholder 2">
            <a:extLst>
              <a:ext uri="{FF2B5EF4-FFF2-40B4-BE49-F238E27FC236}">
                <a16:creationId xmlns:a16="http://schemas.microsoft.com/office/drawing/2014/main" xmlns=""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D5A2726-EB8E-4DF7-9A1B-F03BD8C7179E}"/>
              </a:ext>
            </a:extLst>
          </p:cNvPr>
          <p:cNvSpPr>
            <a:spLocks noGrp="1"/>
          </p:cNvSpPr>
          <p:nvPr>
            <p:ph type="dt" sz="half" idx="10"/>
          </p:nvPr>
        </p:nvSpPr>
        <p:spPr/>
        <p:txBody>
          <a:bodyPr/>
          <a:lstStyle/>
          <a:p>
            <a:fld id="{3CADBD16-5BFB-4D9F-9646-C75D1B53BBB6}" type="datetimeFigureOut">
              <a:rPr lang="en-US" smtClean="0"/>
              <a:pPr/>
              <a:t>5/11/2024</a:t>
            </a:fld>
            <a:endParaRPr lang="en-US"/>
          </a:p>
        </p:txBody>
      </p:sp>
      <p:sp>
        <p:nvSpPr>
          <p:cNvPr id="6" name="Footer Placeholder 5">
            <a:extLst>
              <a:ext uri="{FF2B5EF4-FFF2-40B4-BE49-F238E27FC236}">
                <a16:creationId xmlns:a16="http://schemas.microsoft.com/office/drawing/2014/main" xmlns=""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7B90B32-1D0E-4BCD-8850-59EA235F7EB4}"/>
              </a:ext>
            </a:extLst>
          </p:cNvPr>
          <p:cNvSpPr>
            <a:spLocks noGrp="1"/>
          </p:cNvSpPr>
          <p:nvPr>
            <p:ph type="sldNum" sz="quarter" idx="12"/>
          </p:nvPr>
        </p:nvSpPr>
        <p:spPr/>
        <p:txBody>
          <a:bodyPr/>
          <a:lstStyle/>
          <a:p>
            <a:fld id="{C0722274-0FAA-4649-AA4E-4210F4F32167}" type="slidenum">
              <a:rPr lang="en-US" smtClean="0"/>
              <a:pPr/>
              <a:t>‹#›</a:t>
            </a:fld>
            <a:endParaRPr lang="en-US"/>
          </a:p>
        </p:txBody>
      </p:sp>
    </p:spTree>
    <p:extLst>
      <p:ext uri="{BB962C8B-B14F-4D97-AF65-F5344CB8AC3E}">
        <p14:creationId xmlns:p14="http://schemas.microsoft.com/office/powerpoint/2010/main" xmlns="" val="4016993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0721568-4870-46F2-9F7E-F410702012D9}"/>
              </a:ext>
            </a:extLst>
          </p:cNvPr>
          <p:cNvSpPr>
            <a:spLocks noGrp="1"/>
          </p:cNvSpPr>
          <p:nvPr>
            <p:ph type="dt" sz="half" idx="10"/>
          </p:nvPr>
        </p:nvSpPr>
        <p:spPr/>
        <p:txBody>
          <a:bodyPr/>
          <a:lstStyle/>
          <a:p>
            <a:fld id="{3CADBD16-5BFB-4D9F-9646-C75D1B53BBB6}" type="datetimeFigureOut">
              <a:rPr lang="en-US" smtClean="0"/>
              <a:pPr/>
              <a:t>5/11/2024</a:t>
            </a:fld>
            <a:endParaRPr lang="en-US"/>
          </a:p>
        </p:txBody>
      </p:sp>
      <p:sp>
        <p:nvSpPr>
          <p:cNvPr id="6" name="Footer Placeholder 5">
            <a:extLst>
              <a:ext uri="{FF2B5EF4-FFF2-40B4-BE49-F238E27FC236}">
                <a16:creationId xmlns:a16="http://schemas.microsoft.com/office/drawing/2014/main" xmlns=""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58C58CD-9BC3-431E-A7B4-D596A7F06C5E}"/>
              </a:ext>
            </a:extLst>
          </p:cNvPr>
          <p:cNvSpPr>
            <a:spLocks noGrp="1"/>
          </p:cNvSpPr>
          <p:nvPr>
            <p:ph type="sldNum" sz="quarter" idx="12"/>
          </p:nvPr>
        </p:nvSpPr>
        <p:spPr/>
        <p:txBody>
          <a:bodyPr/>
          <a:lstStyle/>
          <a:p>
            <a:fld id="{C0722274-0FAA-4649-AA4E-4210F4F32167}" type="slidenum">
              <a:rPr lang="en-US" smtClean="0"/>
              <a:pPr/>
              <a:t>‹#›</a:t>
            </a:fld>
            <a:endParaRPr lang="en-US"/>
          </a:p>
        </p:txBody>
      </p:sp>
      <p:sp>
        <p:nvSpPr>
          <p:cNvPr id="2" name="Title 1">
            <a:extLst>
              <a:ext uri="{FF2B5EF4-FFF2-40B4-BE49-F238E27FC236}">
                <a16:creationId xmlns:a16="http://schemas.microsoft.com/office/drawing/2014/main" xmlns=""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a:t>Click to edit Master title style</a:t>
            </a:r>
          </a:p>
        </p:txBody>
      </p:sp>
    </p:spTree>
    <p:extLst>
      <p:ext uri="{BB962C8B-B14F-4D97-AF65-F5344CB8AC3E}">
        <p14:creationId xmlns:p14="http://schemas.microsoft.com/office/powerpoint/2010/main" xmlns="" val="3271959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xmlns=""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xmlns=""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xmlns=""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5/11/2024</a:t>
            </a:fld>
            <a:endParaRPr lang="en-US"/>
          </a:p>
        </p:txBody>
      </p:sp>
      <p:sp>
        <p:nvSpPr>
          <p:cNvPr id="5" name="Footer Placeholder 4">
            <a:extLst>
              <a:ext uri="{FF2B5EF4-FFF2-40B4-BE49-F238E27FC236}">
                <a16:creationId xmlns:a16="http://schemas.microsoft.com/office/drawing/2014/main" xmlns=""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a:p>
        </p:txBody>
      </p:sp>
      <p:sp>
        <p:nvSpPr>
          <p:cNvPr id="6" name="Slide Number Placeholder 5">
            <a:extLst>
              <a:ext uri="{FF2B5EF4-FFF2-40B4-BE49-F238E27FC236}">
                <a16:creationId xmlns:a16="http://schemas.microsoft.com/office/drawing/2014/main" xmlns=""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a:p>
        </p:txBody>
      </p:sp>
    </p:spTree>
    <p:extLst>
      <p:ext uri="{BB962C8B-B14F-4D97-AF65-F5344CB8AC3E}">
        <p14:creationId xmlns:p14="http://schemas.microsoft.com/office/powerpoint/2010/main" xmlns="" val="3195518906"/>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xmlns="" id="{4E5B79A0-69AD-4CBD-897F-32C7A2BA2F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466724" y="374277"/>
            <a:ext cx="7292171" cy="1826503"/>
          </a:xfrm>
        </p:spPr>
        <p:txBody>
          <a:bodyPr anchor="b">
            <a:normAutofit/>
          </a:bodyPr>
          <a:lstStyle/>
          <a:p>
            <a:pPr algn="ctr"/>
            <a:r>
              <a:rPr lang="en-US" dirty="0"/>
              <a:t>Fake Logo Detection System</a:t>
            </a:r>
          </a:p>
        </p:txBody>
      </p:sp>
      <p:sp>
        <p:nvSpPr>
          <p:cNvPr id="3" name="Subtitle 2"/>
          <p:cNvSpPr>
            <a:spLocks noGrp="1"/>
          </p:cNvSpPr>
          <p:nvPr>
            <p:ph type="subTitle" idx="1"/>
          </p:nvPr>
        </p:nvSpPr>
        <p:spPr>
          <a:xfrm>
            <a:off x="4305054" y="4632114"/>
            <a:ext cx="3624562" cy="1663347"/>
          </a:xfrm>
        </p:spPr>
        <p:txBody>
          <a:bodyPr vert="horz" lIns="91440" tIns="45720" rIns="91440" bIns="45720" rtlCol="0" anchor="t">
            <a:normAutofit/>
          </a:bodyPr>
          <a:lstStyle/>
          <a:p>
            <a:r>
              <a:rPr lang="en-US" noProof="1">
                <a:latin typeface="Calibri"/>
                <a:cs typeface="Calibri"/>
              </a:rPr>
              <a:t>Saishivani</a:t>
            </a:r>
            <a:r>
              <a:rPr lang="en-US" dirty="0">
                <a:latin typeface="Calibri"/>
                <a:cs typeface="Calibri"/>
              </a:rPr>
              <a:t> </a:t>
            </a:r>
            <a:r>
              <a:rPr lang="en-US" noProof="1">
                <a:latin typeface="Calibri"/>
                <a:cs typeface="Calibri"/>
              </a:rPr>
              <a:t>Kandarapu</a:t>
            </a:r>
            <a:r>
              <a:rPr lang="en-US" dirty="0">
                <a:latin typeface="Calibri"/>
                <a:cs typeface="Calibri"/>
              </a:rPr>
              <a:t> 20C41A0535</a:t>
            </a:r>
            <a:endParaRPr lang="en-US" dirty="0">
              <a:latin typeface="Walbaum Display"/>
              <a:cs typeface="Calibri"/>
            </a:endParaRPr>
          </a:p>
          <a:p>
            <a:r>
              <a:rPr lang="en-US" noProof="1">
                <a:latin typeface="Calibri"/>
                <a:cs typeface="Calibri"/>
              </a:rPr>
              <a:t>Primrose</a:t>
            </a:r>
            <a:r>
              <a:rPr lang="en-US" dirty="0">
                <a:latin typeface="Calibri"/>
                <a:cs typeface="Calibri"/>
              </a:rPr>
              <a:t> </a:t>
            </a:r>
            <a:r>
              <a:rPr lang="en-US" noProof="1">
                <a:latin typeface="Calibri"/>
                <a:cs typeface="Calibri"/>
              </a:rPr>
              <a:t>Naliganti  </a:t>
            </a:r>
            <a:r>
              <a:rPr lang="en-US" dirty="0">
                <a:latin typeface="Calibri"/>
                <a:cs typeface="Calibri"/>
              </a:rPr>
              <a:t>20C41A0510</a:t>
            </a:r>
            <a:endParaRPr lang="en-US" dirty="0">
              <a:latin typeface="Walbaum Display"/>
              <a:cs typeface="Calibri"/>
            </a:endParaRPr>
          </a:p>
          <a:p>
            <a:r>
              <a:rPr lang="en-US" dirty="0">
                <a:latin typeface="Calibri"/>
                <a:cs typeface="Calibri"/>
              </a:rPr>
              <a:t>Sai Deeraj Eastem   20C41A0560</a:t>
            </a:r>
            <a:endParaRPr lang="en-US" dirty="0">
              <a:latin typeface="Walbaum Display"/>
              <a:cs typeface="Calibri"/>
            </a:endParaRPr>
          </a:p>
        </p:txBody>
      </p:sp>
      <p:sp>
        <p:nvSpPr>
          <p:cNvPr id="10" name="Freeform: Shape 9">
            <a:extLst>
              <a:ext uri="{FF2B5EF4-FFF2-40B4-BE49-F238E27FC236}">
                <a16:creationId xmlns:a16="http://schemas.microsoft.com/office/drawing/2014/main" xmlns="" id="{74270B3E-3C96-4381-9F21-EC83F1E1A0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xmlns="" id="{071DF4C0-7A22-4E59-9E9C-BD2E245364D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116708" y="4316888"/>
            <a:ext cx="19585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xmlns="" id="{7C2F33EB-E7CB-4EE9-BBBF-D632F5C00E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xmlns="" id="{B0338C58-700A-2765-489E-2FDEC9D909D0}"/>
              </a:ext>
            </a:extLst>
          </p:cNvPr>
          <p:cNvSpPr txBox="1"/>
          <p:nvPr/>
        </p:nvSpPr>
        <p:spPr>
          <a:xfrm>
            <a:off x="2751940" y="2407809"/>
            <a:ext cx="67121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noProof="1"/>
              <a:t>Jayamukhi</a:t>
            </a:r>
            <a:r>
              <a:rPr lang="en-US" dirty="0"/>
              <a:t> Institute of </a:t>
            </a:r>
            <a:r>
              <a:rPr lang="en-US" noProof="1"/>
              <a:t>Technological</a:t>
            </a:r>
            <a:r>
              <a:rPr lang="en-US" dirty="0"/>
              <a:t> </a:t>
            </a:r>
            <a:r>
              <a:rPr lang="en-US" dirty="0" smtClean="0"/>
              <a:t>Sciences, </a:t>
            </a:r>
            <a:r>
              <a:rPr lang="en-US" noProof="1" smtClean="0"/>
              <a:t>Narsampet</a:t>
            </a:r>
            <a:r>
              <a:rPr lang="en-US" dirty="0"/>
              <a:t>.</a:t>
            </a:r>
          </a:p>
        </p:txBody>
      </p:sp>
      <p:sp>
        <p:nvSpPr>
          <p:cNvPr id="9" name="TextBox 8">
            <a:extLst>
              <a:ext uri="{FF2B5EF4-FFF2-40B4-BE49-F238E27FC236}">
                <a16:creationId xmlns:a16="http://schemas.microsoft.com/office/drawing/2014/main" xmlns="" id="{3F8C25D0-11AA-4795-B339-4005A95A255E}"/>
              </a:ext>
            </a:extLst>
          </p:cNvPr>
          <p:cNvSpPr txBox="1"/>
          <p:nvPr/>
        </p:nvSpPr>
        <p:spPr>
          <a:xfrm>
            <a:off x="5272366" y="3882839"/>
            <a:ext cx="18904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Presented By </a:t>
            </a:r>
            <a:r>
              <a:rPr lang="en-US" dirty="0" smtClean="0"/>
              <a:t>:</a:t>
            </a:r>
            <a:endParaRPr lang="en-US" dirty="0"/>
          </a:p>
        </p:txBody>
      </p:sp>
      <p:pic>
        <p:nvPicPr>
          <p:cNvPr id="11" name="Picture 10">
            <a:extLst>
              <a:ext uri="{FF2B5EF4-FFF2-40B4-BE49-F238E27FC236}">
                <a16:creationId xmlns:a16="http://schemas.microsoft.com/office/drawing/2014/main" xmlns="" id="{48921D3C-DC68-2F88-8900-95FB21E36CD7}"/>
              </a:ext>
            </a:extLst>
          </p:cNvPr>
          <p:cNvPicPr>
            <a:picLocks noChangeAspect="1"/>
          </p:cNvPicPr>
          <p:nvPr/>
        </p:nvPicPr>
        <p:blipFill>
          <a:blip r:embed="rId2" cstate="print"/>
          <a:stretch>
            <a:fillRect/>
          </a:stretch>
        </p:blipFill>
        <p:spPr>
          <a:xfrm>
            <a:off x="5728726" y="3052203"/>
            <a:ext cx="734547" cy="731186"/>
          </a:xfrm>
          <a:prstGeom prst="rect">
            <a:avLst/>
          </a:prstGeom>
          <a:effectLst/>
        </p:spPr>
      </p:pic>
      <p:sp>
        <p:nvSpPr>
          <p:cNvPr id="4" name="TextBox 3">
            <a:extLst>
              <a:ext uri="{FF2B5EF4-FFF2-40B4-BE49-F238E27FC236}">
                <a16:creationId xmlns:a16="http://schemas.microsoft.com/office/drawing/2014/main" xmlns="" id="{EED19E20-4A2A-4F81-8D72-6ED0A6AA1399}"/>
              </a:ext>
            </a:extLst>
          </p:cNvPr>
          <p:cNvSpPr txBox="1"/>
          <p:nvPr/>
        </p:nvSpPr>
        <p:spPr>
          <a:xfrm>
            <a:off x="8760198" y="4628029"/>
            <a:ext cx="2182345" cy="12451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a:cs typeface="Calibri"/>
              </a:rPr>
              <a:t>Guide : </a:t>
            </a:r>
          </a:p>
          <a:p>
            <a:endParaRPr lang="en-US" dirty="0">
              <a:latin typeface="Calibri"/>
              <a:cs typeface="Calibri"/>
            </a:endParaRPr>
          </a:p>
          <a:p>
            <a:r>
              <a:rPr lang="en-US" dirty="0" smtClean="0">
                <a:latin typeface="Calibri"/>
                <a:cs typeface="Calibri"/>
              </a:rPr>
              <a:t>Mrs. N</a:t>
            </a:r>
            <a:r>
              <a:rPr lang="en-US" dirty="0">
                <a:latin typeface="Calibri"/>
                <a:cs typeface="Calibri"/>
              </a:rPr>
              <a:t>. Sindhuja (Assistant Professor)</a:t>
            </a:r>
          </a:p>
        </p:txBody>
      </p:sp>
    </p:spTree>
    <p:extLst>
      <p:ext uri="{BB962C8B-B14F-4D97-AF65-F5344CB8AC3E}">
        <p14:creationId xmlns:p14="http://schemas.microsoft.com/office/powerpoint/2010/main" xmlns=""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F56B860-C691-0B88-0887-0EC81A80B80C}"/>
              </a:ext>
            </a:extLst>
          </p:cNvPr>
          <p:cNvSpPr>
            <a:spLocks noGrp="1"/>
          </p:cNvSpPr>
          <p:nvPr>
            <p:ph idx="1"/>
          </p:nvPr>
        </p:nvSpPr>
        <p:spPr>
          <a:xfrm>
            <a:off x="1221441" y="1065761"/>
            <a:ext cx="9905999" cy="4687706"/>
          </a:xfrm>
        </p:spPr>
        <p:txBody>
          <a:bodyPr vert="horz" lIns="91440" tIns="45720" rIns="91440" bIns="45720" rtlCol="0" anchor="t">
            <a:normAutofit/>
          </a:bodyPr>
          <a:lstStyle/>
          <a:p>
            <a:pPr marL="0" indent="0">
              <a:buNone/>
            </a:pPr>
            <a:r>
              <a:rPr lang="en-US" sz="2400">
                <a:solidFill>
                  <a:srgbClr val="FFFFFF"/>
                </a:solidFill>
                <a:latin typeface="Walbaum Display"/>
                <a:ea typeface="+mn-lt"/>
                <a:cs typeface="+mn-lt"/>
              </a:rPr>
              <a:t>Detection Module</a:t>
            </a:r>
          </a:p>
          <a:p>
            <a:pPr>
              <a:buFont typeface="Wingdings" panose="020B0604020202020204" pitchFamily="34" charset="0"/>
              <a:buChar char="§"/>
            </a:pPr>
            <a:r>
              <a:rPr lang="en-US">
                <a:solidFill>
                  <a:srgbClr val="FFFFFF"/>
                </a:solidFill>
                <a:latin typeface="Avenir Next LT Pro"/>
                <a:ea typeface="+mn-lt"/>
                <a:cs typeface="+mn-lt"/>
              </a:rPr>
              <a:t>After the completion of the training module the detection takes place.In this module the main aim is to detect the region of the logo.</a:t>
            </a:r>
            <a:endParaRPr lang="en-US">
              <a:solidFill>
                <a:srgbClr val="FFFFFF"/>
              </a:solidFill>
              <a:latin typeface="Walbaum Display"/>
              <a:ea typeface="+mn-lt"/>
              <a:cs typeface="+mn-lt"/>
            </a:endParaRPr>
          </a:p>
          <a:p>
            <a:pPr>
              <a:buFont typeface="Wingdings" panose="020B0604020202020204" pitchFamily="34" charset="0"/>
              <a:buChar char="§"/>
            </a:pPr>
            <a:r>
              <a:rPr lang="en-US">
                <a:solidFill>
                  <a:srgbClr val="FFFFFF"/>
                </a:solidFill>
                <a:latin typeface="Avenir Next LT Pro"/>
                <a:ea typeface="+mn-lt"/>
                <a:cs typeface="+mn-lt"/>
              </a:rPr>
              <a:t>Once the training is completed the model file is generated which is primarily used to compare the logo detected in realtime with the logo in the dataset.</a:t>
            </a:r>
            <a:endParaRPr lang="en-US"/>
          </a:p>
          <a:p>
            <a:pPr>
              <a:buFont typeface="Wingdings" panose="020B0604020202020204" pitchFamily="34" charset="0"/>
              <a:buChar char="§"/>
            </a:pPr>
            <a:r>
              <a:rPr lang="en-US">
                <a:solidFill>
                  <a:srgbClr val="FFFFFF"/>
                </a:solidFill>
                <a:latin typeface="Avenir Next LT Pro"/>
                <a:ea typeface="+mn-lt"/>
                <a:cs typeface="+mn-lt"/>
              </a:rPr>
              <a:t>These were the processes that takes place in the detection module of the fake logo identification system.</a:t>
            </a:r>
            <a:endParaRPr lang="en-US"/>
          </a:p>
        </p:txBody>
      </p:sp>
      <p:pic>
        <p:nvPicPr>
          <p:cNvPr id="7" name="Picture 6" descr="Genuine Fake Free Stock Photo - Public Domain Pictures">
            <a:extLst>
              <a:ext uri="{FF2B5EF4-FFF2-40B4-BE49-F238E27FC236}">
                <a16:creationId xmlns:a16="http://schemas.microsoft.com/office/drawing/2014/main" xmlns="" id="{B29D662D-33B1-79FD-1EB9-E44F22BABD99}"/>
              </a:ext>
            </a:extLst>
          </p:cNvPr>
          <p:cNvPicPr>
            <a:picLocks noChangeAspect="1"/>
          </p:cNvPicPr>
          <p:nvPr/>
        </p:nvPicPr>
        <p:blipFill>
          <a:blip r:embed="rId2"/>
          <a:stretch>
            <a:fillRect/>
          </a:stretch>
        </p:blipFill>
        <p:spPr>
          <a:xfrm>
            <a:off x="4718573" y="4389914"/>
            <a:ext cx="2183674" cy="1449541"/>
          </a:xfrm>
          <a:prstGeom prst="rect">
            <a:avLst/>
          </a:prstGeom>
        </p:spPr>
      </p:pic>
    </p:spTree>
    <p:extLst>
      <p:ext uri="{BB962C8B-B14F-4D97-AF65-F5344CB8AC3E}">
        <p14:creationId xmlns:p14="http://schemas.microsoft.com/office/powerpoint/2010/main" xmlns="" val="1397518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F56B860-C691-0B88-0887-0EC81A80B80C}"/>
              </a:ext>
            </a:extLst>
          </p:cNvPr>
          <p:cNvSpPr>
            <a:spLocks noGrp="1"/>
          </p:cNvSpPr>
          <p:nvPr>
            <p:ph idx="1"/>
          </p:nvPr>
        </p:nvSpPr>
        <p:spPr>
          <a:xfrm>
            <a:off x="1221441" y="1065761"/>
            <a:ext cx="9905999" cy="4687706"/>
          </a:xfrm>
        </p:spPr>
        <p:txBody>
          <a:bodyPr vert="horz" lIns="91440" tIns="45720" rIns="91440" bIns="45720" rtlCol="0" anchor="t">
            <a:normAutofit/>
          </a:bodyPr>
          <a:lstStyle/>
          <a:p>
            <a:pPr marL="0" indent="0">
              <a:buNone/>
            </a:pPr>
            <a:r>
              <a:rPr lang="en-US" sz="2400">
                <a:solidFill>
                  <a:srgbClr val="FFFFFF"/>
                </a:solidFill>
                <a:latin typeface="Walbaum Display"/>
                <a:ea typeface="+mn-lt"/>
                <a:cs typeface="+mn-lt"/>
              </a:rPr>
              <a:t>Output Module</a:t>
            </a:r>
            <a:endParaRPr lang="en-US" sz="2400" dirty="0">
              <a:solidFill>
                <a:srgbClr val="FFFFFF"/>
              </a:solidFill>
              <a:latin typeface="Walbaum Display"/>
              <a:ea typeface="+mn-lt"/>
              <a:cs typeface="+mn-lt"/>
            </a:endParaRPr>
          </a:p>
          <a:p>
            <a:pPr>
              <a:buFont typeface="Wingdings" panose="020B0604020202020204" pitchFamily="34" charset="0"/>
              <a:buChar char="§"/>
            </a:pPr>
            <a:r>
              <a:rPr lang="en-US">
                <a:solidFill>
                  <a:srgbClr val="FFFFFF"/>
                </a:solidFill>
                <a:latin typeface="Avenir Next LT Pro"/>
                <a:ea typeface="+mn-lt"/>
                <a:cs typeface="+mn-lt"/>
              </a:rPr>
              <a:t>This is the final phase in which the the output is shown to the user after analyzing all the factors.</a:t>
            </a:r>
            <a:endParaRPr lang="en-US">
              <a:solidFill>
                <a:srgbClr val="FFFFFF"/>
              </a:solidFill>
              <a:latin typeface="Walbaum Display"/>
              <a:ea typeface="+mn-lt"/>
              <a:cs typeface="+mn-lt"/>
            </a:endParaRPr>
          </a:p>
          <a:p>
            <a:pPr>
              <a:buFont typeface="Wingdings" panose="020B0604020202020204" pitchFamily="34" charset="0"/>
              <a:buChar char="§"/>
            </a:pPr>
            <a:r>
              <a:rPr lang="en-US">
                <a:solidFill>
                  <a:srgbClr val="FFFFFF"/>
                </a:solidFill>
                <a:latin typeface="Avenir Next LT Pro"/>
                <a:ea typeface="+mn-lt"/>
                <a:cs typeface="+mn-lt"/>
              </a:rPr>
              <a:t>The output is shown in a bounding box labelled as "Real logo" And "Fake Logo detected". </a:t>
            </a:r>
            <a:endParaRPr lang="en-US">
              <a:solidFill>
                <a:srgbClr val="FFFFFF"/>
              </a:solidFill>
              <a:latin typeface="Walbaum Display"/>
              <a:ea typeface="+mn-lt"/>
              <a:cs typeface="+mn-lt"/>
            </a:endParaRPr>
          </a:p>
          <a:p>
            <a:pPr>
              <a:buFont typeface="Wingdings" panose="020B0604020202020204" pitchFamily="34" charset="0"/>
              <a:buChar char="§"/>
            </a:pPr>
            <a:r>
              <a:rPr lang="en-US">
                <a:solidFill>
                  <a:srgbClr val="FFFFFF"/>
                </a:solidFill>
                <a:latin typeface="Avenir Next LT Pro"/>
                <a:ea typeface="+mn-lt"/>
                <a:cs typeface="+mn-lt"/>
              </a:rPr>
              <a:t>So in this phase the output user got will be useful for him to buy the original product and prevent themselves from buying it. The system differentiate the original and fake ones by comparing with the elements in the dataset.</a:t>
            </a:r>
            <a:endParaRPr lang="en-US">
              <a:latin typeface="Walbaum Display"/>
              <a:ea typeface="+mn-lt"/>
              <a:cs typeface="+mn-lt"/>
            </a:endParaRPr>
          </a:p>
          <a:p>
            <a:pPr>
              <a:buFont typeface="Wingdings" panose="020B0604020202020204" pitchFamily="34" charset="0"/>
              <a:buChar char="§"/>
            </a:pPr>
            <a:endParaRPr lang="en-US" dirty="0">
              <a:solidFill>
                <a:srgbClr val="FFFFFF"/>
              </a:solidFill>
              <a:latin typeface="Avenir Next LT Pro"/>
            </a:endParaRPr>
          </a:p>
        </p:txBody>
      </p:sp>
    </p:spTree>
    <p:extLst>
      <p:ext uri="{BB962C8B-B14F-4D97-AF65-F5344CB8AC3E}">
        <p14:creationId xmlns:p14="http://schemas.microsoft.com/office/powerpoint/2010/main" xmlns="" val="915657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97458C-D3BC-D914-E2E7-437C2A9A4882}"/>
              </a:ext>
            </a:extLst>
          </p:cNvPr>
          <p:cNvSpPr>
            <a:spLocks noGrp="1"/>
          </p:cNvSpPr>
          <p:nvPr>
            <p:ph type="title"/>
          </p:nvPr>
        </p:nvSpPr>
        <p:spPr>
          <a:xfrm>
            <a:off x="1170215" y="865415"/>
            <a:ext cx="9437913" cy="609599"/>
          </a:xfrm>
        </p:spPr>
        <p:txBody>
          <a:bodyPr>
            <a:normAutofit fontScale="90000"/>
          </a:bodyPr>
          <a:lstStyle/>
          <a:p>
            <a:pPr algn="l"/>
            <a:r>
              <a:rPr lang="en-US"/>
              <a:t>Datasets</a:t>
            </a:r>
          </a:p>
        </p:txBody>
      </p:sp>
      <p:graphicFrame>
        <p:nvGraphicFramePr>
          <p:cNvPr id="280" name="Content Placeholder 1">
            <a:extLst>
              <a:ext uri="{FF2B5EF4-FFF2-40B4-BE49-F238E27FC236}">
                <a16:creationId xmlns:a16="http://schemas.microsoft.com/office/drawing/2014/main" xmlns="" id="{2469F68D-5066-DB99-FA31-60E28274B722}"/>
              </a:ext>
            </a:extLst>
          </p:cNvPr>
          <p:cNvGraphicFramePr>
            <a:graphicFrameLocks noGrp="1"/>
          </p:cNvGraphicFramePr>
          <p:nvPr/>
        </p:nvGraphicFramePr>
        <p:xfrm>
          <a:off x="3946147" y="643467"/>
          <a:ext cx="4583222" cy="557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281517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0E85C9-5F05-9083-6FF0-3C90E463A973}"/>
              </a:ext>
            </a:extLst>
          </p:cNvPr>
          <p:cNvSpPr>
            <a:spLocks noGrp="1"/>
          </p:cNvSpPr>
          <p:nvPr>
            <p:ph type="title"/>
          </p:nvPr>
        </p:nvSpPr>
        <p:spPr>
          <a:xfrm>
            <a:off x="1082040" y="872935"/>
            <a:ext cx="9905999" cy="575527"/>
          </a:xfrm>
        </p:spPr>
        <p:txBody>
          <a:bodyPr>
            <a:normAutofit fontScale="90000"/>
          </a:bodyPr>
          <a:lstStyle/>
          <a:p>
            <a:r>
              <a:rPr lang="en-US" dirty="0" smtClean="0"/>
              <a:t>	   Block </a:t>
            </a:r>
            <a:r>
              <a:rPr lang="en-US" dirty="0"/>
              <a:t>diagram of Proposed System</a:t>
            </a:r>
          </a:p>
        </p:txBody>
      </p:sp>
      <p:pic>
        <p:nvPicPr>
          <p:cNvPr id="5" name="Content Placeholder 4" descr="Diagram&#10;&#10;Description automatically generated">
            <a:extLst>
              <a:ext uri="{FF2B5EF4-FFF2-40B4-BE49-F238E27FC236}">
                <a16:creationId xmlns:a16="http://schemas.microsoft.com/office/drawing/2014/main" xmlns="" id="{91015B99-48CE-55B9-F166-1B97EEF42269}"/>
              </a:ext>
            </a:extLst>
          </p:cNvPr>
          <p:cNvPicPr>
            <a:picLocks noGrp="1" noChangeAspect="1"/>
          </p:cNvPicPr>
          <p:nvPr>
            <p:ph idx="1"/>
          </p:nvPr>
        </p:nvPicPr>
        <p:blipFill>
          <a:blip r:embed="rId2"/>
          <a:stretch>
            <a:fillRect/>
          </a:stretch>
        </p:blipFill>
        <p:spPr>
          <a:xfrm>
            <a:off x="3376612" y="1832387"/>
            <a:ext cx="5438775" cy="4095749"/>
          </a:xfrm>
        </p:spPr>
      </p:pic>
    </p:spTree>
    <p:extLst>
      <p:ext uri="{BB962C8B-B14F-4D97-AF65-F5344CB8AC3E}">
        <p14:creationId xmlns:p14="http://schemas.microsoft.com/office/powerpoint/2010/main" xmlns="" val="3132511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xmlns="" id="{43619502-E015-147C-A544-189A05F4B25B}"/>
              </a:ext>
            </a:extLst>
          </p:cNvPr>
          <p:cNvPicPr>
            <a:picLocks noChangeAspect="1"/>
          </p:cNvPicPr>
          <p:nvPr/>
        </p:nvPicPr>
        <p:blipFill>
          <a:blip r:embed="rId2"/>
          <a:stretch>
            <a:fillRect/>
          </a:stretch>
        </p:blipFill>
        <p:spPr>
          <a:xfrm>
            <a:off x="761360" y="593090"/>
            <a:ext cx="10680484" cy="5660935"/>
          </a:xfrm>
          <a:prstGeom prst="rect">
            <a:avLst/>
          </a:prstGeom>
        </p:spPr>
      </p:pic>
    </p:spTree>
    <p:extLst>
      <p:ext uri="{BB962C8B-B14F-4D97-AF65-F5344CB8AC3E}">
        <p14:creationId xmlns:p14="http://schemas.microsoft.com/office/powerpoint/2010/main" xmlns="" val="1545048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C64228-E0E9-FEC8-564D-B927B02FFB7E}"/>
              </a:ext>
            </a:extLst>
          </p:cNvPr>
          <p:cNvSpPr>
            <a:spLocks noGrp="1"/>
          </p:cNvSpPr>
          <p:nvPr>
            <p:ph type="title"/>
          </p:nvPr>
        </p:nvSpPr>
        <p:spPr>
          <a:xfrm>
            <a:off x="1143000" y="872935"/>
            <a:ext cx="9905999" cy="744575"/>
          </a:xfrm>
        </p:spPr>
        <p:txBody>
          <a:bodyPr/>
          <a:lstStyle/>
          <a:p>
            <a:r>
              <a:rPr lang="en-US"/>
              <a:t>System Requirements</a:t>
            </a:r>
          </a:p>
        </p:txBody>
      </p:sp>
      <p:sp>
        <p:nvSpPr>
          <p:cNvPr id="3" name="Content Placeholder 2">
            <a:extLst>
              <a:ext uri="{FF2B5EF4-FFF2-40B4-BE49-F238E27FC236}">
                <a16:creationId xmlns:a16="http://schemas.microsoft.com/office/drawing/2014/main" xmlns="" id="{58AFED95-1C93-D559-D508-840C53F803AC}"/>
              </a:ext>
            </a:extLst>
          </p:cNvPr>
          <p:cNvSpPr>
            <a:spLocks noGrp="1"/>
          </p:cNvSpPr>
          <p:nvPr>
            <p:ph idx="1"/>
          </p:nvPr>
        </p:nvSpPr>
        <p:spPr>
          <a:xfrm>
            <a:off x="1143000" y="2040674"/>
            <a:ext cx="9905999" cy="3858470"/>
          </a:xfrm>
        </p:spPr>
        <p:txBody>
          <a:bodyPr vert="horz" lIns="91440" tIns="45720" rIns="91440" bIns="45720" rtlCol="0" anchor="t">
            <a:normAutofit/>
          </a:bodyPr>
          <a:lstStyle/>
          <a:p>
            <a:pPr>
              <a:buFont typeface="Wingdings" panose="020B0604020202020204" pitchFamily="34" charset="0"/>
              <a:buChar char="§"/>
            </a:pPr>
            <a:r>
              <a:rPr lang="en-US">
                <a:latin typeface="Avenir Next LT Pro"/>
              </a:rPr>
              <a:t>Windows 7 or higher</a:t>
            </a:r>
          </a:p>
          <a:p>
            <a:pPr>
              <a:buFont typeface="Wingdings" panose="020B0604020202020204" pitchFamily="34" charset="0"/>
              <a:buChar char="§"/>
            </a:pPr>
            <a:r>
              <a:rPr lang="en-US">
                <a:solidFill>
                  <a:srgbClr val="FFFFFF"/>
                </a:solidFill>
                <a:latin typeface="Avenir Next LT Pro"/>
                <a:cs typeface="Calibri"/>
              </a:rPr>
              <a:t>XAMPP Server</a:t>
            </a:r>
          </a:p>
          <a:p>
            <a:pPr>
              <a:buFont typeface="Wingdings" panose="020B0604020202020204" pitchFamily="34" charset="0"/>
              <a:buChar char="§"/>
            </a:pPr>
            <a:r>
              <a:rPr lang="en-US">
                <a:solidFill>
                  <a:srgbClr val="FFFFFF"/>
                </a:solidFill>
                <a:latin typeface="Avenir Next LT Pro"/>
                <a:cs typeface="Calibri"/>
              </a:rPr>
              <a:t>Python</a:t>
            </a:r>
          </a:p>
          <a:p>
            <a:pPr>
              <a:buFont typeface="Wingdings" panose="020B0604020202020204" pitchFamily="34" charset="0"/>
              <a:buChar char="§"/>
            </a:pPr>
            <a:r>
              <a:rPr lang="en-US">
                <a:solidFill>
                  <a:srgbClr val="FFFFFF"/>
                </a:solidFill>
                <a:latin typeface="Avenir Next LT Pro"/>
                <a:cs typeface="Calibri"/>
              </a:rPr>
              <a:t>Text Editor (Notepad++ )</a:t>
            </a:r>
          </a:p>
          <a:p>
            <a:endParaRPr lang="en-US">
              <a:solidFill>
                <a:srgbClr val="FFFFFF"/>
              </a:solidFill>
              <a:latin typeface="Avenir Next LT Pro"/>
              <a:cs typeface="Calibri"/>
            </a:endParaRPr>
          </a:p>
        </p:txBody>
      </p:sp>
    </p:spTree>
    <p:extLst>
      <p:ext uri="{BB962C8B-B14F-4D97-AF65-F5344CB8AC3E}">
        <p14:creationId xmlns:p14="http://schemas.microsoft.com/office/powerpoint/2010/main" xmlns="" val="1166293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C24313-79D7-2B91-DF01-6163E6C497D5}"/>
              </a:ext>
            </a:extLst>
          </p:cNvPr>
          <p:cNvSpPr>
            <a:spLocks noGrp="1"/>
          </p:cNvSpPr>
          <p:nvPr>
            <p:ph type="title"/>
          </p:nvPr>
        </p:nvSpPr>
        <p:spPr>
          <a:xfrm>
            <a:off x="1143000" y="872935"/>
            <a:ext cx="9905999" cy="666134"/>
          </a:xfrm>
        </p:spPr>
        <p:txBody>
          <a:bodyPr>
            <a:normAutofit fontScale="90000"/>
          </a:bodyPr>
          <a:lstStyle/>
          <a:p>
            <a:r>
              <a:rPr lang="en-US"/>
              <a:t>Conclusion</a:t>
            </a:r>
          </a:p>
        </p:txBody>
      </p:sp>
      <p:sp>
        <p:nvSpPr>
          <p:cNvPr id="3" name="Content Placeholder 2">
            <a:extLst>
              <a:ext uri="{FF2B5EF4-FFF2-40B4-BE49-F238E27FC236}">
                <a16:creationId xmlns:a16="http://schemas.microsoft.com/office/drawing/2014/main" xmlns="" id="{3BA93D72-219B-C7F1-5AC6-BDC9EB2B04A8}"/>
              </a:ext>
            </a:extLst>
          </p:cNvPr>
          <p:cNvSpPr>
            <a:spLocks noGrp="1"/>
          </p:cNvSpPr>
          <p:nvPr>
            <p:ph idx="1"/>
          </p:nvPr>
        </p:nvSpPr>
        <p:spPr>
          <a:xfrm>
            <a:off x="1143000" y="1894997"/>
            <a:ext cx="9905999" cy="4004147"/>
          </a:xfrm>
        </p:spPr>
        <p:txBody>
          <a:bodyPr vert="horz" lIns="91440" tIns="45720" rIns="91440" bIns="45720" rtlCol="0" anchor="t">
            <a:normAutofit/>
          </a:bodyPr>
          <a:lstStyle/>
          <a:p>
            <a:pPr>
              <a:buFont typeface="Wingdings"/>
              <a:buChar char="§"/>
            </a:pPr>
            <a:r>
              <a:rPr lang="en-US">
                <a:solidFill>
                  <a:srgbClr val="ECECEC"/>
                </a:solidFill>
                <a:latin typeface="Avenir Next LT Pro"/>
                <a:ea typeface="+mn-lt"/>
                <a:cs typeface="+mn-lt"/>
              </a:rPr>
              <a:t>In summary, the Fake Logo Detection System using Python offers an effective solution to combat fake logos online.</a:t>
            </a:r>
            <a:endParaRPr lang="en-US">
              <a:solidFill>
                <a:srgbClr val="FFFFFF"/>
              </a:solidFill>
              <a:latin typeface="Avenir Next LT Pro"/>
              <a:ea typeface="+mn-lt"/>
              <a:cs typeface="+mn-lt"/>
            </a:endParaRPr>
          </a:p>
          <a:p>
            <a:pPr>
              <a:buFont typeface="Wingdings"/>
              <a:buChar char="§"/>
            </a:pPr>
            <a:r>
              <a:rPr lang="en-US">
                <a:solidFill>
                  <a:srgbClr val="ECECEC"/>
                </a:solidFill>
                <a:latin typeface="Avenir Next LT Pro"/>
                <a:ea typeface="+mn-lt"/>
                <a:cs typeface="+mn-lt"/>
              </a:rPr>
              <a:t>Leveraging machine learning and Python programming, it accurately identifies fake logos through structural similarity comparisons. This system enhances brand integrity, consumer trust, and intellectual property protection.</a:t>
            </a:r>
          </a:p>
          <a:p>
            <a:pPr>
              <a:buFont typeface="Wingdings"/>
              <a:buChar char="§"/>
            </a:pPr>
            <a:r>
              <a:rPr lang="en-US">
                <a:solidFill>
                  <a:srgbClr val="ECECEC"/>
                </a:solidFill>
                <a:latin typeface="Avenir Next LT Pro"/>
                <a:ea typeface="+mn-lt"/>
                <a:cs typeface="+mn-lt"/>
              </a:rPr>
              <a:t>Overall, the Fake Logo Detection System using Python represents a promising approach to combating fake logos and promoting a safer, more trustworthy online environment for businesses and consumers alike. </a:t>
            </a:r>
            <a:r>
              <a:rPr lang="en-US">
                <a:latin typeface="Avenir Next LT Pro"/>
                <a:ea typeface="+mn-lt"/>
                <a:cs typeface="+mn-lt"/>
              </a:rPr>
              <a:t/>
            </a:r>
            <a:br>
              <a:rPr lang="en-US">
                <a:latin typeface="Avenir Next LT Pro"/>
                <a:ea typeface="+mn-lt"/>
                <a:cs typeface="+mn-lt"/>
              </a:rPr>
            </a:br>
            <a:endParaRPr lang="en-US">
              <a:solidFill>
                <a:srgbClr val="ECECEC"/>
              </a:solidFill>
              <a:latin typeface="Avenir Next LT Pro"/>
              <a:ea typeface="+mn-lt"/>
              <a:cs typeface="+mn-lt"/>
            </a:endParaRPr>
          </a:p>
        </p:txBody>
      </p:sp>
    </p:spTree>
    <p:extLst>
      <p:ext uri="{BB962C8B-B14F-4D97-AF65-F5344CB8AC3E}">
        <p14:creationId xmlns:p14="http://schemas.microsoft.com/office/powerpoint/2010/main" xmlns="" val="1054534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FC2717-75C4-8E6B-B327-BD72261F5B4C}"/>
              </a:ext>
            </a:extLst>
          </p:cNvPr>
          <p:cNvSpPr>
            <a:spLocks noGrp="1"/>
          </p:cNvSpPr>
          <p:nvPr>
            <p:ph type="title"/>
          </p:nvPr>
        </p:nvSpPr>
        <p:spPr>
          <a:xfrm>
            <a:off x="1143000" y="872935"/>
            <a:ext cx="9905999" cy="654928"/>
          </a:xfrm>
        </p:spPr>
        <p:txBody>
          <a:bodyPr>
            <a:normAutofit fontScale="90000"/>
          </a:bodyPr>
          <a:lstStyle/>
          <a:p>
            <a:r>
              <a:rPr lang="en-US" dirty="0" smtClean="0"/>
              <a:t>Technologies used </a:t>
            </a:r>
            <a:endParaRPr lang="en-US" dirty="0"/>
          </a:p>
        </p:txBody>
      </p:sp>
      <p:sp>
        <p:nvSpPr>
          <p:cNvPr id="3" name="Content Placeholder 2">
            <a:extLst>
              <a:ext uri="{FF2B5EF4-FFF2-40B4-BE49-F238E27FC236}">
                <a16:creationId xmlns:a16="http://schemas.microsoft.com/office/drawing/2014/main" xmlns="" id="{866B4710-FF07-CBE9-93C2-3B41E2B51551}"/>
              </a:ext>
            </a:extLst>
          </p:cNvPr>
          <p:cNvSpPr>
            <a:spLocks noGrp="1"/>
          </p:cNvSpPr>
          <p:nvPr>
            <p:ph idx="1"/>
          </p:nvPr>
        </p:nvSpPr>
        <p:spPr>
          <a:xfrm>
            <a:off x="1143000" y="1962233"/>
            <a:ext cx="9905999" cy="3936911"/>
          </a:xfrm>
        </p:spPr>
        <p:txBody>
          <a:bodyPr vert="horz" lIns="91440" tIns="45720" rIns="91440" bIns="45720" rtlCol="0" anchor="t">
            <a:normAutofit/>
          </a:bodyPr>
          <a:lstStyle/>
          <a:p>
            <a:pPr marL="0" indent="0">
              <a:buNone/>
            </a:pPr>
            <a:r>
              <a:rPr lang="en-US">
                <a:latin typeface="Avenir Next LT Pro"/>
                <a:ea typeface="+mn-lt"/>
                <a:cs typeface="+mn-lt"/>
              </a:rPr>
              <a:t>Frontend </a:t>
            </a:r>
          </a:p>
          <a:p>
            <a:pPr>
              <a:buFont typeface="Wingdings"/>
              <a:buChar char="§"/>
            </a:pPr>
            <a:r>
              <a:rPr lang="en-US" sz="1800">
                <a:latin typeface="Avenir Next LT Pro"/>
                <a:ea typeface="+mn-lt"/>
                <a:cs typeface="+mn-lt"/>
              </a:rPr>
              <a:t>HTML        </a:t>
            </a:r>
            <a:endParaRPr lang="en-US">
              <a:latin typeface="Avenir Next LT Pro"/>
              <a:ea typeface="+mn-lt"/>
              <a:cs typeface="+mn-lt"/>
            </a:endParaRPr>
          </a:p>
          <a:p>
            <a:pPr>
              <a:buFont typeface="Wingdings"/>
              <a:buChar char="§"/>
            </a:pPr>
            <a:r>
              <a:rPr lang="en-US" sz="1800">
                <a:latin typeface="Avenir Next LT Pro"/>
                <a:ea typeface="+mn-lt"/>
                <a:cs typeface="+mn-lt"/>
              </a:rPr>
              <a:t>CSS      </a:t>
            </a:r>
            <a:endParaRPr lang="en-US">
              <a:latin typeface="Avenir Next LT Pro"/>
              <a:ea typeface="+mn-lt"/>
              <a:cs typeface="+mn-lt"/>
            </a:endParaRPr>
          </a:p>
          <a:p>
            <a:pPr>
              <a:buFont typeface="Wingdings"/>
              <a:buChar char="§"/>
            </a:pPr>
            <a:r>
              <a:rPr lang="en-US" sz="1800">
                <a:latin typeface="Avenir Next LT Pro"/>
                <a:ea typeface="+mn-lt"/>
                <a:cs typeface="+mn-lt"/>
              </a:rPr>
              <a:t>JavaScript</a:t>
            </a:r>
            <a:endParaRPr lang="en-US">
              <a:latin typeface="Avenir Next LT Pro"/>
            </a:endParaRPr>
          </a:p>
          <a:p>
            <a:pPr marL="0" indent="0">
              <a:buNone/>
            </a:pPr>
            <a:r>
              <a:rPr lang="en-US">
                <a:latin typeface="Avenir Next LT Pro"/>
              </a:rPr>
              <a:t>Backend</a:t>
            </a:r>
            <a:endParaRPr lang="en-US"/>
          </a:p>
          <a:p>
            <a:pPr>
              <a:buFont typeface="Wingdings" panose="020B0604020202020204" pitchFamily="34" charset="0"/>
              <a:buChar char="§"/>
            </a:pPr>
            <a:r>
              <a:rPr lang="en-US" sz="1800">
                <a:latin typeface="Avenir Next LT Pro"/>
              </a:rPr>
              <a:t>Python using Django framework     </a:t>
            </a:r>
          </a:p>
          <a:p>
            <a:pPr>
              <a:buFont typeface="Wingdings"/>
              <a:buChar char="§"/>
            </a:pPr>
            <a:endParaRPr lang="en-US" sz="1800"/>
          </a:p>
        </p:txBody>
      </p:sp>
    </p:spTree>
    <p:extLst>
      <p:ext uri="{BB962C8B-B14F-4D97-AF65-F5344CB8AC3E}">
        <p14:creationId xmlns:p14="http://schemas.microsoft.com/office/powerpoint/2010/main" xmlns="" val="1404513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6D600C-712A-E2A3-47A4-E5E52CD39906}"/>
              </a:ext>
            </a:extLst>
          </p:cNvPr>
          <p:cNvSpPr>
            <a:spLocks noGrp="1"/>
          </p:cNvSpPr>
          <p:nvPr>
            <p:ph type="title"/>
          </p:nvPr>
        </p:nvSpPr>
        <p:spPr>
          <a:xfrm>
            <a:off x="1143000" y="872935"/>
            <a:ext cx="9905999" cy="624193"/>
          </a:xfrm>
        </p:spPr>
        <p:txBody>
          <a:bodyPr>
            <a:normAutofit fontScale="90000"/>
          </a:bodyPr>
          <a:lstStyle/>
          <a:p>
            <a:r>
              <a:rPr lang="en-US"/>
              <a:t>Reference</a:t>
            </a:r>
          </a:p>
        </p:txBody>
      </p:sp>
      <p:sp>
        <p:nvSpPr>
          <p:cNvPr id="3" name="Content Placeholder 2">
            <a:extLst>
              <a:ext uri="{FF2B5EF4-FFF2-40B4-BE49-F238E27FC236}">
                <a16:creationId xmlns:a16="http://schemas.microsoft.com/office/drawing/2014/main" xmlns="" id="{0D927A39-7E0B-A906-9C83-03B66BB6F0F3}"/>
              </a:ext>
            </a:extLst>
          </p:cNvPr>
          <p:cNvSpPr>
            <a:spLocks noGrp="1"/>
          </p:cNvSpPr>
          <p:nvPr>
            <p:ph idx="1"/>
          </p:nvPr>
        </p:nvSpPr>
        <p:spPr>
          <a:xfrm>
            <a:off x="1143000" y="2007056"/>
            <a:ext cx="10145484" cy="3892088"/>
          </a:xfrm>
        </p:spPr>
        <p:txBody>
          <a:bodyPr vert="horz" lIns="91440" tIns="45720" rIns="91440" bIns="45720" rtlCol="0" anchor="t">
            <a:normAutofit/>
          </a:bodyPr>
          <a:lstStyle/>
          <a:p>
            <a:pPr>
              <a:buFont typeface="Wingdings" panose="020B0604020202020204" pitchFamily="34" charset="0"/>
              <a:buChar char="§"/>
            </a:pPr>
            <a:r>
              <a:rPr lang="en-US">
                <a:latin typeface="Avenir Next LT Pro"/>
              </a:rPr>
              <a:t>https://en.wikipedia.org/wiki/Object_detection</a:t>
            </a:r>
          </a:p>
          <a:p>
            <a:pPr>
              <a:buFont typeface="Wingdings" panose="020B0604020202020204" pitchFamily="34" charset="0"/>
              <a:buChar char="§"/>
            </a:pPr>
            <a:r>
              <a:rPr lang="en-US">
                <a:latin typeface="Avenir Next LT Pro"/>
              </a:rPr>
              <a:t>https://ieeexplore.ieee.org/document/9440236</a:t>
            </a:r>
          </a:p>
          <a:p>
            <a:pPr>
              <a:buFont typeface="Wingdings" panose="020B0604020202020204" pitchFamily="34" charset="0"/>
              <a:buChar char="§"/>
            </a:pPr>
            <a:r>
              <a:rPr lang="en-US">
                <a:latin typeface="Avenir Next LT Pro"/>
              </a:rPr>
              <a:t>https://www.mifratech.com/public/blogpag/Online+Fake+Logo+Detection+System</a:t>
            </a:r>
          </a:p>
          <a:p>
            <a:pPr>
              <a:buFont typeface="Wingdings" panose="020B0604020202020204" pitchFamily="34" charset="0"/>
              <a:buChar char="§"/>
            </a:pPr>
            <a:r>
              <a:rPr lang="en-US">
                <a:latin typeface="Avenir Next LT Pro"/>
              </a:rPr>
              <a:t>https://www.ijser.org/researchpaper/Finding-Fake-Logo-Using-CDS-LogoDetection-And-Recognition-Algorithm.pdf</a:t>
            </a:r>
          </a:p>
          <a:p>
            <a:pPr>
              <a:buFont typeface="Wingdings" panose="020B0604020202020204" pitchFamily="34" charset="0"/>
              <a:buChar char="§"/>
            </a:pPr>
            <a:r>
              <a:rPr lang="en-US">
                <a:latin typeface="Avenir Next LT Pro"/>
              </a:rPr>
              <a:t>https://ieeexplore.ieee.org/document/9391842</a:t>
            </a:r>
          </a:p>
          <a:p>
            <a:pPr>
              <a:buFont typeface="Wingdings" panose="020B0604020202020204" pitchFamily="34" charset="0"/>
              <a:buChar char="§"/>
            </a:pPr>
            <a:endParaRPr lang="en-US"/>
          </a:p>
        </p:txBody>
      </p:sp>
    </p:spTree>
    <p:extLst>
      <p:ext uri="{BB962C8B-B14F-4D97-AF65-F5344CB8AC3E}">
        <p14:creationId xmlns:p14="http://schemas.microsoft.com/office/powerpoint/2010/main" xmlns="" val="3797060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FD57F13B-6973-4CE9-92F3-5EC476ED97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thank you card with a white frame&#10;&#10;Description automatically generated">
            <a:extLst>
              <a:ext uri="{FF2B5EF4-FFF2-40B4-BE49-F238E27FC236}">
                <a16:creationId xmlns:a16="http://schemas.microsoft.com/office/drawing/2014/main" xmlns="" id="{A1608157-556A-EC03-8E03-4CDF24B5EEAD}"/>
              </a:ext>
            </a:extLst>
          </p:cNvPr>
          <p:cNvPicPr>
            <a:picLocks noChangeAspect="1"/>
          </p:cNvPicPr>
          <p:nvPr/>
        </p:nvPicPr>
        <p:blipFill rotWithShape="1">
          <a:blip r:embed="rId2"/>
          <a:srcRect/>
          <a:stretch/>
        </p:blipFill>
        <p:spPr>
          <a:xfrm>
            <a:off x="20" y="10"/>
            <a:ext cx="12191979" cy="6857989"/>
          </a:xfrm>
          <a:prstGeom prst="rect">
            <a:avLst/>
          </a:prstGeom>
        </p:spPr>
      </p:pic>
    </p:spTree>
    <p:extLst>
      <p:ext uri="{BB962C8B-B14F-4D97-AF65-F5344CB8AC3E}">
        <p14:creationId xmlns:p14="http://schemas.microsoft.com/office/powerpoint/2010/main" xmlns="" val="687016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EB54C-3212-C730-51DB-4E5AB6FC3C5B}"/>
              </a:ext>
            </a:extLst>
          </p:cNvPr>
          <p:cNvSpPr>
            <a:spLocks noGrp="1"/>
          </p:cNvSpPr>
          <p:nvPr>
            <p:ph type="title"/>
          </p:nvPr>
        </p:nvSpPr>
        <p:spPr>
          <a:xfrm>
            <a:off x="1143000" y="872935"/>
            <a:ext cx="9905999" cy="722163"/>
          </a:xfrm>
        </p:spPr>
        <p:txBody>
          <a:bodyPr/>
          <a:lstStyle/>
          <a:p>
            <a:r>
              <a:rPr lang="en-US"/>
              <a:t>Abstract</a:t>
            </a:r>
          </a:p>
        </p:txBody>
      </p:sp>
      <p:sp>
        <p:nvSpPr>
          <p:cNvPr id="3" name="Content Placeholder 2">
            <a:extLst>
              <a:ext uri="{FF2B5EF4-FFF2-40B4-BE49-F238E27FC236}">
                <a16:creationId xmlns:a16="http://schemas.microsoft.com/office/drawing/2014/main" xmlns="" id="{5FC2FCBB-A173-038E-DC54-AD1E8BA09C49}"/>
              </a:ext>
            </a:extLst>
          </p:cNvPr>
          <p:cNvSpPr>
            <a:spLocks noGrp="1"/>
          </p:cNvSpPr>
          <p:nvPr>
            <p:ph idx="1"/>
          </p:nvPr>
        </p:nvSpPr>
        <p:spPr>
          <a:xfrm>
            <a:off x="1143000" y="1457968"/>
            <a:ext cx="9905999" cy="4329117"/>
          </a:xfrm>
        </p:spPr>
        <p:txBody>
          <a:bodyPr vert="horz" lIns="91440" tIns="45720" rIns="91440" bIns="45720" rtlCol="0" anchor="t">
            <a:noAutofit/>
          </a:bodyPr>
          <a:lstStyle/>
          <a:p>
            <a:pPr marL="0" indent="0">
              <a:lnSpc>
                <a:spcPct val="100000"/>
              </a:lnSpc>
              <a:buNone/>
            </a:pPr>
            <a:endParaRPr lang="en-US" dirty="0"/>
          </a:p>
          <a:p>
            <a:pPr marL="0" indent="0">
              <a:lnSpc>
                <a:spcPct val="100000"/>
              </a:lnSpc>
              <a:buNone/>
            </a:pPr>
            <a:r>
              <a:rPr lang="en-US" sz="1600" dirty="0">
                <a:latin typeface="Avenir Next LT Pro"/>
                <a:ea typeface="+mn-lt"/>
                <a:cs typeface="+mn-lt"/>
              </a:rPr>
              <a:t>Every year, top brands lose a significant percentage of their sales to unauthorized brands which are using their same logo but in a slightly different way. Moreover such products are usually of an low quality, they also end up damaging the credibility of the brand</a:t>
            </a:r>
            <a:r>
              <a:rPr lang="en-US" sz="1600" dirty="0">
                <a:solidFill>
                  <a:srgbClr val="FFFFFF"/>
                </a:solidFill>
                <a:latin typeface="Avenir Next LT Pro"/>
                <a:ea typeface="+mn-lt"/>
                <a:cs typeface="+mn-lt"/>
              </a:rPr>
              <a:t>.</a:t>
            </a:r>
            <a:r>
              <a:rPr lang="en-US" sz="1600" dirty="0">
                <a:latin typeface="Avenir Next LT Pro"/>
                <a:ea typeface="+mn-lt"/>
                <a:cs typeface="+mn-lt"/>
              </a:rPr>
              <a:t> Many times buyers get cheated out of their earned money as they end up buying the fake products. The old system provides the way to find only the brand logo so the system is not so useful to prevent people from buying forged projects. The existing system can find only the logo but can't find whether its real or fake. Since the differences is more minute people can’t identify it easily. This Logo Detection System aims to help consumers distinguish fake from the original product. Using this system, a consumer can verify whether a product real or forged. This System can also be helpful for brands struggling to fight against forged products and it allows the users to complain the original brand about the fraudulent activities, so that the brand owners can take sufficient action to reduce the fraudulent activities and prevent the people from buying the fake products and also they can prevent themselves from damaging their credibility.</a:t>
            </a:r>
            <a:endParaRPr lang="en-US" sz="1600" dirty="0">
              <a:latin typeface="Avenir Next LT Pro"/>
            </a:endParaRPr>
          </a:p>
          <a:p>
            <a:pPr>
              <a:buFont typeface="Wingdings" panose="020B0604020202020204" pitchFamily="34" charset="0"/>
              <a:buChar char="§"/>
            </a:pPr>
            <a:endParaRPr lang="en-US" sz="1600" dirty="0">
              <a:latin typeface="Avenir Next LT Pro"/>
            </a:endParaRPr>
          </a:p>
        </p:txBody>
      </p:sp>
    </p:spTree>
    <p:extLst>
      <p:ext uri="{BB962C8B-B14F-4D97-AF65-F5344CB8AC3E}">
        <p14:creationId xmlns:p14="http://schemas.microsoft.com/office/powerpoint/2010/main" xmlns="" val="3982129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74DA70-D2C1-D250-4077-0BC49E0A2A43}"/>
              </a:ext>
            </a:extLst>
          </p:cNvPr>
          <p:cNvSpPr>
            <a:spLocks noGrp="1"/>
          </p:cNvSpPr>
          <p:nvPr>
            <p:ph type="title"/>
          </p:nvPr>
        </p:nvSpPr>
        <p:spPr>
          <a:xfrm>
            <a:off x="1273629" y="599192"/>
            <a:ext cx="9905999" cy="710958"/>
          </a:xfrm>
        </p:spPr>
        <p:txBody>
          <a:bodyPr/>
          <a:lstStyle/>
          <a:p>
            <a:r>
              <a:rPr lang="en-US"/>
              <a:t>Contents</a:t>
            </a:r>
          </a:p>
        </p:txBody>
      </p:sp>
      <p:sp>
        <p:nvSpPr>
          <p:cNvPr id="3" name="Content Placeholder 2">
            <a:extLst>
              <a:ext uri="{FF2B5EF4-FFF2-40B4-BE49-F238E27FC236}">
                <a16:creationId xmlns:a16="http://schemas.microsoft.com/office/drawing/2014/main" xmlns="" id="{371ECFA3-E943-658E-8D59-9E3A285FCBEF}"/>
              </a:ext>
            </a:extLst>
          </p:cNvPr>
          <p:cNvSpPr>
            <a:spLocks noGrp="1"/>
          </p:cNvSpPr>
          <p:nvPr>
            <p:ph idx="1"/>
          </p:nvPr>
        </p:nvSpPr>
        <p:spPr>
          <a:xfrm>
            <a:off x="1143000" y="1481980"/>
            <a:ext cx="9905999" cy="4127412"/>
          </a:xfrm>
        </p:spPr>
        <p:txBody>
          <a:bodyPr vert="horz" lIns="91440" tIns="45720" rIns="91440" bIns="45720" rtlCol="0" anchor="t">
            <a:normAutofit fontScale="85000" lnSpcReduction="10000"/>
          </a:bodyPr>
          <a:lstStyle/>
          <a:p>
            <a:pPr>
              <a:buFont typeface="Wingdings" panose="020B0604020202020204" pitchFamily="34" charset="0"/>
              <a:buChar char="Ø"/>
            </a:pPr>
            <a:r>
              <a:rPr lang="en-US" dirty="0">
                <a:solidFill>
                  <a:srgbClr val="FFFFFF"/>
                </a:solidFill>
                <a:latin typeface="Avenir Next LT Pro"/>
              </a:rPr>
              <a:t> Introduction</a:t>
            </a:r>
          </a:p>
          <a:p>
            <a:pPr>
              <a:buFont typeface="Wingdings" panose="020B0604020202020204" pitchFamily="34" charset="0"/>
              <a:buChar char="Ø"/>
            </a:pPr>
            <a:r>
              <a:rPr lang="en-US" dirty="0">
                <a:latin typeface="Avenir Next LT Pro"/>
              </a:rPr>
              <a:t> SSIM </a:t>
            </a:r>
          </a:p>
          <a:p>
            <a:pPr>
              <a:buFont typeface="Wingdings" panose="020B0604020202020204" pitchFamily="34" charset="0"/>
              <a:buChar char="Ø"/>
            </a:pPr>
            <a:r>
              <a:rPr lang="en-US" dirty="0">
                <a:latin typeface="Avenir Next LT Pro"/>
              </a:rPr>
              <a:t> Existing System and Proposed system</a:t>
            </a:r>
          </a:p>
          <a:p>
            <a:pPr>
              <a:buFont typeface="Wingdings" panose="020B0604020202020204" pitchFamily="34" charset="0"/>
              <a:buChar char="Ø"/>
            </a:pPr>
            <a:r>
              <a:rPr lang="en-US" dirty="0">
                <a:latin typeface="Avenir Next LT Pro"/>
              </a:rPr>
              <a:t> Modules</a:t>
            </a:r>
          </a:p>
          <a:p>
            <a:pPr>
              <a:buFont typeface="Wingdings" panose="020B0604020202020204" pitchFamily="34" charset="0"/>
              <a:buChar char="Ø"/>
            </a:pPr>
            <a:r>
              <a:rPr lang="en-US" dirty="0">
                <a:latin typeface="Avenir Next LT Pro"/>
              </a:rPr>
              <a:t> Datasets</a:t>
            </a:r>
          </a:p>
          <a:p>
            <a:pPr>
              <a:buFont typeface="Wingdings" panose="020B0604020202020204" pitchFamily="34" charset="0"/>
              <a:buChar char="Ø"/>
            </a:pPr>
            <a:r>
              <a:rPr lang="en-US" dirty="0">
                <a:latin typeface="Avenir Next LT Pro"/>
              </a:rPr>
              <a:t> Block diagram of Proposed system</a:t>
            </a:r>
          </a:p>
          <a:p>
            <a:pPr>
              <a:buFont typeface="Wingdings" panose="020B0604020202020204" pitchFamily="34" charset="0"/>
              <a:buChar char="Ø"/>
            </a:pPr>
            <a:r>
              <a:rPr lang="en-US" dirty="0">
                <a:latin typeface="Avenir Next LT Pro"/>
              </a:rPr>
              <a:t> System Requirements</a:t>
            </a:r>
          </a:p>
          <a:p>
            <a:pPr>
              <a:buFont typeface="Wingdings" panose="020B0604020202020204" pitchFamily="34" charset="0"/>
              <a:buChar char="Ø"/>
            </a:pPr>
            <a:r>
              <a:rPr lang="en-US" dirty="0">
                <a:latin typeface="Avenir Next LT Pro"/>
              </a:rPr>
              <a:t> Conclusion</a:t>
            </a:r>
          </a:p>
          <a:p>
            <a:pPr>
              <a:buFont typeface="Wingdings" panose="020B0604020202020204" pitchFamily="34" charset="0"/>
              <a:buChar char="Ø"/>
            </a:pPr>
            <a:r>
              <a:rPr lang="en-US" dirty="0">
                <a:latin typeface="Avenir Next LT Pro"/>
              </a:rPr>
              <a:t> </a:t>
            </a:r>
            <a:r>
              <a:rPr lang="en-US" dirty="0" smtClean="0">
                <a:latin typeface="Avenir Next LT Pro"/>
              </a:rPr>
              <a:t>Technologies used</a:t>
            </a:r>
            <a:endParaRPr lang="en-US" dirty="0">
              <a:latin typeface="Avenir Next LT Pro"/>
            </a:endParaRPr>
          </a:p>
          <a:p>
            <a:pPr>
              <a:buFont typeface="Wingdings" panose="020B0604020202020204" pitchFamily="34" charset="0"/>
              <a:buChar char="Ø"/>
            </a:pPr>
            <a:r>
              <a:rPr lang="en-US" dirty="0">
                <a:latin typeface="Avenir Next LT Pro"/>
              </a:rPr>
              <a:t> Reference</a:t>
            </a:r>
          </a:p>
          <a:p>
            <a:pPr>
              <a:buFont typeface="Wingdings" panose="020B0604020202020204" pitchFamily="34" charset="0"/>
              <a:buChar char="Ø"/>
            </a:pPr>
            <a:endParaRPr lang="en-US" dirty="0">
              <a:latin typeface="Avenir Next LT Pro"/>
            </a:endParaRPr>
          </a:p>
        </p:txBody>
      </p:sp>
      <p:pic>
        <p:nvPicPr>
          <p:cNvPr id="10" name="Picture 9" descr="Genuine Fake Free Stock Photo - Public Domain Pictures">
            <a:extLst>
              <a:ext uri="{FF2B5EF4-FFF2-40B4-BE49-F238E27FC236}">
                <a16:creationId xmlns:a16="http://schemas.microsoft.com/office/drawing/2014/main" xmlns="" id="{AFDAE438-ABAD-E22F-A5BD-053447CD280A}"/>
              </a:ext>
            </a:extLst>
          </p:cNvPr>
          <p:cNvPicPr>
            <a:picLocks noChangeAspect="1"/>
          </p:cNvPicPr>
          <p:nvPr/>
        </p:nvPicPr>
        <p:blipFill rotWithShape="1">
          <a:blip r:embed="rId2"/>
          <a:srcRect l="-840" t="855" b="16239"/>
          <a:stretch/>
        </p:blipFill>
        <p:spPr>
          <a:xfrm>
            <a:off x="7680960" y="2194560"/>
            <a:ext cx="2728486" cy="2204736"/>
          </a:xfrm>
          <a:prstGeom prst="rect">
            <a:avLst/>
          </a:prstGeom>
          <a:ln>
            <a:solidFill>
              <a:srgbClr val="4472C4"/>
            </a:solidFill>
          </a:ln>
        </p:spPr>
      </p:pic>
    </p:spTree>
    <p:extLst>
      <p:ext uri="{BB962C8B-B14F-4D97-AF65-F5344CB8AC3E}">
        <p14:creationId xmlns:p14="http://schemas.microsoft.com/office/powerpoint/2010/main" xmlns="" val="157099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41C82A-9743-8CB1-0467-1A06029CCBC1}"/>
              </a:ext>
            </a:extLst>
          </p:cNvPr>
          <p:cNvSpPr>
            <a:spLocks noGrp="1"/>
          </p:cNvSpPr>
          <p:nvPr>
            <p:ph type="title"/>
          </p:nvPr>
        </p:nvSpPr>
        <p:spPr>
          <a:xfrm>
            <a:off x="1143000" y="872935"/>
            <a:ext cx="9905999" cy="632516"/>
          </a:xfrm>
        </p:spPr>
        <p:txBody>
          <a:bodyPr>
            <a:normAutofit fontScale="90000"/>
          </a:bodyPr>
          <a:lstStyle/>
          <a:p>
            <a:r>
              <a:rPr lang="en-US"/>
              <a:t>Introduction</a:t>
            </a:r>
          </a:p>
        </p:txBody>
      </p:sp>
      <p:sp>
        <p:nvSpPr>
          <p:cNvPr id="3" name="Content Placeholder 2">
            <a:extLst>
              <a:ext uri="{FF2B5EF4-FFF2-40B4-BE49-F238E27FC236}">
                <a16:creationId xmlns:a16="http://schemas.microsoft.com/office/drawing/2014/main" xmlns="" id="{159734F8-29FF-8165-FAD3-76C7F0B6A762}"/>
              </a:ext>
            </a:extLst>
          </p:cNvPr>
          <p:cNvSpPr>
            <a:spLocks noGrp="1"/>
          </p:cNvSpPr>
          <p:nvPr>
            <p:ph idx="1"/>
          </p:nvPr>
        </p:nvSpPr>
        <p:spPr>
          <a:xfrm>
            <a:off x="1143000" y="1782938"/>
            <a:ext cx="9905999" cy="4116206"/>
          </a:xfrm>
        </p:spPr>
        <p:txBody>
          <a:bodyPr vert="horz" lIns="91440" tIns="45720" rIns="91440" bIns="45720" rtlCol="0" anchor="t">
            <a:normAutofit/>
          </a:bodyPr>
          <a:lstStyle/>
          <a:p>
            <a:pPr>
              <a:buFont typeface="Wingdings" panose="020B0604020202020204" pitchFamily="34" charset="0"/>
              <a:buChar char="§"/>
            </a:pPr>
            <a:r>
              <a:rPr lang="en-US" sz="1600">
                <a:latin typeface="Avenir Next LT Pro"/>
                <a:cs typeface="Arial"/>
              </a:rPr>
              <a:t>In the era of digital commerce and social media, logos pose a significant threat to brand integrity and consumer confidence. </a:t>
            </a:r>
            <a:endParaRPr lang="en-US" sz="1600">
              <a:latin typeface="Avenir Next LT Pro"/>
            </a:endParaRPr>
          </a:p>
          <a:p>
            <a:pPr>
              <a:buFont typeface="Wingdings" panose="020B0604020202020204" pitchFamily="34" charset="0"/>
              <a:buChar char="§"/>
            </a:pPr>
            <a:r>
              <a:rPr lang="en-US" sz="1600">
                <a:latin typeface="Avenir Next LT Pro"/>
                <a:cs typeface="Arial"/>
              </a:rPr>
              <a:t>To tackle this challenge, a Fake Logo Detection System utilizing Python emerges as a crucial tool which uses Django, HTML, CSS, JavaScript.</a:t>
            </a:r>
            <a:r>
              <a:rPr lang="en-US" sz="1600">
                <a:solidFill>
                  <a:srgbClr val="FFFFFF"/>
                </a:solidFill>
                <a:latin typeface="Avenir Next LT Pro"/>
                <a:ea typeface="+mn-lt"/>
                <a:cs typeface="Arial"/>
              </a:rPr>
              <a:t> The primary method utilized for comparison is Structural Similarity (SSIM), a powerful technique for measuring the similarity between images.</a:t>
            </a:r>
            <a:endParaRPr lang="en-US" sz="1600">
              <a:solidFill>
                <a:srgbClr val="FFFFFF"/>
              </a:solidFill>
              <a:latin typeface="Avenir Next LT Pro"/>
              <a:cs typeface="Arial"/>
            </a:endParaRPr>
          </a:p>
          <a:p>
            <a:pPr>
              <a:buFont typeface="Wingdings" panose="020B0604020202020204" pitchFamily="34" charset="0"/>
              <a:buChar char="§"/>
            </a:pPr>
            <a:r>
              <a:rPr lang="en-US" sz="1600">
                <a:solidFill>
                  <a:srgbClr val="FFFFFF"/>
                </a:solidFill>
                <a:latin typeface="Avenir Next LT Pro"/>
                <a:ea typeface="+mn-lt"/>
                <a:cs typeface="Arial"/>
              </a:rPr>
              <a:t>With the growth of digital platforms, distinguishing between real and fake logos has become increasingly challenging. Fake Logo Detector simplifies this process by allowing users to upload suspicious logo images. </a:t>
            </a:r>
            <a:endParaRPr lang="en-US" sz="1600">
              <a:solidFill>
                <a:srgbClr val="FFFFFF"/>
              </a:solidFill>
              <a:latin typeface="Avenir Next LT Pro"/>
              <a:cs typeface="Arial"/>
            </a:endParaRPr>
          </a:p>
          <a:p>
            <a:pPr>
              <a:buFont typeface="Wingdings" panose="020B0604020202020204" pitchFamily="34" charset="0"/>
              <a:buChar char="§"/>
            </a:pPr>
            <a:r>
              <a:rPr lang="en-US" sz="1600">
                <a:solidFill>
                  <a:srgbClr val="ECECEC"/>
                </a:solidFill>
                <a:latin typeface="Avenir Next LT Pro"/>
                <a:ea typeface="+mn-lt"/>
                <a:cs typeface="+mn-lt"/>
              </a:rPr>
              <a:t>Fake Logo Detector empowers users to make informed decisions about the logos they encounter online, contributing to the protection of brand integrity and consumer trust in the digital landscape.</a:t>
            </a:r>
            <a:endParaRPr lang="en-US" sz="1600">
              <a:latin typeface="Avenir Next LT Pro"/>
              <a:cs typeface="Arial"/>
            </a:endParaRPr>
          </a:p>
          <a:p>
            <a:pPr>
              <a:buFont typeface="Wingdings" panose="020B0604020202020204" pitchFamily="34" charset="0"/>
              <a:buChar char="§"/>
            </a:pPr>
            <a:endParaRPr lang="en-US" sz="1600">
              <a:latin typeface="Avenir Next LT Pro"/>
            </a:endParaRPr>
          </a:p>
        </p:txBody>
      </p:sp>
    </p:spTree>
    <p:extLst>
      <p:ext uri="{BB962C8B-B14F-4D97-AF65-F5344CB8AC3E}">
        <p14:creationId xmlns:p14="http://schemas.microsoft.com/office/powerpoint/2010/main" xmlns="" val="2474871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DC1EB8-4C89-2B7C-827F-11F96E03B45B}"/>
              </a:ext>
            </a:extLst>
          </p:cNvPr>
          <p:cNvSpPr>
            <a:spLocks noGrp="1"/>
          </p:cNvSpPr>
          <p:nvPr>
            <p:ph type="title"/>
          </p:nvPr>
        </p:nvSpPr>
        <p:spPr>
          <a:xfrm>
            <a:off x="1143000" y="872935"/>
            <a:ext cx="9905999" cy="598899"/>
          </a:xfrm>
        </p:spPr>
        <p:txBody>
          <a:bodyPr>
            <a:normAutofit/>
          </a:bodyPr>
          <a:lstStyle/>
          <a:p>
            <a:r>
              <a:rPr lang="en-US" sz="3200"/>
              <a:t>SSIM (Structural Similarity Index Measure)</a:t>
            </a:r>
          </a:p>
        </p:txBody>
      </p:sp>
      <p:sp>
        <p:nvSpPr>
          <p:cNvPr id="3" name="Content Placeholder 2">
            <a:extLst>
              <a:ext uri="{FF2B5EF4-FFF2-40B4-BE49-F238E27FC236}">
                <a16:creationId xmlns:a16="http://schemas.microsoft.com/office/drawing/2014/main" xmlns="" id="{37C9A0DC-CC47-71B0-29CA-139FA2030522}"/>
              </a:ext>
            </a:extLst>
          </p:cNvPr>
          <p:cNvSpPr>
            <a:spLocks noGrp="1"/>
          </p:cNvSpPr>
          <p:nvPr>
            <p:ph idx="1"/>
          </p:nvPr>
        </p:nvSpPr>
        <p:spPr>
          <a:xfrm>
            <a:off x="1143000" y="1861380"/>
            <a:ext cx="9905999" cy="4037764"/>
          </a:xfrm>
        </p:spPr>
        <p:txBody>
          <a:bodyPr vert="horz" lIns="91440" tIns="45720" rIns="91440" bIns="45720" rtlCol="0" anchor="t">
            <a:normAutofit/>
          </a:bodyPr>
          <a:lstStyle/>
          <a:p>
            <a:pPr>
              <a:buFont typeface="Wingdings" panose="020B0604020202020204" pitchFamily="34" charset="0"/>
              <a:buChar char="§"/>
            </a:pPr>
            <a:r>
              <a:rPr lang="en-US" sz="1600">
                <a:solidFill>
                  <a:srgbClr val="ECECEC"/>
                </a:solidFill>
                <a:latin typeface="Avenir Next LT Pro"/>
                <a:ea typeface="+mn-lt"/>
                <a:cs typeface="+mn-lt"/>
              </a:rPr>
              <a:t>SSIM is a metric used to quantify the similarity between two images. </a:t>
            </a:r>
            <a:endParaRPr lang="en-US" sz="1600">
              <a:solidFill>
                <a:srgbClr val="FFFFFF"/>
              </a:solidFill>
              <a:latin typeface="Avenir Next LT Pro"/>
              <a:ea typeface="+mn-lt"/>
              <a:cs typeface="+mn-lt"/>
            </a:endParaRPr>
          </a:p>
          <a:p>
            <a:pPr>
              <a:buFont typeface="Wingdings" panose="020B0604020202020204" pitchFamily="34" charset="0"/>
              <a:buChar char="§"/>
            </a:pPr>
            <a:r>
              <a:rPr lang="en-US" sz="1600">
                <a:solidFill>
                  <a:srgbClr val="ECECEC"/>
                </a:solidFill>
                <a:latin typeface="Avenir Next LT Pro"/>
                <a:ea typeface="+mn-lt"/>
                <a:cs typeface="+mn-lt"/>
              </a:rPr>
              <a:t>SSIM takes into account three key components of perceived image quality: luminance, contrast, and structure.</a:t>
            </a:r>
            <a:endParaRPr lang="en-US" sz="1600">
              <a:solidFill>
                <a:srgbClr val="FFFFFF"/>
              </a:solidFill>
              <a:latin typeface="Avenir Next LT Pro"/>
              <a:ea typeface="+mn-lt"/>
              <a:cs typeface="+mn-lt"/>
            </a:endParaRPr>
          </a:p>
          <a:p>
            <a:pPr>
              <a:buFont typeface="Wingdings" panose="020B0604020202020204" pitchFamily="34" charset="0"/>
              <a:buChar char="§"/>
            </a:pPr>
            <a:r>
              <a:rPr lang="en-US" sz="1600">
                <a:solidFill>
                  <a:srgbClr val="ECECEC"/>
                </a:solidFill>
                <a:latin typeface="Avenir Next LT Pro"/>
                <a:ea typeface="+mn-lt"/>
                <a:cs typeface="+mn-lt"/>
              </a:rPr>
              <a:t>By comparing these components, SSIM provides a value between -1 and 1, where a value closer to 1 indicates higher similarity between the images. </a:t>
            </a:r>
            <a:endParaRPr lang="en-US" sz="1600">
              <a:solidFill>
                <a:srgbClr val="FFFFFF"/>
              </a:solidFill>
              <a:latin typeface="Avenir Next LT Pro"/>
              <a:ea typeface="+mn-lt"/>
              <a:cs typeface="+mn-lt"/>
            </a:endParaRPr>
          </a:p>
          <a:p>
            <a:pPr>
              <a:buFont typeface="Wingdings" panose="020B0604020202020204" pitchFamily="34" charset="0"/>
              <a:buChar char="§"/>
            </a:pPr>
            <a:r>
              <a:rPr lang="en-US" sz="1600">
                <a:solidFill>
                  <a:srgbClr val="ECECEC"/>
                </a:solidFill>
                <a:latin typeface="Avenir Next LT Pro"/>
                <a:ea typeface="+mn-lt"/>
                <a:cs typeface="+mn-lt"/>
              </a:rPr>
              <a:t>This metric is commonly used in image processing tasks such as image compression, image restoration, and image quality assessment.</a:t>
            </a:r>
            <a:endParaRPr lang="en-US" sz="1600">
              <a:solidFill>
                <a:srgbClr val="FFFFFF"/>
              </a:solidFill>
              <a:latin typeface="Avenir Next LT Pro"/>
              <a:ea typeface="+mn-lt"/>
              <a:cs typeface="+mn-lt"/>
            </a:endParaRPr>
          </a:p>
          <a:p>
            <a:pPr>
              <a:buFont typeface="Wingdings" panose="020B0604020202020204" pitchFamily="34" charset="0"/>
              <a:buChar char="§"/>
            </a:pPr>
            <a:r>
              <a:rPr lang="en-US" sz="1600">
                <a:solidFill>
                  <a:srgbClr val="ECECEC"/>
                </a:solidFill>
                <a:latin typeface="Avenir Next LT Pro"/>
                <a:ea typeface="+mn-lt"/>
                <a:cs typeface="+mn-lt"/>
              </a:rPr>
              <a:t>In the context of the Fake Logo Detection System, SSIM is utilized to compare uploaded logo images with a dataset of authentic logos, helping to determine the authenticity of the logos in question.</a:t>
            </a:r>
            <a:endParaRPr lang="en-US" sz="1600">
              <a:latin typeface="Avenir Next LT Pro"/>
            </a:endParaRPr>
          </a:p>
        </p:txBody>
      </p:sp>
    </p:spTree>
    <p:extLst>
      <p:ext uri="{BB962C8B-B14F-4D97-AF65-F5344CB8AC3E}">
        <p14:creationId xmlns:p14="http://schemas.microsoft.com/office/powerpoint/2010/main" xmlns="" val="863963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phone&#10;&#10;Description automatically generated">
            <a:extLst>
              <a:ext uri="{FF2B5EF4-FFF2-40B4-BE49-F238E27FC236}">
                <a16:creationId xmlns:a16="http://schemas.microsoft.com/office/drawing/2014/main" xmlns="" id="{C8D4AE84-22C1-2EBE-A94A-936D5422489C}"/>
              </a:ext>
            </a:extLst>
          </p:cNvPr>
          <p:cNvPicPr>
            <a:picLocks noGrp="1" noChangeAspect="1"/>
          </p:cNvPicPr>
          <p:nvPr>
            <p:ph idx="1"/>
          </p:nvPr>
        </p:nvPicPr>
        <p:blipFill>
          <a:blip r:embed="rId2"/>
          <a:stretch>
            <a:fillRect/>
          </a:stretch>
        </p:blipFill>
        <p:spPr>
          <a:xfrm>
            <a:off x="1033743" y="921868"/>
            <a:ext cx="2876550" cy="1590675"/>
          </a:xfrm>
        </p:spPr>
      </p:pic>
      <p:pic>
        <p:nvPicPr>
          <p:cNvPr id="7" name="Picture 6" descr="A comparison of a logo&#10;&#10;Description automatically generated">
            <a:extLst>
              <a:ext uri="{FF2B5EF4-FFF2-40B4-BE49-F238E27FC236}">
                <a16:creationId xmlns:a16="http://schemas.microsoft.com/office/drawing/2014/main" xmlns="" id="{4E682BB4-EF9E-DA90-9CE3-2F9ED6419BE8}"/>
              </a:ext>
            </a:extLst>
          </p:cNvPr>
          <p:cNvPicPr>
            <a:picLocks noChangeAspect="1"/>
          </p:cNvPicPr>
          <p:nvPr/>
        </p:nvPicPr>
        <p:blipFill>
          <a:blip r:embed="rId3"/>
          <a:stretch>
            <a:fillRect/>
          </a:stretch>
        </p:blipFill>
        <p:spPr>
          <a:xfrm>
            <a:off x="4560793" y="918881"/>
            <a:ext cx="2868708" cy="1591237"/>
          </a:xfrm>
          <a:prstGeom prst="rect">
            <a:avLst/>
          </a:prstGeom>
        </p:spPr>
      </p:pic>
      <p:pic>
        <p:nvPicPr>
          <p:cNvPr id="8" name="Picture 7" descr="A close up of a logo&#10;&#10;Description automatically generated">
            <a:extLst>
              <a:ext uri="{FF2B5EF4-FFF2-40B4-BE49-F238E27FC236}">
                <a16:creationId xmlns:a16="http://schemas.microsoft.com/office/drawing/2014/main" xmlns="" id="{42736AB4-91C8-C144-601C-4CE45E2FBCA1}"/>
              </a:ext>
            </a:extLst>
          </p:cNvPr>
          <p:cNvPicPr>
            <a:picLocks noChangeAspect="1"/>
          </p:cNvPicPr>
          <p:nvPr/>
        </p:nvPicPr>
        <p:blipFill>
          <a:blip r:embed="rId4"/>
          <a:stretch>
            <a:fillRect/>
          </a:stretch>
        </p:blipFill>
        <p:spPr>
          <a:xfrm>
            <a:off x="8124264" y="923683"/>
            <a:ext cx="2868707" cy="1581631"/>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xmlns="" id="{D23DEF05-03BD-5D07-BB1A-2A3CC6EAA0D6}"/>
              </a:ext>
            </a:extLst>
          </p:cNvPr>
          <p:cNvPicPr>
            <a:picLocks noChangeAspect="1"/>
          </p:cNvPicPr>
          <p:nvPr/>
        </p:nvPicPr>
        <p:blipFill>
          <a:blip r:embed="rId5"/>
          <a:stretch>
            <a:fillRect/>
          </a:stretch>
        </p:blipFill>
        <p:spPr>
          <a:xfrm>
            <a:off x="2749923" y="3220570"/>
            <a:ext cx="2321859" cy="2321859"/>
          </a:xfrm>
          <a:prstGeom prst="rect">
            <a:avLst/>
          </a:prstGeom>
        </p:spPr>
      </p:pic>
      <p:pic>
        <p:nvPicPr>
          <p:cNvPr id="11" name="Picture 10" descr="A screenshot of a phone&#10;&#10;Description automatically generated">
            <a:extLst>
              <a:ext uri="{FF2B5EF4-FFF2-40B4-BE49-F238E27FC236}">
                <a16:creationId xmlns:a16="http://schemas.microsoft.com/office/drawing/2014/main" xmlns="" id="{A5296B55-6CAF-6D6D-6FB2-BFDDD67F16CF}"/>
              </a:ext>
            </a:extLst>
          </p:cNvPr>
          <p:cNvPicPr>
            <a:picLocks noChangeAspect="1"/>
          </p:cNvPicPr>
          <p:nvPr/>
        </p:nvPicPr>
        <p:blipFill>
          <a:blip r:embed="rId6"/>
          <a:stretch>
            <a:fillRect/>
          </a:stretch>
        </p:blipFill>
        <p:spPr>
          <a:xfrm>
            <a:off x="6963335" y="3220570"/>
            <a:ext cx="2321859" cy="2321859"/>
          </a:xfrm>
          <a:prstGeom prst="rect">
            <a:avLst/>
          </a:prstGeom>
        </p:spPr>
      </p:pic>
    </p:spTree>
    <p:extLst>
      <p:ext uri="{BB962C8B-B14F-4D97-AF65-F5344CB8AC3E}">
        <p14:creationId xmlns:p14="http://schemas.microsoft.com/office/powerpoint/2010/main" xmlns="" val="1608952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7822A0-8F4F-155E-32B1-CCA84F10715C}"/>
              </a:ext>
            </a:extLst>
          </p:cNvPr>
          <p:cNvSpPr>
            <a:spLocks noGrp="1"/>
          </p:cNvSpPr>
          <p:nvPr>
            <p:ph type="title"/>
          </p:nvPr>
        </p:nvSpPr>
        <p:spPr>
          <a:xfrm>
            <a:off x="1143000" y="872935"/>
            <a:ext cx="9905999" cy="598898"/>
          </a:xfrm>
        </p:spPr>
        <p:txBody>
          <a:bodyPr>
            <a:normAutofit fontScale="90000"/>
          </a:bodyPr>
          <a:lstStyle/>
          <a:p>
            <a:r>
              <a:rPr lang="en-US" dirty="0"/>
              <a:t>Existing System</a:t>
            </a:r>
          </a:p>
        </p:txBody>
      </p:sp>
      <p:sp>
        <p:nvSpPr>
          <p:cNvPr id="3" name="Content Placeholder 2">
            <a:extLst>
              <a:ext uri="{FF2B5EF4-FFF2-40B4-BE49-F238E27FC236}">
                <a16:creationId xmlns:a16="http://schemas.microsoft.com/office/drawing/2014/main" xmlns="" id="{107648D3-4EE0-BACD-F138-9F46A66FE2AF}"/>
              </a:ext>
            </a:extLst>
          </p:cNvPr>
          <p:cNvSpPr>
            <a:spLocks noGrp="1"/>
          </p:cNvSpPr>
          <p:nvPr>
            <p:ph idx="1"/>
          </p:nvPr>
        </p:nvSpPr>
        <p:spPr>
          <a:xfrm>
            <a:off x="1143000" y="1760526"/>
            <a:ext cx="9905999" cy="4138618"/>
          </a:xfrm>
        </p:spPr>
        <p:txBody>
          <a:bodyPr vert="horz" lIns="91440" tIns="45720" rIns="91440" bIns="45720" rtlCol="0" anchor="t">
            <a:normAutofit/>
          </a:bodyPr>
          <a:lstStyle/>
          <a:p>
            <a:pPr>
              <a:buFont typeface="Wingdings" panose="020B0604020202020204" pitchFamily="34" charset="0"/>
              <a:buChar char="§"/>
            </a:pPr>
            <a:r>
              <a:rPr lang="en-US" sz="1800" dirty="0">
                <a:latin typeface="Avenir Next LT Pro"/>
              </a:rPr>
              <a:t>The existing system provides the way to find only the brand logo so the system is not so useful to prevent people from buying forged projects.</a:t>
            </a:r>
          </a:p>
          <a:p>
            <a:pPr>
              <a:buFont typeface="Wingdings" panose="020B0604020202020204" pitchFamily="34" charset="0"/>
              <a:buChar char="§"/>
            </a:pPr>
            <a:r>
              <a:rPr lang="en-US" sz="1800" dirty="0">
                <a:latin typeface="Avenir Next LT Pro"/>
              </a:rPr>
              <a:t>The existing system can find only the logo but can't find whether it's real or fake. Since the differences is more minute people can’t identify it easily. </a:t>
            </a:r>
          </a:p>
          <a:p>
            <a:pPr>
              <a:buFont typeface="Wingdings" panose="020B0604020202020204" pitchFamily="34" charset="0"/>
              <a:buChar char="§"/>
            </a:pPr>
            <a:r>
              <a:rPr lang="en-US" sz="1800" dirty="0">
                <a:latin typeface="Avenir Next LT Pro"/>
              </a:rPr>
              <a:t>In The Existing system the logo name is displayed with the grid like structure around the logo and not much thing to find the fake one, the old systems that didn’t used the yolo very much struggled to find the logo in the real time environment. </a:t>
            </a:r>
          </a:p>
          <a:p>
            <a:pPr>
              <a:buFont typeface="Wingdings" panose="020B0604020202020204" pitchFamily="34" charset="0"/>
              <a:buChar char="§"/>
            </a:pPr>
            <a:r>
              <a:rPr lang="en-US" sz="1800" dirty="0">
                <a:latin typeface="Avenir Next LT Pro"/>
              </a:rPr>
              <a:t>Since the old systems scanning speed is less and it doesn’t have the ability to find the small logo images.</a:t>
            </a:r>
          </a:p>
          <a:p>
            <a:pPr>
              <a:buFont typeface="Wingdings" panose="020B0604020202020204" pitchFamily="34" charset="0"/>
              <a:buChar char="§"/>
            </a:pPr>
            <a:endParaRPr lang="en-US" sz="1800" dirty="0"/>
          </a:p>
        </p:txBody>
      </p:sp>
    </p:spTree>
    <p:extLst>
      <p:ext uri="{BB962C8B-B14F-4D97-AF65-F5344CB8AC3E}">
        <p14:creationId xmlns:p14="http://schemas.microsoft.com/office/powerpoint/2010/main" xmlns="" val="3396784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7822A0-8F4F-155E-32B1-CCA84F10715C}"/>
              </a:ext>
            </a:extLst>
          </p:cNvPr>
          <p:cNvSpPr>
            <a:spLocks noGrp="1"/>
          </p:cNvSpPr>
          <p:nvPr>
            <p:ph type="title"/>
          </p:nvPr>
        </p:nvSpPr>
        <p:spPr>
          <a:xfrm>
            <a:off x="1143000" y="872935"/>
            <a:ext cx="9905999" cy="598898"/>
          </a:xfrm>
        </p:spPr>
        <p:txBody>
          <a:bodyPr>
            <a:normAutofit fontScale="90000"/>
          </a:bodyPr>
          <a:lstStyle/>
          <a:p>
            <a:r>
              <a:rPr lang="en-US"/>
              <a:t>Proposed System</a:t>
            </a:r>
          </a:p>
        </p:txBody>
      </p:sp>
      <p:sp>
        <p:nvSpPr>
          <p:cNvPr id="3" name="Content Placeholder 2">
            <a:extLst>
              <a:ext uri="{FF2B5EF4-FFF2-40B4-BE49-F238E27FC236}">
                <a16:creationId xmlns:a16="http://schemas.microsoft.com/office/drawing/2014/main" xmlns="" id="{107648D3-4EE0-BACD-F138-9F46A66FE2AF}"/>
              </a:ext>
            </a:extLst>
          </p:cNvPr>
          <p:cNvSpPr>
            <a:spLocks noGrp="1"/>
          </p:cNvSpPr>
          <p:nvPr>
            <p:ph idx="1"/>
          </p:nvPr>
        </p:nvSpPr>
        <p:spPr>
          <a:xfrm>
            <a:off x="1143000" y="1760526"/>
            <a:ext cx="9905999" cy="4138618"/>
          </a:xfrm>
        </p:spPr>
        <p:txBody>
          <a:bodyPr vert="horz" lIns="91440" tIns="45720" rIns="91440" bIns="45720" rtlCol="0" anchor="t">
            <a:normAutofit/>
          </a:bodyPr>
          <a:lstStyle/>
          <a:p>
            <a:pPr>
              <a:buFont typeface="Wingdings" panose="020B0604020202020204" pitchFamily="34" charset="0"/>
              <a:buChar char="§"/>
            </a:pPr>
            <a:r>
              <a:rPr lang="en-US" sz="1800" dirty="0">
                <a:latin typeface="Avenir Next LT Pro"/>
                <a:ea typeface="+mn-lt"/>
                <a:cs typeface="+mn-lt"/>
              </a:rPr>
              <a:t>The proposed fake Logo Detection System aims to help consumers distinguish fake from the original product. Using this system, a consumer can verify whether a product real or forged. This </a:t>
            </a:r>
            <a:r>
              <a:rPr lang="en-US" sz="1800" noProof="1">
                <a:latin typeface="Avenir Next LT Pro"/>
                <a:ea typeface="+mn-lt"/>
                <a:cs typeface="+mn-lt"/>
              </a:rPr>
              <a:t>System</a:t>
            </a:r>
            <a:r>
              <a:rPr lang="en-US" sz="1800" dirty="0">
                <a:latin typeface="Avenir Next LT Pro"/>
                <a:ea typeface="+mn-lt"/>
                <a:cs typeface="+mn-lt"/>
              </a:rPr>
              <a:t> can also be helpful </a:t>
            </a:r>
            <a:r>
              <a:rPr lang="en-US" sz="1800">
                <a:latin typeface="Avenir Next LT Pro"/>
                <a:ea typeface="+mn-lt"/>
                <a:cs typeface="+mn-lt"/>
              </a:rPr>
              <a:t>for brands</a:t>
            </a:r>
            <a:r>
              <a:rPr lang="en-US" sz="1800" dirty="0">
                <a:latin typeface="Avenir Next LT Pro"/>
                <a:ea typeface="+mn-lt"/>
                <a:cs typeface="+mn-lt"/>
              </a:rPr>
              <a:t> struggling to fight against forged products.</a:t>
            </a:r>
            <a:endParaRPr lang="en-US" dirty="0"/>
          </a:p>
          <a:p>
            <a:pPr>
              <a:buFont typeface="Wingdings" panose="020B0604020202020204" pitchFamily="34" charset="0"/>
              <a:buChar char="§"/>
            </a:pPr>
            <a:r>
              <a:rPr lang="en-US" sz="1800" dirty="0">
                <a:latin typeface="Avenir Next LT Pro"/>
                <a:ea typeface="+mn-lt"/>
                <a:cs typeface="+mn-lt"/>
              </a:rPr>
              <a:t>This system allows the users to complain the original brand about the fraudulent </a:t>
            </a:r>
            <a:r>
              <a:rPr lang="en-US" sz="1800">
                <a:latin typeface="Avenir Next LT Pro"/>
                <a:ea typeface="+mn-lt"/>
                <a:cs typeface="+mn-lt"/>
              </a:rPr>
              <a:t>activities, so</a:t>
            </a:r>
            <a:r>
              <a:rPr lang="en-US" sz="1800" dirty="0">
                <a:latin typeface="Avenir Next LT Pro"/>
                <a:ea typeface="+mn-lt"/>
                <a:cs typeface="+mn-lt"/>
              </a:rPr>
              <a:t> that the brand owners can take sufficient action to reduce the fraudulent activities and prevent the people from buying the fake products and also they can prevent themselves from damaging their credibility.</a:t>
            </a:r>
            <a:endParaRPr lang="en-US" sz="1800" dirty="0">
              <a:latin typeface="Avenir Next LT Pro"/>
            </a:endParaRPr>
          </a:p>
          <a:p>
            <a:pPr>
              <a:buFont typeface="Wingdings" panose="020B0604020202020204" pitchFamily="34" charset="0"/>
              <a:buChar char="§"/>
            </a:pPr>
            <a:endParaRPr lang="en-US" sz="1800" dirty="0"/>
          </a:p>
          <a:p>
            <a:pPr>
              <a:buFont typeface="Wingdings" panose="020B0604020202020204" pitchFamily="34" charset="0"/>
              <a:buChar char="§"/>
            </a:pPr>
            <a:endParaRPr lang="en-US" dirty="0"/>
          </a:p>
        </p:txBody>
      </p:sp>
    </p:spTree>
    <p:extLst>
      <p:ext uri="{BB962C8B-B14F-4D97-AF65-F5344CB8AC3E}">
        <p14:creationId xmlns:p14="http://schemas.microsoft.com/office/powerpoint/2010/main" xmlns="" val="3373708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B758E0-641C-7278-604F-F6BC29735414}"/>
              </a:ext>
            </a:extLst>
          </p:cNvPr>
          <p:cNvSpPr>
            <a:spLocks noGrp="1"/>
          </p:cNvSpPr>
          <p:nvPr>
            <p:ph type="title"/>
          </p:nvPr>
        </p:nvSpPr>
        <p:spPr>
          <a:xfrm>
            <a:off x="1210235" y="682435"/>
            <a:ext cx="9905999" cy="621310"/>
          </a:xfrm>
        </p:spPr>
        <p:txBody>
          <a:bodyPr>
            <a:normAutofit fontScale="90000"/>
          </a:bodyPr>
          <a:lstStyle/>
          <a:p>
            <a:r>
              <a:rPr lang="en-US"/>
              <a:t>Modules</a:t>
            </a:r>
          </a:p>
        </p:txBody>
      </p:sp>
      <p:sp>
        <p:nvSpPr>
          <p:cNvPr id="3" name="Content Placeholder 2">
            <a:extLst>
              <a:ext uri="{FF2B5EF4-FFF2-40B4-BE49-F238E27FC236}">
                <a16:creationId xmlns:a16="http://schemas.microsoft.com/office/drawing/2014/main" xmlns="" id="{9F56B860-C691-0B88-0887-0EC81A80B80C}"/>
              </a:ext>
            </a:extLst>
          </p:cNvPr>
          <p:cNvSpPr>
            <a:spLocks noGrp="1"/>
          </p:cNvSpPr>
          <p:nvPr>
            <p:ph idx="1"/>
          </p:nvPr>
        </p:nvSpPr>
        <p:spPr>
          <a:xfrm>
            <a:off x="1210235" y="1413143"/>
            <a:ext cx="9905999" cy="4183442"/>
          </a:xfrm>
        </p:spPr>
        <p:txBody>
          <a:bodyPr vert="horz" lIns="91440" tIns="45720" rIns="91440" bIns="45720" rtlCol="0" anchor="t">
            <a:normAutofit/>
          </a:bodyPr>
          <a:lstStyle/>
          <a:p>
            <a:pPr marL="0" indent="0">
              <a:buNone/>
            </a:pPr>
            <a:r>
              <a:rPr lang="en-US" sz="2400">
                <a:solidFill>
                  <a:srgbClr val="FFFFFF"/>
                </a:solidFill>
                <a:latin typeface="Walbaum Display"/>
                <a:ea typeface="+mn-lt"/>
                <a:cs typeface="+mn-lt"/>
              </a:rPr>
              <a:t>Training Module</a:t>
            </a:r>
            <a:endParaRPr lang="en-US" sz="2400" dirty="0">
              <a:solidFill>
                <a:srgbClr val="FFFFFF"/>
              </a:solidFill>
              <a:latin typeface="Walbaum Display"/>
              <a:ea typeface="+mn-lt"/>
              <a:cs typeface="+mn-lt"/>
            </a:endParaRPr>
          </a:p>
          <a:p>
            <a:pPr>
              <a:buFont typeface="Wingdings" panose="020B0604020202020204" pitchFamily="34" charset="0"/>
              <a:buChar char="§"/>
            </a:pPr>
            <a:r>
              <a:rPr lang="en-US" sz="1800">
                <a:solidFill>
                  <a:srgbClr val="FFFFFF"/>
                </a:solidFill>
                <a:latin typeface="Avenir Next LT Pro"/>
                <a:ea typeface="+mn-lt"/>
                <a:cs typeface="+mn-lt"/>
              </a:rPr>
              <a:t>A custom dataset is created using sample images, augmented via data augmentation methods to expand the dataset. </a:t>
            </a:r>
          </a:p>
          <a:p>
            <a:pPr>
              <a:buFont typeface="Wingdings" panose="020B0604020202020204" pitchFamily="34" charset="0"/>
              <a:buChar char="§"/>
            </a:pPr>
            <a:r>
              <a:rPr lang="en-US" sz="1800">
                <a:solidFill>
                  <a:srgbClr val="FFFFFF"/>
                </a:solidFill>
                <a:latin typeface="Avenir Next LT Pro"/>
                <a:ea typeface="+mn-lt"/>
                <a:cs typeface="+mn-lt"/>
              </a:rPr>
              <a:t>The dataset comprises two classes: Positives (original brand logos) and Negatives (fake brand logos).</a:t>
            </a:r>
          </a:p>
          <a:p>
            <a:pPr>
              <a:buFont typeface="Wingdings" panose="020B0604020202020204" pitchFamily="34" charset="0"/>
              <a:buChar char="§"/>
            </a:pPr>
            <a:r>
              <a:rPr lang="en-US" sz="1800">
                <a:solidFill>
                  <a:srgbClr val="FFFFFF"/>
                </a:solidFill>
                <a:latin typeface="Avenir Next LT Pro"/>
                <a:ea typeface="+mn-lt"/>
                <a:cs typeface="+mn-lt"/>
              </a:rPr>
              <a:t> Multiple images are collected for each brand in both grayscale and RGB formats. Training techniques are varied, and factors like epoch time and batch grouping significantly impact training efficiency. </a:t>
            </a:r>
          </a:p>
          <a:p>
            <a:pPr>
              <a:buFont typeface="Wingdings" panose="020B0604020202020204" pitchFamily="34" charset="0"/>
              <a:buChar char="§"/>
            </a:pPr>
            <a:r>
              <a:rPr lang="en-US" sz="1800">
                <a:solidFill>
                  <a:srgbClr val="FFFFFF"/>
                </a:solidFill>
                <a:latin typeface="Avenir Next LT Pro"/>
                <a:ea typeface="+mn-lt"/>
                <a:cs typeface="+mn-lt"/>
              </a:rPr>
              <a:t>These processes optimize the dataset training for accurate results.</a:t>
            </a:r>
            <a:endParaRPr lang="en-US" sz="1800">
              <a:solidFill>
                <a:srgbClr val="FFFFFF"/>
              </a:solidFill>
              <a:latin typeface="Avenir Next LT Pro"/>
            </a:endParaRPr>
          </a:p>
        </p:txBody>
      </p:sp>
    </p:spTree>
    <p:extLst>
      <p:ext uri="{BB962C8B-B14F-4D97-AF65-F5344CB8AC3E}">
        <p14:creationId xmlns:p14="http://schemas.microsoft.com/office/powerpoint/2010/main" xmlns="" val="1489700944"/>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540</Words>
  <Application>Microsoft Office PowerPoint</Application>
  <PresentationFormat>Custom</PresentationFormat>
  <Paragraphs>82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RegattaVTI</vt:lpstr>
      <vt:lpstr>Fake Logo Detection System</vt:lpstr>
      <vt:lpstr>Abstract</vt:lpstr>
      <vt:lpstr>Contents</vt:lpstr>
      <vt:lpstr>Introduction</vt:lpstr>
      <vt:lpstr>SSIM (Structural Similarity Index Measure)</vt:lpstr>
      <vt:lpstr>Slide 6</vt:lpstr>
      <vt:lpstr>Existing System</vt:lpstr>
      <vt:lpstr>Proposed System</vt:lpstr>
      <vt:lpstr>Modules</vt:lpstr>
      <vt:lpstr>Slide 10</vt:lpstr>
      <vt:lpstr>Slide 11</vt:lpstr>
      <vt:lpstr>Datasets</vt:lpstr>
      <vt:lpstr>    Block diagram of Proposed System</vt:lpstr>
      <vt:lpstr>Slide 14</vt:lpstr>
      <vt:lpstr>System Requirements</vt:lpstr>
      <vt:lpstr>Conclusion</vt:lpstr>
      <vt:lpstr>Technologies used </vt:lpstr>
      <vt:lpstr>Reference</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shivani</cp:lastModifiedBy>
  <cp:revision>223</cp:revision>
  <dcterms:created xsi:type="dcterms:W3CDTF">2024-03-23T11:06:21Z</dcterms:created>
  <dcterms:modified xsi:type="dcterms:W3CDTF">2024-05-11T15:01:53Z</dcterms:modified>
</cp:coreProperties>
</file>