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8/7/2018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8/7/2018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8/7/2018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449306" y="325869"/>
            <a:ext cx="1407146" cy="3798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77749"/>
            <a:ext cx="1268272" cy="8150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65828" y="656971"/>
            <a:ext cx="426034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2948" y="2304414"/>
            <a:ext cx="9706102" cy="1894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8/7/2018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8841" y="2273249"/>
            <a:ext cx="4563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Times New Roman"/>
                <a:cs typeface="Times New Roman"/>
              </a:rPr>
              <a:t>INVESTMENT CASE</a:t>
            </a:r>
            <a:r>
              <a:rPr sz="2800" b="0" spc="-6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STUDY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4767" y="3041649"/>
            <a:ext cx="2177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SUBMIS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B9C55CE4-2830-4477-82C5-4B66C15EFA01}"/>
              </a:ext>
            </a:extLst>
          </p:cNvPr>
          <p:cNvSpPr txBox="1">
            <a:spLocks/>
          </p:cNvSpPr>
          <p:nvPr/>
        </p:nvSpPr>
        <p:spPr>
          <a:xfrm>
            <a:off x="388442" y="4793845"/>
            <a:ext cx="6138856" cy="1531917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I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Akhil </a:t>
            </a:r>
            <a:r>
              <a:rPr lang="en-IN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Kuragayala</a:t>
            </a:r>
            <a:endParaRPr lang="en-I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5828" y="656971"/>
            <a:ext cx="30880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Final</a:t>
            </a:r>
            <a:r>
              <a:rPr spc="-265" dirty="0"/>
              <a:t> </a:t>
            </a:r>
            <a:r>
              <a:rPr spc="-5" dirty="0"/>
              <a:t>Analysis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500211"/>
              </p:ext>
            </p:extLst>
          </p:nvPr>
        </p:nvGraphicFramePr>
        <p:xfrm>
          <a:off x="1310386" y="2304414"/>
          <a:ext cx="9619615" cy="18802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3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857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323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8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Suitable </a:t>
                      </a:r>
                      <a:r>
                        <a:rPr sz="1800" spc="-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Investment </a:t>
                      </a:r>
                      <a:r>
                        <a:rPr sz="1800" spc="-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</a:t>
                      </a:r>
                      <a:r>
                        <a:rPr sz="1800" spc="-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(USD </a:t>
                      </a:r>
                      <a:r>
                        <a:rPr sz="18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5M </a:t>
                      </a:r>
                      <a:r>
                        <a:rPr sz="1800" spc="-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sz="1800" spc="-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sz="1800" spc="-37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M)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7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Venture</a:t>
                      </a:r>
                      <a:r>
                        <a:rPr sz="1800" spc="-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28575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323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6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 </a:t>
                      </a:r>
                      <a:r>
                        <a:rPr sz="1800" spc="-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sz="1800" spc="-8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Countries </a:t>
                      </a:r>
                      <a:r>
                        <a:rPr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sz="1800" spc="-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Investment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28575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5B9BD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8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USA, </a:t>
                      </a:r>
                      <a:r>
                        <a:rPr sz="1800" spc="-2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GBR,</a:t>
                      </a:r>
                      <a:r>
                        <a:rPr sz="18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28575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  <a:solidFill>
                      <a:srgbClr val="5B9BD4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376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6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 </a:t>
                      </a:r>
                      <a:r>
                        <a:rPr sz="1800" spc="-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Sectors </a:t>
                      </a:r>
                      <a:r>
                        <a:rPr sz="18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sz="18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7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722630" algn="just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8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 </a:t>
                      </a:r>
                      <a:r>
                        <a:rPr sz="1800" spc="3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sz="1800" spc="-1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Social, </a:t>
                      </a:r>
                      <a:r>
                        <a:rPr sz="1800" spc="-10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Finance, </a:t>
                      </a:r>
                      <a:r>
                        <a:rPr sz="1800" spc="-7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Analytics, </a:t>
                      </a:r>
                      <a:r>
                        <a:rPr sz="1800" spc="-6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Advertising </a:t>
                      </a:r>
                      <a:r>
                        <a:rPr sz="1800" spc="3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  </a:t>
                      </a:r>
                      <a:r>
                        <a:rPr sz="1800" spc="-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Cleantech </a:t>
                      </a:r>
                      <a:r>
                        <a:rPr sz="1800" spc="19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sz="1800" spc="-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Semiconductors </a:t>
                      </a:r>
                      <a:r>
                        <a:rPr sz="1800" spc="3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sz="1800" spc="-30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1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News, </a:t>
                      </a:r>
                      <a:r>
                        <a:rPr sz="1800" spc="-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</a:t>
                      </a:r>
                      <a:r>
                        <a:rPr sz="1800" spc="-8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 </a:t>
                      </a:r>
                      <a:r>
                        <a:rPr sz="1800" spc="-1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Messaging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5B9BD4"/>
                      </a:solidFill>
                      <a:prstDash val="solid"/>
                    </a:lnL>
                    <a:lnR w="12700">
                      <a:solidFill>
                        <a:srgbClr val="5B9BD4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819" y="1489963"/>
            <a:ext cx="11015345" cy="8794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just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latin typeface="Times New Roman"/>
                <a:cs typeface="Times New Roman"/>
              </a:rPr>
              <a:t>Sparks </a:t>
            </a:r>
            <a:r>
              <a:rPr sz="2000" spc="-5" dirty="0">
                <a:latin typeface="Times New Roman"/>
                <a:cs typeface="Times New Roman"/>
              </a:rPr>
              <a:t>fund, an asset management </a:t>
            </a:r>
            <a:r>
              <a:rPr sz="2000" spc="-25" dirty="0">
                <a:latin typeface="Times New Roman"/>
                <a:cs typeface="Times New Roman"/>
              </a:rPr>
              <a:t>company, </a:t>
            </a:r>
            <a:r>
              <a:rPr sz="2000" spc="-5" dirty="0">
                <a:latin typeface="Times New Roman"/>
                <a:cs typeface="Times New Roman"/>
              </a:rPr>
              <a:t>wants to make investments in </a:t>
            </a:r>
            <a:r>
              <a:rPr sz="2000" dirty="0">
                <a:latin typeface="Times New Roman"/>
                <a:cs typeface="Times New Roman"/>
              </a:rPr>
              <a:t>few </a:t>
            </a:r>
            <a:r>
              <a:rPr sz="2000" spc="-5" dirty="0">
                <a:latin typeface="Times New Roman"/>
                <a:cs typeface="Times New Roman"/>
              </a:rPr>
              <a:t>companies </a:t>
            </a:r>
            <a:r>
              <a:rPr sz="2000" spc="5" dirty="0">
                <a:latin typeface="Times New Roman"/>
                <a:cs typeface="Times New Roman"/>
              </a:rPr>
              <a:t>by  </a:t>
            </a:r>
            <a:r>
              <a:rPr sz="2000" spc="-5" dirty="0">
                <a:latin typeface="Times New Roman"/>
                <a:cs typeface="Times New Roman"/>
              </a:rPr>
              <a:t>understanding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global trends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investments. </a:t>
            </a: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10" dirty="0">
                <a:latin typeface="Times New Roman"/>
                <a:cs typeface="Times New Roman"/>
              </a:rPr>
              <a:t>effective </a:t>
            </a:r>
            <a:r>
              <a:rPr sz="2000" spc="-5" dirty="0">
                <a:latin typeface="Times New Roman"/>
                <a:cs typeface="Times New Roman"/>
              </a:rPr>
              <a:t>analysis based on </a:t>
            </a:r>
            <a:r>
              <a:rPr sz="2000" spc="-20" dirty="0">
                <a:latin typeface="Times New Roman"/>
                <a:cs typeface="Times New Roman"/>
              </a:rPr>
              <a:t>country, </a:t>
            </a:r>
            <a:r>
              <a:rPr sz="2000" spc="-5" dirty="0">
                <a:latin typeface="Times New Roman"/>
                <a:cs typeface="Times New Roman"/>
              </a:rPr>
              <a:t>sector </a:t>
            </a:r>
            <a:r>
              <a:rPr sz="2000" dirty="0">
                <a:latin typeface="Times New Roman"/>
                <a:cs typeface="Times New Roman"/>
              </a:rPr>
              <a:t>and  </a:t>
            </a:r>
            <a:r>
              <a:rPr sz="2000" spc="-5" dirty="0">
                <a:latin typeface="Times New Roman"/>
                <a:cs typeface="Times New Roman"/>
              </a:rPr>
              <a:t>investment type can </a:t>
            </a:r>
            <a:r>
              <a:rPr sz="2000" dirty="0">
                <a:latin typeface="Times New Roman"/>
                <a:cs typeface="Times New Roman"/>
              </a:rPr>
              <a:t>help </a:t>
            </a:r>
            <a:r>
              <a:rPr sz="2000" spc="-5" dirty="0">
                <a:latin typeface="Times New Roman"/>
                <a:cs typeface="Times New Roman"/>
              </a:rPr>
              <a:t>it make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smart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choice.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5778" y="703579"/>
            <a:ext cx="19138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Abstract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606267"/>
              </p:ext>
            </p:extLst>
          </p:nvPr>
        </p:nvGraphicFramePr>
        <p:xfrm>
          <a:off x="489927" y="2467611"/>
          <a:ext cx="11273154" cy="42379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06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025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8159">
                <a:tc gridSpan="2">
                  <a:txBody>
                    <a:bodyPr/>
                    <a:lstStyle/>
                    <a:p>
                      <a:pPr marL="15240" algn="l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n-US" sz="2800" b="1" spc="-13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</a:t>
                      </a:r>
                      <a:r>
                        <a:rPr sz="2800" b="1" spc="-21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800" b="1" spc="-14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Understanding</a:t>
                      </a:r>
                      <a:endParaRPr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Strategy</a:t>
                      </a:r>
                      <a:endParaRPr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7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Investing </a:t>
                      </a:r>
                      <a:r>
                        <a:rPr sz="18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where most </a:t>
                      </a:r>
                      <a:r>
                        <a:rPr sz="1800" spc="-2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</a:t>
                      </a:r>
                      <a:r>
                        <a:rPr sz="1800" spc="-7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investors </a:t>
                      </a:r>
                      <a:r>
                        <a:rPr sz="1800" spc="-8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</a:t>
                      </a:r>
                      <a:r>
                        <a:rPr sz="1800" spc="-2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7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investing</a:t>
                      </a:r>
                      <a:endParaRPr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14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</a:t>
                      </a:r>
                      <a:r>
                        <a:rPr sz="1800" b="1" spc="-7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sz="1800" b="1" spc="-17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b="1" spc="-8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Investment </a:t>
                      </a:r>
                      <a:r>
                        <a:rPr sz="1800" spc="-7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</a:t>
                      </a:r>
                      <a:r>
                        <a:rPr sz="1800" spc="-2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sz="1800" spc="-18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9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crunchbase.com</a:t>
                      </a:r>
                      <a:endParaRPr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0363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6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Goals </a:t>
                      </a:r>
                      <a:r>
                        <a:rPr sz="1800" b="1" spc="-7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sz="1800" b="1" spc="-8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sz="1800" b="1" spc="-31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b="1" spc="-8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</a:t>
                      </a:r>
                      <a:endParaRPr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4175" marR="88900" indent="-285750">
                        <a:lnSpc>
                          <a:spcPct val="100000"/>
                        </a:lnSpc>
                        <a:spcBef>
                          <a:spcPts val="245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800" spc="-7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support Spark Funds understand the Global trends in investments between 5 to 15 Million.</a:t>
                      </a:r>
                    </a:p>
                    <a:p>
                      <a:pPr marL="384175" marR="88900" indent="-285750">
                        <a:lnSpc>
                          <a:spcPct val="100000"/>
                        </a:lnSpc>
                        <a:spcBef>
                          <a:spcPts val="245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800" spc="-7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identify the best sectors, countries and a suitable investment type.</a:t>
                      </a:r>
                    </a:p>
                    <a:p>
                      <a:pPr marL="384175" marR="88900" indent="-285750">
                        <a:lnSpc>
                          <a:spcPct val="100000"/>
                        </a:lnSpc>
                        <a:spcBef>
                          <a:spcPts val="245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800" spc="-7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identify the investments in English Speaking countries.</a:t>
                      </a:r>
                    </a:p>
                    <a:p>
                      <a:pPr marL="384175" marR="88900" indent="-285750">
                        <a:lnSpc>
                          <a:spcPct val="100000"/>
                        </a:lnSpc>
                        <a:spcBef>
                          <a:spcPts val="245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800" spc="-7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Identify best Investment type like venture, seed, private equity etc. suitable for investment.</a:t>
                      </a:r>
                    </a:p>
                    <a:p>
                      <a:pPr marL="384175" marR="88900" indent="-285750">
                        <a:lnSpc>
                          <a:spcPct val="100000"/>
                        </a:lnSpc>
                        <a:spcBef>
                          <a:spcPts val="245"/>
                        </a:spcBef>
                        <a:buFont typeface="Wingdings" panose="05000000000000000000" pitchFamily="2" charset="2"/>
                        <a:buChar char="§"/>
                      </a:pPr>
                      <a:r>
                        <a:rPr lang="en-US" sz="1800" spc="-7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 best sector investment potential under top 3 countries</a:t>
                      </a:r>
                      <a:endParaRPr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8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</a:t>
                      </a:r>
                      <a:r>
                        <a:rPr sz="1800" b="1" spc="-15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b="1" spc="-10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  <a:endParaRPr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6318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9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Permissible </a:t>
                      </a:r>
                      <a:r>
                        <a:rPr sz="1800" spc="-5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investment </a:t>
                      </a:r>
                      <a:r>
                        <a:rPr sz="1800" spc="-4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 </a:t>
                      </a:r>
                      <a:r>
                        <a:rPr sz="1800" spc="-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</a:t>
                      </a:r>
                      <a:r>
                        <a:rPr sz="1800" spc="-2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 </a:t>
                      </a:r>
                      <a:r>
                        <a:rPr sz="1800" spc="-9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sz="1800" spc="1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sz="1800" spc="-36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9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</a:t>
                      </a:r>
                      <a:r>
                        <a:rPr sz="1800" spc="-4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millions </a:t>
                      </a:r>
                      <a:r>
                        <a:rPr sz="1800" spc="-8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sz="1800" spc="-2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sz="1800" spc="-9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  </a:t>
                      </a:r>
                      <a:r>
                        <a:rPr sz="1800" spc="-7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wants </a:t>
                      </a:r>
                      <a:r>
                        <a:rPr sz="1800" spc="1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sz="1800" spc="-6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 </a:t>
                      </a:r>
                      <a:r>
                        <a:rPr sz="1800" spc="-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</a:t>
                      </a:r>
                      <a:r>
                        <a:rPr sz="1800" spc="-25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sz="1800" spc="-114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English </a:t>
                      </a:r>
                      <a:r>
                        <a:rPr sz="1800" spc="-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speaking</a:t>
                      </a:r>
                      <a:r>
                        <a:rPr sz="1800" spc="-34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countries.</a:t>
                      </a:r>
                      <a:endParaRPr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0001" y="739851"/>
            <a:ext cx="6453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Problem </a:t>
            </a:r>
            <a:r>
              <a:rPr lang="en-US" spc="-15" dirty="0"/>
              <a:t>s</a:t>
            </a:r>
            <a:r>
              <a:rPr spc="-5" dirty="0"/>
              <a:t>olving </a:t>
            </a:r>
            <a:r>
              <a:rPr dirty="0"/>
              <a:t>methodology</a:t>
            </a:r>
          </a:p>
        </p:txBody>
      </p:sp>
      <p:sp>
        <p:nvSpPr>
          <p:cNvPr id="3" name="object 3"/>
          <p:cNvSpPr/>
          <p:nvPr/>
        </p:nvSpPr>
        <p:spPr>
          <a:xfrm>
            <a:off x="404812" y="1480819"/>
            <a:ext cx="989330" cy="1310005"/>
          </a:xfrm>
          <a:custGeom>
            <a:avLst/>
            <a:gdLst/>
            <a:ahLst/>
            <a:cxnLst/>
            <a:rect l="l" t="t" r="r" b="b"/>
            <a:pathLst>
              <a:path w="989330" h="1310005">
                <a:moveTo>
                  <a:pt x="0" y="0"/>
                </a:moveTo>
                <a:lnTo>
                  <a:pt x="0" y="814958"/>
                </a:lnTo>
                <a:lnTo>
                  <a:pt x="494525" y="1309496"/>
                </a:lnTo>
                <a:lnTo>
                  <a:pt x="989012" y="814958"/>
                </a:lnTo>
                <a:lnTo>
                  <a:pt x="989012" y="494538"/>
                </a:lnTo>
                <a:lnTo>
                  <a:pt x="494525" y="494538"/>
                </a:lnTo>
                <a:lnTo>
                  <a:pt x="0" y="0"/>
                </a:lnTo>
                <a:close/>
              </a:path>
              <a:path w="989330" h="1310005">
                <a:moveTo>
                  <a:pt x="989012" y="0"/>
                </a:moveTo>
                <a:lnTo>
                  <a:pt x="494525" y="494538"/>
                </a:lnTo>
                <a:lnTo>
                  <a:pt x="989012" y="494538"/>
                </a:lnTo>
                <a:lnTo>
                  <a:pt x="98901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4812" y="1480819"/>
            <a:ext cx="989330" cy="1310005"/>
          </a:xfrm>
          <a:custGeom>
            <a:avLst/>
            <a:gdLst/>
            <a:ahLst/>
            <a:cxnLst/>
            <a:rect l="l" t="t" r="r" b="b"/>
            <a:pathLst>
              <a:path w="989330" h="1310005">
                <a:moveTo>
                  <a:pt x="989012" y="0"/>
                </a:moveTo>
                <a:lnTo>
                  <a:pt x="989012" y="814958"/>
                </a:lnTo>
                <a:lnTo>
                  <a:pt x="494525" y="1309496"/>
                </a:lnTo>
                <a:lnTo>
                  <a:pt x="0" y="814958"/>
                </a:lnTo>
                <a:lnTo>
                  <a:pt x="0" y="0"/>
                </a:lnTo>
                <a:lnTo>
                  <a:pt x="494525" y="494538"/>
                </a:lnTo>
                <a:lnTo>
                  <a:pt x="989012" y="0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4616" y="1866645"/>
            <a:ext cx="868044" cy="499496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223520">
              <a:lnSpc>
                <a:spcPts val="1750"/>
              </a:lnSpc>
              <a:spcBef>
                <a:spcPts val="295"/>
              </a:spcBef>
            </a:pPr>
            <a:r>
              <a:rPr sz="1600" b="1" spc="-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</a:t>
            </a:r>
            <a:r>
              <a:rPr sz="1600" b="1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</a:t>
            </a:r>
            <a:r>
              <a:rPr sz="1600" b="1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600" b="1" spc="-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b="1" spc="-1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600" b="1" spc="-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1600" b="1" spc="-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b="1" spc="-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472" y="1480819"/>
            <a:ext cx="9278620" cy="851535"/>
          </a:xfrm>
          <a:custGeom>
            <a:avLst/>
            <a:gdLst/>
            <a:ahLst/>
            <a:cxnLst/>
            <a:rect l="l" t="t" r="r" b="b"/>
            <a:pathLst>
              <a:path w="9278620" h="851535">
                <a:moveTo>
                  <a:pt x="9136507" y="0"/>
                </a:moveTo>
                <a:lnTo>
                  <a:pt x="0" y="0"/>
                </a:lnTo>
                <a:lnTo>
                  <a:pt x="0" y="851153"/>
                </a:lnTo>
                <a:lnTo>
                  <a:pt x="9136507" y="851153"/>
                </a:lnTo>
                <a:lnTo>
                  <a:pt x="9181350" y="843923"/>
                </a:lnTo>
                <a:lnTo>
                  <a:pt x="9220292" y="823787"/>
                </a:lnTo>
                <a:lnTo>
                  <a:pt x="9250999" y="793080"/>
                </a:lnTo>
                <a:lnTo>
                  <a:pt x="9271135" y="754138"/>
                </a:lnTo>
                <a:lnTo>
                  <a:pt x="9278366" y="709294"/>
                </a:lnTo>
                <a:lnTo>
                  <a:pt x="9278366" y="141858"/>
                </a:lnTo>
                <a:lnTo>
                  <a:pt x="9271135" y="97064"/>
                </a:lnTo>
                <a:lnTo>
                  <a:pt x="9250999" y="58128"/>
                </a:lnTo>
                <a:lnTo>
                  <a:pt x="9220292" y="27403"/>
                </a:lnTo>
                <a:lnTo>
                  <a:pt x="9181350" y="7243"/>
                </a:lnTo>
                <a:lnTo>
                  <a:pt x="913650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1472" y="1480819"/>
            <a:ext cx="9278620" cy="851535"/>
          </a:xfrm>
          <a:custGeom>
            <a:avLst/>
            <a:gdLst/>
            <a:ahLst/>
            <a:cxnLst/>
            <a:rect l="l" t="t" r="r" b="b"/>
            <a:pathLst>
              <a:path w="9278620" h="851535">
                <a:moveTo>
                  <a:pt x="9278366" y="141858"/>
                </a:moveTo>
                <a:lnTo>
                  <a:pt x="9278366" y="709294"/>
                </a:lnTo>
                <a:lnTo>
                  <a:pt x="9271135" y="754138"/>
                </a:lnTo>
                <a:lnTo>
                  <a:pt x="9250999" y="793080"/>
                </a:lnTo>
                <a:lnTo>
                  <a:pt x="9220292" y="823787"/>
                </a:lnTo>
                <a:lnTo>
                  <a:pt x="9181350" y="843923"/>
                </a:lnTo>
                <a:lnTo>
                  <a:pt x="9136507" y="851153"/>
                </a:lnTo>
                <a:lnTo>
                  <a:pt x="0" y="851153"/>
                </a:lnTo>
                <a:lnTo>
                  <a:pt x="0" y="0"/>
                </a:lnTo>
                <a:lnTo>
                  <a:pt x="9136507" y="0"/>
                </a:lnTo>
                <a:lnTo>
                  <a:pt x="9181350" y="7243"/>
                </a:lnTo>
                <a:lnTo>
                  <a:pt x="9220292" y="27403"/>
                </a:lnTo>
                <a:lnTo>
                  <a:pt x="9250999" y="58128"/>
                </a:lnTo>
                <a:lnTo>
                  <a:pt x="9271135" y="97064"/>
                </a:lnTo>
                <a:lnTo>
                  <a:pt x="9278366" y="141858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72946" y="1601495"/>
            <a:ext cx="4553585" cy="793806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29"/>
              </a:spcBef>
              <a:buChar char="•"/>
              <a:tabLst>
                <a:tab pos="185420" algn="l"/>
              </a:tabLst>
            </a:pP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16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6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Crunchbase.com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indent="-172085">
              <a:lnSpc>
                <a:spcPct val="100000"/>
              </a:lnSpc>
              <a:spcBef>
                <a:spcPts val="135"/>
              </a:spcBef>
              <a:buChar char="•"/>
              <a:tabLst>
                <a:tab pos="185420" algn="l"/>
              </a:tabLst>
            </a:pPr>
            <a:r>
              <a:rPr sz="16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16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en-US" sz="16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Imported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16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spc="-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indent="-172085">
              <a:lnSpc>
                <a:spcPct val="100000"/>
              </a:lnSpc>
              <a:spcBef>
                <a:spcPts val="135"/>
              </a:spcBef>
              <a:buChar char="•"/>
              <a:tabLst>
                <a:tab pos="185420" algn="l"/>
              </a:tabLst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4812" y="2650489"/>
            <a:ext cx="916940" cy="1310005"/>
          </a:xfrm>
          <a:custGeom>
            <a:avLst/>
            <a:gdLst/>
            <a:ahLst/>
            <a:cxnLst/>
            <a:rect l="l" t="t" r="r" b="b"/>
            <a:pathLst>
              <a:path w="916940" h="1310004">
                <a:moveTo>
                  <a:pt x="0" y="0"/>
                </a:moveTo>
                <a:lnTo>
                  <a:pt x="0" y="851154"/>
                </a:lnTo>
                <a:lnTo>
                  <a:pt x="458304" y="1309497"/>
                </a:lnTo>
                <a:lnTo>
                  <a:pt x="916622" y="851154"/>
                </a:lnTo>
                <a:lnTo>
                  <a:pt x="916622" y="458343"/>
                </a:lnTo>
                <a:lnTo>
                  <a:pt x="458304" y="458343"/>
                </a:lnTo>
                <a:lnTo>
                  <a:pt x="0" y="0"/>
                </a:lnTo>
                <a:close/>
              </a:path>
              <a:path w="916940" h="1310004">
                <a:moveTo>
                  <a:pt x="916622" y="0"/>
                </a:moveTo>
                <a:lnTo>
                  <a:pt x="458304" y="458343"/>
                </a:lnTo>
                <a:lnTo>
                  <a:pt x="916622" y="458343"/>
                </a:lnTo>
                <a:lnTo>
                  <a:pt x="91662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4812" y="2650489"/>
            <a:ext cx="916940" cy="1310005"/>
          </a:xfrm>
          <a:custGeom>
            <a:avLst/>
            <a:gdLst/>
            <a:ahLst/>
            <a:cxnLst/>
            <a:rect l="l" t="t" r="r" b="b"/>
            <a:pathLst>
              <a:path w="916940" h="1310004">
                <a:moveTo>
                  <a:pt x="916622" y="0"/>
                </a:moveTo>
                <a:lnTo>
                  <a:pt x="916622" y="851154"/>
                </a:lnTo>
                <a:lnTo>
                  <a:pt x="458304" y="1309497"/>
                </a:lnTo>
                <a:lnTo>
                  <a:pt x="0" y="851154"/>
                </a:lnTo>
                <a:lnTo>
                  <a:pt x="0" y="0"/>
                </a:lnTo>
                <a:lnTo>
                  <a:pt x="458304" y="458343"/>
                </a:lnTo>
                <a:lnTo>
                  <a:pt x="916622" y="0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9000" y="3036569"/>
            <a:ext cx="748030" cy="499496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162560">
              <a:lnSpc>
                <a:spcPts val="1750"/>
              </a:lnSpc>
              <a:spcBef>
                <a:spcPts val="295"/>
              </a:spcBef>
            </a:pPr>
            <a:r>
              <a:rPr sz="1600" b="1" spc="-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</a:t>
            </a:r>
            <a:r>
              <a:rPr sz="1600" b="1" spc="-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21435" y="2650489"/>
            <a:ext cx="10253345" cy="851535"/>
          </a:xfrm>
          <a:custGeom>
            <a:avLst/>
            <a:gdLst/>
            <a:ahLst/>
            <a:cxnLst/>
            <a:rect l="l" t="t" r="r" b="b"/>
            <a:pathLst>
              <a:path w="10253345" h="851535">
                <a:moveTo>
                  <a:pt x="10111105" y="0"/>
                </a:moveTo>
                <a:lnTo>
                  <a:pt x="0" y="0"/>
                </a:lnTo>
                <a:lnTo>
                  <a:pt x="0" y="851154"/>
                </a:lnTo>
                <a:lnTo>
                  <a:pt x="10111105" y="851154"/>
                </a:lnTo>
                <a:lnTo>
                  <a:pt x="10155948" y="843923"/>
                </a:lnTo>
                <a:lnTo>
                  <a:pt x="10194890" y="823787"/>
                </a:lnTo>
                <a:lnTo>
                  <a:pt x="10225597" y="793080"/>
                </a:lnTo>
                <a:lnTo>
                  <a:pt x="10245733" y="754138"/>
                </a:lnTo>
                <a:lnTo>
                  <a:pt x="10252964" y="709295"/>
                </a:lnTo>
                <a:lnTo>
                  <a:pt x="10252964" y="141859"/>
                </a:lnTo>
                <a:lnTo>
                  <a:pt x="10245733" y="97015"/>
                </a:lnTo>
                <a:lnTo>
                  <a:pt x="10225597" y="58073"/>
                </a:lnTo>
                <a:lnTo>
                  <a:pt x="10194890" y="27366"/>
                </a:lnTo>
                <a:lnTo>
                  <a:pt x="10155948" y="7230"/>
                </a:lnTo>
                <a:lnTo>
                  <a:pt x="10111105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21435" y="2650489"/>
            <a:ext cx="10253345" cy="851535"/>
          </a:xfrm>
          <a:custGeom>
            <a:avLst/>
            <a:gdLst/>
            <a:ahLst/>
            <a:cxnLst/>
            <a:rect l="l" t="t" r="r" b="b"/>
            <a:pathLst>
              <a:path w="10253345" h="851535">
                <a:moveTo>
                  <a:pt x="10252964" y="141859"/>
                </a:moveTo>
                <a:lnTo>
                  <a:pt x="10252964" y="709295"/>
                </a:lnTo>
                <a:lnTo>
                  <a:pt x="10245733" y="754138"/>
                </a:lnTo>
                <a:lnTo>
                  <a:pt x="10225597" y="793080"/>
                </a:lnTo>
                <a:lnTo>
                  <a:pt x="10194890" y="823787"/>
                </a:lnTo>
                <a:lnTo>
                  <a:pt x="10155948" y="843923"/>
                </a:lnTo>
                <a:lnTo>
                  <a:pt x="10111105" y="851154"/>
                </a:lnTo>
                <a:lnTo>
                  <a:pt x="0" y="851154"/>
                </a:lnTo>
                <a:lnTo>
                  <a:pt x="0" y="0"/>
                </a:lnTo>
                <a:lnTo>
                  <a:pt x="10111105" y="0"/>
                </a:lnTo>
                <a:lnTo>
                  <a:pt x="10155948" y="7230"/>
                </a:lnTo>
                <a:lnTo>
                  <a:pt x="10194890" y="27366"/>
                </a:lnTo>
                <a:lnTo>
                  <a:pt x="10225597" y="58073"/>
                </a:lnTo>
                <a:lnTo>
                  <a:pt x="10245733" y="97015"/>
                </a:lnTo>
                <a:lnTo>
                  <a:pt x="10252964" y="141859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22653" y="2918841"/>
            <a:ext cx="42398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manipulations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sz="1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incorporated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4812" y="3820159"/>
            <a:ext cx="916940" cy="1309370"/>
          </a:xfrm>
          <a:custGeom>
            <a:avLst/>
            <a:gdLst/>
            <a:ahLst/>
            <a:cxnLst/>
            <a:rect l="l" t="t" r="r" b="b"/>
            <a:pathLst>
              <a:path w="916940" h="1309370">
                <a:moveTo>
                  <a:pt x="0" y="0"/>
                </a:moveTo>
                <a:lnTo>
                  <a:pt x="0" y="851153"/>
                </a:lnTo>
                <a:lnTo>
                  <a:pt x="458304" y="1309370"/>
                </a:lnTo>
                <a:lnTo>
                  <a:pt x="916622" y="851153"/>
                </a:lnTo>
                <a:lnTo>
                  <a:pt x="916622" y="458342"/>
                </a:lnTo>
                <a:lnTo>
                  <a:pt x="458304" y="458342"/>
                </a:lnTo>
                <a:lnTo>
                  <a:pt x="0" y="0"/>
                </a:lnTo>
                <a:close/>
              </a:path>
              <a:path w="916940" h="1309370">
                <a:moveTo>
                  <a:pt x="916622" y="0"/>
                </a:moveTo>
                <a:lnTo>
                  <a:pt x="458304" y="458342"/>
                </a:lnTo>
                <a:lnTo>
                  <a:pt x="916622" y="458342"/>
                </a:lnTo>
                <a:lnTo>
                  <a:pt x="91662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4812" y="3820159"/>
            <a:ext cx="916940" cy="1309370"/>
          </a:xfrm>
          <a:custGeom>
            <a:avLst/>
            <a:gdLst/>
            <a:ahLst/>
            <a:cxnLst/>
            <a:rect l="l" t="t" r="r" b="b"/>
            <a:pathLst>
              <a:path w="916940" h="1309370">
                <a:moveTo>
                  <a:pt x="916622" y="0"/>
                </a:moveTo>
                <a:lnTo>
                  <a:pt x="916622" y="851153"/>
                </a:lnTo>
                <a:lnTo>
                  <a:pt x="458304" y="1309370"/>
                </a:lnTo>
                <a:lnTo>
                  <a:pt x="0" y="851153"/>
                </a:lnTo>
                <a:lnTo>
                  <a:pt x="0" y="0"/>
                </a:lnTo>
                <a:lnTo>
                  <a:pt x="458304" y="458342"/>
                </a:lnTo>
                <a:lnTo>
                  <a:pt x="916622" y="0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5764" y="4206366"/>
            <a:ext cx="713740" cy="499496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146050">
              <a:lnSpc>
                <a:spcPts val="1750"/>
              </a:lnSpc>
              <a:spcBef>
                <a:spcPts val="295"/>
              </a:spcBef>
            </a:pPr>
            <a:r>
              <a:rPr sz="1600" b="1" spc="-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</a:t>
            </a:r>
            <a:r>
              <a:rPr sz="1600" b="1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-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sz="1600" b="1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600" b="1" spc="-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600" b="1" spc="-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21435" y="3820159"/>
            <a:ext cx="10253345" cy="851535"/>
          </a:xfrm>
          <a:custGeom>
            <a:avLst/>
            <a:gdLst/>
            <a:ahLst/>
            <a:cxnLst/>
            <a:rect l="l" t="t" r="r" b="b"/>
            <a:pathLst>
              <a:path w="10253345" h="851535">
                <a:moveTo>
                  <a:pt x="10252964" y="141858"/>
                </a:moveTo>
                <a:lnTo>
                  <a:pt x="10252964" y="709294"/>
                </a:lnTo>
                <a:lnTo>
                  <a:pt x="10245733" y="754138"/>
                </a:lnTo>
                <a:lnTo>
                  <a:pt x="10225597" y="793080"/>
                </a:lnTo>
                <a:lnTo>
                  <a:pt x="10194890" y="823787"/>
                </a:lnTo>
                <a:lnTo>
                  <a:pt x="10155948" y="843923"/>
                </a:lnTo>
                <a:lnTo>
                  <a:pt x="10111105" y="851153"/>
                </a:lnTo>
                <a:lnTo>
                  <a:pt x="0" y="851153"/>
                </a:lnTo>
                <a:lnTo>
                  <a:pt x="0" y="0"/>
                </a:lnTo>
                <a:lnTo>
                  <a:pt x="10111105" y="0"/>
                </a:lnTo>
                <a:lnTo>
                  <a:pt x="10155948" y="7230"/>
                </a:lnTo>
                <a:lnTo>
                  <a:pt x="10194890" y="27366"/>
                </a:lnTo>
                <a:lnTo>
                  <a:pt x="10225597" y="58073"/>
                </a:lnTo>
                <a:lnTo>
                  <a:pt x="10245733" y="97015"/>
                </a:lnTo>
                <a:lnTo>
                  <a:pt x="10252964" y="141858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22653" y="3828415"/>
            <a:ext cx="74441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Funding </a:t>
            </a:r>
            <a:r>
              <a:rPr sz="16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– </a:t>
            </a:r>
            <a:r>
              <a:rPr sz="16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funding 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sz="16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market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</a:t>
            </a:r>
            <a:r>
              <a:rPr sz="16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highlighted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22653" y="4073169"/>
            <a:ext cx="8796655" cy="5435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220"/>
              </a:spcBef>
              <a:buChar char="•"/>
              <a:tabLst>
                <a:tab pos="185420" algn="l"/>
              </a:tabLst>
            </a:pP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</a:t>
            </a:r>
            <a:r>
              <a:rPr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Wise 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– </a:t>
            </a:r>
            <a:r>
              <a:rPr sz="16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1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 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speaking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</a:t>
            </a:r>
            <a:r>
              <a:rPr sz="16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determined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indent="-172085">
              <a:lnSpc>
                <a:spcPct val="100000"/>
              </a:lnSpc>
              <a:spcBef>
                <a:spcPts val="120"/>
              </a:spcBef>
              <a:buChar char="•"/>
              <a:tabLst>
                <a:tab pos="185420" algn="l"/>
              </a:tabLst>
            </a:pPr>
            <a:r>
              <a:rPr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 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wise 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– 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promising</a:t>
            </a:r>
            <a:r>
              <a:rPr sz="16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4812" y="4989829"/>
            <a:ext cx="916940" cy="1501140"/>
          </a:xfrm>
          <a:custGeom>
            <a:avLst/>
            <a:gdLst/>
            <a:ahLst/>
            <a:cxnLst/>
            <a:rect l="l" t="t" r="r" b="b"/>
            <a:pathLst>
              <a:path w="916940" h="1501139">
                <a:moveTo>
                  <a:pt x="0" y="0"/>
                </a:moveTo>
                <a:lnTo>
                  <a:pt x="0" y="1042682"/>
                </a:lnTo>
                <a:lnTo>
                  <a:pt x="458304" y="1500987"/>
                </a:lnTo>
                <a:lnTo>
                  <a:pt x="916622" y="1042682"/>
                </a:lnTo>
                <a:lnTo>
                  <a:pt x="916622" y="458216"/>
                </a:lnTo>
                <a:lnTo>
                  <a:pt x="458304" y="458216"/>
                </a:lnTo>
                <a:lnTo>
                  <a:pt x="0" y="0"/>
                </a:lnTo>
                <a:close/>
              </a:path>
              <a:path w="916940" h="1501139">
                <a:moveTo>
                  <a:pt x="916622" y="0"/>
                </a:moveTo>
                <a:lnTo>
                  <a:pt x="458304" y="458216"/>
                </a:lnTo>
                <a:lnTo>
                  <a:pt x="916622" y="458216"/>
                </a:lnTo>
                <a:lnTo>
                  <a:pt x="91662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4812" y="4989829"/>
            <a:ext cx="916940" cy="1501140"/>
          </a:xfrm>
          <a:custGeom>
            <a:avLst/>
            <a:gdLst/>
            <a:ahLst/>
            <a:cxnLst/>
            <a:rect l="l" t="t" r="r" b="b"/>
            <a:pathLst>
              <a:path w="916940" h="1501139">
                <a:moveTo>
                  <a:pt x="916622" y="0"/>
                </a:moveTo>
                <a:lnTo>
                  <a:pt x="916622" y="1042682"/>
                </a:lnTo>
                <a:lnTo>
                  <a:pt x="458304" y="1500987"/>
                </a:lnTo>
                <a:lnTo>
                  <a:pt x="0" y="1042682"/>
                </a:lnTo>
                <a:lnTo>
                  <a:pt x="0" y="0"/>
                </a:lnTo>
                <a:lnTo>
                  <a:pt x="458304" y="458216"/>
                </a:lnTo>
                <a:lnTo>
                  <a:pt x="916622" y="0"/>
                </a:lnTo>
                <a:close/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04812" y="5360289"/>
            <a:ext cx="989330" cy="71231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indent="635" algn="ctr">
              <a:lnSpc>
                <a:spcPct val="91600"/>
              </a:lnSpc>
              <a:spcBef>
                <a:spcPts val="254"/>
              </a:spcBef>
            </a:pPr>
            <a:r>
              <a:rPr sz="1600" b="1" spc="-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</a:t>
            </a:r>
            <a:r>
              <a:rPr sz="1600" b="1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600" b="1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-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600" b="1" spc="-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1600" b="1" spc="-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sz="1600" b="1" spc="-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-2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1600" b="1" spc="-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  </a:t>
            </a:r>
            <a:r>
              <a:rPr sz="1600" b="1" spc="-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21435" y="5085588"/>
            <a:ext cx="10253345" cy="851535"/>
          </a:xfrm>
          <a:custGeom>
            <a:avLst/>
            <a:gdLst/>
            <a:ahLst/>
            <a:cxnLst/>
            <a:rect l="l" t="t" r="r" b="b"/>
            <a:pathLst>
              <a:path w="10253345" h="851535">
                <a:moveTo>
                  <a:pt x="10252964" y="141859"/>
                </a:moveTo>
                <a:lnTo>
                  <a:pt x="10252964" y="709269"/>
                </a:lnTo>
                <a:lnTo>
                  <a:pt x="10245733" y="754107"/>
                </a:lnTo>
                <a:lnTo>
                  <a:pt x="10225597" y="793049"/>
                </a:lnTo>
                <a:lnTo>
                  <a:pt x="10194890" y="823757"/>
                </a:lnTo>
                <a:lnTo>
                  <a:pt x="10155948" y="843896"/>
                </a:lnTo>
                <a:lnTo>
                  <a:pt x="10111105" y="851128"/>
                </a:lnTo>
                <a:lnTo>
                  <a:pt x="0" y="851128"/>
                </a:lnTo>
                <a:lnTo>
                  <a:pt x="0" y="0"/>
                </a:lnTo>
                <a:lnTo>
                  <a:pt x="10111105" y="0"/>
                </a:lnTo>
                <a:lnTo>
                  <a:pt x="10155948" y="7230"/>
                </a:lnTo>
                <a:lnTo>
                  <a:pt x="10194890" y="27366"/>
                </a:lnTo>
                <a:lnTo>
                  <a:pt x="10225597" y="58073"/>
                </a:lnTo>
                <a:lnTo>
                  <a:pt x="10245733" y="97015"/>
                </a:lnTo>
                <a:lnTo>
                  <a:pt x="10252964" y="141859"/>
                </a:lnTo>
                <a:close/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422653" y="5354573"/>
            <a:ext cx="526034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were 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moved 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sz="16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598510"/>
              </p:ext>
            </p:extLst>
          </p:nvPr>
        </p:nvGraphicFramePr>
        <p:xfrm>
          <a:off x="1163396" y="877442"/>
          <a:ext cx="9872980" cy="1749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64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364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265">
                <a:tc gridSpan="2"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4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Funding </a:t>
                      </a:r>
                      <a:r>
                        <a:rPr sz="2400" b="1" spc="-2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sz="2400" b="1" spc="-22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b="1" spc="-1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</a:t>
                      </a:r>
                      <a:r>
                        <a:rPr sz="1800" b="1" spc="-7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sz="1800" b="1" spc="-9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companies </a:t>
                      </a:r>
                      <a:r>
                        <a:rPr sz="1800" b="1" spc="-114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</a:t>
                      </a:r>
                      <a:r>
                        <a:rPr sz="1800" b="1" spc="-3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b="1" spc="-9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9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66368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Preferred</a:t>
                      </a:r>
                      <a:r>
                        <a:rPr sz="1800" b="1" spc="-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b="1" spc="-10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Funding</a:t>
                      </a:r>
                      <a:r>
                        <a:rPr sz="1800" b="1" spc="-17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b="1" spc="-9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</a:t>
                      </a:r>
                      <a:r>
                        <a:rPr sz="1800" b="1" spc="-1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b="1" spc="-6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(USD</a:t>
                      </a:r>
                      <a:r>
                        <a:rPr sz="1800" b="1" spc="-1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b="1" spc="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5M</a:t>
                      </a:r>
                      <a:r>
                        <a:rPr sz="1800" b="1" spc="-1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b="1" spc="2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sz="1800" b="1" spc="-1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b="1" spc="-1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sz="1800" b="1" spc="-1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b="1" spc="6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M)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5384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sz="1800" spc="-1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 of (Venture, Seed, Private Equity)</a:t>
                      </a:r>
                      <a:r>
                        <a:rPr sz="1800" spc="-8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spc="-8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–Venture is the best suitable for Spark Funds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85E71C9-402D-4C78-8EA9-ED7A3F04A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5383"/>
            <a:ext cx="10961288" cy="33933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6379" y="2194369"/>
            <a:ext cx="8266938" cy="44174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16941"/>
              </p:ext>
            </p:extLst>
          </p:nvPr>
        </p:nvGraphicFramePr>
        <p:xfrm>
          <a:off x="1529333" y="775080"/>
          <a:ext cx="901573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78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078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4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 </a:t>
                      </a:r>
                      <a:r>
                        <a:rPr sz="2400" b="1" spc="-8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Wise</a:t>
                      </a:r>
                      <a:r>
                        <a:rPr sz="2400" b="1" spc="-21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b="1" spc="-1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7790" marR="1155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7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 </a:t>
                      </a:r>
                      <a:r>
                        <a:rPr sz="1800" b="1" spc="-1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</a:t>
                      </a:r>
                      <a:r>
                        <a:rPr sz="1800" b="1" spc="-10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countries </a:t>
                      </a:r>
                      <a:r>
                        <a:rPr sz="1800" b="1" spc="-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based </a:t>
                      </a:r>
                      <a:r>
                        <a:rPr sz="1800" b="1" spc="-7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</a:t>
                      </a:r>
                      <a:r>
                        <a:rPr sz="1800" b="1" spc="-114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r>
                        <a:rPr sz="1800" b="1" spc="-3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b="1" spc="-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Investment  </a:t>
                      </a:r>
                      <a:r>
                        <a:rPr sz="1800" b="1" spc="-8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Amounts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2565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8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USA, CHN, </a:t>
                      </a:r>
                      <a:r>
                        <a:rPr sz="1800" spc="-2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GBR, </a:t>
                      </a:r>
                      <a:r>
                        <a:rPr sz="1800" spc="-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IND, </a:t>
                      </a:r>
                      <a:r>
                        <a:rPr sz="1800" spc="-18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CAN, </a:t>
                      </a:r>
                      <a:r>
                        <a:rPr sz="1800" spc="-204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FRA, </a:t>
                      </a:r>
                      <a:r>
                        <a:rPr sz="1800" spc="-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ISR, </a:t>
                      </a:r>
                      <a:r>
                        <a:rPr sz="1800" spc="-2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DEU </a:t>
                      </a:r>
                      <a:r>
                        <a:rPr sz="1800" spc="-8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 </a:t>
                      </a:r>
                      <a:r>
                        <a:rPr sz="1800" spc="-2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JPN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7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 </a:t>
                      </a:r>
                      <a:r>
                        <a:rPr sz="1800" b="1" spc="-1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sz="1800" b="1" spc="-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English Speaking</a:t>
                      </a:r>
                      <a:r>
                        <a:rPr sz="1800" b="1" spc="-204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b="1" spc="-10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Countries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8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USA, </a:t>
                      </a:r>
                      <a:r>
                        <a:rPr sz="1800" spc="-1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IND, </a:t>
                      </a:r>
                      <a:r>
                        <a:rPr sz="1800" spc="-2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GBR,</a:t>
                      </a:r>
                      <a:r>
                        <a:rPr sz="18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2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064380"/>
              </p:ext>
            </p:extLst>
          </p:nvPr>
        </p:nvGraphicFramePr>
        <p:xfrm>
          <a:off x="809589" y="936116"/>
          <a:ext cx="10473574" cy="5272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49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285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marL="30200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5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Sector </a:t>
                      </a:r>
                      <a:r>
                        <a:rPr sz="2400" b="1" spc="-8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Wise </a:t>
                      </a:r>
                      <a:r>
                        <a:rPr sz="2400" b="1" spc="-14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Analysis(Top </a:t>
                      </a:r>
                      <a:r>
                        <a:rPr sz="2400" b="1" spc="-19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sz="2400" b="1" spc="-37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400" b="1" spc="-14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sectors)</a:t>
                      </a:r>
                      <a:endParaRPr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 -</a:t>
                      </a:r>
                      <a:r>
                        <a:rPr sz="1800" b="1" spc="-1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b="1" spc="-6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Sector</a:t>
                      </a:r>
                      <a:r>
                        <a:rPr sz="1800" b="1" spc="-16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b="1" spc="-7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</a:t>
                      </a:r>
                      <a:r>
                        <a:rPr sz="1800" b="1" spc="-7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sz="1800" b="1" spc="-2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b="1" spc="-10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investments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8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spc="-9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2923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dirty="0" err="1" smtClean="0"/>
                        <a:t>Cleantech</a:t>
                      </a:r>
                      <a:r>
                        <a:rPr lang="en-US" dirty="0" smtClean="0"/>
                        <a:t>...Semiconductors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1800" spc="-9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2297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lang="en-US" dirty="0" smtClean="0"/>
                        <a:t>Social..Finance..Analytics..Advertising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lang="en-IN" sz="1800" spc="-9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1912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 -</a:t>
                      </a:r>
                      <a:r>
                        <a:rPr sz="1800" b="1" spc="-1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b="1" spc="-7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GBR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8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5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r>
                        <a:rPr lang="en-IN" sz="1800" spc="-9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1800" spc="-9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Cleantech</a:t>
                      </a:r>
                      <a:r>
                        <a:rPr lang="en-US" sz="1800" spc="-9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...Semiconductors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95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IN" sz="1800" spc="-9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dirty="0" smtClean="0"/>
                        <a:t>Social..Finance..Analytics..Advertising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1800" spc="-9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 -</a:t>
                      </a:r>
                      <a:r>
                        <a:rPr sz="1800" b="1" spc="-19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b="1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8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1800" spc="-9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1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News..</a:t>
                      </a:r>
                      <a:r>
                        <a:rPr lang="en-US" sz="1800" spc="-11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Search.and.Messaging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IN" sz="1800" spc="-95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dirty="0" smtClean="0"/>
                        <a:t>Entertainment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IN" sz="1800" spc="-95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9398" y="703579"/>
            <a:ext cx="6612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Plot 1 –Funding </a:t>
            </a:r>
            <a:r>
              <a:rPr spc="-80" dirty="0"/>
              <a:t>Type</a:t>
            </a:r>
            <a:r>
              <a:rPr spc="-265" dirty="0"/>
              <a:t> </a:t>
            </a:r>
            <a:r>
              <a:rPr spc="-5" dirty="0"/>
              <a:t>Analysis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9691" y="1428736"/>
            <a:ext cx="5917475" cy="5221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8061" y="703579"/>
            <a:ext cx="6527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Plot2 - Country </a:t>
            </a:r>
            <a:r>
              <a:rPr spc="-25" dirty="0"/>
              <a:t>Wise</a:t>
            </a:r>
            <a:r>
              <a:rPr spc="-26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1938654" y="1854263"/>
            <a:ext cx="8101965" cy="4344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3955" y="1849373"/>
            <a:ext cx="8111490" cy="4354830"/>
          </a:xfrm>
          <a:custGeom>
            <a:avLst/>
            <a:gdLst/>
            <a:ahLst/>
            <a:cxnLst/>
            <a:rect l="l" t="t" r="r" b="b"/>
            <a:pathLst>
              <a:path w="8111490" h="4354830">
                <a:moveTo>
                  <a:pt x="0" y="4354576"/>
                </a:moveTo>
                <a:lnTo>
                  <a:pt x="8111490" y="4354576"/>
                </a:lnTo>
                <a:lnTo>
                  <a:pt x="8111490" y="0"/>
                </a:lnTo>
                <a:lnTo>
                  <a:pt x="0" y="0"/>
                </a:lnTo>
                <a:lnTo>
                  <a:pt x="0" y="43545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0343" y="1428735"/>
            <a:ext cx="10698480" cy="5202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9710" y="214290"/>
            <a:ext cx="606615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Plot3 - Sector </a:t>
            </a:r>
            <a:r>
              <a:rPr spc="-25" dirty="0"/>
              <a:t>Wise</a:t>
            </a:r>
            <a:r>
              <a:rPr spc="-33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1770126" y="1854263"/>
            <a:ext cx="8909558" cy="4344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5426" y="1849373"/>
            <a:ext cx="8919210" cy="4354830"/>
          </a:xfrm>
          <a:custGeom>
            <a:avLst/>
            <a:gdLst/>
            <a:ahLst/>
            <a:cxnLst/>
            <a:rect l="l" t="t" r="r" b="b"/>
            <a:pathLst>
              <a:path w="8919210" h="4354830">
                <a:moveTo>
                  <a:pt x="0" y="4354576"/>
                </a:moveTo>
                <a:lnTo>
                  <a:pt x="8919083" y="4354576"/>
                </a:lnTo>
                <a:lnTo>
                  <a:pt x="8919083" y="0"/>
                </a:lnTo>
                <a:lnTo>
                  <a:pt x="0" y="0"/>
                </a:lnTo>
                <a:lnTo>
                  <a:pt x="0" y="43545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274" y="1071545"/>
            <a:ext cx="10332720" cy="549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436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Times New Roman</vt:lpstr>
      <vt:lpstr>Wingdings</vt:lpstr>
      <vt:lpstr>Office Theme</vt:lpstr>
      <vt:lpstr>INVESTMENT CASE STUDY</vt:lpstr>
      <vt:lpstr>Abstract</vt:lpstr>
      <vt:lpstr>Problem solving methodology</vt:lpstr>
      <vt:lpstr>PowerPoint Presentation</vt:lpstr>
      <vt:lpstr>PowerPoint Presentation</vt:lpstr>
      <vt:lpstr>PowerPoint Presentation</vt:lpstr>
      <vt:lpstr>Plot 1 –Funding Type Analysis</vt:lpstr>
      <vt:lpstr>Plot2 - Country Wise Analysis</vt:lpstr>
      <vt:lpstr>Plot3 - Sector Wise Analysis</vt:lpstr>
      <vt:lpstr>Final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AKHIL</cp:lastModifiedBy>
  <cp:revision>8</cp:revision>
  <dcterms:created xsi:type="dcterms:W3CDTF">2018-08-05T15:17:44Z</dcterms:created>
  <dcterms:modified xsi:type="dcterms:W3CDTF">2018-08-07T04:11:48Z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2017-10-01T00:00:00Z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2018-08-05T00:00:00Z</vt:filetime>
  </property>
</Properties>
</file>