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9" r:id="rId27"/>
    <p:sldId id="275" r:id="rId28"/>
    <p:sldId id="276" r:id="rId29"/>
    <p:sldId id="277" r:id="rId30"/>
    <p:sldId id="278" r:id="rId31"/>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ableStyles" Target="tableStyles.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83"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8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8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9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9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0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0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1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1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22"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2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2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3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4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4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5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61"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6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6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7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7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7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7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8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8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8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9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9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9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9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9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9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99"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0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0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0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0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21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1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1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1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2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2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22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2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23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23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23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23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38"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4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4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4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5"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4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24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5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5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5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5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5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6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6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26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6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26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26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27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27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27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78"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8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8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8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5"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8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8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28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9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9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9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29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30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3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0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05200"/>
            <a:ext cx="8229240" cy="858600"/>
          </a:xfrm>
          <a:prstGeom prst="rect">
            <a:avLst/>
          </a:prstGeom>
        </p:spPr>
        <p:txBody>
          <a:bodyPr lIns="0" tIns="0" rIns="0" bIns="0" anchor="ctr">
            <a:spAutoFit/>
          </a:bodyPr>
          <a:lstStyle/>
          <a:p>
            <a:pPr algn="ctr"/>
            <a:endParaRPr lang="en-IN" sz="4400" b="0" strike="noStrike" spc="-1">
              <a:latin typeface="Arial"/>
            </a:endParaRPr>
          </a:p>
        </p:txBody>
      </p:sp>
      <p:sp>
        <p:nvSpPr>
          <p:cNvPr id="30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0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0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1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1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1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0040" cy="1707840"/>
          </a:xfrm>
          <a:prstGeom prst="rect">
            <a:avLst/>
          </a:prstGeom>
          <a:solidFill>
            <a:srgbClr val="EEECE1"/>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6280" cy="360"/>
          </a:xfrm>
          <a:custGeom>
            <a:avLst/>
            <a:gdLst/>
            <a:ahLst/>
            <a:cxnLst/>
            <a:rect l="l" t="t" r="r" b="b"/>
            <a:pathLst>
              <a:path w="21600" h="21600">
                <a:moveTo>
                  <a:pt x="0" y="0"/>
                </a:moveTo>
                <a:lnTo>
                  <a:pt x="21600" y="21600"/>
                </a:lnTo>
              </a:path>
            </a:pathLst>
          </a:custGeom>
          <a:noFill/>
          <a:ln w="28440">
            <a:solidFill>
              <a:srgbClr val="4F81BD"/>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0" name="CustomShape 1"/>
          <p:cNvSpPr/>
          <p:nvPr/>
        </p:nvSpPr>
        <p:spPr>
          <a:xfrm>
            <a:off x="0" y="0"/>
            <a:ext cx="9140040" cy="1707840"/>
          </a:xfrm>
          <a:prstGeom prst="rect">
            <a:avLst/>
          </a:prstGeom>
          <a:solidFill>
            <a:srgbClr val="EEECE1"/>
          </a:solidFill>
          <a:ln>
            <a:noFill/>
          </a:ln>
        </p:spPr>
        <p:style>
          <a:lnRef idx="0">
            <a:scrgbClr r="0" g="0" b="0"/>
          </a:lnRef>
          <a:fillRef idx="0">
            <a:scrgbClr r="0" g="0" b="0"/>
          </a:fillRef>
          <a:effectRef idx="0">
            <a:scrgbClr r="0" g="0" b="0"/>
          </a:effectRef>
          <a:fontRef idx="minor"/>
        </p:style>
      </p:sp>
      <p:sp>
        <p:nvSpPr>
          <p:cNvPr id="41" name="CustomShape 2"/>
          <p:cNvSpPr/>
          <p:nvPr/>
        </p:nvSpPr>
        <p:spPr>
          <a:xfrm>
            <a:off x="641880" y="3597480"/>
            <a:ext cx="386280" cy="360"/>
          </a:xfrm>
          <a:custGeom>
            <a:avLst/>
            <a:gdLst/>
            <a:ahLst/>
            <a:cxnLst/>
            <a:rect l="l" t="t" r="r" b="b"/>
            <a:pathLst>
              <a:path w="21600" h="21600">
                <a:moveTo>
                  <a:pt x="0" y="0"/>
                </a:moveTo>
                <a:lnTo>
                  <a:pt x="21600" y="21600"/>
                </a:lnTo>
              </a:path>
            </a:pathLst>
          </a:custGeom>
          <a:noFill/>
          <a:ln w="28440">
            <a:solidFill>
              <a:srgbClr val="4F81BD"/>
            </a:solidFill>
            <a:round/>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118" name="CustomShape 1"/>
          <p:cNvSpPr/>
          <p:nvPr/>
        </p:nvSpPr>
        <p:spPr>
          <a:xfrm>
            <a:off x="0" y="5045760"/>
            <a:ext cx="9140040" cy="93960"/>
          </a:xfrm>
          <a:prstGeom prst="rect">
            <a:avLst/>
          </a:prstGeom>
          <a:solidFill>
            <a:srgbClr val="26A69A"/>
          </a:solidFill>
          <a:ln>
            <a:noFill/>
          </a:ln>
        </p:spPr>
        <p:style>
          <a:lnRef idx="0">
            <a:scrgbClr r="0" g="0" b="0"/>
          </a:lnRef>
          <a:fillRef idx="0">
            <a:scrgbClr r="0" g="0" b="0"/>
          </a:fillRef>
          <a:effectRef idx="0">
            <a:scrgbClr r="0" g="0" b="0"/>
          </a:effectRef>
          <a:fontRef idx="minor"/>
        </p:style>
      </p:sp>
      <p:sp>
        <p:nvSpPr>
          <p:cNvPr id="119" name="PlaceHolder 2"/>
          <p:cNvSpPr>
            <a:spLocks noGrp="1"/>
          </p:cNvSpPr>
          <p:nvPr>
            <p:ph type="title"/>
          </p:nvPr>
        </p:nvSpPr>
        <p:spPr>
          <a:xfrm>
            <a:off x="457200" y="204840"/>
            <a:ext cx="8228880" cy="8589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120"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157" name="CustomShape 1"/>
          <p:cNvSpPr/>
          <p:nvPr/>
        </p:nvSpPr>
        <p:spPr>
          <a:xfrm>
            <a:off x="0" y="5045760"/>
            <a:ext cx="9140040" cy="93960"/>
          </a:xfrm>
          <a:prstGeom prst="rect">
            <a:avLst/>
          </a:prstGeom>
          <a:solidFill>
            <a:srgbClr val="26A69A"/>
          </a:solidFill>
          <a:ln>
            <a:noFill/>
          </a:ln>
        </p:spPr>
        <p:style>
          <a:lnRef idx="0">
            <a:scrgbClr r="0" g="0" b="0"/>
          </a:lnRef>
          <a:fillRef idx="0">
            <a:scrgbClr r="0" g="0" b="0"/>
          </a:fillRef>
          <a:effectRef idx="0">
            <a:scrgbClr r="0" g="0" b="0"/>
          </a:effectRef>
          <a:fontRef idx="minor"/>
        </p:style>
      </p:sp>
      <p:sp>
        <p:nvSpPr>
          <p:cNvPr id="158" name="PlaceHolder 2"/>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59"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4840"/>
            <a:ext cx="8228880" cy="8589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197"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34" name="CustomShape 1"/>
          <p:cNvSpPr/>
          <p:nvPr/>
        </p:nvSpPr>
        <p:spPr>
          <a:xfrm>
            <a:off x="0" y="5045760"/>
            <a:ext cx="9140040" cy="93960"/>
          </a:xfrm>
          <a:prstGeom prst="rect">
            <a:avLst/>
          </a:prstGeom>
          <a:solidFill>
            <a:srgbClr val="26A69A"/>
          </a:solidFill>
          <a:ln>
            <a:noFill/>
          </a:ln>
        </p:spPr>
        <p:style>
          <a:lnRef idx="0">
            <a:scrgbClr r="0" g="0" b="0"/>
          </a:lnRef>
          <a:fillRef idx="0">
            <a:scrgbClr r="0" g="0" b="0"/>
          </a:fillRef>
          <a:effectRef idx="0">
            <a:scrgbClr r="0" g="0" b="0"/>
          </a:effectRef>
          <a:fontRef idx="minor"/>
        </p:style>
      </p:sp>
      <p:sp>
        <p:nvSpPr>
          <p:cNvPr id="235" name="PlaceHolder 2"/>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36"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73" name="CustomShape 1"/>
          <p:cNvSpPr/>
          <p:nvPr/>
        </p:nvSpPr>
        <p:spPr>
          <a:xfrm>
            <a:off x="0" y="5045760"/>
            <a:ext cx="9143640" cy="9756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274" name="PlaceHolder 2"/>
          <p:cNvSpPr>
            <a:spLocks noGrp="1"/>
          </p:cNvSpPr>
          <p:nvPr>
            <p:ph type="title"/>
          </p:nvPr>
        </p:nvSpPr>
        <p:spPr>
          <a:xfrm>
            <a:off x="311760" y="444960"/>
            <a:ext cx="8520120" cy="61272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sp>
        <p:nvSpPr>
          <p:cNvPr id="275" name="PlaceHolder 3"/>
          <p:cNvSpPr>
            <a:spLocks noGrp="1"/>
          </p:cNvSpPr>
          <p:nvPr>
            <p:ph type="body"/>
          </p:nvPr>
        </p:nvSpPr>
        <p:spPr>
          <a:xfrm>
            <a:off x="311760" y="1171440"/>
            <a:ext cx="8520120" cy="339696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76"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pPr>
            <a:fld id="{1601D69C-1973-4484-8A75-FD6DF8C65ED1}" type="slidenum">
              <a:rPr lang="en-IN" sz="1000" b="0" strike="noStrike" spc="-1">
                <a:solidFill>
                  <a:srgbClr val="000000"/>
                </a:solidFill>
                <a:latin typeface="Old Standard TT"/>
                <a:ea typeface="Old Standard TT"/>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Google Shape;167;p40"/>
          <p:cNvPicPr/>
          <p:nvPr/>
        </p:nvPicPr>
        <p:blipFill>
          <a:blip r:embed="rId2"/>
          <a:stretch/>
        </p:blipFill>
        <p:spPr>
          <a:xfrm>
            <a:off x="3071880" y="170640"/>
            <a:ext cx="2995920" cy="1990080"/>
          </a:xfrm>
          <a:prstGeom prst="rect">
            <a:avLst/>
          </a:prstGeom>
          <a:ln>
            <a:noFill/>
          </a:ln>
        </p:spPr>
      </p:pic>
      <p:sp>
        <p:nvSpPr>
          <p:cNvPr id="314" name="CustomShape 1"/>
          <p:cNvSpPr/>
          <p:nvPr/>
        </p:nvSpPr>
        <p:spPr>
          <a:xfrm>
            <a:off x="512640" y="2230200"/>
            <a:ext cx="8114760" cy="2344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IN" sz="3000" b="1" strike="noStrike" spc="-1">
                <a:solidFill>
                  <a:srgbClr val="FFFBF0"/>
                </a:solidFill>
                <a:latin typeface="Times New Roman"/>
                <a:ea typeface="Times New Roman"/>
              </a:rPr>
              <a:t>Department of Information Technology</a:t>
            </a:r>
            <a:endParaRPr lang="en-IN" sz="3000" b="0" strike="noStrike" spc="-1">
              <a:latin typeface="Arial"/>
            </a:endParaRPr>
          </a:p>
          <a:p>
            <a:pPr algn="ctr">
              <a:lnSpc>
                <a:spcPct val="100000"/>
              </a:lnSpc>
            </a:pPr>
            <a:r>
              <a:rPr lang="en-IN" sz="3000" b="1" strike="noStrike" spc="-1">
                <a:solidFill>
                  <a:srgbClr val="FFFBF0"/>
                </a:solidFill>
                <a:latin typeface="Times New Roman"/>
                <a:ea typeface="Times New Roman"/>
              </a:rPr>
              <a:t>NBA Accredited</a:t>
            </a:r>
            <a:br/>
            <a:r>
              <a:rPr lang="en-IN" sz="2400" b="0" strike="noStrike" spc="-1">
                <a:solidFill>
                  <a:srgbClr val="FFFBF0"/>
                </a:solidFill>
                <a:latin typeface="Times New Roman"/>
                <a:ea typeface="Times New Roman"/>
              </a:rPr>
              <a:t>A.P. Shah Institute of Technology</a:t>
            </a:r>
            <a:br/>
            <a:r>
              <a:rPr lang="en-IN" sz="2400" b="0" strike="noStrike" spc="-1">
                <a:solidFill>
                  <a:srgbClr val="FFFBF0"/>
                </a:solidFill>
                <a:latin typeface="Times New Roman"/>
                <a:ea typeface="Times New Roman"/>
              </a:rPr>
              <a:t>G.B.Road,Kasarvadavli, Thane(W), Mumbai-400615</a:t>
            </a:r>
            <a:br/>
            <a:r>
              <a:rPr lang="en-IN" sz="2400" b="0" strike="noStrike" spc="-1">
                <a:solidFill>
                  <a:srgbClr val="FFFBF0"/>
                </a:solidFill>
                <a:latin typeface="Times New Roman"/>
                <a:ea typeface="Times New Roman"/>
              </a:rPr>
              <a:t>UNIVERSITY OF MUMBAI</a:t>
            </a:r>
            <a:br/>
            <a:r>
              <a:rPr lang="en-IN" sz="2400" b="0" strike="noStrike" spc="-1">
                <a:solidFill>
                  <a:srgbClr val="FFFBF0"/>
                </a:solidFill>
                <a:latin typeface="Times New Roman"/>
                <a:ea typeface="Times New Roman"/>
              </a:rPr>
              <a:t>Academic Year 2020-2021</a:t>
            </a:r>
            <a:endParaRPr lang="en-IN"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311760" y="44496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341" name="CustomShape 2"/>
          <p:cNvSpPr/>
          <p:nvPr/>
        </p:nvSpPr>
        <p:spPr>
          <a:xfrm>
            <a:off x="311760" y="1056960"/>
            <a:ext cx="8516520" cy="9121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39120" algn="just">
              <a:lnSpc>
                <a:spcPct val="115000"/>
              </a:lnSpc>
              <a:buClr>
                <a:srgbClr val="000000"/>
              </a:buClr>
              <a:buFont typeface="Old Standard TT"/>
              <a:buChar char="●"/>
            </a:pPr>
            <a:r>
              <a:rPr lang="en-IN" sz="1800" b="0" strike="noStrike" spc="-1" dirty="0">
                <a:solidFill>
                  <a:srgbClr val="000000"/>
                </a:solidFill>
                <a:latin typeface="Old Standard TT"/>
                <a:ea typeface="Old Standard TT"/>
              </a:rPr>
              <a:t>Home automation is the wireless and remote control of different aspects of a living space like lighting, temperature, security, entertainment, etc. It performs with the help of connected smart devices and appliances that use communication technology like </a:t>
            </a:r>
            <a:r>
              <a:rPr lang="en-IN" sz="1800" b="0" strike="noStrike" spc="-1" dirty="0" err="1">
                <a:solidFill>
                  <a:srgbClr val="000000"/>
                </a:solidFill>
                <a:latin typeface="Old Standard TT"/>
                <a:ea typeface="Old Standard TT"/>
              </a:rPr>
              <a:t>WiFi</a:t>
            </a:r>
            <a:r>
              <a:rPr lang="en-IN" sz="1800" b="0" strike="noStrike" spc="-1" dirty="0">
                <a:solidFill>
                  <a:srgbClr val="000000"/>
                </a:solidFill>
                <a:latin typeface="Old Standard TT"/>
                <a:ea typeface="Old Standard TT"/>
              </a:rPr>
              <a:t>, Bluetooth and Ethernet, to share data and facilitate the efficient management of power consumption. It has advantages like:</a:t>
            </a:r>
            <a:endParaRPr lang="en-IN" sz="1800" b="0" strike="noStrike" spc="-1" dirty="0">
              <a:latin typeface="Arial"/>
            </a:endParaRPr>
          </a:p>
          <a:p>
            <a:pPr marL="457200" algn="just">
              <a:lnSpc>
                <a:spcPct val="115000"/>
              </a:lnSpc>
            </a:pPr>
            <a:endParaRPr lang="en-IN" sz="1800" b="0" strike="noStrike" spc="-1" dirty="0">
              <a:latin typeface="Arial"/>
            </a:endParaRPr>
          </a:p>
          <a:p>
            <a:pPr marL="457200" indent="-339120" algn="just">
              <a:lnSpc>
                <a:spcPct val="115000"/>
              </a:lnSpc>
              <a:buClr>
                <a:srgbClr val="000000"/>
              </a:buClr>
              <a:buFont typeface="Old Standard TT"/>
              <a:buChar char="●"/>
            </a:pPr>
            <a:r>
              <a:rPr lang="en-IN" sz="1800" b="0" strike="noStrike" spc="-1" dirty="0">
                <a:solidFill>
                  <a:srgbClr val="000000"/>
                </a:solidFill>
                <a:latin typeface="Old Standard TT"/>
                <a:ea typeface="Old Standard TT"/>
              </a:rPr>
              <a:t>Cost-effective: Home automation appliances have a longer life cycle than the regular device. Hence this saves money.</a:t>
            </a:r>
            <a:endParaRPr lang="en-IN" sz="1800" b="0" strike="noStrike" spc="-1" dirty="0">
              <a:latin typeface="Arial"/>
            </a:endParaRPr>
          </a:p>
          <a:p>
            <a:pPr marL="457200" algn="just">
              <a:lnSpc>
                <a:spcPct val="115000"/>
              </a:lnSpc>
            </a:pPr>
            <a:endParaRPr lang="en-IN" sz="1800" b="0" strike="noStrike" spc="-1" dirty="0">
              <a:latin typeface="Arial"/>
            </a:endParaRPr>
          </a:p>
          <a:p>
            <a:pPr marL="457200" indent="-339120" algn="just">
              <a:lnSpc>
                <a:spcPct val="115000"/>
              </a:lnSpc>
              <a:buClr>
                <a:srgbClr val="000000"/>
              </a:buClr>
              <a:buFont typeface="Old Standard TT"/>
              <a:buChar char="●"/>
            </a:pPr>
            <a:r>
              <a:rPr lang="en-IN" sz="1800" b="0" strike="noStrike" spc="-1" dirty="0">
                <a:solidFill>
                  <a:srgbClr val="000000"/>
                </a:solidFill>
                <a:latin typeface="Old Standard TT"/>
                <a:ea typeface="Old Standard TT"/>
              </a:rPr>
              <a:t>Self-sufficient: The home automation technologies come with the option of running on sustainable sources of energy like wind or solar power and even water harvesting.</a:t>
            </a:r>
            <a:endParaRPr lang="en-IN"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311760" y="44496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1.6 Technology stack</a:t>
            </a:r>
            <a:endParaRPr lang="en-IN" sz="3000" b="0" strike="noStrike" spc="-1">
              <a:latin typeface="Arial"/>
            </a:endParaRPr>
          </a:p>
        </p:txBody>
      </p:sp>
      <p:sp>
        <p:nvSpPr>
          <p:cNvPr id="343" name="CustomShape 2"/>
          <p:cNvSpPr/>
          <p:nvPr/>
        </p:nvSpPr>
        <p:spPr>
          <a:xfrm>
            <a:off x="311760" y="1171440"/>
            <a:ext cx="8516520" cy="3761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pPr>
            <a:r>
              <a:rPr lang="en-IN" sz="1800" b="1" strike="noStrike" spc="-1" dirty="0">
                <a:solidFill>
                  <a:srgbClr val="000000"/>
                </a:solidFill>
                <a:latin typeface="Old Standard TT"/>
                <a:ea typeface="Old Standard TT"/>
              </a:rPr>
              <a:t>1.SOFTWARE REQUIREMENTS</a:t>
            </a:r>
            <a:endParaRPr lang="en-IN" sz="1800" b="0" strike="noStrike" spc="-1" dirty="0">
              <a:latin typeface="Arial"/>
            </a:endParaRPr>
          </a:p>
          <a:p>
            <a:pPr marL="457200" indent="-340200">
              <a:lnSpc>
                <a:spcPct val="115000"/>
              </a:lnSpc>
              <a:buClr>
                <a:srgbClr val="000000"/>
              </a:buClr>
              <a:buFont typeface="Old Standard TT"/>
              <a:buChar char="●"/>
            </a:pPr>
            <a:r>
              <a:rPr lang="en-IN" sz="1800" b="0" strike="noStrike" spc="-1" dirty="0">
                <a:solidFill>
                  <a:srgbClr val="000000"/>
                </a:solidFill>
                <a:latin typeface="Old Standard TT"/>
                <a:ea typeface="Old Standard TT"/>
              </a:rPr>
              <a:t>Arduino IDE</a:t>
            </a:r>
            <a:endParaRPr lang="en-IN" sz="1800" b="0" strike="noStrike" spc="-1" dirty="0">
              <a:latin typeface="Arial"/>
            </a:endParaRPr>
          </a:p>
          <a:p>
            <a:pPr marL="457200" indent="-340200">
              <a:lnSpc>
                <a:spcPct val="115000"/>
              </a:lnSpc>
              <a:buClr>
                <a:srgbClr val="000000"/>
              </a:buClr>
              <a:buFont typeface="Old Standard TT"/>
              <a:buChar char="●"/>
            </a:pPr>
            <a:r>
              <a:rPr lang="en-IN" sz="1800" b="0" strike="noStrike" spc="-1" dirty="0">
                <a:solidFill>
                  <a:srgbClr val="000000"/>
                </a:solidFill>
                <a:latin typeface="Old Standard TT"/>
                <a:ea typeface="Old Standard TT"/>
              </a:rPr>
              <a:t>Android Studio</a:t>
            </a:r>
          </a:p>
          <a:p>
            <a:pPr marL="457200" indent="-340200">
              <a:lnSpc>
                <a:spcPct val="115000"/>
              </a:lnSpc>
              <a:buClr>
                <a:srgbClr val="000000"/>
              </a:buClr>
              <a:buFont typeface="Old Standard TT"/>
              <a:buChar char="●"/>
            </a:pPr>
            <a:r>
              <a:rPr lang="en-IN" spc="-1" dirty="0">
                <a:solidFill>
                  <a:srgbClr val="000000"/>
                </a:solidFill>
                <a:latin typeface="Old Standard TT"/>
              </a:rPr>
              <a:t>Python</a:t>
            </a:r>
            <a:endParaRPr lang="en-IN" sz="1800" b="0" strike="noStrike" spc="-1" dirty="0">
              <a:latin typeface="Arial"/>
            </a:endParaRPr>
          </a:p>
          <a:p>
            <a:pPr>
              <a:lnSpc>
                <a:spcPct val="115000"/>
              </a:lnSpc>
            </a:pPr>
            <a:r>
              <a:rPr lang="en-IN" sz="1800" b="1" strike="noStrike" spc="-1" dirty="0">
                <a:solidFill>
                  <a:srgbClr val="000000"/>
                </a:solidFill>
                <a:latin typeface="Old Standard TT"/>
                <a:ea typeface="Old Standard TT"/>
              </a:rPr>
              <a:t>2.HARDWARE REQUIREMENTS</a:t>
            </a:r>
            <a:endParaRPr lang="en-IN" sz="1800" b="0" strike="noStrike" spc="-1" dirty="0">
              <a:latin typeface="Arial"/>
            </a:endParaRPr>
          </a:p>
          <a:p>
            <a:pPr marL="457200" indent="-340200">
              <a:lnSpc>
                <a:spcPct val="115000"/>
              </a:lnSpc>
              <a:buClr>
                <a:srgbClr val="000000"/>
              </a:buClr>
              <a:buFont typeface="Old Standard TT"/>
              <a:buChar char="●"/>
            </a:pPr>
            <a:r>
              <a:rPr lang="en-IN" sz="1800" b="0" strike="noStrike" spc="-1" dirty="0">
                <a:solidFill>
                  <a:srgbClr val="000000"/>
                </a:solidFill>
                <a:latin typeface="Old Standard TT"/>
                <a:ea typeface="Old Standard TT"/>
              </a:rPr>
              <a:t>ARDUINO UNO</a:t>
            </a:r>
          </a:p>
          <a:p>
            <a:pPr marL="457200" indent="-340200">
              <a:lnSpc>
                <a:spcPct val="115000"/>
              </a:lnSpc>
              <a:buClr>
                <a:srgbClr val="000000"/>
              </a:buClr>
              <a:buFont typeface="Old Standard TT"/>
              <a:buChar char="●"/>
            </a:pPr>
            <a:r>
              <a:rPr lang="en-IN" spc="-1" dirty="0">
                <a:solidFill>
                  <a:srgbClr val="000000"/>
                </a:solidFill>
                <a:latin typeface="Old Standard TT"/>
              </a:rPr>
              <a:t>Raspberry PI</a:t>
            </a:r>
            <a:endParaRPr lang="en-IN" sz="1800" b="0" strike="noStrike" spc="-1" dirty="0">
              <a:latin typeface="Arial"/>
            </a:endParaRPr>
          </a:p>
          <a:p>
            <a:pPr marL="457200" indent="-340200">
              <a:lnSpc>
                <a:spcPct val="115000"/>
              </a:lnSpc>
              <a:buClr>
                <a:srgbClr val="000000"/>
              </a:buClr>
              <a:buFont typeface="Old Standard TT"/>
              <a:buChar char="●"/>
            </a:pPr>
            <a:r>
              <a:rPr lang="en-IN" sz="1800" b="0" strike="noStrike" spc="-1" dirty="0">
                <a:solidFill>
                  <a:srgbClr val="000000"/>
                </a:solidFill>
                <a:latin typeface="Old Standard TT"/>
                <a:ea typeface="Old Standard TT"/>
              </a:rPr>
              <a:t>RELAYS</a:t>
            </a:r>
            <a:endParaRPr lang="en-IN" sz="1800" b="0" strike="noStrike" spc="-1" dirty="0">
              <a:latin typeface="Arial"/>
            </a:endParaRPr>
          </a:p>
          <a:p>
            <a:pPr marL="457200" indent="-340200">
              <a:lnSpc>
                <a:spcPct val="115000"/>
              </a:lnSpc>
              <a:buClr>
                <a:srgbClr val="000000"/>
              </a:buClr>
              <a:buFont typeface="Old Standard TT"/>
              <a:buChar char="●"/>
            </a:pPr>
            <a:r>
              <a:rPr lang="en-IN" sz="1800" b="0" strike="noStrike" spc="-1" dirty="0">
                <a:solidFill>
                  <a:srgbClr val="000000"/>
                </a:solidFill>
                <a:latin typeface="Old Standard TT"/>
                <a:ea typeface="Old Standard TT"/>
              </a:rPr>
              <a:t>FINGERPRINT SCANNER</a:t>
            </a:r>
            <a:endParaRPr lang="en-IN" sz="1800" b="0" strike="noStrike" spc="-1" dirty="0">
              <a:latin typeface="Arial"/>
            </a:endParaRPr>
          </a:p>
          <a:p>
            <a:pPr marL="457200" indent="-340200">
              <a:lnSpc>
                <a:spcPct val="115000"/>
              </a:lnSpc>
              <a:buClr>
                <a:srgbClr val="000000"/>
              </a:buClr>
              <a:buFont typeface="Old Standard TT"/>
              <a:buChar char="●"/>
            </a:pPr>
            <a:r>
              <a:rPr lang="en-IN" spc="-1" dirty="0">
                <a:solidFill>
                  <a:srgbClr val="000000"/>
                </a:solidFill>
                <a:latin typeface="Old Standard TT"/>
              </a:rPr>
              <a:t>LED INDICATORS</a:t>
            </a:r>
          </a:p>
          <a:p>
            <a:pPr marL="457200" indent="-340200">
              <a:lnSpc>
                <a:spcPct val="115000"/>
              </a:lnSpc>
              <a:buClr>
                <a:srgbClr val="000000"/>
              </a:buClr>
              <a:buFont typeface="Old Standard TT"/>
              <a:buChar char="●"/>
            </a:pPr>
            <a:r>
              <a:rPr lang="en-IN" sz="1800" b="0" strike="noStrike" spc="-1" dirty="0">
                <a:solidFill>
                  <a:srgbClr val="000000"/>
                </a:solidFill>
                <a:latin typeface="Old Standard TT"/>
              </a:rPr>
              <a:t>SOLENOID LOCK</a:t>
            </a:r>
            <a:endParaRPr lang="en-IN" sz="1800" b="0" strike="noStrike" spc="-1" dirty="0">
              <a:latin typeface="Arial"/>
            </a:endParaRPr>
          </a:p>
          <a:p>
            <a:pPr>
              <a:lnSpc>
                <a:spcPct val="115000"/>
              </a:lnSpc>
            </a:pPr>
            <a:endParaRPr lang="en-IN" sz="1800" b="0" strike="noStrike" spc="-1" dirty="0">
              <a:latin typeface="Arial"/>
            </a:endParaRPr>
          </a:p>
          <a:p>
            <a:pPr marL="457200">
              <a:lnSpc>
                <a:spcPct val="115000"/>
              </a:lnSpc>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a:lnSpc>
                <a:spcPct val="115000"/>
              </a:lnSpc>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a:lnSpc>
                <a:spcPct val="115000"/>
              </a:lnSpc>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4640">
              <a:lnSpc>
                <a:spcPct val="115000"/>
              </a:lnSpc>
            </a:pPr>
            <a:endParaRPr lang="en-IN" sz="1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512640" y="3840480"/>
            <a:ext cx="8114760" cy="783720"/>
          </a:xfrm>
          <a:prstGeom prst="rect">
            <a:avLst/>
          </a:prstGeom>
          <a:noFill/>
          <a:ln>
            <a:noFill/>
          </a:ln>
        </p:spPr>
        <p:style>
          <a:lnRef idx="0">
            <a:scrgbClr r="0" g="0" b="0"/>
          </a:lnRef>
          <a:fillRef idx="0">
            <a:scrgbClr r="0" g="0" b="0"/>
          </a:fillRef>
          <a:effectRef idx="0">
            <a:scrgbClr r="0" g="0" b="0"/>
          </a:effectRef>
          <a:fontRef idx="minor"/>
        </p:style>
      </p:sp>
      <p:pic>
        <p:nvPicPr>
          <p:cNvPr id="345" name="Google Shape;223;p49"/>
          <p:cNvPicPr/>
          <p:nvPr/>
        </p:nvPicPr>
        <p:blipFill>
          <a:blip r:embed="rId2"/>
          <a:stretch/>
        </p:blipFill>
        <p:spPr>
          <a:xfrm>
            <a:off x="0" y="882720"/>
            <a:ext cx="9144000" cy="4313520"/>
          </a:xfrm>
          <a:prstGeom prst="rect">
            <a:avLst/>
          </a:prstGeom>
          <a:ln>
            <a:noFill/>
          </a:ln>
        </p:spPr>
      </p:pic>
      <p:sp>
        <p:nvSpPr>
          <p:cNvPr id="346" name="CustomShape 2"/>
          <p:cNvSpPr/>
          <p:nvPr/>
        </p:nvSpPr>
        <p:spPr>
          <a:xfrm>
            <a:off x="172080" y="20052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 Project Design </a:t>
            </a:r>
            <a:endParaRPr lang="en-IN" sz="30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364320" y="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348" name="CustomShape 2"/>
          <p:cNvSpPr/>
          <p:nvPr/>
        </p:nvSpPr>
        <p:spPr>
          <a:xfrm>
            <a:off x="311760" y="1171440"/>
            <a:ext cx="8516520" cy="3393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pPr>
            <a:r>
              <a:rPr lang="en-IN" sz="1800" b="0" strike="noStrike" spc="-1">
                <a:solidFill>
                  <a:srgbClr val="000000"/>
                </a:solidFill>
                <a:latin typeface="Old Standard TT"/>
                <a:ea typeface="Old Standard TT"/>
              </a:rPr>
              <a:t>                  </a:t>
            </a:r>
            <a:endParaRPr lang="en-IN" sz="1800" b="0" strike="noStrike" spc="-1">
              <a:latin typeface="Arial"/>
            </a:endParaRPr>
          </a:p>
          <a:p>
            <a:pPr marL="457200" indent="-224640">
              <a:lnSpc>
                <a:spcPct val="115000"/>
              </a:lnSpc>
            </a:pPr>
            <a:endParaRPr lang="en-IN" sz="1800" b="0" strike="noStrike" spc="-1">
              <a:latin typeface="Arial"/>
            </a:endParaRPr>
          </a:p>
        </p:txBody>
      </p:sp>
      <p:pic>
        <p:nvPicPr>
          <p:cNvPr id="349" name="Google Shape;231;p50"/>
          <p:cNvPicPr/>
          <p:nvPr/>
        </p:nvPicPr>
        <p:blipFill>
          <a:blip r:embed="rId2"/>
          <a:stretch/>
        </p:blipFill>
        <p:spPr>
          <a:xfrm>
            <a:off x="2074320" y="740880"/>
            <a:ext cx="4607280" cy="42548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311760" y="44496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2.2 Prototype Design Demonstration</a:t>
            </a:r>
            <a:endParaRPr lang="en-IN" sz="3000" b="0" strike="noStrike" spc="-1">
              <a:latin typeface="Arial"/>
            </a:endParaRPr>
          </a:p>
        </p:txBody>
      </p:sp>
      <p:pic>
        <p:nvPicPr>
          <p:cNvPr id="351" name="Google Shape;237;p51"/>
          <p:cNvPicPr/>
          <p:nvPr/>
        </p:nvPicPr>
        <p:blipFill>
          <a:blip r:embed="rId2"/>
          <a:stretch/>
        </p:blipFill>
        <p:spPr>
          <a:xfrm>
            <a:off x="914760" y="1128960"/>
            <a:ext cx="5436360" cy="377892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231480" y="18000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2.3 Description Of Use Case</a:t>
            </a:r>
            <a:endParaRPr lang="en-IN" sz="3000" b="0" strike="noStrike" spc="-1">
              <a:latin typeface="Arial"/>
            </a:endParaRPr>
          </a:p>
        </p:txBody>
      </p:sp>
      <p:sp>
        <p:nvSpPr>
          <p:cNvPr id="353" name="CustomShape 2"/>
          <p:cNvSpPr/>
          <p:nvPr/>
        </p:nvSpPr>
        <p:spPr>
          <a:xfrm>
            <a:off x="311760" y="1171440"/>
            <a:ext cx="8516520" cy="3393360"/>
          </a:xfrm>
          <a:prstGeom prst="rect">
            <a:avLst/>
          </a:prstGeom>
          <a:noFill/>
          <a:ln>
            <a:noFill/>
          </a:ln>
        </p:spPr>
        <p:style>
          <a:lnRef idx="0">
            <a:scrgbClr r="0" g="0" b="0"/>
          </a:lnRef>
          <a:fillRef idx="0">
            <a:scrgbClr r="0" g="0" b="0"/>
          </a:fillRef>
          <a:effectRef idx="0">
            <a:scrgbClr r="0" g="0" b="0"/>
          </a:effectRef>
          <a:fontRef idx="minor"/>
        </p:style>
      </p:sp>
      <p:pic>
        <p:nvPicPr>
          <p:cNvPr id="5" name="Picture 4">
            <a:extLst>
              <a:ext uri="{FF2B5EF4-FFF2-40B4-BE49-F238E27FC236}">
                <a16:creationId xmlns:a16="http://schemas.microsoft.com/office/drawing/2014/main" id="{51C30FBE-742A-4D5E-83B2-F21E38517382}"/>
              </a:ext>
            </a:extLst>
          </p:cNvPr>
          <p:cNvPicPr>
            <a:picLocks noChangeAspect="1"/>
          </p:cNvPicPr>
          <p:nvPr/>
        </p:nvPicPr>
        <p:blipFill>
          <a:blip r:embed="rId2"/>
          <a:stretch>
            <a:fillRect/>
          </a:stretch>
        </p:blipFill>
        <p:spPr>
          <a:xfrm>
            <a:off x="2271536" y="963120"/>
            <a:ext cx="4781550" cy="381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312480" y="14796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dirty="0">
                <a:solidFill>
                  <a:srgbClr val="000000"/>
                </a:solidFill>
                <a:latin typeface="Times New Roman"/>
                <a:ea typeface="Times New Roman"/>
              </a:rPr>
              <a:t>2.4 Activity diagram</a:t>
            </a:r>
            <a:endParaRPr lang="en-IN" sz="3000" b="0" strike="noStrike" spc="-1" dirty="0">
              <a:latin typeface="Arial"/>
            </a:endParaRPr>
          </a:p>
        </p:txBody>
      </p:sp>
      <p:sp>
        <p:nvSpPr>
          <p:cNvPr id="356" name="CustomShape 2"/>
          <p:cNvSpPr/>
          <p:nvPr/>
        </p:nvSpPr>
        <p:spPr>
          <a:xfrm>
            <a:off x="311760" y="1171440"/>
            <a:ext cx="8516520" cy="3393360"/>
          </a:xfrm>
          <a:prstGeom prst="rect">
            <a:avLst/>
          </a:prstGeom>
          <a:noFill/>
          <a:ln>
            <a:noFill/>
          </a:ln>
        </p:spPr>
        <p:style>
          <a:lnRef idx="0">
            <a:scrgbClr r="0" g="0" b="0"/>
          </a:lnRef>
          <a:fillRef idx="0">
            <a:scrgbClr r="0" g="0" b="0"/>
          </a:fillRef>
          <a:effectRef idx="0">
            <a:scrgbClr r="0" g="0" b="0"/>
          </a:effectRef>
          <a:fontRef idx="minor"/>
        </p:style>
      </p:sp>
      <p:pic>
        <p:nvPicPr>
          <p:cNvPr id="357" name="Google Shape;251;p53"/>
          <p:cNvPicPr/>
          <p:nvPr/>
        </p:nvPicPr>
        <p:blipFill>
          <a:blip r:embed="rId2"/>
          <a:stretch/>
        </p:blipFill>
        <p:spPr>
          <a:xfrm>
            <a:off x="2215080" y="851040"/>
            <a:ext cx="4052880" cy="416916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258120" y="11592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dirty="0">
                <a:solidFill>
                  <a:srgbClr val="000000"/>
                </a:solidFill>
                <a:latin typeface="Times New Roman"/>
                <a:ea typeface="Times New Roman"/>
              </a:rPr>
              <a:t>2.5 Sequence Diagram</a:t>
            </a:r>
            <a:endParaRPr lang="en-IN" sz="3000" b="0" strike="noStrike" spc="-1" dirty="0">
              <a:latin typeface="Arial"/>
            </a:endParaRPr>
          </a:p>
        </p:txBody>
      </p:sp>
      <p:sp>
        <p:nvSpPr>
          <p:cNvPr id="359" name="CustomShape 2"/>
          <p:cNvSpPr/>
          <p:nvPr/>
        </p:nvSpPr>
        <p:spPr>
          <a:xfrm>
            <a:off x="311760" y="1171440"/>
            <a:ext cx="8516520" cy="3393360"/>
          </a:xfrm>
          <a:prstGeom prst="rect">
            <a:avLst/>
          </a:prstGeom>
          <a:noFill/>
          <a:ln>
            <a:noFill/>
          </a:ln>
        </p:spPr>
        <p:style>
          <a:lnRef idx="0">
            <a:scrgbClr r="0" g="0" b="0"/>
          </a:lnRef>
          <a:fillRef idx="0">
            <a:scrgbClr r="0" g="0" b="0"/>
          </a:fillRef>
          <a:effectRef idx="0">
            <a:scrgbClr r="0" g="0" b="0"/>
          </a:effectRef>
          <a:fontRef idx="minor"/>
        </p:style>
      </p:sp>
      <p:pic>
        <p:nvPicPr>
          <p:cNvPr id="360" name="Picture 359"/>
          <p:cNvPicPr/>
          <p:nvPr/>
        </p:nvPicPr>
        <p:blipFill rotWithShape="1">
          <a:blip r:embed="rId2"/>
          <a:srcRect l="5586" t="7724" r="6138" b="6563"/>
          <a:stretch/>
        </p:blipFill>
        <p:spPr>
          <a:xfrm>
            <a:off x="920978" y="1052546"/>
            <a:ext cx="7216524" cy="3690493"/>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3"/>
          <p:cNvSpPr/>
          <p:nvPr/>
        </p:nvSpPr>
        <p:spPr>
          <a:xfrm>
            <a:off x="641520" y="3867840"/>
            <a:ext cx="389880" cy="1440"/>
          </a:xfrm>
          <a:custGeom>
            <a:avLst/>
            <a:gdLst/>
            <a:ahLst/>
            <a:cxnLst/>
            <a:rect l="l" t="t" r="r" b="b"/>
            <a:pathLst>
              <a:path w="1084" h="5">
                <a:moveTo>
                  <a:pt x="0" y="0"/>
                </a:moveTo>
                <a:lnTo>
                  <a:pt x="1083" y="4"/>
                </a:lnTo>
                <a:lnTo>
                  <a:pt x="0" y="0"/>
                </a:lnTo>
              </a:path>
            </a:pathLst>
          </a:custGeom>
          <a:noFill/>
          <a:ln>
            <a:noFill/>
          </a:ln>
        </p:spPr>
        <p:style>
          <a:lnRef idx="0">
            <a:scrgbClr r="0" g="0" b="0"/>
          </a:lnRef>
          <a:fillRef idx="0">
            <a:scrgbClr r="0" g="0" b="0"/>
          </a:fillRef>
          <a:effectRef idx="0">
            <a:scrgbClr r="0" g="0" b="0"/>
          </a:effectRef>
          <a:fontRef idx="minor"/>
        </p:style>
      </p:sp>
      <p:sp>
        <p:nvSpPr>
          <p:cNvPr id="365" name="CustomShape 5"/>
          <p:cNvSpPr/>
          <p:nvPr/>
        </p:nvSpPr>
        <p:spPr>
          <a:xfrm>
            <a:off x="512280" y="2035440"/>
            <a:ext cx="8118360" cy="1637280"/>
          </a:xfrm>
          <a:custGeom>
            <a:avLst/>
            <a:gdLst/>
            <a:ahLst/>
            <a:cxnLst/>
            <a:rect l="l" t="t" r="r" b="b"/>
            <a:pathLst>
              <a:path w="22552" h="4549">
                <a:moveTo>
                  <a:pt x="0" y="0"/>
                </a:moveTo>
                <a:lnTo>
                  <a:pt x="22551" y="0"/>
                </a:lnTo>
                <a:lnTo>
                  <a:pt x="22551" y="4548"/>
                </a:lnTo>
                <a:lnTo>
                  <a:pt x="0" y="4548"/>
                </a:lnTo>
                <a:lnTo>
                  <a:pt x="0" y="0"/>
                </a:lnTo>
              </a:path>
            </a:pathLst>
          </a:custGeom>
          <a:noFill/>
          <a:ln>
            <a:noFill/>
          </a:ln>
        </p:spPr>
        <p:style>
          <a:lnRef idx="0">
            <a:scrgbClr r="0" g="0" b="0"/>
          </a:lnRef>
          <a:fillRef idx="0">
            <a:scrgbClr r="0" g="0" b="0"/>
          </a:fillRef>
          <a:effectRef idx="0">
            <a:scrgbClr r="0" g="0" b="0"/>
          </a:effectRef>
          <a:fontRef idx="minor"/>
        </p:style>
      </p:sp>
      <p:sp>
        <p:nvSpPr>
          <p:cNvPr id="366" name="CustomShape 6"/>
          <p:cNvSpPr/>
          <p:nvPr/>
        </p:nvSpPr>
        <p:spPr>
          <a:xfrm>
            <a:off x="512280" y="4129200"/>
            <a:ext cx="8118360" cy="846720"/>
          </a:xfrm>
          <a:custGeom>
            <a:avLst/>
            <a:gdLst/>
            <a:ahLst/>
            <a:cxnLst/>
            <a:rect l="l" t="t" r="r" b="b"/>
            <a:pathLst>
              <a:path w="22552" h="2353">
                <a:moveTo>
                  <a:pt x="0" y="0"/>
                </a:moveTo>
                <a:lnTo>
                  <a:pt x="22551" y="0"/>
                </a:lnTo>
                <a:lnTo>
                  <a:pt x="22551" y="2352"/>
                </a:lnTo>
                <a:lnTo>
                  <a:pt x="0" y="2352"/>
                </a:lnTo>
                <a:lnTo>
                  <a:pt x="0" y="0"/>
                </a:lnTo>
              </a:path>
            </a:pathLst>
          </a:custGeom>
          <a:noFill/>
          <a:ln>
            <a:noFill/>
          </a:ln>
        </p:spPr>
        <p:style>
          <a:lnRef idx="0">
            <a:scrgbClr r="0" g="0" b="0"/>
          </a:lnRef>
          <a:fillRef idx="0">
            <a:scrgbClr r="0" g="0" b="0"/>
          </a:fillRef>
          <a:effectRef idx="0">
            <a:scrgbClr r="0" g="0" b="0"/>
          </a:effectRef>
          <a:fontRef idx="minor"/>
        </p:style>
      </p:sp>
      <p:sp>
        <p:nvSpPr>
          <p:cNvPr id="367" name="CustomShape 7"/>
          <p:cNvSpPr/>
          <p:nvPr/>
        </p:nvSpPr>
        <p:spPr>
          <a:xfrm>
            <a:off x="361254" y="232556"/>
            <a:ext cx="2291040" cy="461665"/>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3000" b="1" spc="-1" dirty="0">
                <a:latin typeface="Times New Roman" panose="02020603050405020304" pitchFamily="18" charset="0"/>
                <a:cs typeface="Times New Roman" panose="02020603050405020304" pitchFamily="18" charset="0"/>
              </a:rPr>
              <a:t>2.6 R</a:t>
            </a:r>
            <a:r>
              <a:rPr lang="en-IN" sz="3000" b="1" spc="-1" dirty="0" err="1">
                <a:latin typeface="Times New Roman" panose="02020603050405020304" pitchFamily="18" charset="0"/>
                <a:cs typeface="Times New Roman" panose="02020603050405020304" pitchFamily="18" charset="0"/>
              </a:rPr>
              <a:t>esult</a:t>
            </a:r>
            <a:endParaRPr lang="en-IN" sz="3000" b="0" strike="noStrike" spc="-1" dirty="0">
              <a:latin typeface="Times New Roman" panose="02020603050405020304" pitchFamily="18" charset="0"/>
              <a:cs typeface="Times New Roman" panose="02020603050405020304" pitchFamily="18" charset="0"/>
            </a:endParaRPr>
          </a:p>
        </p:txBody>
      </p:sp>
      <p:pic>
        <p:nvPicPr>
          <p:cNvPr id="9" name="Google Shape;223;p49">
            <a:extLst>
              <a:ext uri="{FF2B5EF4-FFF2-40B4-BE49-F238E27FC236}">
                <a16:creationId xmlns:a16="http://schemas.microsoft.com/office/drawing/2014/main" id="{4532E86D-3AF3-4A2A-BC0C-4D53949CDB6B}"/>
              </a:ext>
            </a:extLst>
          </p:cNvPr>
          <p:cNvPicPr/>
          <p:nvPr/>
        </p:nvPicPr>
        <p:blipFill>
          <a:blip r:embed="rId2"/>
          <a:stretch/>
        </p:blipFill>
        <p:spPr>
          <a:xfrm>
            <a:off x="360709" y="697320"/>
            <a:ext cx="8421502" cy="431352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951" y="271216"/>
            <a:ext cx="8229240" cy="415498"/>
          </a:xfrm>
        </p:spPr>
        <p:txBody>
          <a:bodyPr/>
          <a:lstStyle/>
          <a:p>
            <a:r>
              <a:rPr lang="en-GB" sz="3000" b="1" dirty="0">
                <a:latin typeface="Times New Roman" panose="02020603050405020304" pitchFamily="18" charset="0"/>
                <a:cs typeface="Times New Roman" panose="02020603050405020304" pitchFamily="18" charset="0"/>
              </a:rPr>
              <a:t>2.7 Project Timeline</a:t>
            </a:r>
            <a:endParaRPr lang="en-IN" sz="3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1482299" y="1897244"/>
            <a:ext cx="1221430" cy="2492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Rectangle 11"/>
          <p:cNvSpPr/>
          <p:nvPr/>
        </p:nvSpPr>
        <p:spPr>
          <a:xfrm>
            <a:off x="2703729" y="2550649"/>
            <a:ext cx="808468" cy="2538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p:cNvSpPr/>
          <p:nvPr/>
        </p:nvSpPr>
        <p:spPr>
          <a:xfrm>
            <a:off x="3512197" y="3169560"/>
            <a:ext cx="1221430" cy="2864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Rectangle 13"/>
          <p:cNvSpPr/>
          <p:nvPr/>
        </p:nvSpPr>
        <p:spPr>
          <a:xfrm>
            <a:off x="4733627" y="3899693"/>
            <a:ext cx="1846772" cy="26146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Rectangle 14"/>
          <p:cNvSpPr/>
          <p:nvPr/>
        </p:nvSpPr>
        <p:spPr>
          <a:xfrm>
            <a:off x="399951" y="1800455"/>
            <a:ext cx="1082348" cy="369332"/>
          </a:xfrm>
          <a:prstGeom prst="rect">
            <a:avLst/>
          </a:prstGeom>
        </p:spPr>
        <p:txBody>
          <a:bodyPr wrap="none">
            <a:spAutoFit/>
          </a:bodyPr>
          <a:lstStyle/>
          <a:p>
            <a:r>
              <a:rPr lang="en-IN" dirty="0"/>
              <a:t>Planning</a:t>
            </a:r>
          </a:p>
        </p:txBody>
      </p:sp>
      <p:sp>
        <p:nvSpPr>
          <p:cNvPr id="16" name="TextBox 15"/>
          <p:cNvSpPr txBox="1"/>
          <p:nvPr/>
        </p:nvSpPr>
        <p:spPr>
          <a:xfrm>
            <a:off x="399951" y="2500497"/>
            <a:ext cx="1041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rPr>
              <a:t>Analysis</a:t>
            </a:r>
            <a:endParaRPr kumimoji="0" lang="en-IN" sz="1800" b="0" i="0" u="none" strike="noStrike" kern="0" cap="none" spc="0" normalizeH="0" baseline="0" noProof="0" dirty="0">
              <a:ln>
                <a:noFill/>
              </a:ln>
              <a:effectLst/>
              <a:uLnTx/>
              <a:uFillTx/>
            </a:endParaRPr>
          </a:p>
        </p:txBody>
      </p:sp>
      <p:sp>
        <p:nvSpPr>
          <p:cNvPr id="17" name="TextBox 16"/>
          <p:cNvSpPr txBox="1"/>
          <p:nvPr/>
        </p:nvSpPr>
        <p:spPr>
          <a:xfrm>
            <a:off x="399951" y="3146919"/>
            <a:ext cx="287106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rPr>
              <a:t>Design and Requirements</a:t>
            </a:r>
            <a:endParaRPr kumimoji="0" lang="en-IN" sz="1800" b="0" i="0" u="none" strike="noStrike" kern="0" cap="none" spc="0" normalizeH="0" baseline="0" noProof="0" dirty="0">
              <a:ln>
                <a:noFill/>
              </a:ln>
              <a:effectLst/>
              <a:uLnTx/>
              <a:uFillTx/>
            </a:endParaRPr>
          </a:p>
        </p:txBody>
      </p:sp>
      <p:sp>
        <p:nvSpPr>
          <p:cNvPr id="18" name="TextBox 17"/>
          <p:cNvSpPr txBox="1"/>
          <p:nvPr/>
        </p:nvSpPr>
        <p:spPr>
          <a:xfrm>
            <a:off x="399951" y="3835352"/>
            <a:ext cx="394592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rPr>
              <a:t>Development &amp; Implementation</a:t>
            </a:r>
            <a:endParaRPr kumimoji="0" lang="en-IN" sz="1800" b="0" i="0" u="none" strike="noStrike" kern="0" cap="none" spc="0" normalizeH="0" baseline="0" noProof="0" dirty="0">
              <a:ln>
                <a:noFill/>
              </a:ln>
              <a:effectLst/>
              <a:uLnTx/>
              <a:uFillTx/>
            </a:endParaRPr>
          </a:p>
        </p:txBody>
      </p:sp>
      <p:sp>
        <p:nvSpPr>
          <p:cNvPr id="19" name="OTLSHAPE_T_11a5fd20169a4e5aa0bed048dba08ff2_JoinedDate"/>
          <p:cNvSpPr txBox="1"/>
          <p:nvPr>
            <p:custDataLst>
              <p:tags r:id="rId1"/>
            </p:custDataLst>
          </p:nvPr>
        </p:nvSpPr>
        <p:spPr>
          <a:xfrm>
            <a:off x="2866397" y="1870650"/>
            <a:ext cx="1839360" cy="276999"/>
          </a:xfrm>
          <a:prstGeom prst="rect">
            <a:avLst/>
          </a:prstGeom>
          <a:noFill/>
        </p:spPr>
        <p:txBody>
          <a:bodyPr vert="horz"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kern="0" spc="-2" dirty="0">
                <a:latin typeface="Calibri" panose="020F0502020204030204" pitchFamily="34" charset="0"/>
              </a:rPr>
              <a:t>1 April – 30 June</a:t>
            </a:r>
            <a:endParaRPr kumimoji="0" lang="en-GB" sz="1800" b="0" i="0" u="none" strike="noStrike" kern="0" cap="none" spc="-2" normalizeH="0" baseline="0" noProof="0" dirty="0">
              <a:ln>
                <a:noFill/>
              </a:ln>
              <a:effectLst/>
              <a:uLnTx/>
              <a:uFillTx/>
              <a:latin typeface="Calibri" panose="020F0502020204030204" pitchFamily="34" charset="0"/>
            </a:endParaRPr>
          </a:p>
        </p:txBody>
      </p:sp>
      <p:sp>
        <p:nvSpPr>
          <p:cNvPr id="21" name="OTLSHAPE_T_23c152327d314e958e11ca251f33fb49_JoinedDate"/>
          <p:cNvSpPr txBox="1"/>
          <p:nvPr>
            <p:custDataLst>
              <p:tags r:id="rId2"/>
            </p:custDataLst>
          </p:nvPr>
        </p:nvSpPr>
        <p:spPr>
          <a:xfrm>
            <a:off x="3685982" y="2500497"/>
            <a:ext cx="2602920" cy="276999"/>
          </a:xfrm>
          <a:prstGeom prst="rect">
            <a:avLst/>
          </a:prstGeom>
          <a:noFill/>
        </p:spPr>
        <p:txBody>
          <a:bodyPr vert="horz"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kern="0" spc="-4" dirty="0">
                <a:latin typeface="Calibri" panose="020F0502020204030204" pitchFamily="34" charset="0"/>
              </a:rPr>
              <a:t>1 July – 31 August</a:t>
            </a:r>
            <a:endParaRPr kumimoji="0" lang="en-GB" sz="1800" b="0" i="0" u="none" strike="noStrike" kern="0" cap="none" spc="-4" normalizeH="0" baseline="0" noProof="0" dirty="0">
              <a:ln>
                <a:noFill/>
              </a:ln>
              <a:effectLst/>
              <a:uLnTx/>
              <a:uFillTx/>
              <a:latin typeface="Calibri" panose="020F0502020204030204" pitchFamily="34" charset="0"/>
            </a:endParaRPr>
          </a:p>
        </p:txBody>
      </p:sp>
      <p:sp>
        <p:nvSpPr>
          <p:cNvPr id="22" name="OTLSHAPE_T_23c152327d314e958e11ca251f33fb49_JoinedDate"/>
          <p:cNvSpPr txBox="1"/>
          <p:nvPr>
            <p:custDataLst>
              <p:tags r:id="rId3"/>
            </p:custDataLst>
          </p:nvPr>
        </p:nvSpPr>
        <p:spPr>
          <a:xfrm>
            <a:off x="4866764" y="3146159"/>
            <a:ext cx="3251200" cy="276999"/>
          </a:xfrm>
          <a:prstGeom prst="rect">
            <a:avLst/>
          </a:prstGeom>
          <a:noFill/>
        </p:spPr>
        <p:txBody>
          <a:bodyPr vert="horz"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4" normalizeH="0" baseline="0" noProof="0" dirty="0">
                <a:ln>
                  <a:noFill/>
                </a:ln>
                <a:effectLst/>
                <a:uLnTx/>
                <a:uFillTx/>
                <a:latin typeface="Calibri" panose="020F0502020204030204" pitchFamily="34" charset="0"/>
              </a:rPr>
              <a:t>1 September – 30 November</a:t>
            </a:r>
          </a:p>
        </p:txBody>
      </p:sp>
      <p:sp>
        <p:nvSpPr>
          <p:cNvPr id="23" name="TextBox 22"/>
          <p:cNvSpPr txBox="1"/>
          <p:nvPr/>
        </p:nvSpPr>
        <p:spPr>
          <a:xfrm>
            <a:off x="6580399" y="3845757"/>
            <a:ext cx="245834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rPr>
              <a:t>1 December – 30 April</a:t>
            </a:r>
            <a:endParaRPr kumimoji="0" lang="en-IN" sz="1800" b="0" i="0" u="none" strike="noStrike" kern="0" cap="none" spc="0" normalizeH="0" baseline="0" noProof="0" dirty="0">
              <a:ln>
                <a:noFill/>
              </a:ln>
              <a:effectLst/>
              <a:uLnTx/>
              <a:uFillTx/>
            </a:endParaRPr>
          </a:p>
        </p:txBody>
      </p:sp>
      <p:cxnSp>
        <p:nvCxnSpPr>
          <p:cNvPr id="29" name="Straight Connector 28"/>
          <p:cNvCxnSpPr>
            <a:stCxn id="16" idx="3"/>
          </p:cNvCxnSpPr>
          <p:nvPr/>
        </p:nvCxnSpPr>
        <p:spPr>
          <a:xfrm flipV="1">
            <a:off x="1441351" y="2677583"/>
            <a:ext cx="1272615" cy="758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a:stCxn id="17" idx="3"/>
          </p:cNvCxnSpPr>
          <p:nvPr/>
        </p:nvCxnSpPr>
        <p:spPr>
          <a:xfrm>
            <a:off x="3271019" y="3331585"/>
            <a:ext cx="241178"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3786077" y="4020018"/>
            <a:ext cx="94755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26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90360" y="360000"/>
            <a:ext cx="8114760" cy="4758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dirty="0">
                <a:solidFill>
                  <a:srgbClr val="FFFBF0"/>
                </a:solidFill>
                <a:latin typeface="Times New Roman"/>
                <a:ea typeface="Times New Roman"/>
              </a:rPr>
              <a:t>                                                    </a:t>
            </a:r>
            <a:r>
              <a:rPr lang="en-IN" sz="1800" b="0" strike="noStrike" spc="-1" dirty="0">
                <a:solidFill>
                  <a:srgbClr val="000000"/>
                </a:solidFill>
                <a:latin typeface="Times New Roman"/>
                <a:ea typeface="Times New Roman"/>
              </a:rPr>
              <a:t>A Project Report on</a:t>
            </a:r>
            <a:br>
              <a:rPr dirty="0"/>
            </a:br>
            <a:r>
              <a:rPr lang="en-IN" sz="2400" b="1" strike="noStrike" spc="-1" dirty="0">
                <a:solidFill>
                  <a:srgbClr val="000000"/>
                </a:solidFill>
                <a:latin typeface="Times New Roman"/>
                <a:ea typeface="Times New Roman"/>
              </a:rPr>
              <a:t>Home Automation using AI</a:t>
            </a:r>
            <a:br>
              <a:rPr dirty="0"/>
            </a:br>
            <a:r>
              <a:rPr lang="en-IN" sz="1800" b="1" strike="noStrike" spc="-1" dirty="0">
                <a:solidFill>
                  <a:srgbClr val="000000"/>
                </a:solidFill>
                <a:latin typeface="Times New Roman"/>
                <a:ea typeface="Times New Roman"/>
              </a:rPr>
              <a:t>Submitted In </a:t>
            </a:r>
            <a:r>
              <a:rPr lang="en-IN" b="1" spc="-1" dirty="0" err="1">
                <a:solidFill>
                  <a:srgbClr val="000000"/>
                </a:solidFill>
                <a:latin typeface="Times New Roman"/>
                <a:ea typeface="Times New Roman"/>
              </a:rPr>
              <a:t>F</a:t>
            </a:r>
            <a:r>
              <a:rPr lang="en-IN" sz="1800" b="1" strike="noStrike" spc="-1" dirty="0" err="1">
                <a:solidFill>
                  <a:srgbClr val="000000"/>
                </a:solidFill>
                <a:latin typeface="Times New Roman"/>
                <a:ea typeface="Times New Roman"/>
              </a:rPr>
              <a:t>ulfillment</a:t>
            </a:r>
            <a:r>
              <a:rPr lang="en-IN" sz="1800" b="1" strike="noStrike" spc="-1" dirty="0">
                <a:solidFill>
                  <a:srgbClr val="000000"/>
                </a:solidFill>
                <a:latin typeface="Times New Roman"/>
                <a:ea typeface="Times New Roman"/>
              </a:rPr>
              <a:t> of the Degree </a:t>
            </a:r>
            <a:r>
              <a:rPr lang="en-IN" sz="1800" b="1" strike="noStrike" spc="-1" dirty="0">
                <a:latin typeface="Times New Roman"/>
                <a:ea typeface="Times New Roman"/>
              </a:rPr>
              <a:t>o</a:t>
            </a:r>
            <a:r>
              <a:rPr lang="en-IN" spc="-1" dirty="0">
                <a:latin typeface="Times New Roman"/>
                <a:ea typeface="Times New Roman"/>
              </a:rPr>
              <a:t>f</a:t>
            </a:r>
            <a:br>
              <a:rPr dirty="0"/>
            </a:br>
            <a:r>
              <a:rPr lang="en-IN" sz="1800" b="1" strike="noStrike" spc="-1" dirty="0">
                <a:solidFill>
                  <a:srgbClr val="000000"/>
                </a:solidFill>
                <a:latin typeface="Times New Roman"/>
                <a:ea typeface="Times New Roman"/>
              </a:rPr>
              <a:t>Bachelor of Engineering(Sem-8)</a:t>
            </a:r>
            <a:br>
              <a:rPr dirty="0"/>
            </a:br>
            <a:r>
              <a:rPr lang="en-IN" sz="1800" b="0" strike="noStrike" spc="-1" dirty="0">
                <a:solidFill>
                  <a:srgbClr val="FFFBF0"/>
                </a:solidFill>
                <a:latin typeface="Times New Roman"/>
                <a:ea typeface="Times New Roman"/>
              </a:rPr>
              <a:t>in</a:t>
            </a:r>
            <a:br>
              <a:rPr dirty="0"/>
            </a:br>
            <a:r>
              <a:rPr lang="en-IN" sz="1800" b="1" strike="noStrike" spc="-1" dirty="0">
                <a:solidFill>
                  <a:srgbClr val="FFFBF0"/>
                </a:solidFill>
                <a:latin typeface="Times New Roman"/>
                <a:ea typeface="Times New Roman"/>
              </a:rPr>
              <a:t>INFORMATION TECHNOLOGY</a:t>
            </a:r>
            <a:br>
              <a:rPr dirty="0"/>
            </a:br>
            <a:r>
              <a:rPr lang="en-IN" sz="1800" b="0" strike="noStrike" spc="-1" dirty="0">
                <a:solidFill>
                  <a:srgbClr val="FFFBF0"/>
                </a:solidFill>
                <a:latin typeface="Times New Roman"/>
                <a:ea typeface="Times New Roman"/>
              </a:rPr>
              <a:t>By</a:t>
            </a:r>
            <a:br>
              <a:rPr dirty="0"/>
            </a:br>
            <a:r>
              <a:rPr lang="en-IN" sz="1800" b="0" strike="noStrike" spc="-1" dirty="0">
                <a:solidFill>
                  <a:srgbClr val="FFFFFF"/>
                </a:solidFill>
                <a:latin typeface="Arial"/>
                <a:ea typeface="Arial"/>
              </a:rPr>
              <a:t>Akhil Jain</a:t>
            </a:r>
            <a:r>
              <a:rPr lang="en-IN" sz="1800" b="0" strike="noStrike" spc="-1" dirty="0">
                <a:solidFill>
                  <a:srgbClr val="FFFFFF"/>
                </a:solidFill>
                <a:latin typeface="Times New Roman"/>
                <a:ea typeface="Times New Roman"/>
              </a:rPr>
              <a:t>(18204005)</a:t>
            </a:r>
          </a:p>
          <a:p>
            <a:pPr>
              <a:lnSpc>
                <a:spcPct val="100000"/>
              </a:lnSpc>
            </a:pPr>
            <a:r>
              <a:rPr lang="en-IN" sz="1800" b="0" strike="noStrike" spc="-1" dirty="0" err="1">
                <a:solidFill>
                  <a:srgbClr val="FFFFFF"/>
                </a:solidFill>
                <a:latin typeface="Arial"/>
                <a:ea typeface="Arial"/>
              </a:rPr>
              <a:t>Saunvid</a:t>
            </a:r>
            <a:r>
              <a:rPr lang="en-IN" sz="1800" b="0" strike="noStrike" spc="-1" dirty="0">
                <a:solidFill>
                  <a:srgbClr val="FFFFFF"/>
                </a:solidFill>
                <a:latin typeface="Arial"/>
                <a:ea typeface="Arial"/>
              </a:rPr>
              <a:t> </a:t>
            </a:r>
            <a:r>
              <a:rPr lang="en-IN" sz="1800" b="0" strike="noStrike" spc="-1" dirty="0" err="1">
                <a:solidFill>
                  <a:srgbClr val="FFFFFF"/>
                </a:solidFill>
                <a:latin typeface="Arial"/>
                <a:ea typeface="Arial"/>
              </a:rPr>
              <a:t>Ganbavale</a:t>
            </a:r>
            <a:r>
              <a:rPr lang="en-IN" sz="1800" b="0" strike="noStrike" spc="-1" dirty="0">
                <a:solidFill>
                  <a:srgbClr val="FFFFFF"/>
                </a:solidFill>
                <a:latin typeface="Arial"/>
                <a:ea typeface="Arial"/>
              </a:rPr>
              <a:t>(17104052</a:t>
            </a:r>
            <a:r>
              <a:rPr lang="en-IN" sz="1800" b="0" strike="noStrike" spc="-1" dirty="0">
                <a:solidFill>
                  <a:srgbClr val="FFFBF0"/>
                </a:solidFill>
                <a:latin typeface="Times New Roman"/>
                <a:ea typeface="Times New Roman"/>
              </a:rPr>
              <a:t>)</a:t>
            </a:r>
            <a:br>
              <a:rPr dirty="0"/>
            </a:br>
            <a:r>
              <a:rPr lang="en-IN" sz="1800" b="0" strike="noStrike" spc="-1" dirty="0">
                <a:solidFill>
                  <a:srgbClr val="FFFFFF"/>
                </a:solidFill>
                <a:latin typeface="Arial"/>
                <a:ea typeface="Arial"/>
              </a:rPr>
              <a:t>Sagar </a:t>
            </a:r>
            <a:r>
              <a:rPr lang="en-IN" sz="1800" b="0" strike="noStrike" spc="-1" dirty="0" err="1">
                <a:solidFill>
                  <a:srgbClr val="FFFFFF"/>
                </a:solidFill>
                <a:latin typeface="Arial"/>
                <a:ea typeface="Arial"/>
              </a:rPr>
              <a:t>Gabre</a:t>
            </a:r>
            <a:r>
              <a:rPr lang="en-IN" sz="1800" b="0" strike="noStrike" spc="-1" dirty="0">
                <a:solidFill>
                  <a:srgbClr val="FFFBF0"/>
                </a:solidFill>
                <a:latin typeface="Times New Roman"/>
                <a:ea typeface="Times New Roman"/>
              </a:rPr>
              <a:t>(18204011)</a:t>
            </a:r>
            <a:br>
              <a:rPr dirty="0"/>
            </a:br>
            <a:br>
              <a:rPr dirty="0"/>
            </a:br>
            <a:r>
              <a:rPr lang="en-IN" sz="1800" b="0" strike="noStrike" spc="-1" dirty="0">
                <a:solidFill>
                  <a:srgbClr val="FFFBF0"/>
                </a:solidFill>
                <a:latin typeface="Times New Roman"/>
                <a:ea typeface="Times New Roman"/>
              </a:rPr>
              <a:t>Under the Guidance of</a:t>
            </a:r>
            <a:br>
              <a:rPr dirty="0"/>
            </a:br>
            <a:r>
              <a:rPr lang="en-IN" sz="1800" b="0" strike="noStrike" spc="-1" dirty="0" err="1">
                <a:solidFill>
                  <a:srgbClr val="FFFBF0"/>
                </a:solidFill>
                <a:latin typeface="Times New Roman"/>
                <a:ea typeface="Times New Roman"/>
              </a:rPr>
              <a:t>Dr.</a:t>
            </a:r>
            <a:r>
              <a:rPr lang="en-IN" sz="1800" b="0" strike="noStrike" spc="-1" dirty="0">
                <a:solidFill>
                  <a:srgbClr val="FFFBF0"/>
                </a:solidFill>
                <a:latin typeface="Times New Roman"/>
                <a:ea typeface="Times New Roman"/>
              </a:rPr>
              <a:t> </a:t>
            </a:r>
            <a:r>
              <a:rPr lang="en-IN" sz="1800" b="0" strike="noStrike" spc="-1" dirty="0" err="1">
                <a:solidFill>
                  <a:srgbClr val="FFFBF0"/>
                </a:solidFill>
                <a:latin typeface="Times New Roman"/>
                <a:ea typeface="Times New Roman"/>
              </a:rPr>
              <a:t>Uttam</a:t>
            </a:r>
            <a:r>
              <a:rPr lang="en-IN" sz="1800" b="0" strike="noStrike" spc="-1" dirty="0">
                <a:solidFill>
                  <a:srgbClr val="FFFBF0"/>
                </a:solidFill>
                <a:latin typeface="Times New Roman"/>
                <a:ea typeface="Times New Roman"/>
              </a:rPr>
              <a:t> </a:t>
            </a:r>
            <a:r>
              <a:rPr lang="en-IN" sz="1800" b="0" strike="noStrike" spc="-1" dirty="0" err="1">
                <a:solidFill>
                  <a:srgbClr val="FFFBF0"/>
                </a:solidFill>
                <a:latin typeface="Times New Roman"/>
                <a:ea typeface="Times New Roman"/>
              </a:rPr>
              <a:t>Kolekar</a:t>
            </a:r>
            <a:endParaRPr lang="en-IN" sz="1800" b="0" strike="noStrike" spc="-1" dirty="0">
              <a:latin typeface="Arial"/>
            </a:endParaRPr>
          </a:p>
          <a:p>
            <a:pPr>
              <a:lnSpc>
                <a:spcPct val="100000"/>
              </a:lnSpc>
            </a:pPr>
            <a:r>
              <a:rPr lang="en-IN" sz="1800" b="0" strike="noStrike" spc="-1" dirty="0">
                <a:solidFill>
                  <a:srgbClr val="FFFBF0"/>
                </a:solidFill>
                <a:latin typeface="Times New Roman"/>
                <a:ea typeface="Times New Roman"/>
              </a:rPr>
              <a:t>-Prof. Kiran Deshpande</a:t>
            </a:r>
            <a:endParaRPr lang="en-IN" sz="1800" b="0" strike="noStrike" spc="-1" dirty="0">
              <a:latin typeface="Arial"/>
            </a:endParaRPr>
          </a:p>
          <a:p>
            <a:pPr>
              <a:lnSpc>
                <a:spcPct val="100000"/>
              </a:lnSpc>
            </a:pPr>
            <a:br>
              <a:rPr dirty="0"/>
            </a:br>
            <a:br>
              <a:rPr dirty="0"/>
            </a:br>
            <a:br>
              <a:rPr dirty="0"/>
            </a:br>
            <a:br>
              <a:rPr dirty="0"/>
            </a:br>
            <a:br>
              <a:rPr dirty="0"/>
            </a:br>
            <a:endParaRPr lang="en-IN" sz="1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536222" y="390240"/>
            <a:ext cx="8149858" cy="488160"/>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ctr">
            <a:spAutoFit/>
          </a:bodyPr>
          <a:lstStyle/>
          <a:p>
            <a:pPr>
              <a:lnSpc>
                <a:spcPct val="100000"/>
              </a:lnSpc>
            </a:pPr>
            <a:r>
              <a:rPr lang="en-IN" sz="3200" b="1" strike="noStrike" spc="-1" dirty="0">
                <a:latin typeface="Times New Roman" panose="02020603050405020304" pitchFamily="18" charset="0"/>
                <a:cs typeface="Times New Roman" panose="02020603050405020304" pitchFamily="18" charset="0"/>
              </a:rPr>
              <a:t>2.8 Conclusion</a:t>
            </a:r>
          </a:p>
        </p:txBody>
      </p:sp>
      <p:sp>
        <p:nvSpPr>
          <p:cNvPr id="369" name="CustomShape 2"/>
          <p:cNvSpPr/>
          <p:nvPr/>
        </p:nvSpPr>
        <p:spPr>
          <a:xfrm>
            <a:off x="536222" y="1319104"/>
            <a:ext cx="7986889"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gn="just">
              <a:lnSpc>
                <a:spcPct val="100000"/>
              </a:lnSpc>
              <a:spcBef>
                <a:spcPts val="1417"/>
              </a:spcBef>
              <a:buClr>
                <a:srgbClr val="000000"/>
              </a:buClr>
              <a:buSzPct val="45000"/>
              <a:buFont typeface="Wingdings" charset="2"/>
              <a:buChar char=""/>
            </a:pPr>
            <a:r>
              <a:rPr lang="en-IN" sz="1600" b="0" strike="noStrike" spc="-1" dirty="0">
                <a:latin typeface="Arial"/>
              </a:rPr>
              <a:t>The home automation app using android been experimentally proven to work satisfactory by connecting simple appliances to it and the appliances were successfully controlled remotely through an app. </a:t>
            </a:r>
          </a:p>
          <a:p>
            <a:pPr marL="432000" indent="-323640" algn="just">
              <a:lnSpc>
                <a:spcPct val="100000"/>
              </a:lnSpc>
              <a:spcBef>
                <a:spcPts val="1417"/>
              </a:spcBef>
              <a:buClr>
                <a:srgbClr val="000000"/>
              </a:buClr>
              <a:buSzPct val="45000"/>
              <a:buFont typeface="Wingdings" charset="2"/>
              <a:buChar char=""/>
            </a:pPr>
            <a:endParaRPr lang="en-IN" sz="1600" b="0" strike="noStrike" spc="-1" dirty="0">
              <a:latin typeface="Arial"/>
            </a:endParaRPr>
          </a:p>
          <a:p>
            <a:pPr marL="432000" indent="-323640" algn="just">
              <a:lnSpc>
                <a:spcPct val="100000"/>
              </a:lnSpc>
              <a:spcBef>
                <a:spcPts val="1417"/>
              </a:spcBef>
              <a:buClr>
                <a:srgbClr val="000000"/>
              </a:buClr>
              <a:buSzPct val="45000"/>
              <a:buFont typeface="Wingdings" charset="2"/>
              <a:buChar char=""/>
            </a:pPr>
            <a:r>
              <a:rPr lang="en-IN" sz="1600" b="0" strike="noStrike" spc="-1" dirty="0">
                <a:latin typeface="Arial"/>
              </a:rPr>
              <a:t>Home automation is undeniably a resource which can make a home environment  automated. People can control their electrical devices via these Home automation devices and set up controlling actions through </a:t>
            </a:r>
            <a:r>
              <a:rPr lang="en-IN" sz="1600" b="0" strike="noStrike" spc="-1" dirty="0" err="1">
                <a:latin typeface="Arial"/>
              </a:rPr>
              <a:t>mobile,electrical</a:t>
            </a:r>
            <a:r>
              <a:rPr lang="en-IN" sz="1600" b="0" strike="noStrike" spc="-1" dirty="0">
                <a:latin typeface="Arial"/>
              </a:rPr>
              <a:t> devices via these Home automation devices and set up controlling actions through mobile.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311760" y="44496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a:solidFill>
                  <a:srgbClr val="000000"/>
                </a:solidFill>
                <a:latin typeface="Times New Roman"/>
                <a:ea typeface="Times New Roman"/>
              </a:rPr>
              <a:t>References</a:t>
            </a:r>
            <a:endParaRPr lang="en-IN" sz="3000" b="0" strike="noStrike" spc="-1">
              <a:latin typeface="Arial"/>
            </a:endParaRPr>
          </a:p>
        </p:txBody>
      </p:sp>
      <p:sp>
        <p:nvSpPr>
          <p:cNvPr id="371" name="CustomShape 2"/>
          <p:cNvSpPr/>
          <p:nvPr/>
        </p:nvSpPr>
        <p:spPr>
          <a:xfrm>
            <a:off x="455940" y="1340643"/>
            <a:ext cx="8228160" cy="246221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just">
              <a:lnSpc>
                <a:spcPct val="100000"/>
              </a:lnSpc>
            </a:pPr>
            <a:r>
              <a:rPr lang="en-IN" sz="1600" b="0" strike="noStrike" spc="-1" dirty="0">
                <a:solidFill>
                  <a:srgbClr val="000000"/>
                </a:solidFill>
                <a:latin typeface="Arial"/>
                <a:ea typeface="DejaVu Sans"/>
              </a:rPr>
              <a:t>1. </a:t>
            </a:r>
            <a:r>
              <a:rPr lang="en-IN" sz="1600" b="0" strike="noStrike" spc="-1" dirty="0" err="1">
                <a:solidFill>
                  <a:srgbClr val="000000"/>
                </a:solidFill>
                <a:latin typeface="Arial"/>
                <a:ea typeface="DejaVu Sans"/>
              </a:rPr>
              <a:t>Oudji</a:t>
            </a:r>
            <a:r>
              <a:rPr lang="en-IN" sz="1600" b="0" strike="noStrike" spc="-1" dirty="0">
                <a:solidFill>
                  <a:srgbClr val="000000"/>
                </a:solidFill>
                <a:latin typeface="Arial"/>
                <a:ea typeface="DejaVu Sans"/>
              </a:rPr>
              <a:t>, S., </a:t>
            </a:r>
            <a:r>
              <a:rPr lang="en-IN" sz="1600" b="0" strike="noStrike" spc="-1" dirty="0" err="1">
                <a:solidFill>
                  <a:srgbClr val="000000"/>
                </a:solidFill>
                <a:latin typeface="Arial"/>
                <a:ea typeface="DejaVu Sans"/>
              </a:rPr>
              <a:t>Courr`eges</a:t>
            </a:r>
            <a:r>
              <a:rPr lang="en-IN" sz="1600" b="0" strike="noStrike" spc="-1" dirty="0">
                <a:solidFill>
                  <a:srgbClr val="000000"/>
                </a:solidFill>
                <a:latin typeface="Arial"/>
                <a:ea typeface="DejaVu Sans"/>
              </a:rPr>
              <a:t>, S., Paillard, J. N., </a:t>
            </a:r>
            <a:r>
              <a:rPr lang="en-IN" sz="1600" b="0" strike="noStrike" spc="-1" dirty="0" err="1">
                <a:solidFill>
                  <a:srgbClr val="000000"/>
                </a:solidFill>
                <a:latin typeface="Arial"/>
                <a:ea typeface="DejaVu Sans"/>
              </a:rPr>
              <a:t>Magneron</a:t>
            </a:r>
            <a:r>
              <a:rPr lang="en-IN" sz="1600" b="0" strike="noStrike" spc="-1" dirty="0">
                <a:solidFill>
                  <a:srgbClr val="000000"/>
                </a:solidFill>
                <a:latin typeface="Arial"/>
                <a:ea typeface="DejaVu Sans"/>
              </a:rPr>
              <a:t>, P., </a:t>
            </a:r>
            <a:r>
              <a:rPr lang="en-IN" sz="1600" b="0" strike="noStrike" spc="-1" dirty="0" err="1">
                <a:solidFill>
                  <a:srgbClr val="000000"/>
                </a:solidFill>
                <a:latin typeface="Arial"/>
                <a:ea typeface="DejaVu Sans"/>
              </a:rPr>
              <a:t>Meghdadi</a:t>
            </a:r>
            <a:r>
              <a:rPr lang="en-IN" sz="1600" b="0" strike="noStrike" spc="-1" dirty="0">
                <a:solidFill>
                  <a:srgbClr val="000000"/>
                </a:solidFill>
                <a:latin typeface="Arial"/>
                <a:ea typeface="DejaVu Sans"/>
              </a:rPr>
              <a:t>, V., </a:t>
            </a:r>
            <a:r>
              <a:rPr lang="en-IN" sz="1600" b="0" strike="noStrike" spc="-1" dirty="0" err="1">
                <a:solidFill>
                  <a:srgbClr val="000000"/>
                </a:solidFill>
                <a:latin typeface="Arial"/>
                <a:ea typeface="DejaVu Sans"/>
              </a:rPr>
              <a:t>Brauers</a:t>
            </a:r>
            <a:r>
              <a:rPr lang="en-IN" sz="1600" b="0" strike="noStrike" spc="-1" dirty="0">
                <a:solidFill>
                  <a:srgbClr val="000000"/>
                </a:solidFill>
                <a:latin typeface="Arial"/>
                <a:ea typeface="DejaVu Sans"/>
              </a:rPr>
              <a:t>, C., and Kays</a:t>
            </a:r>
            <a:r>
              <a:rPr lang="en-IN" sz="1600" spc="-1" dirty="0">
                <a:solidFill>
                  <a:srgbClr val="000000"/>
                </a:solidFill>
                <a:latin typeface="Arial"/>
                <a:ea typeface="DejaVu Sans"/>
              </a:rPr>
              <a:t>, </a:t>
            </a:r>
            <a:r>
              <a:rPr lang="en-IN" sz="1600" b="0" strike="noStrike" spc="-1" dirty="0">
                <a:solidFill>
                  <a:srgbClr val="000000"/>
                </a:solidFill>
                <a:latin typeface="Arial"/>
                <a:ea typeface="DejaVu Sans"/>
              </a:rPr>
              <a:t>R. “Radiofrequency Interconnection between Smart Grid and Smart Meters Using KNX-RF</a:t>
            </a:r>
            <a:r>
              <a:rPr lang="en-IN" sz="1600" spc="-1" dirty="0">
                <a:latin typeface="Arial"/>
              </a:rPr>
              <a:t> </a:t>
            </a:r>
            <a:r>
              <a:rPr lang="en-IN" sz="1600" b="0" strike="noStrike" spc="-1" dirty="0">
                <a:solidFill>
                  <a:srgbClr val="000000"/>
                </a:solidFill>
                <a:latin typeface="Arial"/>
                <a:ea typeface="DejaVu Sans"/>
              </a:rPr>
              <a:t>and 2.4 GHz Standard Protocols for Efficient Home Automation </a:t>
            </a:r>
            <a:r>
              <a:rPr lang="en-IN" sz="1600" b="0" strike="noStrike" spc="-1" dirty="0" err="1">
                <a:solidFill>
                  <a:srgbClr val="000000"/>
                </a:solidFill>
                <a:latin typeface="Arial"/>
                <a:ea typeface="DejaVu Sans"/>
              </a:rPr>
              <a:t>Applications”.Journal</a:t>
            </a:r>
            <a:r>
              <a:rPr lang="en-IN" sz="1600" b="0" strike="noStrike" spc="-1" dirty="0">
                <a:solidFill>
                  <a:srgbClr val="000000"/>
                </a:solidFill>
                <a:latin typeface="Arial"/>
                <a:ea typeface="DejaVu Sans"/>
              </a:rPr>
              <a:t> of</a:t>
            </a:r>
            <a:r>
              <a:rPr lang="en-IN" sz="1600" spc="-1" dirty="0">
                <a:latin typeface="Arial"/>
              </a:rPr>
              <a:t> </a:t>
            </a:r>
            <a:r>
              <a:rPr lang="en-IN" sz="1600" b="0" strike="noStrike" spc="-1" dirty="0">
                <a:solidFill>
                  <a:srgbClr val="000000"/>
                </a:solidFill>
                <a:latin typeface="Arial"/>
                <a:ea typeface="DejaVu Sans"/>
              </a:rPr>
              <a:t>Communications, Vol.10, No. 10, (2015).</a:t>
            </a:r>
            <a:endParaRPr lang="en-IN" sz="1600" b="0" strike="noStrike" spc="-1" dirty="0">
              <a:latin typeface="Arial"/>
            </a:endParaRPr>
          </a:p>
          <a:p>
            <a:pPr algn="just">
              <a:lnSpc>
                <a:spcPct val="100000"/>
              </a:lnSpc>
            </a:pPr>
            <a:endParaRPr lang="en-IN" sz="1600" b="0" strike="noStrike" spc="-1" dirty="0">
              <a:solidFill>
                <a:srgbClr val="000000"/>
              </a:solidFill>
              <a:latin typeface="Arial"/>
              <a:ea typeface="DejaVu Sans"/>
            </a:endParaRPr>
          </a:p>
          <a:p>
            <a:pPr algn="just">
              <a:lnSpc>
                <a:spcPct val="100000"/>
              </a:lnSpc>
            </a:pPr>
            <a:r>
              <a:rPr lang="en-IN" sz="1600" b="0" strike="noStrike" spc="-1" dirty="0">
                <a:solidFill>
                  <a:srgbClr val="000000"/>
                </a:solidFill>
                <a:latin typeface="Arial"/>
                <a:ea typeface="DejaVu Sans"/>
              </a:rPr>
              <a:t>2. Kumar, M., and </a:t>
            </a:r>
            <a:r>
              <a:rPr lang="en-IN" sz="1600" b="0" strike="noStrike" spc="-1" dirty="0" err="1">
                <a:solidFill>
                  <a:srgbClr val="000000"/>
                </a:solidFill>
                <a:latin typeface="Arial"/>
                <a:ea typeface="DejaVu Sans"/>
              </a:rPr>
              <a:t>Shimi</a:t>
            </a:r>
            <a:r>
              <a:rPr lang="en-IN" sz="1600" b="0" strike="noStrike" spc="-1" dirty="0">
                <a:solidFill>
                  <a:srgbClr val="000000"/>
                </a:solidFill>
                <a:latin typeface="Arial"/>
                <a:ea typeface="DejaVu Sans"/>
              </a:rPr>
              <a:t>, S. L. “Voice Recognition Based Home Automation System for</a:t>
            </a:r>
            <a:endParaRPr lang="en-IN" sz="1600" b="0" strike="noStrike" spc="-1" dirty="0">
              <a:latin typeface="Arial"/>
            </a:endParaRPr>
          </a:p>
          <a:p>
            <a:pPr algn="just">
              <a:lnSpc>
                <a:spcPct val="100000"/>
              </a:lnSpc>
            </a:pPr>
            <a:r>
              <a:rPr lang="en-IN" sz="1600" b="0" strike="noStrike" spc="-1" dirty="0">
                <a:solidFill>
                  <a:srgbClr val="000000"/>
                </a:solidFill>
                <a:latin typeface="Arial"/>
                <a:ea typeface="DejaVu Sans"/>
              </a:rPr>
              <a:t>Paralyzed People. System”, Vol. 4, No. 10, (2015)</a:t>
            </a:r>
            <a:endParaRPr lang="en-IN" sz="1600" b="0" strike="noStrike" spc="-1" dirty="0">
              <a:latin typeface="Arial"/>
            </a:endParaRPr>
          </a:p>
          <a:p>
            <a:pPr algn="just">
              <a:lnSpc>
                <a:spcPct val="100000"/>
              </a:lnSpc>
            </a:pPr>
            <a:endParaRPr lang="en-IN" sz="1600" b="0" strike="noStrike" spc="-1" dirty="0">
              <a:solidFill>
                <a:srgbClr val="000000"/>
              </a:solidFill>
              <a:latin typeface="Arial"/>
              <a:ea typeface="DejaVu Sans"/>
            </a:endParaRPr>
          </a:p>
          <a:p>
            <a:pPr algn="just">
              <a:lnSpc>
                <a:spcPct val="100000"/>
              </a:lnSpc>
            </a:pPr>
            <a:r>
              <a:rPr lang="en-IN" sz="1600" b="0" strike="noStrike" spc="-1" dirty="0">
                <a:solidFill>
                  <a:srgbClr val="000000"/>
                </a:solidFill>
                <a:latin typeface="Arial"/>
                <a:ea typeface="DejaVu Sans"/>
              </a:rPr>
              <a:t>3. A. N. </a:t>
            </a:r>
            <a:r>
              <a:rPr lang="en-IN" sz="1600" b="0" strike="noStrike" spc="-1" dirty="0" err="1">
                <a:solidFill>
                  <a:srgbClr val="000000"/>
                </a:solidFill>
                <a:latin typeface="Arial"/>
                <a:ea typeface="DejaVu Sans"/>
              </a:rPr>
              <a:t>Shewale</a:t>
            </a:r>
            <a:r>
              <a:rPr lang="en-IN" sz="1600" b="0" strike="noStrike" spc="-1" dirty="0">
                <a:solidFill>
                  <a:srgbClr val="000000"/>
                </a:solidFill>
                <a:latin typeface="Arial"/>
                <a:ea typeface="DejaVu Sans"/>
              </a:rPr>
              <a:t>, J. P. Bari. “Renewable Energy Based Home Automation System Using ZigBee” (2015)</a:t>
            </a:r>
            <a:endParaRPr lang="en-IN" sz="16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311760" y="44496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0" strike="noStrike" spc="-1">
                <a:solidFill>
                  <a:srgbClr val="000000"/>
                </a:solidFill>
                <a:latin typeface="Old Standard TT"/>
                <a:ea typeface="Old Standard TT"/>
              </a:rPr>
              <a:t>Paper Publication</a:t>
            </a:r>
            <a:endParaRPr lang="en-IN" sz="3000" b="0" strike="noStrike" spc="-1">
              <a:latin typeface="Arial"/>
            </a:endParaRPr>
          </a:p>
        </p:txBody>
      </p:sp>
      <p:sp>
        <p:nvSpPr>
          <p:cNvPr id="373" name="CustomShape 2"/>
          <p:cNvSpPr/>
          <p:nvPr/>
        </p:nvSpPr>
        <p:spPr>
          <a:xfrm>
            <a:off x="311760" y="1171440"/>
            <a:ext cx="8516520" cy="3393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IN" sz="1400" b="0" strike="noStrike" spc="-1" dirty="0">
                <a:solidFill>
                  <a:srgbClr val="000000"/>
                </a:solidFill>
                <a:latin typeface="Arial"/>
                <a:ea typeface="Arial"/>
              </a:rPr>
              <a:t>IEEE paper is ready yet pending to be published which will be done soon.</a:t>
            </a:r>
            <a:endParaRPr lang="en-IN" sz="14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1"/>
          <p:cNvSpPr/>
          <p:nvPr/>
        </p:nvSpPr>
        <p:spPr>
          <a:xfrm>
            <a:off x="512640" y="1893240"/>
            <a:ext cx="8114760" cy="151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375" name="CustomShape 2"/>
          <p:cNvSpPr/>
          <p:nvPr/>
        </p:nvSpPr>
        <p:spPr>
          <a:xfrm>
            <a:off x="512640" y="3840480"/>
            <a:ext cx="8114760" cy="7837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560" y="469262"/>
            <a:ext cx="7868520" cy="488160"/>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ctr">
            <a:spAutoFit/>
          </a:bodyPr>
          <a:lstStyle/>
          <a:p>
            <a:pPr>
              <a:lnSpc>
                <a:spcPct val="100000"/>
              </a:lnSpc>
            </a:pPr>
            <a:r>
              <a:rPr lang="en-IN" sz="3200" b="1" strike="noStrike" spc="-1" dirty="0">
                <a:latin typeface="Times New Roman" panose="02020603050405020304" pitchFamily="18" charset="0"/>
                <a:cs typeface="Times New Roman" panose="02020603050405020304" pitchFamily="18" charset="0"/>
              </a:rPr>
              <a:t>1. </a:t>
            </a:r>
            <a:r>
              <a:rPr lang="en-IN" sz="3000" b="1" strike="noStrike" spc="-1" dirty="0">
                <a:latin typeface="Times New Roman" panose="02020603050405020304" pitchFamily="18" charset="0"/>
                <a:cs typeface="Times New Roman" panose="02020603050405020304" pitchFamily="18" charset="0"/>
              </a:rPr>
              <a:t>Introduction</a:t>
            </a:r>
          </a:p>
        </p:txBody>
      </p:sp>
      <p:sp>
        <p:nvSpPr>
          <p:cNvPr id="324" name="CustomShape 2"/>
          <p:cNvSpPr/>
          <p:nvPr/>
        </p:nvSpPr>
        <p:spPr>
          <a:xfrm>
            <a:off x="457560" y="1340643"/>
            <a:ext cx="8228880" cy="246221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216000" indent="-215640" algn="just">
              <a:lnSpc>
                <a:spcPct val="100000"/>
              </a:lnSpc>
              <a:buClr>
                <a:srgbClr val="000000"/>
              </a:buClr>
              <a:buSzPct val="45000"/>
              <a:buFont typeface="Wingdings" charset="2"/>
              <a:buChar char=""/>
            </a:pPr>
            <a:r>
              <a:rPr lang="en-IN" sz="1600" b="0" strike="noStrike" spc="-1" dirty="0">
                <a:latin typeface="Arial"/>
              </a:rPr>
              <a:t>Home automation or </a:t>
            </a:r>
            <a:r>
              <a:rPr lang="en-IN" sz="1600" b="0" strike="noStrike" spc="-1" dirty="0" err="1">
                <a:latin typeface="Arial"/>
              </a:rPr>
              <a:t>domotics</a:t>
            </a:r>
            <a:r>
              <a:rPr lang="en-IN" sz="1600" b="0" strike="noStrike" spc="-1" dirty="0">
                <a:latin typeface="Arial"/>
              </a:rPr>
              <a:t> is building automation for a home, called smart home or smart house.</a:t>
            </a:r>
          </a:p>
          <a:p>
            <a:pPr marL="216000" indent="-215640" algn="just">
              <a:lnSpc>
                <a:spcPct val="100000"/>
              </a:lnSpc>
              <a:buClr>
                <a:srgbClr val="000000"/>
              </a:buClr>
              <a:buSzPct val="45000"/>
              <a:buFont typeface="Wingdings" charset="2"/>
              <a:buChar char=""/>
            </a:pPr>
            <a:endParaRPr lang="en-IN" sz="1600" b="0" strike="noStrike" spc="-1" dirty="0">
              <a:latin typeface="Arial"/>
            </a:endParaRPr>
          </a:p>
          <a:p>
            <a:pPr algn="just">
              <a:lnSpc>
                <a:spcPct val="100000"/>
              </a:lnSpc>
            </a:pPr>
            <a:endParaRPr lang="en-IN" sz="1600" b="0" strike="noStrike" spc="-1" dirty="0">
              <a:latin typeface="Arial"/>
            </a:endParaRPr>
          </a:p>
          <a:p>
            <a:pPr marL="216000" indent="-215640" algn="just">
              <a:lnSpc>
                <a:spcPct val="100000"/>
              </a:lnSpc>
              <a:buClr>
                <a:srgbClr val="000000"/>
              </a:buClr>
              <a:buSzPct val="45000"/>
              <a:buFont typeface="Wingdings" charset="2"/>
              <a:buChar char=""/>
            </a:pPr>
            <a:r>
              <a:rPr lang="en-IN" sz="1600" b="0" strike="noStrike" spc="-1" dirty="0">
                <a:latin typeface="Arial"/>
              </a:rPr>
              <a:t>A home automation system will control lighting, entertainment systems and appliances. It may also include home security such as access control and alarm systems.</a:t>
            </a:r>
          </a:p>
          <a:p>
            <a:pPr marL="216000" indent="-215640" algn="just">
              <a:lnSpc>
                <a:spcPct val="100000"/>
              </a:lnSpc>
              <a:buClr>
                <a:srgbClr val="000000"/>
              </a:buClr>
              <a:buSzPct val="45000"/>
              <a:buFont typeface="Wingdings" charset="2"/>
              <a:buChar char=""/>
            </a:pPr>
            <a:endParaRPr lang="en-IN" sz="1600" b="0" strike="noStrike" spc="-1" dirty="0">
              <a:latin typeface="Arial"/>
            </a:endParaRPr>
          </a:p>
          <a:p>
            <a:pPr algn="just">
              <a:lnSpc>
                <a:spcPct val="100000"/>
              </a:lnSpc>
            </a:pPr>
            <a:endParaRPr lang="en-IN" sz="1600" b="0" strike="noStrike" spc="-1" dirty="0">
              <a:latin typeface="Arial"/>
            </a:endParaRPr>
          </a:p>
          <a:p>
            <a:pPr marL="216000" indent="-215640" algn="just">
              <a:lnSpc>
                <a:spcPct val="100000"/>
              </a:lnSpc>
              <a:buClr>
                <a:srgbClr val="000000"/>
              </a:buClr>
              <a:buSzPct val="45000"/>
              <a:buFont typeface="Wingdings" charset="2"/>
              <a:buChar char=""/>
            </a:pPr>
            <a:r>
              <a:rPr lang="en-IN" sz="1600" b="0" strike="noStrike" spc="-1" dirty="0">
                <a:latin typeface="Arial"/>
              </a:rPr>
              <a:t>When connected with the internet, home devices are an important constituent of the internet of things. </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5" name="CustomShape 1"/>
          <p:cNvSpPr/>
          <p:nvPr/>
        </p:nvSpPr>
        <p:spPr>
          <a:xfrm>
            <a:off x="311760" y="44496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dirty="0">
                <a:solidFill>
                  <a:srgbClr val="000000"/>
                </a:solidFill>
                <a:latin typeface="Times New Roman" panose="02020603050405020304" pitchFamily="18" charset="0"/>
                <a:ea typeface="Times New Roman"/>
                <a:cs typeface="Times New Roman" panose="02020603050405020304" pitchFamily="18" charset="0"/>
              </a:rPr>
              <a:t>1.1 Abstract</a:t>
            </a:r>
            <a:endParaRPr lang="en-IN" sz="3000" b="0" strike="noStrike" spc="-1" dirty="0">
              <a:latin typeface="Times New Roman" panose="02020603050405020304" pitchFamily="18" charset="0"/>
              <a:cs typeface="Times New Roman" panose="02020603050405020304" pitchFamily="18" charset="0"/>
            </a:endParaRPr>
          </a:p>
        </p:txBody>
      </p:sp>
      <p:sp>
        <p:nvSpPr>
          <p:cNvPr id="326" name="CustomShape 2"/>
          <p:cNvSpPr/>
          <p:nvPr/>
        </p:nvSpPr>
        <p:spPr>
          <a:xfrm>
            <a:off x="311760" y="965449"/>
            <a:ext cx="8516520" cy="3393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224640">
              <a:lnSpc>
                <a:spcPct val="115000"/>
              </a:lnSpc>
            </a:pPr>
            <a:endParaRPr lang="en-IN" sz="1800" b="0" strike="noStrike" spc="-1" dirty="0">
              <a:latin typeface="Arial"/>
            </a:endParaRPr>
          </a:p>
          <a:p>
            <a:pPr marL="457200" indent="-339120" algn="just">
              <a:lnSpc>
                <a:spcPct val="115000"/>
              </a:lnSpc>
              <a:buClr>
                <a:srgbClr val="000000"/>
              </a:buClr>
              <a:buFont typeface="Old Standard TT"/>
              <a:buChar char="●"/>
            </a:pPr>
            <a:r>
              <a:rPr lang="en-IN" sz="1800" b="0" strike="noStrike" spc="-1" dirty="0">
                <a:solidFill>
                  <a:srgbClr val="000000"/>
                </a:solidFill>
                <a:latin typeface="Old Standard TT"/>
                <a:ea typeface="Old Standard TT"/>
              </a:rPr>
              <a:t>In today’s world Automatic systems are being preferred over manual system.</a:t>
            </a:r>
          </a:p>
          <a:p>
            <a:pPr marL="457200" indent="-339120" algn="just">
              <a:lnSpc>
                <a:spcPct val="115000"/>
              </a:lnSpc>
              <a:buClr>
                <a:srgbClr val="000000"/>
              </a:buClr>
              <a:buFont typeface="Old Standard TT"/>
              <a:buChar char="●"/>
            </a:pPr>
            <a:r>
              <a:rPr lang="en-IN" sz="1800" b="0" strike="noStrike" spc="-1" dirty="0">
                <a:solidFill>
                  <a:srgbClr val="000000"/>
                </a:solidFill>
                <a:latin typeface="Old Standard TT"/>
                <a:ea typeface="Old Standard TT"/>
              </a:rPr>
              <a:t>With advancement of Automation technology, life is getting simpler and easier in all aspects.  </a:t>
            </a:r>
            <a:endParaRPr lang="en-IN" sz="1800" b="0" strike="noStrike" spc="-1" dirty="0">
              <a:latin typeface="Arial"/>
            </a:endParaRPr>
          </a:p>
          <a:p>
            <a:pPr marL="457200" indent="-339120" algn="just">
              <a:lnSpc>
                <a:spcPct val="115000"/>
              </a:lnSpc>
              <a:buClr>
                <a:srgbClr val="000000"/>
              </a:buClr>
              <a:buFont typeface="Old Standard TT"/>
              <a:buChar char="●"/>
            </a:pPr>
            <a:r>
              <a:rPr lang="en-IN" sz="1800" b="0" strike="noStrike" spc="-1" dirty="0">
                <a:solidFill>
                  <a:srgbClr val="000000"/>
                </a:solidFill>
                <a:latin typeface="Old Standard TT"/>
                <a:ea typeface="Old Standard TT"/>
              </a:rPr>
              <a:t>With the rapid increase in the number of users of internet over the past decade has made Internet a part and parcel of life, and IoT is the latest and emerging internet technology. </a:t>
            </a:r>
            <a:endParaRPr lang="en-IN" sz="1800" b="0" strike="noStrike" spc="-1" dirty="0">
              <a:latin typeface="Arial"/>
            </a:endParaRPr>
          </a:p>
          <a:p>
            <a:pPr marL="457200" indent="-339120" algn="just">
              <a:lnSpc>
                <a:spcPct val="115000"/>
              </a:lnSpc>
              <a:buClr>
                <a:srgbClr val="000000"/>
              </a:buClr>
              <a:buFont typeface="Old Standard TT"/>
              <a:buChar char="●"/>
            </a:pPr>
            <a:r>
              <a:rPr lang="en-IN" sz="1800" b="0" strike="noStrike" spc="-1" dirty="0">
                <a:solidFill>
                  <a:srgbClr val="000000"/>
                </a:solidFill>
                <a:latin typeface="Old Standard TT"/>
                <a:ea typeface="Old Standard TT"/>
              </a:rPr>
              <a:t>Internet of things is a growing network of everyday object-from industrial machine to consumer goods that can share information and complete tasks while you are busy with other activities. </a:t>
            </a:r>
            <a:endParaRPr lang="en-IN" sz="1800" b="0" strike="noStrike" spc="-1" dirty="0">
              <a:latin typeface="Aria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311760" y="44496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dirty="0">
                <a:solidFill>
                  <a:srgbClr val="000000"/>
                </a:solidFill>
                <a:latin typeface="Times New Roman" panose="02020603050405020304" pitchFamily="18" charset="0"/>
                <a:ea typeface="Times New Roman"/>
                <a:cs typeface="Times New Roman" panose="02020603050405020304" pitchFamily="18" charset="0"/>
              </a:rPr>
              <a:t>1.2 Objectives</a:t>
            </a:r>
            <a:endParaRPr lang="en-IN" sz="3000" b="0" strike="noStrike" spc="-1" dirty="0">
              <a:latin typeface="Times New Roman" panose="02020603050405020304" pitchFamily="18" charset="0"/>
              <a:cs typeface="Times New Roman" panose="02020603050405020304" pitchFamily="18" charset="0"/>
            </a:endParaRPr>
          </a:p>
        </p:txBody>
      </p:sp>
      <p:sp>
        <p:nvSpPr>
          <p:cNvPr id="328" name="CustomShape 2"/>
          <p:cNvSpPr/>
          <p:nvPr/>
        </p:nvSpPr>
        <p:spPr>
          <a:xfrm>
            <a:off x="311760" y="1171440"/>
            <a:ext cx="8516520" cy="3393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39120" algn="just">
              <a:lnSpc>
                <a:spcPct val="115000"/>
              </a:lnSpc>
              <a:buClr>
                <a:srgbClr val="000000"/>
              </a:buClr>
              <a:buFont typeface="Old Standard TT"/>
              <a:buChar char="●"/>
            </a:pPr>
            <a:r>
              <a:rPr lang="en-IN" sz="1800" b="0" strike="noStrike" spc="-1" dirty="0">
                <a:solidFill>
                  <a:srgbClr val="000000"/>
                </a:solidFill>
                <a:latin typeface="Old Standard TT"/>
                <a:ea typeface="Old Standard TT"/>
              </a:rPr>
              <a:t>The objective of this project is to implement a low cost, reliable and scalable home automation system that can be used to remotely switch on or off any household appliance, using a phone to achieve hardware simplicity.                                                            </a:t>
            </a:r>
            <a:endParaRPr lang="en-IN" sz="1800" b="0" strike="noStrike" spc="-1" dirty="0">
              <a:latin typeface="Arial"/>
            </a:endParaRPr>
          </a:p>
          <a:p>
            <a:pPr marL="457200" indent="-224640">
              <a:lnSpc>
                <a:spcPct val="115000"/>
              </a:lnSpc>
            </a:pP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9"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solidFill>
                <a:srgbClr val="000000"/>
              </a:solidFill>
              <a:latin typeface="Arial"/>
            </a:endParaRPr>
          </a:p>
        </p:txBody>
      </p:sp>
      <p:sp>
        <p:nvSpPr>
          <p:cNvPr id="330"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pPr>
            <a:r>
              <a:rPr lang="en-IN" sz="1800" b="0" strike="noStrike" spc="-1">
                <a:solidFill>
                  <a:srgbClr val="000000"/>
                </a:solidFill>
                <a:latin typeface="Old Standard TT"/>
                <a:ea typeface="Old Standard TT"/>
              </a:rPr>
              <a:t>                                                                 </a:t>
            </a:r>
            <a:endParaRPr lang="en-IN" sz="1800" b="0" strike="noStrike" spc="-1">
              <a:solidFill>
                <a:srgbClr val="000000"/>
              </a:solidFill>
              <a:latin typeface="Arial"/>
            </a:endParaRPr>
          </a:p>
          <a:p>
            <a:pPr marL="457200" indent="-228240">
              <a:lnSpc>
                <a:spcPct val="115000"/>
              </a:lnSpc>
            </a:pPr>
            <a:endParaRPr lang="en-IN" sz="1800" b="0" strike="noStrike" spc="-1">
              <a:solidFill>
                <a:srgbClr val="000000"/>
              </a:solidFill>
              <a:latin typeface="Arial"/>
            </a:endParaRPr>
          </a:p>
        </p:txBody>
      </p:sp>
      <p:graphicFrame>
        <p:nvGraphicFramePr>
          <p:cNvPr id="331" name="Table 3"/>
          <p:cNvGraphicFramePr/>
          <p:nvPr>
            <p:extLst>
              <p:ext uri="{D42A27DB-BD31-4B8C-83A1-F6EECF244321}">
                <p14:modId xmlns:p14="http://schemas.microsoft.com/office/powerpoint/2010/main" val="1822981712"/>
              </p:ext>
            </p:extLst>
          </p:nvPr>
        </p:nvGraphicFramePr>
        <p:xfrm>
          <a:off x="425520" y="985320"/>
          <a:ext cx="8168760" cy="3967440"/>
        </p:xfrm>
        <a:graphic>
          <a:graphicData uri="http://schemas.openxmlformats.org/drawingml/2006/table">
            <a:tbl>
              <a:tblPr/>
              <a:tblGrid>
                <a:gridCol w="602640">
                  <a:extLst>
                    <a:ext uri="{9D8B030D-6E8A-4147-A177-3AD203B41FA5}">
                      <a16:colId xmlns:a16="http://schemas.microsoft.com/office/drawing/2014/main" val="20000"/>
                    </a:ext>
                  </a:extLst>
                </a:gridCol>
                <a:gridCol w="1743480">
                  <a:extLst>
                    <a:ext uri="{9D8B030D-6E8A-4147-A177-3AD203B41FA5}">
                      <a16:colId xmlns:a16="http://schemas.microsoft.com/office/drawing/2014/main" val="20001"/>
                    </a:ext>
                  </a:extLst>
                </a:gridCol>
                <a:gridCol w="5822640">
                  <a:extLst>
                    <a:ext uri="{9D8B030D-6E8A-4147-A177-3AD203B41FA5}">
                      <a16:colId xmlns:a16="http://schemas.microsoft.com/office/drawing/2014/main" val="20002"/>
                    </a:ext>
                  </a:extLst>
                </a:gridCol>
              </a:tblGrid>
              <a:tr h="370800">
                <a:tc>
                  <a:txBody>
                    <a:bodyPr/>
                    <a:lstStyle/>
                    <a:p>
                      <a:pPr>
                        <a:lnSpc>
                          <a:spcPct val="100000"/>
                        </a:lnSpc>
                      </a:pPr>
                      <a:r>
                        <a:rPr lang="en-IN" sz="1300" b="1" strike="noStrike" spc="-1" dirty="0">
                          <a:solidFill>
                            <a:srgbClr val="000000"/>
                          </a:solidFill>
                          <a:latin typeface="Times New Roman"/>
                          <a:ea typeface="Arial"/>
                        </a:rPr>
                        <a:t>1.</a:t>
                      </a:r>
                      <a:endParaRPr lang="en-IN" sz="13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a:lstStyle/>
                    <a:p>
                      <a:pPr>
                        <a:lnSpc>
                          <a:spcPct val="100000"/>
                        </a:lnSpc>
                      </a:pPr>
                      <a:r>
                        <a:rPr lang="en-IN" sz="1300" b="1" strike="noStrike" spc="-1">
                          <a:solidFill>
                            <a:srgbClr val="000000"/>
                          </a:solidFill>
                          <a:latin typeface="Times New Roman"/>
                          <a:ea typeface="Arial"/>
                        </a:rPr>
                        <a:t>Title:</a:t>
                      </a:r>
                      <a:endParaRPr lang="en-IN"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a:lstStyle/>
                    <a:p>
                      <a:pPr>
                        <a:lnSpc>
                          <a:spcPct val="100000"/>
                        </a:lnSpc>
                      </a:pPr>
                      <a:r>
                        <a:rPr lang="en-IN" sz="1800" b="0" strike="noStrike" spc="-1">
                          <a:solidFill>
                            <a:srgbClr val="000000"/>
                          </a:solidFill>
                          <a:latin typeface="Times New Roman"/>
                        </a:rPr>
                        <a:t>Literature Review on Home Automation</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extLst>
                  <a:ext uri="{0D108BD9-81ED-4DB2-BD59-A6C34878D82A}">
                    <a16:rowId xmlns:a16="http://schemas.microsoft.com/office/drawing/2014/main" val="10000"/>
                  </a:ext>
                </a:extLst>
              </a:tr>
              <a:tr h="370800">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F2F2F2"/>
                    </a:solidFill>
                  </a:tcPr>
                </a:tc>
                <a:tc>
                  <a:txBody>
                    <a:bodyPr/>
                    <a:lstStyle/>
                    <a:p>
                      <a:pPr>
                        <a:lnSpc>
                          <a:spcPct val="100000"/>
                        </a:lnSpc>
                      </a:pPr>
                      <a:r>
                        <a:rPr lang="en-IN" sz="1300" b="1" strike="noStrike" spc="-1">
                          <a:solidFill>
                            <a:srgbClr val="000000"/>
                          </a:solidFill>
                          <a:latin typeface="Times New Roman"/>
                          <a:ea typeface="Arial"/>
                        </a:rPr>
                        <a:t>Author and Publisher:</a:t>
                      </a:r>
                      <a:endParaRPr lang="en-IN" sz="13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2F2F2"/>
                    </a:solidFill>
                  </a:tcPr>
                </a:tc>
                <a:tc>
                  <a:txBody>
                    <a:bodyPr/>
                    <a:lstStyle/>
                    <a:p>
                      <a:pPr>
                        <a:lnSpc>
                          <a:spcPct val="100000"/>
                        </a:lnSpc>
                      </a:pPr>
                      <a:r>
                        <a:rPr lang="en-IN" sz="1800" b="0" strike="noStrike" spc="-1">
                          <a:solidFill>
                            <a:srgbClr val="000000"/>
                          </a:solidFill>
                          <a:latin typeface="Times New Roman"/>
                        </a:rPr>
                        <a:t>Manish Prakash Gupta, Neha Shrivastava</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2F2F2"/>
                    </a:solidFill>
                  </a:tcPr>
                </a:tc>
                <a:extLst>
                  <a:ext uri="{0D108BD9-81ED-4DB2-BD59-A6C34878D82A}">
                    <a16:rowId xmlns:a16="http://schemas.microsoft.com/office/drawing/2014/main" val="10001"/>
                  </a:ext>
                </a:extLst>
              </a:tr>
              <a:tr h="3067560">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n-IN" sz="1300" b="1" strike="noStrike" spc="-1" dirty="0">
                          <a:solidFill>
                            <a:srgbClr val="000000"/>
                          </a:solidFill>
                          <a:latin typeface="Times New Roman"/>
                          <a:ea typeface="Arial"/>
                        </a:rPr>
                        <a:t>Description</a:t>
                      </a:r>
                      <a:endParaRPr lang="en-IN" sz="13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00000"/>
                        </a:lnSpc>
                      </a:pPr>
                      <a:r>
                        <a:rPr lang="en-IN" sz="1800" b="0" strike="noStrike" spc="-1" dirty="0">
                          <a:solidFill>
                            <a:srgbClr val="000000"/>
                          </a:solidFill>
                          <a:latin typeface="Times New Roman"/>
                        </a:rPr>
                        <a:t>Home, it is the place where one fancies or desires to be after</a:t>
                      </a:r>
                      <a:endParaRPr lang="en-IN" sz="1800" b="0" strike="noStrike" spc="-1" dirty="0">
                        <a:latin typeface="Arial"/>
                      </a:endParaRPr>
                    </a:p>
                    <a:p>
                      <a:pPr algn="just">
                        <a:lnSpc>
                          <a:spcPct val="100000"/>
                        </a:lnSpc>
                      </a:pPr>
                      <a:r>
                        <a:rPr lang="en-IN" sz="1800" b="0" strike="noStrike" spc="-1" dirty="0">
                          <a:solidFill>
                            <a:srgbClr val="000000"/>
                          </a:solidFill>
                          <a:latin typeface="Times New Roman"/>
                        </a:rPr>
                        <a:t>a long tiring day. People come home exhausted after a long</a:t>
                      </a:r>
                      <a:endParaRPr lang="en-IN" sz="1800" b="0" strike="noStrike" spc="-1" dirty="0">
                        <a:latin typeface="Arial"/>
                      </a:endParaRPr>
                    </a:p>
                    <a:p>
                      <a:pPr algn="just">
                        <a:lnSpc>
                          <a:spcPct val="100000"/>
                        </a:lnSpc>
                      </a:pPr>
                      <a:r>
                        <a:rPr lang="en-IN" sz="1800" b="0" strike="noStrike" spc="-1" dirty="0">
                          <a:solidFill>
                            <a:srgbClr val="000000"/>
                          </a:solidFill>
                          <a:latin typeface="Times New Roman"/>
                        </a:rPr>
                        <a:t>hard working day. Some are way too tired that they find it</a:t>
                      </a:r>
                      <a:endParaRPr lang="en-IN" sz="1800" b="0" strike="noStrike" spc="-1" dirty="0">
                        <a:latin typeface="Arial"/>
                      </a:endParaRPr>
                    </a:p>
                    <a:p>
                      <a:pPr algn="just">
                        <a:lnSpc>
                          <a:spcPct val="100000"/>
                        </a:lnSpc>
                      </a:pPr>
                      <a:r>
                        <a:rPr lang="en-IN" sz="1800" b="0" strike="noStrike" spc="-1" dirty="0">
                          <a:solidFill>
                            <a:srgbClr val="000000"/>
                          </a:solidFill>
                          <a:latin typeface="Times New Roman"/>
                        </a:rPr>
                        <a:t>hard to move once they land on their couch, sofa or bed. So</a:t>
                      </a:r>
                      <a:endParaRPr lang="en-IN" sz="1800" b="0" strike="noStrike" spc="-1" dirty="0">
                        <a:latin typeface="Arial"/>
                      </a:endParaRPr>
                    </a:p>
                    <a:p>
                      <a:pPr algn="just">
                        <a:lnSpc>
                          <a:spcPct val="100000"/>
                        </a:lnSpc>
                      </a:pPr>
                      <a:r>
                        <a:rPr lang="en-IN" sz="1800" b="0" strike="noStrike" spc="-1" dirty="0">
                          <a:solidFill>
                            <a:srgbClr val="000000"/>
                          </a:solidFill>
                          <a:latin typeface="Times New Roman"/>
                        </a:rPr>
                        <a:t>any small device/technology that would help them switch</a:t>
                      </a:r>
                      <a:endParaRPr lang="en-IN" sz="1800" b="0" strike="noStrike" spc="-1" dirty="0">
                        <a:latin typeface="Arial"/>
                      </a:endParaRPr>
                    </a:p>
                    <a:p>
                      <a:pPr algn="just">
                        <a:lnSpc>
                          <a:spcPct val="100000"/>
                        </a:lnSpc>
                      </a:pPr>
                      <a:r>
                        <a:rPr lang="en-IN" sz="1800" b="0" strike="noStrike" spc="-1" dirty="0">
                          <a:solidFill>
                            <a:srgbClr val="000000"/>
                          </a:solidFill>
                          <a:latin typeface="Times New Roman"/>
                        </a:rPr>
                        <a:t>theirs lights on or off, or play their </a:t>
                      </a:r>
                      <a:r>
                        <a:rPr lang="en-IN" sz="1800" b="0" strike="noStrike" spc="-1" dirty="0" err="1">
                          <a:solidFill>
                            <a:srgbClr val="000000"/>
                          </a:solidFill>
                          <a:latin typeface="Times New Roman"/>
                        </a:rPr>
                        <a:t>favorite</a:t>
                      </a:r>
                      <a:r>
                        <a:rPr lang="en-IN" sz="1800" b="0" strike="noStrike" spc="-1" dirty="0">
                          <a:solidFill>
                            <a:srgbClr val="000000"/>
                          </a:solidFill>
                          <a:latin typeface="Times New Roman"/>
                        </a:rPr>
                        <a:t> music etc. on a go with their voice with the aid of their smart phones would</a:t>
                      </a:r>
                      <a:endParaRPr lang="en-IN" sz="1800" b="0" strike="noStrike" spc="-1" dirty="0">
                        <a:latin typeface="Arial"/>
                      </a:endParaRPr>
                    </a:p>
                    <a:p>
                      <a:pPr algn="just">
                        <a:lnSpc>
                          <a:spcPct val="100000"/>
                        </a:lnSpc>
                      </a:pPr>
                      <a:r>
                        <a:rPr lang="en-IN" sz="1800" b="0" strike="noStrike" spc="-1" dirty="0">
                          <a:solidFill>
                            <a:srgbClr val="000000"/>
                          </a:solidFill>
                          <a:latin typeface="Times New Roman"/>
                        </a:rPr>
                        <a:t>make their home more comfortable. Moreover, it would be</a:t>
                      </a:r>
                      <a:endParaRPr lang="en-IN" sz="1800" b="0" strike="noStrike" spc="-1" dirty="0">
                        <a:latin typeface="Arial"/>
                      </a:endParaRPr>
                    </a:p>
                    <a:p>
                      <a:pPr algn="just">
                        <a:lnSpc>
                          <a:spcPct val="100000"/>
                        </a:lnSpc>
                      </a:pPr>
                      <a:r>
                        <a:rPr lang="en-IN" sz="1800" b="0" strike="noStrike" spc="-1" dirty="0">
                          <a:solidFill>
                            <a:srgbClr val="000000"/>
                          </a:solidFill>
                          <a:latin typeface="Times New Roman"/>
                        </a:rPr>
                        <a:t>better if everything such as warming bath water and</a:t>
                      </a:r>
                      <a:endParaRPr lang="en-IN" sz="1800" b="0" strike="noStrike" spc="-1" dirty="0">
                        <a:latin typeface="Arial"/>
                      </a:endParaRPr>
                    </a:p>
                    <a:p>
                      <a:pPr algn="just">
                        <a:lnSpc>
                          <a:spcPct val="100000"/>
                        </a:lnSpc>
                      </a:pPr>
                      <a:r>
                        <a:rPr lang="en-IN" sz="1800" b="0" strike="noStrike" spc="-1" dirty="0">
                          <a:solidFill>
                            <a:srgbClr val="000000"/>
                          </a:solidFill>
                          <a:latin typeface="Times New Roman"/>
                        </a:rPr>
                        <a:t>adjusting the room temperature were already done before</a:t>
                      </a:r>
                      <a:endParaRPr lang="en-IN" sz="1800" b="0" strike="noStrike" spc="-1" dirty="0">
                        <a:latin typeface="Arial"/>
                      </a:endParaRPr>
                    </a:p>
                    <a:p>
                      <a:pPr algn="just">
                        <a:lnSpc>
                          <a:spcPct val="100000"/>
                        </a:lnSpc>
                      </a:pPr>
                      <a:r>
                        <a:rPr lang="en-IN" sz="1800" b="0" strike="noStrike" spc="-1" dirty="0">
                          <a:solidFill>
                            <a:srgbClr val="000000"/>
                          </a:solidFill>
                          <a:latin typeface="Times New Roman"/>
                        </a:rPr>
                        <a:t>they reach their home just by giving a voice command.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2"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solidFill>
                <a:srgbClr val="000000"/>
              </a:solidFill>
              <a:latin typeface="Arial"/>
            </a:endParaRPr>
          </a:p>
        </p:txBody>
      </p:sp>
      <p:sp>
        <p:nvSpPr>
          <p:cNvPr id="333"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pPr>
            <a:r>
              <a:rPr lang="en-IN" sz="1800" b="0" strike="noStrike" spc="-1">
                <a:solidFill>
                  <a:srgbClr val="000000"/>
                </a:solidFill>
                <a:latin typeface="Old Standard TT"/>
                <a:ea typeface="Old Standard TT"/>
              </a:rPr>
              <a:t>                                                                 </a:t>
            </a:r>
            <a:endParaRPr lang="en-IN" sz="1800" b="0" strike="noStrike" spc="-1">
              <a:solidFill>
                <a:srgbClr val="000000"/>
              </a:solidFill>
              <a:latin typeface="Arial"/>
            </a:endParaRPr>
          </a:p>
          <a:p>
            <a:pPr marL="457200" indent="-228240">
              <a:lnSpc>
                <a:spcPct val="115000"/>
              </a:lnSpc>
            </a:pPr>
            <a:endParaRPr lang="en-IN" sz="1800" b="0" strike="noStrike" spc="-1">
              <a:solidFill>
                <a:srgbClr val="000000"/>
              </a:solidFill>
              <a:latin typeface="Arial"/>
            </a:endParaRPr>
          </a:p>
        </p:txBody>
      </p:sp>
      <p:graphicFrame>
        <p:nvGraphicFramePr>
          <p:cNvPr id="334" name="Table 3"/>
          <p:cNvGraphicFramePr/>
          <p:nvPr>
            <p:extLst>
              <p:ext uri="{D42A27DB-BD31-4B8C-83A1-F6EECF244321}">
                <p14:modId xmlns:p14="http://schemas.microsoft.com/office/powerpoint/2010/main" val="1861801814"/>
              </p:ext>
            </p:extLst>
          </p:nvPr>
        </p:nvGraphicFramePr>
        <p:xfrm>
          <a:off x="487440" y="1058400"/>
          <a:ext cx="8168760" cy="2870160"/>
        </p:xfrm>
        <a:graphic>
          <a:graphicData uri="http://schemas.openxmlformats.org/drawingml/2006/table">
            <a:tbl>
              <a:tblPr/>
              <a:tblGrid>
                <a:gridCol w="602640">
                  <a:extLst>
                    <a:ext uri="{9D8B030D-6E8A-4147-A177-3AD203B41FA5}">
                      <a16:colId xmlns:a16="http://schemas.microsoft.com/office/drawing/2014/main" val="20000"/>
                    </a:ext>
                  </a:extLst>
                </a:gridCol>
                <a:gridCol w="1743480">
                  <a:extLst>
                    <a:ext uri="{9D8B030D-6E8A-4147-A177-3AD203B41FA5}">
                      <a16:colId xmlns:a16="http://schemas.microsoft.com/office/drawing/2014/main" val="20001"/>
                    </a:ext>
                  </a:extLst>
                </a:gridCol>
                <a:gridCol w="5822640">
                  <a:extLst>
                    <a:ext uri="{9D8B030D-6E8A-4147-A177-3AD203B41FA5}">
                      <a16:colId xmlns:a16="http://schemas.microsoft.com/office/drawing/2014/main" val="20002"/>
                    </a:ext>
                  </a:extLst>
                </a:gridCol>
              </a:tblGrid>
              <a:tr h="370800">
                <a:tc>
                  <a:txBody>
                    <a:bodyPr/>
                    <a:lstStyle/>
                    <a:p>
                      <a:pPr>
                        <a:lnSpc>
                          <a:spcPct val="100000"/>
                        </a:lnSpc>
                      </a:pPr>
                      <a:r>
                        <a:rPr lang="en-IN" sz="1300" b="1" strike="noStrike" spc="-1" dirty="0">
                          <a:solidFill>
                            <a:srgbClr val="000000"/>
                          </a:solidFill>
                          <a:latin typeface="Times New Roman"/>
                          <a:ea typeface="Arial"/>
                        </a:rPr>
                        <a:t>2.</a:t>
                      </a:r>
                      <a:endParaRPr lang="en-IN" sz="1300" b="0" strike="noStrike" spc="-1" dirty="0">
                        <a:latin typeface="Times New Roman"/>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a:lstStyle/>
                    <a:p>
                      <a:pPr>
                        <a:lnSpc>
                          <a:spcPct val="100000"/>
                        </a:lnSpc>
                      </a:pPr>
                      <a:r>
                        <a:rPr lang="en-IN" sz="1300" b="1" strike="noStrike" spc="-1">
                          <a:solidFill>
                            <a:srgbClr val="000000"/>
                          </a:solidFill>
                          <a:latin typeface="Times New Roman"/>
                          <a:ea typeface="Arial"/>
                        </a:rPr>
                        <a:t>Title:</a:t>
                      </a:r>
                      <a:endParaRPr lang="en-IN" sz="1300" b="0" strike="noStrike" spc="-1">
                        <a:latin typeface="Times New Roman"/>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a:lstStyle/>
                    <a:p>
                      <a:r>
                        <a:rPr lang="en-IN" sz="1800" b="0" strike="noStrike" spc="-1">
                          <a:solidFill>
                            <a:srgbClr val="000000"/>
                          </a:solidFill>
                          <a:latin typeface="Times New Roman"/>
                        </a:rPr>
                        <a:t>A REVIEW PAPER ON HOME AUTOMATION</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extLst>
                  <a:ext uri="{0D108BD9-81ED-4DB2-BD59-A6C34878D82A}">
                    <a16:rowId xmlns:a16="http://schemas.microsoft.com/office/drawing/2014/main" val="10000"/>
                  </a:ext>
                </a:extLst>
              </a:tr>
              <a:tr h="370800">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F2F2F2"/>
                    </a:solidFill>
                  </a:tcPr>
                </a:tc>
                <a:tc>
                  <a:txBody>
                    <a:bodyPr/>
                    <a:lstStyle/>
                    <a:p>
                      <a:pPr>
                        <a:lnSpc>
                          <a:spcPct val="100000"/>
                        </a:lnSpc>
                      </a:pPr>
                      <a:r>
                        <a:rPr lang="en-IN" sz="1300" b="1" strike="noStrike" spc="-1">
                          <a:solidFill>
                            <a:srgbClr val="000000"/>
                          </a:solidFill>
                          <a:latin typeface="Times New Roman"/>
                          <a:ea typeface="Arial"/>
                        </a:rPr>
                        <a:t>Author and Publisher:</a:t>
                      </a:r>
                      <a:endParaRPr lang="en-IN" sz="1300" b="0" strike="noStrike" spc="-1">
                        <a:latin typeface="Times New Roman"/>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2F2F2"/>
                    </a:solidFill>
                  </a:tcPr>
                </a:tc>
                <a:tc>
                  <a:txBody>
                    <a:bodyPr/>
                    <a:lstStyle/>
                    <a:p>
                      <a:r>
                        <a:rPr lang="en-IN" sz="1800" b="0" strike="noStrike" spc="-1">
                          <a:solidFill>
                            <a:srgbClr val="000000"/>
                          </a:solidFill>
                          <a:latin typeface="Times New Roman"/>
                        </a:rPr>
                        <a:t>Nikita Baidya, Prem Kumar 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2F2F2"/>
                    </a:solidFill>
                  </a:tcPr>
                </a:tc>
                <a:extLst>
                  <a:ext uri="{0D108BD9-81ED-4DB2-BD59-A6C34878D82A}">
                    <a16:rowId xmlns:a16="http://schemas.microsoft.com/office/drawing/2014/main" val="10001"/>
                  </a:ext>
                </a:extLst>
              </a:tr>
              <a:tr h="370800">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n-IN" sz="1300" b="1" strike="noStrike" spc="-1">
                          <a:solidFill>
                            <a:srgbClr val="000000"/>
                          </a:solidFill>
                          <a:latin typeface="Times New Roman"/>
                          <a:ea typeface="Arial"/>
                        </a:rPr>
                        <a:t>Description</a:t>
                      </a:r>
                      <a:endParaRPr lang="en-IN" sz="1300" b="0" strike="noStrike" spc="-1">
                        <a:latin typeface="Times New Roman"/>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r>
                        <a:rPr lang="en-IN" sz="1800" b="0" strike="noStrike" spc="-1" dirty="0">
                          <a:solidFill>
                            <a:srgbClr val="000000"/>
                          </a:solidFill>
                          <a:latin typeface="Times New Roman"/>
                        </a:rPr>
                        <a:t>Home automation is become more</a:t>
                      </a:r>
                      <a:r>
                        <a:rPr lang="en-IN" sz="1800" b="0" strike="noStrike" spc="-1" dirty="0">
                          <a:solidFill>
                            <a:schemeClr val="tx1"/>
                          </a:solidFill>
                          <a:latin typeface="Arial"/>
                        </a:rPr>
                        <a:t> </a:t>
                      </a:r>
                      <a:r>
                        <a:rPr lang="en-IN" sz="1800" b="0" strike="noStrike" spc="-1" dirty="0">
                          <a:solidFill>
                            <a:srgbClr val="000000"/>
                          </a:solidFill>
                          <a:latin typeface="Times New Roman"/>
                        </a:rPr>
                        <a:t>beneficial because of its safety and security.</a:t>
                      </a:r>
                      <a:r>
                        <a:rPr lang="en-IN" sz="1800" b="0" strike="noStrike" spc="-1" dirty="0">
                          <a:solidFill>
                            <a:schemeClr val="tx1"/>
                          </a:solidFill>
                          <a:latin typeface="Arial"/>
                        </a:rPr>
                        <a:t> </a:t>
                      </a:r>
                      <a:r>
                        <a:rPr lang="en-IN" sz="1800" b="0" strike="noStrike" spc="-1" dirty="0">
                          <a:solidFill>
                            <a:srgbClr val="000000"/>
                          </a:solidFill>
                          <a:latin typeface="Times New Roman"/>
                        </a:rPr>
                        <a:t>Nowadays, home automation became more</a:t>
                      </a:r>
                      <a:r>
                        <a:rPr lang="en-IN" sz="1800" b="0" strike="noStrike" spc="-1" dirty="0">
                          <a:solidFill>
                            <a:schemeClr val="tx1"/>
                          </a:solidFill>
                          <a:latin typeface="Arial"/>
                        </a:rPr>
                        <a:t> </a:t>
                      </a:r>
                      <a:r>
                        <a:rPr lang="en-IN" sz="1800" b="0" strike="noStrike" spc="-1" dirty="0">
                          <a:solidFill>
                            <a:srgbClr val="000000"/>
                          </a:solidFill>
                          <a:latin typeface="Times New Roman"/>
                        </a:rPr>
                        <a:t>advance and precise to monitor all the home</a:t>
                      </a:r>
                      <a:r>
                        <a:rPr lang="en-IN" sz="1800" b="0" strike="noStrike" spc="-1" dirty="0">
                          <a:solidFill>
                            <a:schemeClr val="tx1"/>
                          </a:solidFill>
                          <a:latin typeface="Arial"/>
                        </a:rPr>
                        <a:t> </a:t>
                      </a:r>
                      <a:r>
                        <a:rPr lang="en-IN" sz="1800" b="0" strike="noStrike" spc="-1" dirty="0">
                          <a:solidFill>
                            <a:srgbClr val="000000"/>
                          </a:solidFill>
                          <a:latin typeface="Times New Roman"/>
                        </a:rPr>
                        <a:t>appliances. Home automation system become</a:t>
                      </a:r>
                      <a:r>
                        <a:rPr lang="en-IN" sz="1800" b="0" strike="noStrike" spc="-1" dirty="0">
                          <a:solidFill>
                            <a:schemeClr val="tx1"/>
                          </a:solidFill>
                          <a:latin typeface="Arial"/>
                        </a:rPr>
                        <a:t> </a:t>
                      </a:r>
                      <a:r>
                        <a:rPr lang="en-IN" sz="1800" b="0" strike="noStrike" spc="-1" dirty="0">
                          <a:solidFill>
                            <a:srgbClr val="000000"/>
                          </a:solidFill>
                          <a:latin typeface="Times New Roman"/>
                        </a:rPr>
                        <a:t>energy efficient and highly approachable smart</a:t>
                      </a:r>
                      <a:r>
                        <a:rPr lang="en-IN" sz="1800" b="0" strike="noStrike" spc="-1" dirty="0">
                          <a:solidFill>
                            <a:schemeClr val="tx1"/>
                          </a:solidFill>
                          <a:latin typeface="Arial"/>
                        </a:rPr>
                        <a:t> </a:t>
                      </a:r>
                      <a:r>
                        <a:rPr lang="en-IN" sz="1800" b="0" strike="noStrike" spc="-1" dirty="0">
                          <a:solidFill>
                            <a:srgbClr val="000000"/>
                          </a:solidFill>
                          <a:latin typeface="Times New Roman"/>
                        </a:rPr>
                        <a:t>home technique. It involves basic features to</a:t>
                      </a:r>
                      <a:r>
                        <a:rPr lang="en-IN" sz="1800" b="0" strike="noStrike" spc="-1" dirty="0">
                          <a:solidFill>
                            <a:schemeClr val="tx1"/>
                          </a:solidFill>
                          <a:latin typeface="Arial"/>
                        </a:rPr>
                        <a:t> </a:t>
                      </a:r>
                      <a:r>
                        <a:rPr lang="en-IN" sz="1800" b="0" strike="noStrike" spc="-1" dirty="0">
                          <a:solidFill>
                            <a:srgbClr val="000000"/>
                          </a:solidFill>
                          <a:latin typeface="Times New Roman"/>
                        </a:rPr>
                        <a:t>maintain the user satisfaction and comfort.</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5"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pPr>
            <a:r>
              <a:rPr lang="en-IN" sz="3000" b="1" strike="noStrike" spc="-1" dirty="0">
                <a:solidFill>
                  <a:srgbClr val="434343"/>
                </a:solidFill>
                <a:latin typeface="Times New Roman"/>
                <a:ea typeface="Times New Roman"/>
              </a:rPr>
              <a:t>1.3 Literature Review</a:t>
            </a:r>
            <a:endParaRPr lang="en-IN" sz="3000" b="0" strike="noStrike" spc="-1" dirty="0">
              <a:solidFill>
                <a:srgbClr val="000000"/>
              </a:solidFill>
              <a:latin typeface="Arial"/>
            </a:endParaRPr>
          </a:p>
        </p:txBody>
      </p:sp>
      <p:sp>
        <p:nvSpPr>
          <p:cNvPr id="336"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pPr>
            <a:r>
              <a:rPr lang="en-IN" sz="1800" b="0" strike="noStrike" spc="-1">
                <a:solidFill>
                  <a:srgbClr val="000000"/>
                </a:solidFill>
                <a:latin typeface="Old Standard TT"/>
                <a:ea typeface="Old Standard TT"/>
              </a:rPr>
              <a:t>                                                                 </a:t>
            </a:r>
            <a:endParaRPr lang="en-IN" sz="1800" b="0" strike="noStrike" spc="-1">
              <a:solidFill>
                <a:srgbClr val="000000"/>
              </a:solidFill>
              <a:latin typeface="Arial"/>
            </a:endParaRPr>
          </a:p>
          <a:p>
            <a:pPr marL="457200" indent="-228240">
              <a:lnSpc>
                <a:spcPct val="115000"/>
              </a:lnSpc>
            </a:pPr>
            <a:endParaRPr lang="en-IN" sz="1800" b="0" strike="noStrike" spc="-1">
              <a:solidFill>
                <a:srgbClr val="000000"/>
              </a:solidFill>
              <a:latin typeface="Arial"/>
            </a:endParaRPr>
          </a:p>
        </p:txBody>
      </p:sp>
      <p:graphicFrame>
        <p:nvGraphicFramePr>
          <p:cNvPr id="337" name="Table 3"/>
          <p:cNvGraphicFramePr/>
          <p:nvPr>
            <p:extLst>
              <p:ext uri="{D42A27DB-BD31-4B8C-83A1-F6EECF244321}">
                <p14:modId xmlns:p14="http://schemas.microsoft.com/office/powerpoint/2010/main" val="4054802893"/>
              </p:ext>
            </p:extLst>
          </p:nvPr>
        </p:nvGraphicFramePr>
        <p:xfrm>
          <a:off x="487440" y="1058400"/>
          <a:ext cx="8168760" cy="3144480"/>
        </p:xfrm>
        <a:graphic>
          <a:graphicData uri="http://schemas.openxmlformats.org/drawingml/2006/table">
            <a:tbl>
              <a:tblPr/>
              <a:tblGrid>
                <a:gridCol w="602640">
                  <a:extLst>
                    <a:ext uri="{9D8B030D-6E8A-4147-A177-3AD203B41FA5}">
                      <a16:colId xmlns:a16="http://schemas.microsoft.com/office/drawing/2014/main" val="20000"/>
                    </a:ext>
                  </a:extLst>
                </a:gridCol>
                <a:gridCol w="1743480">
                  <a:extLst>
                    <a:ext uri="{9D8B030D-6E8A-4147-A177-3AD203B41FA5}">
                      <a16:colId xmlns:a16="http://schemas.microsoft.com/office/drawing/2014/main" val="20001"/>
                    </a:ext>
                  </a:extLst>
                </a:gridCol>
                <a:gridCol w="5822640">
                  <a:extLst>
                    <a:ext uri="{9D8B030D-6E8A-4147-A177-3AD203B41FA5}">
                      <a16:colId xmlns:a16="http://schemas.microsoft.com/office/drawing/2014/main" val="20002"/>
                    </a:ext>
                  </a:extLst>
                </a:gridCol>
              </a:tblGrid>
              <a:tr h="370800">
                <a:tc>
                  <a:txBody>
                    <a:bodyPr/>
                    <a:lstStyle/>
                    <a:p>
                      <a:pPr>
                        <a:lnSpc>
                          <a:spcPct val="100000"/>
                        </a:lnSpc>
                      </a:pPr>
                      <a:r>
                        <a:rPr lang="en-IN" sz="1300" b="1" strike="noStrike" spc="-1" dirty="0">
                          <a:solidFill>
                            <a:srgbClr val="000000"/>
                          </a:solidFill>
                          <a:latin typeface="Times New Roman"/>
                          <a:ea typeface="Arial"/>
                        </a:rPr>
                        <a:t>3.</a:t>
                      </a:r>
                      <a:endParaRPr lang="en-IN" sz="1300" b="0" strike="noStrike" spc="-1" dirty="0">
                        <a:latin typeface="Times New Roman"/>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a:lstStyle/>
                    <a:p>
                      <a:pPr>
                        <a:lnSpc>
                          <a:spcPct val="100000"/>
                        </a:lnSpc>
                      </a:pPr>
                      <a:r>
                        <a:rPr lang="en-IN" sz="1300" b="1" strike="noStrike" spc="-1">
                          <a:solidFill>
                            <a:srgbClr val="000000"/>
                          </a:solidFill>
                          <a:latin typeface="Times New Roman"/>
                          <a:ea typeface="Arial"/>
                        </a:rPr>
                        <a:t>Title:</a:t>
                      </a:r>
                      <a:endParaRPr lang="en-IN" sz="1300" b="0" strike="noStrike" spc="-1">
                        <a:latin typeface="Times New Roman"/>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a:lstStyle/>
                    <a:p>
                      <a:r>
                        <a:rPr lang="en-IN" sz="1800" b="0" strike="noStrike" spc="-1">
                          <a:solidFill>
                            <a:srgbClr val="000000"/>
                          </a:solidFill>
                          <a:latin typeface="Times New Roman"/>
                        </a:rPr>
                        <a:t>A Review on Home Automation System (HAS)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extLst>
                  <a:ext uri="{0D108BD9-81ED-4DB2-BD59-A6C34878D82A}">
                    <a16:rowId xmlns:a16="http://schemas.microsoft.com/office/drawing/2014/main" val="10000"/>
                  </a:ext>
                </a:extLst>
              </a:tr>
              <a:tr h="370800">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F2F2F2"/>
                    </a:solidFill>
                  </a:tcPr>
                </a:tc>
                <a:tc>
                  <a:txBody>
                    <a:bodyPr/>
                    <a:lstStyle/>
                    <a:p>
                      <a:pPr>
                        <a:lnSpc>
                          <a:spcPct val="100000"/>
                        </a:lnSpc>
                      </a:pPr>
                      <a:r>
                        <a:rPr lang="en-IN" sz="1300" b="1" strike="noStrike" spc="-1">
                          <a:solidFill>
                            <a:srgbClr val="000000"/>
                          </a:solidFill>
                          <a:latin typeface="Times New Roman"/>
                          <a:ea typeface="Arial"/>
                        </a:rPr>
                        <a:t>Author and Publisher:</a:t>
                      </a:r>
                      <a:endParaRPr lang="en-IN" sz="1300" b="0" strike="noStrike" spc="-1">
                        <a:latin typeface="Times New Roman"/>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2F2F2"/>
                    </a:solidFill>
                  </a:tcPr>
                </a:tc>
                <a:tc>
                  <a:txBody>
                    <a:bodyPr/>
                    <a:lstStyle/>
                    <a:p>
                      <a:r>
                        <a:rPr lang="en-IN" sz="1800" b="0" strike="noStrike" spc="-1">
                          <a:solidFill>
                            <a:srgbClr val="000000"/>
                          </a:solidFill>
                          <a:latin typeface="Times New Roman"/>
                        </a:rPr>
                        <a:t>Renuka P. Dhage, S.P.Kharde</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2F2F2"/>
                    </a:solidFill>
                  </a:tcPr>
                </a:tc>
                <a:extLst>
                  <a:ext uri="{0D108BD9-81ED-4DB2-BD59-A6C34878D82A}">
                    <a16:rowId xmlns:a16="http://schemas.microsoft.com/office/drawing/2014/main" val="10001"/>
                  </a:ext>
                </a:extLst>
              </a:tr>
              <a:tr h="370800">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n-IN" sz="1300" b="1" strike="noStrike" spc="-1">
                          <a:solidFill>
                            <a:srgbClr val="000000"/>
                          </a:solidFill>
                          <a:latin typeface="Times New Roman"/>
                          <a:ea typeface="Arial"/>
                        </a:rPr>
                        <a:t>Description</a:t>
                      </a:r>
                      <a:endParaRPr lang="en-IN" sz="1300" b="0" strike="noStrike" spc="-1">
                        <a:latin typeface="Times New Roman"/>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r>
                        <a:rPr lang="en-IN" sz="1800" b="0" strike="noStrike" spc="-1" dirty="0" err="1">
                          <a:solidFill>
                            <a:srgbClr val="000000"/>
                          </a:solidFill>
                          <a:latin typeface="Times New Roman"/>
                        </a:rPr>
                        <a:t>Sougata</a:t>
                      </a:r>
                      <a:r>
                        <a:rPr lang="en-IN" sz="1800" b="0" strike="noStrike" spc="-1" dirty="0">
                          <a:solidFill>
                            <a:srgbClr val="000000"/>
                          </a:solidFill>
                          <a:latin typeface="Times New Roman"/>
                        </a:rPr>
                        <a:t> Das, describes the design and development Home Automation System in which a system for household appliance control using cell phone through global system for mobile communication (GSM) technology. This system allows the user or home owner to monitor and control the home appliances via mobile phone set by sending commands in the form of SMS (short message service) messages and the system also provides current status of</a:t>
                      </a:r>
                      <a:r>
                        <a:rPr lang="en-IN" sz="1800" b="0" strike="noStrike" spc="-1" dirty="0">
                          <a:solidFill>
                            <a:schemeClr val="tx1"/>
                          </a:solidFill>
                          <a:latin typeface="Arial"/>
                        </a:rPr>
                        <a:t> </a:t>
                      </a:r>
                      <a:r>
                        <a:rPr lang="en-IN" sz="1800" b="0" strike="noStrike" spc="-1" dirty="0">
                          <a:solidFill>
                            <a:srgbClr val="000000"/>
                          </a:solidFill>
                          <a:latin typeface="Times New Roman"/>
                        </a:rPr>
                        <a:t>the home appliances.</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11760" y="444960"/>
            <a:ext cx="851652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000" b="1" strike="noStrike" spc="-1" dirty="0">
                <a:solidFill>
                  <a:srgbClr val="000000"/>
                </a:solidFill>
                <a:latin typeface="Times New Roman"/>
                <a:ea typeface="Times New Roman"/>
              </a:rPr>
              <a:t>1.4 Problem Definition</a:t>
            </a:r>
            <a:endParaRPr lang="en-IN" sz="3000" b="0" strike="noStrike" spc="-1" dirty="0">
              <a:latin typeface="Arial"/>
            </a:endParaRPr>
          </a:p>
        </p:txBody>
      </p:sp>
      <p:sp>
        <p:nvSpPr>
          <p:cNvPr id="339" name="CustomShape 2"/>
          <p:cNvSpPr/>
          <p:nvPr/>
        </p:nvSpPr>
        <p:spPr>
          <a:xfrm>
            <a:off x="311760" y="1171440"/>
            <a:ext cx="8516520" cy="3393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a:lnSpc>
                <a:spcPct val="115000"/>
              </a:lnSpc>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339120" algn="just">
              <a:lnSpc>
                <a:spcPct val="115000"/>
              </a:lnSpc>
              <a:buClr>
                <a:srgbClr val="000000"/>
              </a:buClr>
              <a:buFont typeface="Old Standard TT"/>
              <a:buChar char="●"/>
            </a:pPr>
            <a:r>
              <a:rPr lang="en-IN" sz="1800" b="0" strike="noStrike" spc="-1" dirty="0">
                <a:solidFill>
                  <a:srgbClr val="000000"/>
                </a:solidFill>
                <a:latin typeface="Old Standard TT"/>
                <a:ea typeface="Old Standard TT"/>
              </a:rPr>
              <a:t>Conventional wall switches are located in different parts of the house and thus necessitates manual operations like to switch on or off all of theses witches to control various appliances that are running and also monitoring their performances. </a:t>
            </a:r>
          </a:p>
          <a:p>
            <a:pPr marL="118080" algn="just">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339120" algn="just">
              <a:lnSpc>
                <a:spcPct val="115000"/>
              </a:lnSpc>
              <a:buClr>
                <a:srgbClr val="000000"/>
              </a:buClr>
              <a:buFont typeface="Old Standard TT"/>
              <a:buChar char="●"/>
            </a:pPr>
            <a:r>
              <a:rPr lang="en-IN" sz="1800" b="0" strike="noStrike" spc="-1" dirty="0">
                <a:solidFill>
                  <a:srgbClr val="000000"/>
                </a:solidFill>
                <a:latin typeface="Old Standard TT"/>
                <a:ea typeface="Old Standard TT"/>
              </a:rPr>
              <a:t>Home automation provides security, energy efficiency and ease of use hence, it is adopted more.</a:t>
            </a:r>
          </a:p>
          <a:p>
            <a:pPr marL="457200" indent="-339120" algn="just">
              <a:lnSpc>
                <a:spcPct val="115000"/>
              </a:lnSpc>
              <a:buClr>
                <a:srgbClr val="000000"/>
              </a:buClr>
              <a:buFont typeface="Old Standard TT"/>
              <a:buChar char="●"/>
            </a:pPr>
            <a:endParaRPr lang="en-IN" sz="1800" b="0" strike="noStrike" spc="-1" dirty="0">
              <a:latin typeface="Arial"/>
            </a:endParaRPr>
          </a:p>
          <a:p>
            <a:pPr marL="457200" indent="-339120" algn="just">
              <a:lnSpc>
                <a:spcPct val="115000"/>
              </a:lnSpc>
              <a:buClr>
                <a:srgbClr val="000000"/>
              </a:buClr>
              <a:buFont typeface="Old Standard TT"/>
              <a:buChar char="●"/>
            </a:pPr>
            <a:r>
              <a:rPr lang="en-IN" sz="1800" b="0" strike="noStrike" spc="-1" dirty="0">
                <a:solidFill>
                  <a:srgbClr val="000000"/>
                </a:solidFill>
                <a:latin typeface="Old Standard TT"/>
                <a:ea typeface="Old Standard TT"/>
              </a:rPr>
              <a:t>It also provides remote interface to home appliances to provide control.                            </a:t>
            </a:r>
            <a:endParaRPr lang="en-IN" sz="1800" b="0" strike="noStrike" spc="-1" dirty="0">
              <a:latin typeface="Arial"/>
            </a:endParaRPr>
          </a:p>
          <a:p>
            <a:pPr marL="457200" indent="-224640">
              <a:lnSpc>
                <a:spcPct val="115000"/>
              </a:lnSpc>
            </a:pPr>
            <a:endParaRPr lang="en-IN" sz="1800" b="0" strike="noStrike" spc="-1" dirty="0">
              <a:latin typeface="Aria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1162</Words>
  <Application>Microsoft Office PowerPoint</Application>
  <PresentationFormat>On-screen Show (16:9)</PresentationFormat>
  <Paragraphs>118</Paragraphs>
  <Slides>23</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23</vt:i4>
      </vt:variant>
    </vt:vector>
  </HeadingPairs>
  <TitlesOfParts>
    <vt:vector size="37" baseType="lpstr">
      <vt:lpstr>Arial</vt:lpstr>
      <vt:lpstr>Calibri</vt:lpstr>
      <vt:lpstr>Old Standard TT</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2.7 Project Timeline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Akhil</dc:creator>
  <dc:description/>
  <cp:lastModifiedBy>Akhil Jain</cp:lastModifiedBy>
  <cp:revision>23</cp:revision>
  <dcterms:modified xsi:type="dcterms:W3CDTF">2021-05-24T16:31:46Z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19</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