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71" r:id="rId3"/>
    <p:sldId id="259" r:id="rId4"/>
    <p:sldId id="261" r:id="rId5"/>
    <p:sldId id="263" r:id="rId6"/>
    <p:sldId id="264" r:id="rId7"/>
    <p:sldId id="260" r:id="rId8"/>
    <p:sldId id="268" r:id="rId9"/>
    <p:sldId id="270" r:id="rId10"/>
    <p:sldId id="276" r:id="rId11"/>
    <p:sldId id="272" r:id="rId12"/>
    <p:sldId id="273" r:id="rId13"/>
    <p:sldId id="274" r:id="rId14"/>
    <p:sldId id="275" r:id="rId15"/>
    <p:sldId id="277" r:id="rId16"/>
    <p:sldId id="269"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74A"/>
    <a:srgbClr val="C1EFFF"/>
    <a:srgbClr val="71DAFF"/>
    <a:srgbClr val="533D40"/>
    <a:srgbClr val="483436"/>
    <a:srgbClr val="745350"/>
    <a:srgbClr val="E4CFCE"/>
    <a:srgbClr val="FFB7E5"/>
    <a:srgbClr val="FF9BDB"/>
    <a:srgbClr val="FF9B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3A5D6-1ED7-4B03-BA23-5DAFF3B4AD2B}" v="2" dt="2022-12-02T09:00:42.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86585"/>
            <a:ext cx="3817625" cy="183246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57200" y="2571750"/>
            <a:ext cx="3817625" cy="916230"/>
          </a:xfrm>
        </p:spPr>
        <p:txBody>
          <a:bodyPr>
            <a:normAutofit/>
          </a:bodyPr>
          <a:lstStyle>
            <a:lvl1pPr marL="0" indent="0" algn="l">
              <a:buNone/>
              <a:defRPr sz="2800" b="0" i="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82" y="128470"/>
            <a:ext cx="8354094" cy="763525"/>
          </a:xfrm>
        </p:spPr>
        <p:txBody>
          <a:bodyPr>
            <a:normAutofit/>
          </a:bodyPr>
          <a:lstStyle>
            <a:lvl1pPr algn="l">
              <a:defRPr sz="3600"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00182" y="1350111"/>
            <a:ext cx="8343635" cy="337529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2684"/>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37124"/>
            <a:ext cx="6252670" cy="3562895"/>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704" y="140253"/>
            <a:ext cx="8268795" cy="751741"/>
          </a:xfrm>
        </p:spPr>
        <p:txBody>
          <a:bodyPr>
            <a:normAutofit/>
          </a:bodyPr>
          <a:lstStyle>
            <a:lvl1pPr algn="l">
              <a:defRPr sz="3600" u="none"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4702" y="1394522"/>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9771" y="1874344"/>
            <a:ext cx="4035120" cy="2529868"/>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44890" y="1394522"/>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4892" y="1874344"/>
            <a:ext cx="4041775" cy="2529868"/>
          </a:xfrm>
        </p:spPr>
        <p:txBody>
          <a:bodyPr/>
          <a:lstStyle>
            <a:lvl1pPr algn="ctr">
              <a:defRPr sz="2400">
                <a:solidFill>
                  <a:schemeClr val="accent1">
                    <a:lumMod val="50000"/>
                  </a:schemeClr>
                </a:solidFill>
              </a:defRPr>
            </a:lvl1pPr>
            <a:lvl2pPr algn="ctr">
              <a:defRPr sz="2000">
                <a:solidFill>
                  <a:schemeClr val="accent1">
                    <a:lumMod val="50000"/>
                  </a:schemeClr>
                </a:solidFill>
              </a:defRPr>
            </a:lvl2pPr>
            <a:lvl3pPr algn="ctr">
              <a:defRPr sz="1800">
                <a:solidFill>
                  <a:schemeClr val="accent1">
                    <a:lumMod val="50000"/>
                  </a:schemeClr>
                </a:solidFill>
              </a:defRPr>
            </a:lvl3pPr>
            <a:lvl4pPr algn="ctr">
              <a:defRPr sz="1600">
                <a:solidFill>
                  <a:schemeClr val="accent1">
                    <a:lumMod val="50000"/>
                  </a:schemeClr>
                </a:solidFill>
              </a:defRPr>
            </a:lvl4pPr>
            <a:lvl5pPr algn="ctr">
              <a:defRPr sz="1600">
                <a:solidFill>
                  <a:schemeClr val="accent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281175"/>
            <a:ext cx="6099965" cy="2595985"/>
          </a:xfrm>
        </p:spPr>
        <p:txBody>
          <a:bodyPr>
            <a:normAutofit/>
          </a:bodyPr>
          <a:lstStyle/>
          <a:p>
            <a:r>
              <a:rPr lang="en-US" sz="2800" dirty="0">
                <a:solidFill>
                  <a:srgbClr val="FFC000"/>
                </a:solidFill>
                <a:effectLst/>
                <a:latin typeface="Bell MT" panose="02020503060305020303" pitchFamily="18" charset="0"/>
                <a:ea typeface="Caladea"/>
                <a:cs typeface="Caladea"/>
              </a:rPr>
              <a:t>DEPLOYING WORDPRESS WEB APPLICATION USING DOCKER IN AMAZON WEB SERVICES</a:t>
            </a:r>
            <a:br>
              <a:rPr lang="en-US" sz="2800" dirty="0">
                <a:solidFill>
                  <a:srgbClr val="FFC000"/>
                </a:solidFill>
                <a:effectLst/>
                <a:latin typeface="Bell MT" panose="02020503060305020303" pitchFamily="18" charset="0"/>
                <a:ea typeface="Caladea"/>
                <a:cs typeface="Caladea"/>
              </a:rPr>
            </a:br>
            <a:endParaRPr lang="en-US" sz="2800" dirty="0">
              <a:solidFill>
                <a:srgbClr val="FFC000"/>
              </a:solidFill>
              <a:latin typeface="Bell MT" panose="02020503060305020303" pitchFamily="18" charset="0"/>
            </a:endParaRPr>
          </a:p>
        </p:txBody>
      </p:sp>
      <p:sp>
        <p:nvSpPr>
          <p:cNvPr id="4" name="Content Placeholder 2">
            <a:extLst>
              <a:ext uri="{FF2B5EF4-FFF2-40B4-BE49-F238E27FC236}">
                <a16:creationId xmlns:a16="http://schemas.microsoft.com/office/drawing/2014/main" id="{C09D069C-1A3A-44B7-906F-0798FB045A8A}"/>
              </a:ext>
            </a:extLst>
          </p:cNvPr>
          <p:cNvSpPr txBox="1">
            <a:spLocks/>
          </p:cNvSpPr>
          <p:nvPr/>
        </p:nvSpPr>
        <p:spPr>
          <a:xfrm>
            <a:off x="-772675" y="3793390"/>
            <a:ext cx="4275740" cy="1068935"/>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b="0" i="0" kern="1200">
                <a:solidFill>
                  <a:schemeClr val="accent5">
                    <a:lumMod val="40000"/>
                    <a:lumOff val="6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Mongolian Baiti" panose="03000500000000000000" pitchFamily="66" charset="0"/>
                <a:cs typeface="Mongolian Baiti" panose="03000500000000000000" pitchFamily="66" charset="0"/>
              </a:rPr>
              <a:t>BY </a:t>
            </a:r>
          </a:p>
          <a:p>
            <a:pPr algn="ctr"/>
            <a:r>
              <a:rPr lang="en-US" sz="2400" dirty="0">
                <a:latin typeface="Mongolian Baiti" panose="03000500000000000000" pitchFamily="66" charset="0"/>
                <a:cs typeface="Mongolian Baiti" panose="03000500000000000000" pitchFamily="66" charset="0"/>
              </a:rPr>
              <a:t>AKHIL.B           </a:t>
            </a:r>
            <a:endParaRPr lang="en-US" sz="2400"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331A-9E49-C00C-40ED-718356846199}"/>
              </a:ext>
            </a:extLst>
          </p:cNvPr>
          <p:cNvSpPr>
            <a:spLocks noGrp="1"/>
          </p:cNvSpPr>
          <p:nvPr>
            <p:ph type="title"/>
          </p:nvPr>
        </p:nvSpPr>
        <p:spPr>
          <a:xfrm>
            <a:off x="457199" y="128470"/>
            <a:ext cx="6252670" cy="763525"/>
          </a:xfrm>
        </p:spPr>
        <p:txBody>
          <a:bodyPr/>
          <a:lstStyle/>
          <a:p>
            <a:r>
              <a:rPr lang="en-US" dirty="0">
                <a:latin typeface="Times New Roman" panose="02020603050405020304" pitchFamily="18" charset="0"/>
                <a:cs typeface="Times New Roman" panose="02020603050405020304" pitchFamily="18" charset="0"/>
              </a:rPr>
              <a:t>Route 53</a:t>
            </a:r>
          </a:p>
        </p:txBody>
      </p:sp>
      <p:sp>
        <p:nvSpPr>
          <p:cNvPr id="3" name="Content Placeholder 2">
            <a:extLst>
              <a:ext uri="{FF2B5EF4-FFF2-40B4-BE49-F238E27FC236}">
                <a16:creationId xmlns:a16="http://schemas.microsoft.com/office/drawing/2014/main" id="{E9FDAB38-D719-BDE2-619F-D310A57F5A3E}"/>
              </a:ext>
            </a:extLst>
          </p:cNvPr>
          <p:cNvSpPr>
            <a:spLocks noGrp="1"/>
          </p:cNvSpPr>
          <p:nvPr>
            <p:ph idx="1"/>
          </p:nvPr>
        </p:nvSpPr>
        <p:spPr>
          <a:xfrm>
            <a:off x="457199" y="891996"/>
            <a:ext cx="7016195" cy="3908024"/>
          </a:xfrm>
        </p:spPr>
        <p:txBody>
          <a:bodyPr>
            <a:normAutofit fontScale="85000" lnSpcReduction="20000"/>
          </a:bodyPr>
          <a:lstStyle/>
          <a:p>
            <a:r>
              <a:rPr lang="en-US" b="0" i="0" dirty="0">
                <a:solidFill>
                  <a:schemeClr val="bg1"/>
                </a:solidFill>
                <a:effectLst/>
                <a:latin typeface="arial" panose="020B0604020202020204" pitchFamily="34" charset="0"/>
              </a:rPr>
              <a:t>Amazon Route 53 is a highly available and scalable Domain Name System (DNS) web service.</a:t>
            </a:r>
          </a:p>
          <a:p>
            <a:r>
              <a:rPr lang="en-US" b="0" i="0" dirty="0">
                <a:solidFill>
                  <a:schemeClr val="bg1"/>
                </a:solidFill>
                <a:effectLst/>
                <a:latin typeface="arial" panose="020B0604020202020204" pitchFamily="34" charset="0"/>
              </a:rPr>
              <a:t>Route 53 </a:t>
            </a:r>
            <a:r>
              <a:rPr lang="en-US" i="0" dirty="0">
                <a:solidFill>
                  <a:schemeClr val="bg1"/>
                </a:solidFill>
                <a:effectLst/>
                <a:latin typeface="arial" panose="020B0604020202020204" pitchFamily="34" charset="0"/>
              </a:rPr>
              <a:t>connects user requests to internet applications running on AWS or on-premises</a:t>
            </a:r>
            <a:r>
              <a:rPr lang="en-US" b="0" i="0" dirty="0">
                <a:solidFill>
                  <a:schemeClr val="bg1"/>
                </a:solidFill>
                <a:effectLst/>
                <a:latin typeface="arial" panose="020B0604020202020204" pitchFamily="34" charset="0"/>
              </a:rPr>
              <a:t>.</a:t>
            </a:r>
          </a:p>
          <a:p>
            <a:r>
              <a:rPr lang="en-US" dirty="0">
                <a:solidFill>
                  <a:schemeClr val="bg1"/>
                </a:solidFill>
                <a:latin typeface="arial" panose="020B0604020202020204" pitchFamily="34" charset="0"/>
              </a:rPr>
              <a:t>AWS Route 53 Provides three Services they are:</a:t>
            </a:r>
          </a:p>
          <a:p>
            <a:pPr>
              <a:buFont typeface="Wingdings" panose="05000000000000000000" pitchFamily="2" charset="2"/>
              <a:buChar char="Ø"/>
            </a:pPr>
            <a:r>
              <a:rPr lang="en-US" dirty="0">
                <a:solidFill>
                  <a:schemeClr val="bg1"/>
                </a:solidFill>
                <a:latin typeface="arial" panose="020B0604020202020204" pitchFamily="34" charset="0"/>
              </a:rPr>
              <a:t>Domain names</a:t>
            </a:r>
          </a:p>
          <a:p>
            <a:pPr>
              <a:buFont typeface="Wingdings" panose="05000000000000000000" pitchFamily="2" charset="2"/>
              <a:buChar char="Ø"/>
            </a:pPr>
            <a:r>
              <a:rPr lang="en-US" dirty="0">
                <a:solidFill>
                  <a:schemeClr val="bg1"/>
                </a:solidFill>
                <a:latin typeface="arial" panose="020B0604020202020204" pitchFamily="34" charset="0"/>
              </a:rPr>
              <a:t>Setup your DNS Routing</a:t>
            </a:r>
          </a:p>
          <a:p>
            <a:pPr>
              <a:buFont typeface="Wingdings" panose="05000000000000000000" pitchFamily="2" charset="2"/>
              <a:buChar char="Ø"/>
            </a:pPr>
            <a:r>
              <a:rPr lang="en-US" b="0" i="0" dirty="0">
                <a:solidFill>
                  <a:schemeClr val="bg1"/>
                </a:solidFill>
                <a:effectLst/>
                <a:latin typeface="arial" panose="020B0604020202020204" pitchFamily="34" charset="0"/>
              </a:rPr>
              <a:t>Customize your</a:t>
            </a:r>
            <a:r>
              <a:rPr lang="en-US" dirty="0">
                <a:solidFill>
                  <a:schemeClr val="bg1"/>
                </a:solidFill>
                <a:latin typeface="AmazonEmber"/>
              </a:rPr>
              <a:t> DNS routing policies to reduce latency</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55852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7FD3-DB87-7245-794C-E6D1178E47AF}"/>
              </a:ext>
            </a:extLst>
          </p:cNvPr>
          <p:cNvSpPr>
            <a:spLocks noGrp="1"/>
          </p:cNvSpPr>
          <p:nvPr>
            <p:ph type="title"/>
          </p:nvPr>
        </p:nvSpPr>
        <p:spPr>
          <a:xfrm>
            <a:off x="457200" y="128470"/>
            <a:ext cx="7474310" cy="763525"/>
          </a:xfrm>
        </p:spPr>
        <p:txBody>
          <a:bodyPr>
            <a:normAutofit fontScale="90000"/>
          </a:bodyPr>
          <a:lstStyle/>
          <a:p>
            <a:r>
              <a:rPr lang="en-US" dirty="0">
                <a:latin typeface="Times New Roman" panose="02020603050405020304" pitchFamily="18" charset="0"/>
                <a:cs typeface="Times New Roman" panose="02020603050405020304" pitchFamily="18" charset="0"/>
              </a:rPr>
              <a:t>How to deploy WordPress web application using docker</a:t>
            </a:r>
          </a:p>
        </p:txBody>
      </p:sp>
      <p:sp>
        <p:nvSpPr>
          <p:cNvPr id="3" name="Content Placeholder 2">
            <a:extLst>
              <a:ext uri="{FF2B5EF4-FFF2-40B4-BE49-F238E27FC236}">
                <a16:creationId xmlns:a16="http://schemas.microsoft.com/office/drawing/2014/main" id="{0200E6C9-7929-9853-A1FD-97A19DEC2D12}"/>
              </a:ext>
            </a:extLst>
          </p:cNvPr>
          <p:cNvSpPr>
            <a:spLocks noGrp="1"/>
          </p:cNvSpPr>
          <p:nvPr>
            <p:ph idx="1"/>
          </p:nvPr>
        </p:nvSpPr>
        <p:spPr>
          <a:xfrm>
            <a:off x="457200" y="1044700"/>
            <a:ext cx="6863490" cy="3970330"/>
          </a:xfrm>
        </p:spPr>
        <p:txBody>
          <a:bodyPr>
            <a:normAutofit fontScale="92500" lnSpcReduction="10000"/>
          </a:bodyPr>
          <a:lstStyle/>
          <a:p>
            <a:r>
              <a:rPr lang="en-US" sz="2800" dirty="0">
                <a:solidFill>
                  <a:schemeClr val="bg1"/>
                </a:solidFill>
                <a:latin typeface="Times New Roman" panose="02020603050405020304" pitchFamily="18" charset="0"/>
                <a:cs typeface="Times New Roman" panose="02020603050405020304" pitchFamily="18" charset="0"/>
              </a:rPr>
              <a:t>Launch the Amazon Linux machine with the help of Amazon web services.</a:t>
            </a:r>
          </a:p>
          <a:p>
            <a:r>
              <a:rPr lang="en-US" sz="2800" dirty="0">
                <a:solidFill>
                  <a:schemeClr val="bg1"/>
                </a:solidFill>
                <a:latin typeface="Times New Roman" panose="02020603050405020304" pitchFamily="18" charset="0"/>
                <a:cs typeface="Times New Roman" panose="02020603050405020304" pitchFamily="18" charset="0"/>
              </a:rPr>
              <a:t>While Launching, in security groups provide SSH, HTTP, and HTTPS port numbers.</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SSH - 22</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HTTP – 80</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HTTPS – 443</a:t>
            </a:r>
          </a:p>
          <a:p>
            <a:r>
              <a:rPr lang="en-US" sz="2800" dirty="0">
                <a:solidFill>
                  <a:schemeClr val="bg1"/>
                </a:solidFill>
                <a:latin typeface="Times New Roman" panose="02020603050405020304" pitchFamily="18" charset="0"/>
                <a:cs typeface="Times New Roman" panose="02020603050405020304" pitchFamily="18" charset="0"/>
              </a:rPr>
              <a:t>After Creation connect this Linux machine with the console Git Bash/terminal.</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02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E3F-A7D9-A01F-825D-935CE9188CC1}"/>
              </a:ext>
            </a:extLst>
          </p:cNvPr>
          <p:cNvSpPr>
            <a:spLocks noGrp="1"/>
          </p:cNvSpPr>
          <p:nvPr>
            <p:ph type="title"/>
          </p:nvPr>
        </p:nvSpPr>
        <p:spPr>
          <a:xfrm>
            <a:off x="296260" y="281175"/>
            <a:ext cx="7635250" cy="763525"/>
          </a:xfrm>
        </p:spPr>
        <p:txBody>
          <a:bodyPr/>
          <a:lstStyle/>
          <a:p>
            <a:r>
              <a:rPr lang="en-US" dirty="0">
                <a:latin typeface="Times New Roman" panose="02020603050405020304" pitchFamily="18" charset="0"/>
                <a:cs typeface="Times New Roman" panose="02020603050405020304" pitchFamily="18" charset="0"/>
              </a:rPr>
              <a:t>Installing Git, Docker, and related repos</a:t>
            </a:r>
          </a:p>
        </p:txBody>
      </p:sp>
      <p:sp>
        <p:nvSpPr>
          <p:cNvPr id="3" name="Content Placeholder 2">
            <a:extLst>
              <a:ext uri="{FF2B5EF4-FFF2-40B4-BE49-F238E27FC236}">
                <a16:creationId xmlns:a16="http://schemas.microsoft.com/office/drawing/2014/main" id="{2B681BB2-063D-88F8-01F6-EDEDF1D5CA4D}"/>
              </a:ext>
            </a:extLst>
          </p:cNvPr>
          <p:cNvSpPr>
            <a:spLocks noGrp="1"/>
          </p:cNvSpPr>
          <p:nvPr>
            <p:ph idx="1"/>
          </p:nvPr>
        </p:nvSpPr>
        <p:spPr>
          <a:xfrm>
            <a:off x="143555" y="1197405"/>
            <a:ext cx="7329840" cy="3664920"/>
          </a:xfrm>
        </p:spPr>
        <p:txBody>
          <a:bodyPr>
            <a:normAutofit fontScale="92500" lnSpcReduction="10000"/>
          </a:bodyPr>
          <a:lstStyle/>
          <a:p>
            <a:r>
              <a:rPr lang="en-US" sz="2800" dirty="0">
                <a:solidFill>
                  <a:schemeClr val="bg1"/>
                </a:solidFill>
                <a:latin typeface="Times New Roman" panose="02020603050405020304" pitchFamily="18" charset="0"/>
                <a:cs typeface="Times New Roman" panose="02020603050405020304" pitchFamily="18" charset="0"/>
              </a:rPr>
              <a:t>Install git in the Local machine using </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                   Sudo yum –y install git</a:t>
            </a:r>
          </a:p>
          <a:p>
            <a:r>
              <a:rPr lang="en-US" sz="2800" dirty="0">
                <a:solidFill>
                  <a:schemeClr val="bg1"/>
                </a:solidFill>
                <a:latin typeface="Times New Roman" panose="02020603050405020304" pitchFamily="18" charset="0"/>
                <a:cs typeface="Times New Roman" panose="02020603050405020304" pitchFamily="18" charset="0"/>
              </a:rPr>
              <a:t>Install Docker in our instance and </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Give permission to add a limited Linux user account to the docker.</a:t>
            </a:r>
          </a:p>
          <a:p>
            <a:pPr marL="0" indent="0">
              <a:buNone/>
            </a:pP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sudo yum –y install docker</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sudo usermod -a -G</a:t>
            </a:r>
            <a:r>
              <a:rPr lang="en-US" sz="28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docker </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ec2-user</a:t>
            </a:r>
          </a:p>
          <a:p>
            <a:pPr marL="0" indent="0">
              <a:buNone/>
            </a:pP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sudo systemctl start docker</a:t>
            </a:r>
          </a:p>
          <a:p>
            <a:pPr marL="0" indent="0">
              <a:buNone/>
            </a:pP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Sudo systemctl enable docker</a:t>
            </a: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7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BC10-4AFB-4A5F-973A-283EFCEFC24A}"/>
              </a:ext>
            </a:extLst>
          </p:cNvPr>
          <p:cNvSpPr>
            <a:spLocks noGrp="1"/>
          </p:cNvSpPr>
          <p:nvPr>
            <p:ph type="title"/>
          </p:nvPr>
        </p:nvSpPr>
        <p:spPr>
          <a:xfrm>
            <a:off x="457199" y="128470"/>
            <a:ext cx="7016195" cy="763525"/>
          </a:xfrm>
        </p:spPr>
        <p:txBody>
          <a:bodyPr>
            <a:normAutofit fontScale="90000"/>
          </a:bodyPr>
          <a:lstStyle/>
          <a:p>
            <a:r>
              <a:rPr lang="en-US" dirty="0">
                <a:latin typeface="Times New Roman" panose="02020603050405020304" pitchFamily="18" charset="0"/>
                <a:cs typeface="Times New Roman" panose="02020603050405020304" pitchFamily="18" charset="0"/>
              </a:rPr>
              <a:t>Installing Git, Docker and related repos</a:t>
            </a:r>
          </a:p>
        </p:txBody>
      </p:sp>
      <p:sp>
        <p:nvSpPr>
          <p:cNvPr id="3" name="Content Placeholder 2">
            <a:extLst>
              <a:ext uri="{FF2B5EF4-FFF2-40B4-BE49-F238E27FC236}">
                <a16:creationId xmlns:a16="http://schemas.microsoft.com/office/drawing/2014/main" id="{4555402C-3986-D73D-9DB9-5B6800440403}"/>
              </a:ext>
            </a:extLst>
          </p:cNvPr>
          <p:cNvSpPr>
            <a:spLocks noGrp="1"/>
          </p:cNvSpPr>
          <p:nvPr>
            <p:ph idx="1"/>
          </p:nvPr>
        </p:nvSpPr>
        <p:spPr>
          <a:xfrm>
            <a:off x="457200" y="994020"/>
            <a:ext cx="6863490" cy="3562895"/>
          </a:xfrm>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Now install the latest version of docker-compose using the below command</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ladea"/>
                <a:cs typeface="Times New Roman" panose="02020603050405020304" pitchFamily="18" charset="0"/>
              </a:rPr>
              <a:t>sudo curl -L     https://github.com/docker/compose/releases/download/1.22.0/docker-compose-$(uname -s)-$(</a:t>
            </a:r>
            <a:r>
              <a:rPr lang="en-US" sz="2000" dirty="0" err="1">
                <a:solidFill>
                  <a:schemeClr val="bg1"/>
                </a:solidFill>
                <a:effectLst/>
                <a:latin typeface="Times New Roman" panose="02020603050405020304" pitchFamily="18" charset="0"/>
                <a:ea typeface="Caladea"/>
                <a:cs typeface="Times New Roman" panose="02020603050405020304" pitchFamily="18" charset="0"/>
              </a:rPr>
              <a:t>uname</a:t>
            </a:r>
            <a:r>
              <a:rPr lang="en-US" sz="2000" dirty="0">
                <a:solidFill>
                  <a:schemeClr val="bg1"/>
                </a:solidFill>
                <a:effectLst/>
                <a:latin typeface="Times New Roman" panose="02020603050405020304" pitchFamily="18" charset="0"/>
                <a:ea typeface="Caladea"/>
                <a:cs typeface="Times New Roman" panose="02020603050405020304" pitchFamily="18" charset="0"/>
              </a:rPr>
              <a:t> -m) -o /</a:t>
            </a:r>
            <a:r>
              <a:rPr lang="en-US" sz="2000" dirty="0" err="1">
                <a:solidFill>
                  <a:schemeClr val="bg1"/>
                </a:solidFill>
                <a:effectLst/>
                <a:latin typeface="Times New Roman" panose="02020603050405020304" pitchFamily="18" charset="0"/>
                <a:ea typeface="Caladea"/>
                <a:cs typeface="Times New Roman" panose="02020603050405020304" pitchFamily="18" charset="0"/>
              </a:rPr>
              <a:t>usr</a:t>
            </a:r>
            <a:r>
              <a:rPr lang="en-US" sz="2000" dirty="0">
                <a:solidFill>
                  <a:schemeClr val="bg1"/>
                </a:solidFill>
                <a:effectLst/>
                <a:latin typeface="Times New Roman" panose="02020603050405020304" pitchFamily="18" charset="0"/>
                <a:ea typeface="Caladea"/>
                <a:cs typeface="Times New Roman" panose="02020603050405020304" pitchFamily="18" charset="0"/>
              </a:rPr>
              <a:t>/local/bin/docker-compose</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effectLst/>
                <a:latin typeface="Times New Roman" panose="02020603050405020304" pitchFamily="18" charset="0"/>
                <a:ea typeface="Caladea"/>
                <a:cs typeface="Times New Roman" panose="02020603050405020304" pitchFamily="18" charset="0"/>
              </a:rPr>
              <a:t>App</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ly executable permissions to the binary and create symbolic link</a:t>
            </a:r>
          </a:p>
          <a:p>
            <a:pPr marL="0" marR="0" lvl="0" indent="0">
              <a:lnSpc>
                <a:spcPct val="150000"/>
              </a:lnSpc>
              <a:spcBef>
                <a:spcPts val="30"/>
              </a:spcBef>
              <a:spcAft>
                <a:spcPts val="0"/>
              </a:spcAft>
              <a:buNone/>
              <a:tabLst>
                <a:tab pos="929640" algn="l"/>
                <a:tab pos="930275"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sudo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chmod</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+x</a:t>
            </a:r>
            <a:r>
              <a:rPr lang="en-US" sz="2000" spc="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usr</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/local/bin/docker-compose</a:t>
            </a:r>
          </a:p>
          <a:p>
            <a:pPr marL="0" marR="0" lvl="0" indent="0">
              <a:lnSpc>
                <a:spcPct val="150000"/>
              </a:lnSpc>
              <a:spcBef>
                <a:spcPts val="30"/>
              </a:spcBef>
              <a:spcAft>
                <a:spcPts val="0"/>
              </a:spcAft>
              <a:buNone/>
              <a:tabLst>
                <a:tab pos="929640" algn="l"/>
                <a:tab pos="930275" algn="l"/>
              </a:tabLst>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sudo ln -s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usr</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/local/bin/docker-compose</a:t>
            </a:r>
            <a:r>
              <a:rPr lang="en-US" sz="2000" spc="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usr</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/bin/docker-compose</a:t>
            </a:r>
          </a:p>
          <a:p>
            <a:pPr marL="0" indent="0">
              <a:buNone/>
            </a:pPr>
            <a:endParaRPr lang="en-US" sz="2000" dirty="0">
              <a:solidFill>
                <a:schemeClr val="bg1"/>
              </a:solidFill>
              <a:effectLst/>
              <a:latin typeface="Times New Roman" panose="02020603050405020304" pitchFamily="18" charset="0"/>
              <a:ea typeface="Caladea"/>
              <a:cs typeface="Times New Roman" panose="02020603050405020304" pitchFamily="18" charset="0"/>
            </a:endParaRP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40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564D-771F-F546-53E4-00B7D4AF6D8F}"/>
              </a:ext>
            </a:extLst>
          </p:cNvPr>
          <p:cNvSpPr>
            <a:spLocks noGrp="1"/>
          </p:cNvSpPr>
          <p:nvPr>
            <p:ph type="title"/>
          </p:nvPr>
        </p:nvSpPr>
        <p:spPr>
          <a:xfrm>
            <a:off x="454759" y="281175"/>
            <a:ext cx="6865929" cy="763525"/>
          </a:xfrm>
        </p:spPr>
        <p:txBody>
          <a:bodyPr>
            <a:no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Creating WordPress setup for Docker images with help of YAML scripting</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A2F0E9-1EA5-1053-79D8-1161A1032EB5}"/>
              </a:ext>
            </a:extLst>
          </p:cNvPr>
          <p:cNvSpPr>
            <a:spLocks noGrp="1"/>
          </p:cNvSpPr>
          <p:nvPr>
            <p:ph idx="1"/>
          </p:nvPr>
        </p:nvSpPr>
        <p:spPr>
          <a:xfrm>
            <a:off x="454760" y="1272641"/>
            <a:ext cx="6865930" cy="3562895"/>
          </a:xfrm>
        </p:spPr>
        <p:txBody>
          <a:bodyPr>
            <a:normAutofit fontScale="92500" lnSpcReduction="10000"/>
          </a:bodyPr>
          <a:lstStyle/>
          <a:p>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have to create docker-compose. </a:t>
            </a:r>
            <a:r>
              <a:rPr lang="en-US"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yaml</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file to pull images from the docker hub</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Sudo vi Docker-compose. </a:t>
            </a:r>
            <a:r>
              <a:rPr lang="en-US" sz="1800" dirty="0" err="1">
                <a:solidFill>
                  <a:schemeClr val="bg1"/>
                </a:solidFill>
                <a:latin typeface="Times New Roman" panose="02020603050405020304" pitchFamily="18" charset="0"/>
                <a:cs typeface="Times New Roman" panose="02020603050405020304" pitchFamily="18" charset="0"/>
              </a:rPr>
              <a:t>yaml</a:t>
            </a:r>
            <a:endParaRPr lang="en-US" sz="1800"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We have to run this locally with docker-compose</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 sudo  docker-compose  up  -d</a:t>
            </a:r>
          </a:p>
          <a:p>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By using docker-compose.YAML files it was pulling images are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MySQL and WordPress.</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55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75A7-8FAF-4954-1748-74E4FCEA3B0D}"/>
              </a:ext>
            </a:extLst>
          </p:cNvPr>
          <p:cNvSpPr>
            <a:spLocks noGrp="1"/>
          </p:cNvSpPr>
          <p:nvPr>
            <p:ph type="title"/>
          </p:nvPr>
        </p:nvSpPr>
        <p:spPr>
          <a:xfrm>
            <a:off x="429407" y="281175"/>
            <a:ext cx="6738577" cy="763525"/>
          </a:xfrm>
        </p:spPr>
        <p:txBody>
          <a:bodyPr/>
          <a:lstStyle/>
          <a:p>
            <a:r>
              <a:rPr lang="en-US" dirty="0">
                <a:latin typeface="Times New Roman" panose="02020603050405020304" pitchFamily="18" charset="0"/>
                <a:cs typeface="Times New Roman" panose="02020603050405020304" pitchFamily="18" charset="0"/>
              </a:rPr>
              <a:t>Setup Route53 DNS Routing</a:t>
            </a:r>
          </a:p>
        </p:txBody>
      </p:sp>
      <p:sp>
        <p:nvSpPr>
          <p:cNvPr id="3" name="Content Placeholder 2">
            <a:extLst>
              <a:ext uri="{FF2B5EF4-FFF2-40B4-BE49-F238E27FC236}">
                <a16:creationId xmlns:a16="http://schemas.microsoft.com/office/drawing/2014/main" id="{B184B823-50AC-94D6-B323-8B345EFA1DC1}"/>
              </a:ext>
            </a:extLst>
          </p:cNvPr>
          <p:cNvSpPr>
            <a:spLocks noGrp="1"/>
          </p:cNvSpPr>
          <p:nvPr>
            <p:ph idx="1"/>
          </p:nvPr>
        </p:nvSpPr>
        <p:spPr>
          <a:xfrm>
            <a:off x="457199" y="1237124"/>
            <a:ext cx="6710785" cy="3777906"/>
          </a:xfrm>
        </p:spPr>
        <p:txBody>
          <a:bodyPr>
            <a:normAutofit fontScale="85000" lnSpcReduction="10000"/>
          </a:bodyPr>
          <a:lstStyle/>
          <a:p>
            <a:r>
              <a:rPr lang="en-US" dirty="0">
                <a:solidFill>
                  <a:schemeClr val="bg1"/>
                </a:solidFill>
                <a:latin typeface="Times New Roman" panose="02020603050405020304" pitchFamily="18" charset="0"/>
                <a:cs typeface="Times New Roman" panose="02020603050405020304" pitchFamily="18" charset="0"/>
              </a:rPr>
              <a:t>Create Hosted zone in Route53</a:t>
            </a:r>
          </a:p>
          <a:p>
            <a:r>
              <a:rPr lang="en-US" dirty="0">
                <a:solidFill>
                  <a:schemeClr val="bg1"/>
                </a:solidFill>
                <a:latin typeface="Times New Roman" panose="02020603050405020304" pitchFamily="18" charset="0"/>
                <a:cs typeface="Times New Roman" panose="02020603050405020304" pitchFamily="18" charset="0"/>
              </a:rPr>
              <a:t>Create Records(Subdomains)</a:t>
            </a:r>
          </a:p>
          <a:p>
            <a:r>
              <a:rPr lang="en-US" dirty="0">
                <a:solidFill>
                  <a:schemeClr val="bg1"/>
                </a:solidFill>
                <a:latin typeface="Times New Roman" panose="02020603050405020304" pitchFamily="18" charset="0"/>
                <a:cs typeface="Times New Roman" panose="02020603050405020304" pitchFamily="18" charset="0"/>
              </a:rPr>
              <a:t>Copy the name Servers, Go to your domain-provided platform and replace the name servers with these name servers.</a:t>
            </a:r>
          </a:p>
          <a:p>
            <a:r>
              <a:rPr lang="en-US" dirty="0">
                <a:solidFill>
                  <a:schemeClr val="bg1"/>
                </a:solidFill>
                <a:latin typeface="Times New Roman" panose="02020603050405020304" pitchFamily="18" charset="0"/>
                <a:cs typeface="Times New Roman" panose="02020603050405020304" pitchFamily="18" charset="0"/>
              </a:rPr>
              <a:t>In this domain-provided platform creates a record which is points to our instance IP address</a:t>
            </a:r>
          </a:p>
          <a:p>
            <a:r>
              <a:rPr lang="en-US" dirty="0">
                <a:solidFill>
                  <a:schemeClr val="bg1"/>
                </a:solidFill>
                <a:latin typeface="Times New Roman" panose="02020603050405020304" pitchFamily="18" charset="0"/>
                <a:cs typeface="Times New Roman" panose="02020603050405020304" pitchFamily="18" charset="0"/>
              </a:rPr>
              <a:t>After Done with every step search with your domain name In the browser</a:t>
            </a:r>
          </a:p>
          <a:p>
            <a:pPr marL="0" indent="0">
              <a:buNone/>
            </a:pPr>
            <a:r>
              <a:rPr lang="en-US" dirty="0">
                <a:solidFill>
                  <a:schemeClr val="bg1"/>
                </a:solidFill>
                <a:latin typeface="Times New Roman" panose="02020603050405020304" pitchFamily="18" charset="0"/>
                <a:cs typeface="Times New Roman" panose="02020603050405020304" pitchFamily="18" charset="0"/>
              </a:rPr>
              <a:t>Note: It will take some time to configure. </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63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85F17-9852-F6CB-E495-0A34D4A306DD}"/>
              </a:ext>
            </a:extLst>
          </p:cNvPr>
          <p:cNvSpPr>
            <a:spLocks noGrp="1"/>
          </p:cNvSpPr>
          <p:nvPr>
            <p:ph idx="1"/>
          </p:nvPr>
        </p:nvSpPr>
        <p:spPr>
          <a:xfrm>
            <a:off x="1059784" y="1237124"/>
            <a:ext cx="5650085" cy="2098151"/>
          </a:xfrm>
        </p:spPr>
        <p: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1026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1A6F-2F38-F8E1-9113-F9E5B6B204BB}"/>
              </a:ext>
            </a:extLst>
          </p:cNvPr>
          <p:cNvSpPr>
            <a:spLocks noGrp="1"/>
          </p:cNvSpPr>
          <p:nvPr>
            <p:ph type="title"/>
          </p:nvPr>
        </p:nvSpPr>
        <p:spPr>
          <a:xfrm>
            <a:off x="457200" y="281175"/>
            <a:ext cx="6252670" cy="763525"/>
          </a:xfrm>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32C36E50-BB60-E148-18F4-7F0B7C2496E9}"/>
              </a:ext>
            </a:extLst>
          </p:cNvPr>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Amazon web services</a:t>
            </a:r>
          </a:p>
          <a:p>
            <a:r>
              <a:rPr lang="en-US" dirty="0">
                <a:solidFill>
                  <a:schemeClr val="bg1"/>
                </a:solidFill>
                <a:latin typeface="Times New Roman" panose="02020603050405020304" pitchFamily="18" charset="0"/>
                <a:cs typeface="Times New Roman" panose="02020603050405020304" pitchFamily="18" charset="0"/>
              </a:rPr>
              <a:t>Git</a:t>
            </a:r>
          </a:p>
          <a:p>
            <a:r>
              <a:rPr lang="en-US" dirty="0">
                <a:solidFill>
                  <a:schemeClr val="bg1"/>
                </a:solidFill>
                <a:latin typeface="Times New Roman" panose="02020603050405020304" pitchFamily="18" charset="0"/>
                <a:cs typeface="Times New Roman" panose="02020603050405020304" pitchFamily="18" charset="0"/>
              </a:rPr>
              <a:t>WordPress web application</a:t>
            </a:r>
          </a:p>
          <a:p>
            <a:r>
              <a:rPr lang="en-US" dirty="0">
                <a:solidFill>
                  <a:schemeClr val="bg1"/>
                </a:solidFill>
                <a:latin typeface="Times New Roman" panose="02020603050405020304" pitchFamily="18" charset="0"/>
                <a:cs typeface="Times New Roman" panose="02020603050405020304" pitchFamily="18" charset="0"/>
              </a:rPr>
              <a:t>Docker and Docker-compose</a:t>
            </a:r>
          </a:p>
          <a:p>
            <a:r>
              <a:rPr lang="en-US" dirty="0">
                <a:solidFill>
                  <a:schemeClr val="bg1"/>
                </a:solidFill>
                <a:latin typeface="Times New Roman" panose="02020603050405020304" pitchFamily="18" charset="0"/>
                <a:cs typeface="Times New Roman" panose="02020603050405020304" pitchFamily="18" charset="0"/>
              </a:rPr>
              <a:t>Route 53</a:t>
            </a:r>
          </a:p>
          <a:p>
            <a:r>
              <a:rPr lang="en-US" dirty="0">
                <a:solidFill>
                  <a:schemeClr val="bg1"/>
                </a:solidFill>
                <a:latin typeface="Times New Roman" panose="02020603050405020304" pitchFamily="18" charset="0"/>
                <a:cs typeface="Times New Roman" panose="02020603050405020304" pitchFamily="18" charset="0"/>
              </a:rPr>
              <a:t>How to deploy WordPress web application in the server using docker</a:t>
            </a:r>
          </a:p>
        </p:txBody>
      </p:sp>
    </p:spTree>
    <p:extLst>
      <p:ext uri="{BB962C8B-B14F-4D97-AF65-F5344CB8AC3E}">
        <p14:creationId xmlns:p14="http://schemas.microsoft.com/office/powerpoint/2010/main" val="389508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6252670" cy="763525"/>
          </a:xfrm>
        </p:spPr>
        <p:txBody>
          <a:bodyPr>
            <a:normAutofit fontScale="90000"/>
          </a:bodyPr>
          <a:lstStyle/>
          <a:p>
            <a:pPr marL="571500" indent="-571500">
              <a:buFont typeface="Wingdings" panose="05000000000000000000" pitchFamily="2" charset="2"/>
              <a:buChar char="v"/>
            </a:pPr>
            <a:r>
              <a:rPr lang="en-US" b="1" kern="0" dirty="0">
                <a:effectLst/>
                <a:latin typeface="Baskerville Old Face" panose="02020602080505020303" pitchFamily="18" charset="0"/>
                <a:ea typeface="Caladea"/>
                <a:cs typeface="Caladea"/>
              </a:rPr>
              <a:t>What is AWS</a:t>
            </a:r>
            <a:br>
              <a:rPr lang="en-US" sz="1800" b="1" kern="0" dirty="0">
                <a:effectLst/>
                <a:latin typeface="Caladea"/>
                <a:ea typeface="Caladea"/>
                <a:cs typeface="Caladea"/>
              </a:rPr>
            </a:br>
            <a:endParaRPr lang="en-US" dirty="0"/>
          </a:p>
        </p:txBody>
      </p:sp>
      <p:sp>
        <p:nvSpPr>
          <p:cNvPr id="5" name="Content Placeholder 4"/>
          <p:cNvSpPr>
            <a:spLocks noGrp="1"/>
          </p:cNvSpPr>
          <p:nvPr>
            <p:ph idx="1"/>
          </p:nvPr>
        </p:nvSpPr>
        <p:spPr>
          <a:xfrm>
            <a:off x="296259" y="834446"/>
            <a:ext cx="6871725" cy="4180584"/>
          </a:xfrm>
        </p:spPr>
        <p:txBody>
          <a:bodyPr>
            <a:normAutofit/>
          </a:bodyPr>
          <a:lstStyle/>
          <a:p>
            <a:pPr algn="l"/>
            <a:r>
              <a:rPr lang="en-US" sz="2200" b="0" i="0" dirty="0">
                <a:solidFill>
                  <a:schemeClr val="bg1"/>
                </a:solidFill>
                <a:effectLst/>
                <a:latin typeface="Times New Roman" panose="02020603050405020304" pitchFamily="18" charset="0"/>
                <a:cs typeface="Times New Roman" panose="02020603050405020304" pitchFamily="18" charset="0"/>
              </a:rPr>
              <a:t>The Amazon Web Services (AWS) platform provides more than 200 fully featured services from data </a:t>
            </a:r>
            <a:r>
              <a:rPr lang="en-US" sz="2200" b="0" i="0">
                <a:solidFill>
                  <a:schemeClr val="bg1"/>
                </a:solidFill>
                <a:effectLst/>
                <a:latin typeface="Times New Roman" panose="02020603050405020304" pitchFamily="18" charset="0"/>
                <a:cs typeface="Times New Roman" panose="02020603050405020304" pitchFamily="18" charset="0"/>
              </a:rPr>
              <a:t>centers located </a:t>
            </a:r>
            <a:r>
              <a:rPr lang="en-US" sz="2200" b="0" i="0" dirty="0">
                <a:solidFill>
                  <a:schemeClr val="bg1"/>
                </a:solidFill>
                <a:effectLst/>
                <a:latin typeface="Times New Roman" panose="02020603050405020304" pitchFamily="18" charset="0"/>
                <a:cs typeface="Times New Roman" panose="02020603050405020304" pitchFamily="18" charset="0"/>
              </a:rPr>
              <a:t>all over the world and is the world's most comprehensive cloud platform.</a:t>
            </a:r>
          </a:p>
          <a:p>
            <a:pPr marL="0" indent="0" algn="l">
              <a:buNone/>
            </a:pPr>
            <a:endParaRPr lang="en-US" sz="1100" b="0" i="0" dirty="0">
              <a:solidFill>
                <a:schemeClr val="bg1"/>
              </a:solidFill>
              <a:effectLst/>
              <a:latin typeface="Times New Roman" panose="02020603050405020304" pitchFamily="18" charset="0"/>
              <a:cs typeface="Times New Roman" panose="02020603050405020304" pitchFamily="18" charset="0"/>
            </a:endParaRPr>
          </a:p>
          <a:p>
            <a:pPr algn="l"/>
            <a:r>
              <a:rPr lang="en-US" sz="2200" b="0" i="0" dirty="0">
                <a:solidFill>
                  <a:schemeClr val="bg1"/>
                </a:solidFill>
                <a:effectLst/>
                <a:latin typeface="Times New Roman" panose="02020603050405020304" pitchFamily="18" charset="0"/>
                <a:cs typeface="Times New Roman" panose="02020603050405020304" pitchFamily="18" charset="0"/>
              </a:rPr>
              <a:t>Amazon web service is an online platform that provides scalable and cost-effective cloud computing solutions.</a:t>
            </a:r>
          </a:p>
          <a:p>
            <a:pPr marL="0" indent="0" algn="l">
              <a:buNone/>
            </a:pPr>
            <a:endParaRPr lang="en-US" sz="1100" b="0" i="0" dirty="0">
              <a:solidFill>
                <a:schemeClr val="bg1"/>
              </a:solidFill>
              <a:effectLst/>
              <a:latin typeface="Times New Roman" panose="02020603050405020304" pitchFamily="18" charset="0"/>
              <a:cs typeface="Times New Roman" panose="02020603050405020304" pitchFamily="18" charset="0"/>
            </a:endParaRPr>
          </a:p>
          <a:p>
            <a:pPr algn="l"/>
            <a:r>
              <a:rPr lang="en-US" sz="2200" b="0" i="0" dirty="0">
                <a:solidFill>
                  <a:schemeClr val="bg1"/>
                </a:solidFill>
                <a:effectLst/>
                <a:latin typeface="Times New Roman" panose="02020603050405020304" pitchFamily="18" charset="0"/>
                <a:cs typeface="Times New Roman" panose="02020603050405020304" pitchFamily="18" charset="0"/>
              </a:rPr>
              <a:t>AWS is a broadly adopted cloud platform that offers several on-demand operations like compute power, database storage, content delivery, etc., to help corporates scale and grow.</a:t>
            </a:r>
          </a:p>
          <a:p>
            <a:pPr>
              <a:buFont typeface="Wingdings" panose="05000000000000000000" pitchFamily="2" charset="2"/>
              <a:buChar char="§"/>
            </a:pPr>
            <a:endParaRPr lang="en-US" sz="2200" dirty="0">
              <a:solidFill>
                <a:schemeClr val="bg1"/>
              </a:solidFill>
              <a:latin typeface="Times New Roman" panose="02020603050405020304" pitchFamily="18" charset="0"/>
              <a:ea typeface="NSimSun"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AEDB-0812-653B-5D27-4A74737FFA1D}"/>
              </a:ext>
            </a:extLst>
          </p:cNvPr>
          <p:cNvSpPr>
            <a:spLocks noGrp="1"/>
          </p:cNvSpPr>
          <p:nvPr>
            <p:ph type="title"/>
          </p:nvPr>
        </p:nvSpPr>
        <p:spPr>
          <a:xfrm>
            <a:off x="457200" y="128470"/>
            <a:ext cx="6252670" cy="763525"/>
          </a:xfrm>
        </p:spPr>
        <p:txBody>
          <a:bodyPr/>
          <a:lstStyle/>
          <a:p>
            <a:r>
              <a:rPr lang="en-US" b="1" dirty="0">
                <a:latin typeface="Times New Roman" panose="02020603050405020304" pitchFamily="18" charset="0"/>
                <a:cs typeface="Times New Roman" panose="02020603050405020304" pitchFamily="18" charset="0"/>
              </a:rPr>
              <a:t>What is Git</a:t>
            </a:r>
          </a:p>
        </p:txBody>
      </p:sp>
      <p:sp>
        <p:nvSpPr>
          <p:cNvPr id="3" name="Content Placeholder 2">
            <a:extLst>
              <a:ext uri="{FF2B5EF4-FFF2-40B4-BE49-F238E27FC236}">
                <a16:creationId xmlns:a16="http://schemas.microsoft.com/office/drawing/2014/main" id="{D183747F-61A7-BF98-B830-5D46A1CF5B08}"/>
              </a:ext>
            </a:extLst>
          </p:cNvPr>
          <p:cNvSpPr>
            <a:spLocks noGrp="1"/>
          </p:cNvSpPr>
          <p:nvPr>
            <p:ph idx="1"/>
          </p:nvPr>
        </p:nvSpPr>
        <p:spPr>
          <a:xfrm>
            <a:off x="457200" y="891995"/>
            <a:ext cx="7168900" cy="4251505"/>
          </a:xfrm>
        </p:spPr>
        <p:txBody>
          <a:bodyPr/>
          <a:lstStyle/>
          <a:p>
            <a:r>
              <a:rPr lang="en-US" b="0" i="0" dirty="0">
                <a:solidFill>
                  <a:schemeClr val="bg1"/>
                </a:solidFill>
                <a:effectLst/>
                <a:latin typeface="Times New Roman" panose="02020603050405020304" pitchFamily="18" charset="0"/>
                <a:cs typeface="Times New Roman" panose="02020603050405020304" pitchFamily="18" charset="0"/>
              </a:rPr>
              <a:t>Git is </a:t>
            </a:r>
            <a:r>
              <a:rPr lang="en-US" i="0" dirty="0">
                <a:solidFill>
                  <a:schemeClr val="bg1"/>
                </a:solidFill>
                <a:effectLst/>
                <a:latin typeface="Times New Roman" panose="02020603050405020304" pitchFamily="18" charset="0"/>
                <a:cs typeface="Times New Roman" panose="02020603050405020304" pitchFamily="18" charset="0"/>
              </a:rPr>
              <a:t>a free and open-source distributed code management and Version control system </a:t>
            </a:r>
            <a:r>
              <a:rPr lang="en-US" b="0" i="0" dirty="0">
                <a:solidFill>
                  <a:schemeClr val="bg1"/>
                </a:solidFill>
                <a:effectLst/>
                <a:latin typeface="Times New Roman" panose="02020603050405020304" pitchFamily="18" charset="0"/>
                <a:cs typeface="Times New Roman" panose="02020603050405020304" pitchFamily="18" charset="0"/>
              </a:rPr>
              <a:t>that is distributed under the GNU General Public License version. </a:t>
            </a:r>
          </a:p>
          <a:p>
            <a:r>
              <a:rPr lang="en-US" b="0" i="0" dirty="0">
                <a:solidFill>
                  <a:schemeClr val="bg1"/>
                </a:solidFill>
                <a:effectLst/>
                <a:latin typeface="Times New Roman" panose="02020603050405020304" pitchFamily="18" charset="0"/>
                <a:cs typeface="Times New Roman" panose="02020603050405020304" pitchFamily="18" charset="0"/>
              </a:rPr>
              <a:t> In addition to software version control, Git is used for other applications including configuration management and content management.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32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2A69-5C85-5507-A56D-69FBC239AEA7}"/>
              </a:ext>
            </a:extLst>
          </p:cNvPr>
          <p:cNvSpPr>
            <a:spLocks noGrp="1"/>
          </p:cNvSpPr>
          <p:nvPr>
            <p:ph type="title"/>
          </p:nvPr>
        </p:nvSpPr>
        <p:spPr>
          <a:xfrm>
            <a:off x="457200" y="128470"/>
            <a:ext cx="6252670" cy="763525"/>
          </a:xfrm>
        </p:spPr>
        <p:txBody>
          <a:bodyPr/>
          <a:lstStyle/>
          <a:p>
            <a:r>
              <a:rPr lang="en-US" b="1" dirty="0">
                <a:effectLst/>
                <a:latin typeface="Times New Roman" panose="02020603050405020304" pitchFamily="18" charset="0"/>
                <a:cs typeface="Times New Roman" panose="02020603050405020304" pitchFamily="18" charset="0"/>
              </a:rPr>
              <a:t>What is WordPress</a:t>
            </a:r>
          </a:p>
        </p:txBody>
      </p:sp>
      <p:sp>
        <p:nvSpPr>
          <p:cNvPr id="3" name="Content Placeholder 2">
            <a:extLst>
              <a:ext uri="{FF2B5EF4-FFF2-40B4-BE49-F238E27FC236}">
                <a16:creationId xmlns:a16="http://schemas.microsoft.com/office/drawing/2014/main" id="{AA031B7B-DB1A-7EF2-79FF-929B4CE03136}"/>
              </a:ext>
            </a:extLst>
          </p:cNvPr>
          <p:cNvSpPr>
            <a:spLocks noGrp="1"/>
          </p:cNvSpPr>
          <p:nvPr>
            <p:ph idx="1"/>
          </p:nvPr>
        </p:nvSpPr>
        <p:spPr>
          <a:xfrm>
            <a:off x="457199" y="891996"/>
            <a:ext cx="7016195" cy="3908024"/>
          </a:xfrm>
        </p:spPr>
        <p:txBody>
          <a:bodyPr/>
          <a:lstStyle/>
          <a:p>
            <a:r>
              <a:rPr lang="en-US" dirty="0">
                <a:solidFill>
                  <a:schemeClr val="bg1"/>
                </a:solidFill>
                <a:latin typeface="Mongolian Baiti" panose="03000500000000000000" pitchFamily="66" charset="0"/>
                <a:cs typeface="Mongolian Baiti" panose="03000500000000000000" pitchFamily="66" charset="0"/>
              </a:rPr>
              <a:t>W</a:t>
            </a:r>
            <a:r>
              <a:rPr lang="en-US" b="0" i="0" dirty="0">
                <a:solidFill>
                  <a:schemeClr val="bg1"/>
                </a:solidFill>
                <a:effectLst/>
                <a:latin typeface="Mongolian Baiti" panose="03000500000000000000" pitchFamily="66" charset="0"/>
                <a:cs typeface="Mongolian Baiti" panose="03000500000000000000" pitchFamily="66" charset="0"/>
              </a:rPr>
              <a:t>ordPress is a free, open-source website creation platform. On a more technical level, WordPress is a content management system (CMS) written in PHP that uses a MySQL database. In non-geek speak, WordPress is the easiest and most powerful blogging and website builder in existence today.</a:t>
            </a:r>
            <a:endParaRPr lang="en-US"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54471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06E7-50E2-77B4-5076-9289B534BDCD}"/>
              </a:ext>
            </a:extLst>
          </p:cNvPr>
          <p:cNvSpPr>
            <a:spLocks noGrp="1"/>
          </p:cNvSpPr>
          <p:nvPr>
            <p:ph type="title"/>
          </p:nvPr>
        </p:nvSpPr>
        <p:spPr>
          <a:xfrm>
            <a:off x="457200" y="128470"/>
            <a:ext cx="6252670" cy="763525"/>
          </a:xfrm>
        </p:spPr>
        <p:txBody>
          <a:bodyPr/>
          <a:lstStyle/>
          <a:p>
            <a:r>
              <a:rPr lang="en-US" b="1" dirty="0">
                <a:effectLst/>
                <a:latin typeface="Times New Roman" panose="02020603050405020304" pitchFamily="18" charset="0"/>
                <a:cs typeface="Times New Roman" panose="02020603050405020304" pitchFamily="18" charset="0"/>
              </a:rPr>
              <a:t>Features of WordPress</a:t>
            </a:r>
          </a:p>
        </p:txBody>
      </p:sp>
      <p:sp>
        <p:nvSpPr>
          <p:cNvPr id="3" name="Content Placeholder 2">
            <a:extLst>
              <a:ext uri="{FF2B5EF4-FFF2-40B4-BE49-F238E27FC236}">
                <a16:creationId xmlns:a16="http://schemas.microsoft.com/office/drawing/2014/main" id="{51148501-CB4C-2C1A-1BF9-9D147DFE0EC9}"/>
              </a:ext>
            </a:extLst>
          </p:cNvPr>
          <p:cNvSpPr>
            <a:spLocks noGrp="1"/>
          </p:cNvSpPr>
          <p:nvPr>
            <p:ph idx="1"/>
          </p:nvPr>
        </p:nvSpPr>
        <p:spPr>
          <a:xfrm>
            <a:off x="443303" y="891995"/>
            <a:ext cx="7030091" cy="3970330"/>
          </a:xfrm>
        </p:spPr>
        <p:txBody>
          <a:bodyPr>
            <a:normAutofit/>
          </a:bodyPr>
          <a:lstStyle/>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The most important features of WordPress are that you can create a dynamic website without any programming and design knowledge.</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WordPress is theme-based, providing you with options for various open-source and premium design themes that can be integrated easily without any designing knowledge.</a:t>
            </a:r>
          </a:p>
          <a:p>
            <a:r>
              <a:rPr lang="en-US" sz="2400" b="0" i="0" dirty="0">
                <a:solidFill>
                  <a:schemeClr val="bg1"/>
                </a:solidFill>
                <a:effectLst/>
                <a:latin typeface="Times New Roman" panose="02020603050405020304" pitchFamily="18" charset="0"/>
                <a:cs typeface="Times New Roman" panose="02020603050405020304" pitchFamily="18" charset="0"/>
              </a:rPr>
              <a:t>Plugins extend the functionality of WordPress, which can be used to add new required modules.</a:t>
            </a: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72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237F-0EBA-1E9E-DF86-B94790D8E763}"/>
              </a:ext>
            </a:extLst>
          </p:cNvPr>
          <p:cNvSpPr>
            <a:spLocks noGrp="1"/>
          </p:cNvSpPr>
          <p:nvPr>
            <p:ph type="title"/>
          </p:nvPr>
        </p:nvSpPr>
        <p:spPr>
          <a:xfrm>
            <a:off x="457200" y="128470"/>
            <a:ext cx="6252670" cy="763525"/>
          </a:xfrm>
        </p:spPr>
        <p:txBody>
          <a:bodyPr/>
          <a:lstStyle/>
          <a:p>
            <a:r>
              <a:rPr lang="en-US" b="1" dirty="0">
                <a:effectLst/>
                <a:latin typeface="Times New Roman" panose="02020603050405020304" pitchFamily="18" charset="0"/>
                <a:cs typeface="Times New Roman" panose="02020603050405020304" pitchFamily="18" charset="0"/>
              </a:rPr>
              <a:t>Docker</a:t>
            </a:r>
          </a:p>
        </p:txBody>
      </p:sp>
      <p:sp>
        <p:nvSpPr>
          <p:cNvPr id="3" name="Content Placeholder 2">
            <a:extLst>
              <a:ext uri="{FF2B5EF4-FFF2-40B4-BE49-F238E27FC236}">
                <a16:creationId xmlns:a16="http://schemas.microsoft.com/office/drawing/2014/main" id="{75BBD2E0-81B4-A7DA-278A-04BB22CCEEAD}"/>
              </a:ext>
            </a:extLst>
          </p:cNvPr>
          <p:cNvSpPr>
            <a:spLocks noGrp="1"/>
          </p:cNvSpPr>
          <p:nvPr>
            <p:ph idx="1"/>
          </p:nvPr>
        </p:nvSpPr>
        <p:spPr>
          <a:xfrm>
            <a:off x="408325" y="790302"/>
            <a:ext cx="7065070" cy="4072023"/>
          </a:xfrm>
        </p:spPr>
        <p:txBody>
          <a:bodyPr>
            <a:normAutofit fontScale="92500" lnSpcReduction="20000"/>
          </a:bodyPr>
          <a:lstStyle/>
          <a:p>
            <a:r>
              <a:rPr lang="en-US" b="0" i="0" dirty="0">
                <a:solidFill>
                  <a:schemeClr val="bg1"/>
                </a:solidFill>
                <a:effectLst/>
                <a:latin typeface="Times New Roman" panose="02020603050405020304" pitchFamily="18" charset="0"/>
                <a:cs typeface="Times New Roman" panose="02020603050405020304" pitchFamily="18" charset="0"/>
              </a:rP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a:t>
            </a:r>
          </a:p>
          <a:p>
            <a:r>
              <a:rPr lang="en-US" b="0" i="0" dirty="0">
                <a:solidFill>
                  <a:schemeClr val="bg1"/>
                </a:solidFill>
                <a:effectLst/>
                <a:latin typeface="Times New Roman" panose="02020603050405020304" pitchFamily="18" charset="0"/>
                <a:cs typeface="Times New Roman" panose="02020603050405020304" pitchFamily="18" charset="0"/>
              </a:rPr>
              <a:t>By taking advantage of Docker’s methodologies for shipping, testing, and deploying code quickly, you can significantly reduce the delay between writing code and running it in production.</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88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2CDE-8CF9-11BA-E717-928EB554292D}"/>
              </a:ext>
            </a:extLst>
          </p:cNvPr>
          <p:cNvSpPr>
            <a:spLocks noGrp="1"/>
          </p:cNvSpPr>
          <p:nvPr>
            <p:ph type="title"/>
          </p:nvPr>
        </p:nvSpPr>
        <p:spPr>
          <a:xfrm>
            <a:off x="296260" y="128470"/>
            <a:ext cx="6252670" cy="763525"/>
          </a:xfrm>
        </p:spPr>
        <p:txBody>
          <a:bodyPr/>
          <a:lstStyle/>
          <a:p>
            <a:r>
              <a:rPr lang="en-US" b="1" dirty="0">
                <a:latin typeface="Times New Roman" panose="02020603050405020304" pitchFamily="18" charset="0"/>
                <a:cs typeface="Times New Roman" panose="02020603050405020304" pitchFamily="18" charset="0"/>
              </a:rPr>
              <a:t>Docker Architecture</a:t>
            </a:r>
          </a:p>
        </p:txBody>
      </p:sp>
      <p:pic>
        <p:nvPicPr>
          <p:cNvPr id="1026" name="Picture 2" descr="Docker Architecture in Detail - Whizlabs Blog">
            <a:extLst>
              <a:ext uri="{FF2B5EF4-FFF2-40B4-BE49-F238E27FC236}">
                <a16:creationId xmlns:a16="http://schemas.microsoft.com/office/drawing/2014/main" id="{CE1205A1-3B96-D9C9-59EA-115372E53A0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6528" y="1044701"/>
            <a:ext cx="6877756" cy="366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1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21FE-DFAF-763C-61BF-6F77AC83E0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Docker-compose</a:t>
            </a:r>
          </a:p>
        </p:txBody>
      </p:sp>
      <p:sp>
        <p:nvSpPr>
          <p:cNvPr id="3" name="Content Placeholder 2">
            <a:extLst>
              <a:ext uri="{FF2B5EF4-FFF2-40B4-BE49-F238E27FC236}">
                <a16:creationId xmlns:a16="http://schemas.microsoft.com/office/drawing/2014/main" id="{C626A6C5-7BE9-FF78-56E3-2FC5C0A17F6E}"/>
              </a:ext>
            </a:extLst>
          </p:cNvPr>
          <p:cNvSpPr>
            <a:spLocks noGrp="1"/>
          </p:cNvSpPr>
          <p:nvPr>
            <p:ph idx="1"/>
          </p:nvPr>
        </p:nvSpPr>
        <p:spPr>
          <a:xfrm>
            <a:off x="457200" y="1237125"/>
            <a:ext cx="6863490" cy="3167086"/>
          </a:xfrm>
        </p:spPr>
        <p:txBody>
          <a:bodyPr/>
          <a:lstStyle/>
          <a:p>
            <a:r>
              <a:rPr lang="en-US" b="0" i="0" dirty="0">
                <a:solidFill>
                  <a:schemeClr val="bg1"/>
                </a:solidFill>
                <a:effectLst/>
                <a:latin typeface="Times New Roman" panose="02020603050405020304" pitchFamily="18" charset="0"/>
                <a:cs typeface="Times New Roman" panose="02020603050405020304" pitchFamily="18" charset="0"/>
              </a:rPr>
              <a:t>Docker-compose is a tool that was developed to help define and share multi-container applications. With Compose, we can create a YAML file to define the services and with a single command, </a:t>
            </a:r>
            <a:r>
              <a:rPr lang="en-US" dirty="0">
                <a:solidFill>
                  <a:schemeClr val="bg1"/>
                </a:solidFill>
                <a:latin typeface="Times New Roman" panose="02020603050405020304" pitchFamily="18" charset="0"/>
                <a:cs typeface="Times New Roman" panose="02020603050405020304" pitchFamily="18" charset="0"/>
              </a:rPr>
              <a:t>we</a:t>
            </a:r>
            <a:r>
              <a:rPr lang="en-US" b="0" i="0" dirty="0">
                <a:solidFill>
                  <a:schemeClr val="bg1"/>
                </a:solidFill>
                <a:effectLst/>
                <a:latin typeface="Times New Roman" panose="02020603050405020304" pitchFamily="18" charset="0"/>
                <a:cs typeface="Times New Roman" panose="02020603050405020304" pitchFamily="18" charset="0"/>
              </a:rPr>
              <a:t> create and start all the services from your configuration.</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300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Words>
  <Application>Microsoft Office PowerPoint</Application>
  <PresentationFormat>On-screen Show (16:9)</PresentationFormat>
  <Paragraphs>78</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AmazonEmber</vt:lpstr>
      <vt:lpstr>Arial</vt:lpstr>
      <vt:lpstr>Arial</vt:lpstr>
      <vt:lpstr>Baskerville Old Face</vt:lpstr>
      <vt:lpstr>Bell MT</vt:lpstr>
      <vt:lpstr>Caladea</vt:lpstr>
      <vt:lpstr>Calibri</vt:lpstr>
      <vt:lpstr>Mongolian Baiti</vt:lpstr>
      <vt:lpstr>Times New Roman</vt:lpstr>
      <vt:lpstr>Wingdings</vt:lpstr>
      <vt:lpstr>Office Theme</vt:lpstr>
      <vt:lpstr>DEPLOYING WORDPRESS WEB APPLICATION USING DOCKER IN AMAZON WEB SERVICES </vt:lpstr>
      <vt:lpstr>Objectives</vt:lpstr>
      <vt:lpstr>What is AWS </vt:lpstr>
      <vt:lpstr>What is Git</vt:lpstr>
      <vt:lpstr>What is WordPress</vt:lpstr>
      <vt:lpstr>Features of WordPress</vt:lpstr>
      <vt:lpstr>Docker</vt:lpstr>
      <vt:lpstr>Docker Architecture</vt:lpstr>
      <vt:lpstr>Docker-compose</vt:lpstr>
      <vt:lpstr>Route 53</vt:lpstr>
      <vt:lpstr>How to deploy WordPress web application using docker</vt:lpstr>
      <vt:lpstr>Installing Git, Docker, and related repos</vt:lpstr>
      <vt:lpstr>Installing Git, Docker and related repos</vt:lpstr>
      <vt:lpstr>Creating WordPress setup for Docker images with help of YAML scripting</vt:lpstr>
      <vt:lpstr>Setup Route53 DNS Routing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2022-12-12T07:21:20Z</dcterms:modified>
</cp:coreProperties>
</file>