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80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8A"/>
    <a:srgbClr val="6F92B5"/>
    <a:srgbClr val="30475E"/>
    <a:srgbClr val="B4A5A5"/>
    <a:srgbClr val="E7AB79"/>
    <a:srgbClr val="A5C9CA"/>
    <a:srgbClr val="DDDDDD"/>
    <a:srgbClr val="2C3333"/>
    <a:srgbClr val="DCD7C9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81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0-4A3D-B14D-FCB44DFEF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0-4A3D-B14D-FCB44DFEF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47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B-408D-99A9-D0F18C563D89}"/>
              </c:ext>
            </c:extLst>
          </c:dPt>
          <c:dPt>
            <c:idx val="1"/>
            <c:invertIfNegative val="0"/>
            <c:bubble3D val="0"/>
            <c:spPr>
              <a:solidFill>
                <a:srgbClr val="6F92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5B-408D-99A9-D0F18C563D89}"/>
              </c:ext>
            </c:extLst>
          </c:dPt>
          <c:dPt>
            <c:idx val="2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B-408D-99A9-D0F18C563D89}"/>
              </c:ext>
            </c:extLst>
          </c:dPt>
          <c:dPt>
            <c:idx val="3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5B-408D-99A9-D0F18C563D89}"/>
              </c:ext>
            </c:extLst>
          </c:dPt>
          <c:dPt>
            <c:idx val="4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B-408D-99A9-D0F18C563D89}"/>
              </c:ext>
            </c:extLst>
          </c:dPt>
          <c:dPt>
            <c:idx val="5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5B-408D-99A9-D0F18C563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B-408D-99A9-D0F18C563D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2769730899374"/>
          <c:y val="0.29231516874215596"/>
          <c:w val="0.5104344063561328"/>
          <c:h val="0.5987041611030562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rgbClr val="00818A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9496261546717869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54559802940188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425-4AD6-B3C9-BDE485EFDB6A}"/>
                </c:ext>
              </c:extLst>
            </c:dLbl>
            <c:dLbl>
              <c:idx val="1"/>
              <c:layout>
                <c:manualLayout>
                  <c:x val="3.9712149455267354E-2"/>
                  <c:y val="-1.1644899339243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25-4AD6-B3C9-BDE485EFDB6A}"/>
                </c:ext>
              </c:extLst>
            </c:dLbl>
            <c:dLbl>
              <c:idx val="2"/>
              <c:layout>
                <c:manualLayout>
                  <c:x val="2.9784112091450515E-2"/>
                  <c:y val="1.4556124174054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998829351499819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425-4AD6-B3C9-BDE485EFDB6A}"/>
                </c:ext>
              </c:extLst>
            </c:dLbl>
            <c:dLbl>
              <c:idx val="3"/>
              <c:layout>
                <c:manualLayout>
                  <c:x val="1.9856074727633632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25-4AD6-B3C9-BDE485EFDB6A}"/>
                </c:ext>
              </c:extLst>
            </c:dLbl>
            <c:dLbl>
              <c:idx val="4"/>
              <c:layout>
                <c:manualLayout>
                  <c:x val="-2.2338084068587886E-2"/>
                  <c:y val="2.3289798678487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25-4AD6-B3C9-BDE485EFDB6A}"/>
                </c:ext>
              </c:extLst>
            </c:dLbl>
            <c:dLbl>
              <c:idx val="5"/>
              <c:layout>
                <c:manualLayout>
                  <c:x val="-4.2194158796221563E-2"/>
                  <c:y val="-5.337183874883112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47981930972001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25-4AD6-B3C9-BDE485EFDB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19050" rIns="38100" bIns="19050" anchor="t" anchorCtr="0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Desktop</c:v>
                </c:pt>
                <c:pt idx="1">
                  <c:v>Accessories</c:v>
                </c:pt>
                <c:pt idx="2">
                  <c:v>Networking</c:v>
                </c:pt>
                <c:pt idx="3">
                  <c:v>Storage</c:v>
                </c:pt>
                <c:pt idx="4">
                  <c:v>Notebook</c:v>
                </c:pt>
                <c:pt idx="5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214.29</c:v>
                </c:pt>
                <c:pt idx="1">
                  <c:v>49.28</c:v>
                </c:pt>
                <c:pt idx="2">
                  <c:v>50</c:v>
                </c:pt>
                <c:pt idx="3">
                  <c:v>41.67</c:v>
                </c:pt>
                <c:pt idx="4">
                  <c:v>17.39</c:v>
                </c:pt>
                <c:pt idx="5">
                  <c:v>27.12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25-4AD6-B3C9-BDE485EFDB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3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8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9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78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0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5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8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84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59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B91B-243F-4FF5-9D6E-B15706958D89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72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retail%22%20title=%22retail%20icons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laticon.com/free-icons/b2c%22%20title=%22b2c%20ic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sics.io/event/codebasics-resume-project-challenge" TargetMode="External"/><Relationship Id="rId2" Type="http://schemas.openxmlformats.org/officeDocument/2006/relationships/hyperlink" Target="https://github.com/AkhilAkki35/SQL-Consumer-Goods-Ad-hoc-Analysi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computer%22%20title=%22computer%20ic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A88B">
                <a:alpha val="50000"/>
              </a:srgbClr>
            </a:gs>
            <a:gs pos="42000">
              <a:schemeClr val="accent3">
                <a:lumMod val="40000"/>
                <a:lumOff val="60000"/>
                <a:alpha val="20000"/>
              </a:schemeClr>
            </a:gs>
            <a:gs pos="100000">
              <a:schemeClr val="accent2">
                <a:lumMod val="75000"/>
                <a:alpha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040033" y="3655716"/>
            <a:ext cx="8517623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Insights FROM ad-hoc requests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33" y="4908715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By Akhil Reddy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75849A-8F64-73BF-126F-414B5EA51B38}"/>
              </a:ext>
            </a:extLst>
          </p:cNvPr>
          <p:cNvSpPr txBox="1">
            <a:spLocks/>
          </p:cNvSpPr>
          <p:nvPr/>
        </p:nvSpPr>
        <p:spPr>
          <a:xfrm>
            <a:off x="1040032" y="5242473"/>
            <a:ext cx="2616961" cy="3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119BD1-115A-8926-AA11-AC361EC9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74" y="1879330"/>
            <a:ext cx="3365526" cy="45434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473195" y="6622301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5EA2D-B16E-E923-9AC3-CD6EEE87BB9B}"/>
              </a:ext>
            </a:extLst>
          </p:cNvPr>
          <p:cNvSpPr txBox="1">
            <a:spLocks/>
          </p:cNvSpPr>
          <p:nvPr/>
        </p:nvSpPr>
        <p:spPr>
          <a:xfrm>
            <a:off x="1109433" y="1386519"/>
            <a:ext cx="836919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F74CB-081D-EB45-0067-061F332C4562}"/>
              </a:ext>
            </a:extLst>
          </p:cNvPr>
          <p:cNvSpPr txBox="1"/>
          <p:nvPr/>
        </p:nvSpPr>
        <p:spPr>
          <a:xfrm>
            <a:off x="4459667" y="6610833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D03A-EE46-DA7B-7221-AD3A6436998B}"/>
              </a:ext>
            </a:extLst>
          </p:cNvPr>
          <p:cNvSpPr txBox="1"/>
          <p:nvPr/>
        </p:nvSpPr>
        <p:spPr>
          <a:xfrm>
            <a:off x="8031128" y="6611779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B2c icons created by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Uniconlabs</a:t>
            </a:r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EFBC3-647E-233E-A0C9-1F7B55C02362}"/>
              </a:ext>
            </a:extLst>
          </p:cNvPr>
          <p:cNvGrpSpPr/>
          <p:nvPr/>
        </p:nvGrpSpPr>
        <p:grpSpPr>
          <a:xfrm>
            <a:off x="1118852" y="253947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65C6031-CDEA-DA7C-C6B8-6E108D64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7CE4F4A-F167-8ED1-8659-ACBC937C8713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F3E81FB-5217-0BBD-6C41-E1BF106A1671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65484-6B75-9351-D6D3-DEF68111F6CD}"/>
              </a:ext>
            </a:extLst>
          </p:cNvPr>
          <p:cNvGrpSpPr/>
          <p:nvPr/>
        </p:nvGrpSpPr>
        <p:grpSpPr>
          <a:xfrm>
            <a:off x="2966170" y="2539475"/>
            <a:ext cx="1771021" cy="2347229"/>
            <a:chOff x="3609097" y="2549374"/>
            <a:chExt cx="1771021" cy="234722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F64F31-02F1-5C3A-DEFE-59393FC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44A1C6A-BE67-0330-585A-D1623E9350CC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1481406-8260-94A8-7CF2-9844A085AB07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DB64-14DB-3348-09F8-C78BC8B36753}"/>
              </a:ext>
            </a:extLst>
          </p:cNvPr>
          <p:cNvGrpSpPr/>
          <p:nvPr/>
        </p:nvGrpSpPr>
        <p:grpSpPr>
          <a:xfrm>
            <a:off x="4810931" y="2539163"/>
            <a:ext cx="1771022" cy="2346249"/>
            <a:chOff x="8031127" y="2539475"/>
            <a:chExt cx="1771022" cy="234624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E5879B-73AB-054F-7241-703AF4F6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B4AECA9-BB4A-49E6-9F71-9099E3F0E4F4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BC2CEA55-4E27-6FF5-927E-A6D705E6AEDF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8C47E670-477E-53E1-620B-4DE294EA0BDB}"/>
              </a:ext>
            </a:extLst>
          </p:cNvPr>
          <p:cNvSpPr txBox="1">
            <a:spLocks/>
          </p:cNvSpPr>
          <p:nvPr/>
        </p:nvSpPr>
        <p:spPr>
          <a:xfrm>
            <a:off x="8844780" y="4299631"/>
            <a:ext cx="2570611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ten customers with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gross sales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3CBC32-1B15-C23E-266C-6C3C12A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3" y="2514185"/>
            <a:ext cx="6244262" cy="21897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568263"/>
            <a:ext cx="6035382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08058" y="5209743"/>
            <a:ext cx="1027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61ADD4-8114-6865-1E40-6409B9FAB0B0}"/>
              </a:ext>
            </a:extLst>
          </p:cNvPr>
          <p:cNvSpPr txBox="1">
            <a:spLocks/>
          </p:cNvSpPr>
          <p:nvPr/>
        </p:nvSpPr>
        <p:spPr>
          <a:xfrm>
            <a:off x="6550991" y="3203100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products sold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A5FCC5-09B5-B76A-A67A-E7D01FF8F95F}"/>
              </a:ext>
            </a:extLst>
          </p:cNvPr>
          <p:cNvSpPr txBox="1">
            <a:spLocks/>
          </p:cNvSpPr>
          <p:nvPr/>
        </p:nvSpPr>
        <p:spPr>
          <a:xfrm>
            <a:off x="9686357" y="3196082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gross sales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5594E-0FA9-4D07-A25F-B3A97A52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14" y="2517105"/>
            <a:ext cx="4160881" cy="20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30251" y="1828347"/>
            <a:ext cx="8724949" cy="377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BF2EC-9E58-1862-3867-CFADAD7C5026}"/>
              </a:ext>
            </a:extLst>
          </p:cNvPr>
          <p:cNvGrpSpPr/>
          <p:nvPr/>
        </p:nvGrpSpPr>
        <p:grpSpPr>
          <a:xfrm>
            <a:off x="961979" y="502205"/>
            <a:ext cx="5602782" cy="705894"/>
            <a:chOff x="1179693" y="1216752"/>
            <a:chExt cx="5602782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5448976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PUTTING IT ALL TOGETHER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A5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864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8B225D0-49D6-E7A9-935B-42905582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54" y="2673106"/>
            <a:ext cx="1310374" cy="2466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DCB69B-58FD-4BA9-8709-6CA0F850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05" y="3266082"/>
            <a:ext cx="5531884" cy="12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4C8BEE3-568C-4177-363A-D7731D1F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1" y="2774223"/>
            <a:ext cx="8893311" cy="20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414AC-3528-AE6E-1E8B-C7DF73824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31" y="5305424"/>
            <a:ext cx="5464954" cy="7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76823A-985C-02A9-3306-A2993109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6" y="2562674"/>
            <a:ext cx="6378224" cy="1704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4ACD3-DCEF-F27E-1381-B8CBD35F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56" y="4529792"/>
            <a:ext cx="2398501" cy="18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C6CF54C-879E-F929-446A-814A11CB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18" y="2505353"/>
            <a:ext cx="7483488" cy="345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B81AFC-907C-84FF-087C-77478A40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95" y="2813358"/>
            <a:ext cx="4456632" cy="16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C4DFB7E-DF48-81A6-3368-825CF15D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0" y="2603626"/>
            <a:ext cx="5403313" cy="2425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B3A45-DDCC-12B0-CB62-73E0D9BC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89" y="5407292"/>
            <a:ext cx="4713249" cy="10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8152B1-ED08-305F-EA26-B3B84AC0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60" y="2636451"/>
            <a:ext cx="7353937" cy="1585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677DB-6AC7-2759-4E4A-F83A7DE3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60" y="4630266"/>
            <a:ext cx="4033154" cy="14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9665B7-1BDC-BCC7-105B-BD749DD9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39" y="2642487"/>
            <a:ext cx="5602000" cy="317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213AD-BA4A-AF55-6ECA-9A19D99C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650" y="2642487"/>
            <a:ext cx="2146007" cy="31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3C08A90-B8AA-98D8-8FFD-B0AB5087A156}"/>
              </a:ext>
            </a:extLst>
          </p:cNvPr>
          <p:cNvSpPr txBox="1">
            <a:spLocks/>
          </p:cNvSpPr>
          <p:nvPr/>
        </p:nvSpPr>
        <p:spPr>
          <a:xfrm>
            <a:off x="1067169" y="1225405"/>
            <a:ext cx="2895600" cy="70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333500" y="2449058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D9DF-C2AD-4603-BB80-14226791231D}"/>
              </a:ext>
            </a:extLst>
          </p:cNvPr>
          <p:cNvSpPr/>
          <p:nvPr/>
        </p:nvSpPr>
        <p:spPr>
          <a:xfrm>
            <a:off x="1149292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3FF6E-EC25-6F8B-119C-DA39C55CE5A9}"/>
              </a:ext>
            </a:extLst>
          </p:cNvPr>
          <p:cNvSpPr/>
          <p:nvPr/>
        </p:nvSpPr>
        <p:spPr>
          <a:xfrm>
            <a:off x="1149292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AD659-51D9-D399-E0FA-F88DEB39A643}"/>
              </a:ext>
            </a:extLst>
          </p:cNvPr>
          <p:cNvSpPr/>
          <p:nvPr/>
        </p:nvSpPr>
        <p:spPr>
          <a:xfrm>
            <a:off x="1149292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F8A19-5455-3FBB-60C6-F7CB6CBA5CBE}"/>
              </a:ext>
            </a:extLst>
          </p:cNvPr>
          <p:cNvSpPr/>
          <p:nvPr/>
        </p:nvSpPr>
        <p:spPr>
          <a:xfrm>
            <a:off x="1149292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C06F8-F462-412E-72DC-AD0D93C7A44A}"/>
              </a:ext>
            </a:extLst>
          </p:cNvPr>
          <p:cNvSpPr/>
          <p:nvPr/>
        </p:nvSpPr>
        <p:spPr>
          <a:xfrm>
            <a:off x="1149292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0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DB4EC9-4014-4125-4F8E-3A8277FC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1" y="2675985"/>
            <a:ext cx="4991990" cy="3164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A1365D-8BB4-7D21-09D1-B805A1C7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59" y="3317531"/>
            <a:ext cx="2778812" cy="16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4E41A5-8CD9-8627-E11F-94C071D5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1" y="2570909"/>
            <a:ext cx="5673552" cy="3596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04C28-F1E2-4C83-81BB-E00491AF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07" y="3497607"/>
            <a:ext cx="4215473" cy="13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C3F3DC-3E2E-69E3-A4D0-68EF6111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1" y="2539039"/>
            <a:ext cx="6288372" cy="2891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FB14DB-5436-46A8-9671-61E69505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30" y="3699783"/>
            <a:ext cx="5513562" cy="24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052327" y="2096862"/>
            <a:ext cx="8877300" cy="313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Project on GitHub: 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2"/>
              </a:rPr>
              <a:t>https://github.com/AkhilAkki35/SQL-Consumer-Goods-Ad-hoc-Analysis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Codebasics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challenge #4: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3"/>
              </a:rPr>
              <a:t>https://codebasics.io/event/codebasics-resume-project-challenge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APPENDIX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64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6FF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4229" y="2677854"/>
            <a:ext cx="6126894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228" y="3894398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 AKHIL REDDY</a:t>
            </a:r>
          </a:p>
        </p:txBody>
      </p:sp>
    </p:spTree>
    <p:extLst>
      <p:ext uri="{BB962C8B-B14F-4D97-AF65-F5344CB8AC3E}">
        <p14:creationId xmlns:p14="http://schemas.microsoft.com/office/powerpoint/2010/main" val="39469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0" y="1931299"/>
            <a:ext cx="7360557" cy="201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Hardware, one of the leading computer hardware producers in India with customers from across the globe, want to get insights on company products sales to make data-informed decisions.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779FC-C692-30F3-1F03-F980D51B701B}"/>
              </a:ext>
            </a:extLst>
          </p:cNvPr>
          <p:cNvGrpSpPr/>
          <p:nvPr/>
        </p:nvGrpSpPr>
        <p:grpSpPr>
          <a:xfrm>
            <a:off x="947464" y="504500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INTRODUCTION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2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075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8377" y="1089940"/>
            <a:ext cx="8145280" cy="1196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43EDC-A4C9-EEEC-0E44-342F2AAF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2299961"/>
            <a:ext cx="4841424" cy="40558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137DA-0BC5-DC3C-8851-AB9342A8A954}"/>
              </a:ext>
            </a:extLst>
          </p:cNvPr>
          <p:cNvSpPr txBox="1"/>
          <p:nvPr/>
        </p:nvSpPr>
        <p:spPr>
          <a:xfrm>
            <a:off x="6241145" y="3429000"/>
            <a:ext cx="405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 Australia and others.</a:t>
            </a:r>
          </a:p>
        </p:txBody>
      </p:sp>
    </p:spTree>
    <p:extLst>
      <p:ext uri="{BB962C8B-B14F-4D97-AF65-F5344CB8AC3E}">
        <p14:creationId xmlns:p14="http://schemas.microsoft.com/office/powerpoint/2010/main" val="35111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989407"/>
            <a:ext cx="4072167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1E3C0-2CE8-73EA-C4A9-0675B6DFEFD8}"/>
              </a:ext>
            </a:extLst>
          </p:cNvPr>
          <p:cNvGrpSpPr/>
          <p:nvPr/>
        </p:nvGrpSpPr>
        <p:grpSpPr>
          <a:xfrm>
            <a:off x="1109433" y="2521844"/>
            <a:ext cx="3635392" cy="2918328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E36599A-5912-0ADE-F4A0-652844BE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7776402"/>
                </p:ext>
              </p:extLst>
            </p:nvPr>
          </p:nvGraphicFramePr>
          <p:xfrm>
            <a:off x="1158378" y="2849732"/>
            <a:ext cx="3537910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4630F64-14F2-F6DD-54B9-20CF3164ED0A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B604EF-00B8-8E84-54AD-C45BA58742DB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44%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44% rise in number of unique products from 2020 to 2021. 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25FA8B2-D613-DA96-F970-9D667C17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86171"/>
              </p:ext>
            </p:extLst>
          </p:nvPr>
        </p:nvGraphicFramePr>
        <p:xfrm>
          <a:off x="5482319" y="2756712"/>
          <a:ext cx="4791902" cy="267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8A87E2B0-2969-A076-5258-A0B7074473EA}"/>
              </a:ext>
            </a:extLst>
          </p:cNvPr>
          <p:cNvSpPr txBox="1">
            <a:spLocks/>
          </p:cNvSpPr>
          <p:nvPr/>
        </p:nvSpPr>
        <p:spPr>
          <a:xfrm>
            <a:off x="5726679" y="1964036"/>
            <a:ext cx="4841425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F1A4-847B-5BF1-649F-0C9BAAB43458}"/>
              </a:ext>
            </a:extLst>
          </p:cNvPr>
          <p:cNvSpPr/>
          <p:nvPr/>
        </p:nvSpPr>
        <p:spPr>
          <a:xfrm>
            <a:off x="2986312" y="3667467"/>
            <a:ext cx="710759" cy="1294926"/>
          </a:xfrm>
          <a:prstGeom prst="rect">
            <a:avLst/>
          </a:prstGeom>
          <a:solidFill>
            <a:srgbClr val="00818A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7CBEF-B8ED-5348-9057-2CAF04DB8149}"/>
              </a:ext>
            </a:extLst>
          </p:cNvPr>
          <p:cNvCxnSpPr/>
          <p:nvPr/>
        </p:nvCxnSpPr>
        <p:spPr>
          <a:xfrm>
            <a:off x="3561501" y="4061544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8875C-89A2-2451-0BAE-64E6F9E6D6D7}"/>
              </a:ext>
            </a:extLst>
          </p:cNvPr>
          <p:cNvSpPr txBox="1"/>
          <p:nvPr/>
        </p:nvSpPr>
        <p:spPr>
          <a:xfrm>
            <a:off x="4196544" y="3667467"/>
            <a:ext cx="93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D211-FE3D-F33A-11EB-FA1B47F765A2}"/>
              </a:ext>
            </a:extLst>
          </p:cNvPr>
          <p:cNvSpPr txBox="1"/>
          <p:nvPr/>
        </p:nvSpPr>
        <p:spPr>
          <a:xfrm>
            <a:off x="3111743" y="3405857"/>
            <a:ext cx="45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Tenorite" panose="00000500000000000000" pitchFamily="2" charset="0"/>
              </a:rPr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257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371600" y="5857461"/>
            <a:ext cx="93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Desktop segment saw highest comparative increase in its products in year 2021.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91229A-66A7-CB46-3AD1-2B55D1D97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65095"/>
              </p:ext>
            </p:extLst>
          </p:nvPr>
        </p:nvGraphicFramePr>
        <p:xfrm>
          <a:off x="1700613" y="1316052"/>
          <a:ext cx="6511895" cy="454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2" y="1439474"/>
            <a:ext cx="7795285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Q4. % CHANGE OF UNIQUE PRODUCTS IN EACH SEGMENT FROM PREVIOUS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D5B68-4968-4A73-2879-562C359D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18" y="3265765"/>
            <a:ext cx="4565798" cy="1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54FB0B9B-378F-5371-C0F2-66A1E73C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1" y="4068039"/>
            <a:ext cx="694837" cy="694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75A904-AC08-7AEE-EA2E-4F3DFD0B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3191" y="5088709"/>
            <a:ext cx="694838" cy="69483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2632937" y="1726348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384C2-59EA-84B4-4AE3-3AC0400A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7" y="1694611"/>
            <a:ext cx="1858632" cy="418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4A739-01A8-12D1-96B6-84C48EC277AC}"/>
              </a:ext>
            </a:extLst>
          </p:cNvPr>
          <p:cNvSpPr txBox="1"/>
          <p:nvPr/>
        </p:nvSpPr>
        <p:spPr>
          <a:xfrm>
            <a:off x="2632937" y="2631759"/>
            <a:ext cx="740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D43F-15D5-D31E-BE38-ABCCEDB34322}"/>
              </a:ext>
            </a:extLst>
          </p:cNvPr>
          <p:cNvSpPr txBox="1"/>
          <p:nvPr/>
        </p:nvSpPr>
        <p:spPr>
          <a:xfrm>
            <a:off x="5795656" y="4068039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8F27A-708F-E3C6-6135-2CCC4D56C392}"/>
              </a:ext>
            </a:extLst>
          </p:cNvPr>
          <p:cNvSpPr txBox="1"/>
          <p:nvPr/>
        </p:nvSpPr>
        <p:spPr>
          <a:xfrm>
            <a:off x="5795655" y="4971871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8418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8636910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32AE6-74B5-B9C4-64B9-B97E503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9" y="1920127"/>
            <a:ext cx="9242017" cy="4055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41517-5829-7204-2002-ECD2CDDBF957}"/>
              </a:ext>
            </a:extLst>
          </p:cNvPr>
          <p:cNvCxnSpPr/>
          <p:nvPr/>
        </p:nvCxnSpPr>
        <p:spPr>
          <a:xfrm>
            <a:off x="10556624" y="3255579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0F96A-3C67-B1C1-F41C-E9A87BECBD8E}"/>
              </a:ext>
            </a:extLst>
          </p:cNvPr>
          <p:cNvCxnSpPr>
            <a:cxnSpLocks/>
          </p:cNvCxnSpPr>
          <p:nvPr/>
        </p:nvCxnSpPr>
        <p:spPr>
          <a:xfrm>
            <a:off x="10645493" y="3470026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75EA2B6-093B-CA29-BC5B-BF102A9468EE}"/>
              </a:ext>
            </a:extLst>
          </p:cNvPr>
          <p:cNvSpPr txBox="1">
            <a:spLocks/>
          </p:cNvSpPr>
          <p:nvPr/>
        </p:nvSpPr>
        <p:spPr>
          <a:xfrm>
            <a:off x="10962784" y="3074773"/>
            <a:ext cx="110043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754D5-2B30-631F-DC77-CE7C19FA232B}"/>
              </a:ext>
            </a:extLst>
          </p:cNvPr>
          <p:cNvSpPr txBox="1">
            <a:spLocks/>
          </p:cNvSpPr>
          <p:nvPr/>
        </p:nvSpPr>
        <p:spPr>
          <a:xfrm>
            <a:off x="10938938" y="3526221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5EF5B-2C80-54F4-EF36-B1A11F2CED29}"/>
              </a:ext>
            </a:extLst>
          </p:cNvPr>
          <p:cNvCxnSpPr>
            <a:cxnSpLocks/>
          </p:cNvCxnSpPr>
          <p:nvPr/>
        </p:nvCxnSpPr>
        <p:spPr>
          <a:xfrm>
            <a:off x="10852968" y="3621741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60489" y="5889659"/>
            <a:ext cx="963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 the sales have increased after pandemic and have remained consistently high then pre pandemic year. </a:t>
            </a:r>
          </a:p>
        </p:txBody>
      </p:sp>
    </p:spTree>
    <p:extLst>
      <p:ext uri="{BB962C8B-B14F-4D97-AF65-F5344CB8AC3E}">
        <p14:creationId xmlns:p14="http://schemas.microsoft.com/office/powerpoint/2010/main" val="18875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1109433" y="1353076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89F81A-4064-6C6B-E851-F8DC3A1C7D51}"/>
              </a:ext>
            </a:extLst>
          </p:cNvPr>
          <p:cNvGrpSpPr/>
          <p:nvPr/>
        </p:nvGrpSpPr>
        <p:grpSpPr>
          <a:xfrm>
            <a:off x="653143" y="2648856"/>
            <a:ext cx="6923314" cy="3425373"/>
            <a:chOff x="653143" y="2648856"/>
            <a:chExt cx="6923314" cy="34253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5C74B7-055E-5686-D506-140269765CB5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D742236-19D6-B3EA-79DE-9ACE4A5C2BAD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5481835-B4FA-C670-FE43-C6881775CAF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4C5C9E5-ECE8-6F29-CE9E-D970C5E9B6E7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1954DF1-058B-5012-D1DD-DB98FCDB94E6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0AF890C-B592-9370-62B4-6CB6A7CE90D8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376168A7-D1DA-3910-F0A2-DA19BBD24C7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2FEF4BCE-4540-AD49-7E4F-1B003E6FBE8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28DD5E-17E6-FF0C-6018-615A2B0FC51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09DB3E4-66B6-684F-1586-3740862EA2C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685EBDBD-E909-BA1C-D597-98B4DC85333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3E809D9-77F6-9DF1-6B89-637726361FCD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96A586E5-0225-9BA9-53D0-00F075C641D9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F624E3E1-96B0-ECD0-C071-17B1ADEFE43F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A755E103-F3C5-3E3F-EB50-12066A7FF2C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A8052E98-2F18-C630-0C75-F024608352CC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FF7EEFEC-0A51-1073-C7B5-FDB5E520A59A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81D8E891-87C1-BFF7-0FB0-318D62C5C65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83F385D-77A3-7C55-63E3-F7584D417E9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284FF82-00DC-F115-1F58-98BED9DE7C23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8D49FA89-ADF9-D26F-579F-2B89AD8ED8C2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EE460473-D634-B0E4-A3FC-D72F9C84C059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1471AFE-0EA9-C40A-31F8-73BB0F967E50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02BB0B-7D7B-9929-75B2-0B2128845171}"/>
              </a:ext>
            </a:extLst>
          </p:cNvPr>
          <p:cNvSpPr txBox="1"/>
          <p:nvPr/>
        </p:nvSpPr>
        <p:spPr>
          <a:xfrm>
            <a:off x="7459762" y="2987482"/>
            <a:ext cx="3335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278874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4641</TotalTime>
  <Words>889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Google Sans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Akhil Reddy</cp:lastModifiedBy>
  <cp:revision>75</cp:revision>
  <dcterms:created xsi:type="dcterms:W3CDTF">2023-02-01T06:38:28Z</dcterms:created>
  <dcterms:modified xsi:type="dcterms:W3CDTF">2023-11-30T07:26:29Z</dcterms:modified>
</cp:coreProperties>
</file>