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4.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2" r:id="rId5"/>
    <p:sldMasterId id="2147483702" r:id="rId6"/>
    <p:sldMasterId id="2147483721" r:id="rId7"/>
    <p:sldMasterId id="2147483746" r:id="rId8"/>
  </p:sldMasterIdLst>
  <p:notesMasterIdLst>
    <p:notesMasterId r:id="rId30"/>
  </p:notesMasterIdLst>
  <p:sldIdLst>
    <p:sldId id="1598" r:id="rId9"/>
    <p:sldId id="291" r:id="rId10"/>
    <p:sldId id="1553" r:id="rId11"/>
    <p:sldId id="1593" r:id="rId12"/>
    <p:sldId id="1603" r:id="rId13"/>
    <p:sldId id="1601" r:id="rId14"/>
    <p:sldId id="1602" r:id="rId15"/>
    <p:sldId id="1612" r:id="rId16"/>
    <p:sldId id="1555" r:id="rId17"/>
    <p:sldId id="1605" r:id="rId18"/>
    <p:sldId id="1604" r:id="rId19"/>
    <p:sldId id="1613" r:id="rId20"/>
    <p:sldId id="1557" r:id="rId21"/>
    <p:sldId id="1607" r:id="rId22"/>
    <p:sldId id="1608" r:id="rId23"/>
    <p:sldId id="1615" r:id="rId24"/>
    <p:sldId id="1606" r:id="rId25"/>
    <p:sldId id="1609" r:id="rId26"/>
    <p:sldId id="1610" r:id="rId27"/>
    <p:sldId id="1611" r:id="rId28"/>
    <p:sldId id="153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4BBB"/>
    <a:srgbClr val="00BCF2"/>
    <a:srgbClr val="FFB900"/>
    <a:srgbClr val="C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298" autoAdjust="0"/>
  </p:normalViewPr>
  <p:slideViewPr>
    <p:cSldViewPr snapToGrid="0">
      <p:cViewPr varScale="1">
        <p:scale>
          <a:sx n="81" d="100"/>
          <a:sy n="81" d="100"/>
        </p:scale>
        <p:origin x="639" y="3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notesMaster" Target="notesMasters/notesMaster1.xml"/><Relationship Id="rId8" Type="http://schemas.openxmlformats.org/officeDocument/2006/relationships/slideMaster" Target="slideMasters/slideMaster5.xml"/></Relationships>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 Id="rId4" Type="http://schemas.openxmlformats.org/officeDocument/2006/relationships/image" Target="../media/image15.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 Id="rId4"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F18853-0CC6-47A8-9064-CD7E45C7C912}" type="doc">
      <dgm:prSet loTypeId="urn:microsoft.com/office/officeart/2005/8/layout/venn1" loCatId="relationship" qsTypeId="urn:microsoft.com/office/officeart/2005/8/quickstyle/simple1" qsCatId="simple" csTypeId="urn:microsoft.com/office/officeart/2005/8/colors/accent1_2" csCatId="accent1" phldr="1"/>
      <dgm:spPr/>
    </dgm:pt>
    <dgm:pt modelId="{2ACCAF70-7B28-40B7-ABE2-FDAACF0F81AA}">
      <dgm:prSet phldrT="[Text]" custT="1"/>
      <dgm:spPr/>
      <dgm:t>
        <a:bodyPr/>
        <a:lstStyle/>
        <a:p>
          <a:r>
            <a:rPr lang="en-GB" sz="3600" dirty="0"/>
            <a:t>Pre-built Domain</a:t>
          </a:r>
        </a:p>
      </dgm:t>
    </dgm:pt>
    <dgm:pt modelId="{9587A375-8430-49B5-A8C4-73B9D601D95D}" type="parTrans" cxnId="{204F7DF8-F514-4233-BA48-67B646F02535}">
      <dgm:prSet/>
      <dgm:spPr/>
      <dgm:t>
        <a:bodyPr/>
        <a:lstStyle/>
        <a:p>
          <a:endParaRPr lang="en-GB"/>
        </a:p>
      </dgm:t>
    </dgm:pt>
    <dgm:pt modelId="{FAB4EECA-E589-4CA0-8DA9-0B957038F8F7}" type="sibTrans" cxnId="{204F7DF8-F514-4233-BA48-67B646F02535}">
      <dgm:prSet/>
      <dgm:spPr/>
      <dgm:t>
        <a:bodyPr/>
        <a:lstStyle/>
        <a:p>
          <a:endParaRPr lang="en-GB"/>
        </a:p>
      </dgm:t>
    </dgm:pt>
    <dgm:pt modelId="{D0286793-DE80-4FD3-994E-98E7953EC897}">
      <dgm:prSet phldrT="[Text]" custT="1"/>
      <dgm:spPr/>
      <dgm:t>
        <a:bodyPr/>
        <a:lstStyle/>
        <a:p>
          <a:r>
            <a:rPr lang="en-GB" sz="3600" dirty="0"/>
            <a:t>Custom Domain</a:t>
          </a:r>
        </a:p>
      </dgm:t>
    </dgm:pt>
    <dgm:pt modelId="{233F0EEE-200D-431D-8114-21411705C725}" type="parTrans" cxnId="{D6686AB6-79EA-4FA8-A200-99CB523E1E15}">
      <dgm:prSet/>
      <dgm:spPr/>
      <dgm:t>
        <a:bodyPr/>
        <a:lstStyle/>
        <a:p>
          <a:endParaRPr lang="en-GB"/>
        </a:p>
      </dgm:t>
    </dgm:pt>
    <dgm:pt modelId="{BD72BC0B-D6C0-4E39-BCC2-7AB69E34C1BA}" type="sibTrans" cxnId="{D6686AB6-79EA-4FA8-A200-99CB523E1E15}">
      <dgm:prSet/>
      <dgm:spPr/>
      <dgm:t>
        <a:bodyPr/>
        <a:lstStyle/>
        <a:p>
          <a:endParaRPr lang="en-GB"/>
        </a:p>
      </dgm:t>
    </dgm:pt>
    <dgm:pt modelId="{33129C91-C8B9-447C-8818-EBF9BB1F8CFE}" type="pres">
      <dgm:prSet presAssocID="{13F18853-0CC6-47A8-9064-CD7E45C7C912}" presName="compositeShape" presStyleCnt="0">
        <dgm:presLayoutVars>
          <dgm:chMax val="7"/>
          <dgm:dir/>
          <dgm:resizeHandles val="exact"/>
        </dgm:presLayoutVars>
      </dgm:prSet>
      <dgm:spPr/>
    </dgm:pt>
    <dgm:pt modelId="{1FA71B95-C22B-4844-B5CC-DF951EB93DE9}" type="pres">
      <dgm:prSet presAssocID="{2ACCAF70-7B28-40B7-ABE2-FDAACF0F81AA}" presName="circ1" presStyleLbl="vennNode1" presStyleIdx="0" presStyleCnt="2"/>
      <dgm:spPr/>
    </dgm:pt>
    <dgm:pt modelId="{595E9303-F363-4051-BF92-9B86F5281AA2}" type="pres">
      <dgm:prSet presAssocID="{2ACCAF70-7B28-40B7-ABE2-FDAACF0F81AA}" presName="circ1Tx" presStyleLbl="revTx" presStyleIdx="0" presStyleCnt="0">
        <dgm:presLayoutVars>
          <dgm:chMax val="0"/>
          <dgm:chPref val="0"/>
          <dgm:bulletEnabled val="1"/>
        </dgm:presLayoutVars>
      </dgm:prSet>
      <dgm:spPr/>
    </dgm:pt>
    <dgm:pt modelId="{4BBFECEF-E1EE-4610-8C41-C7611A6182BC}" type="pres">
      <dgm:prSet presAssocID="{D0286793-DE80-4FD3-994E-98E7953EC897}" presName="circ2" presStyleLbl="vennNode1" presStyleIdx="1" presStyleCnt="2" custLinFactNeighborX="-9154" custLinFactNeighborY="120"/>
      <dgm:spPr/>
    </dgm:pt>
    <dgm:pt modelId="{E00C3110-4FD2-456E-BD12-4880A2706368}" type="pres">
      <dgm:prSet presAssocID="{D0286793-DE80-4FD3-994E-98E7953EC897}" presName="circ2Tx" presStyleLbl="revTx" presStyleIdx="0" presStyleCnt="0">
        <dgm:presLayoutVars>
          <dgm:chMax val="0"/>
          <dgm:chPref val="0"/>
          <dgm:bulletEnabled val="1"/>
        </dgm:presLayoutVars>
      </dgm:prSet>
      <dgm:spPr/>
    </dgm:pt>
  </dgm:ptLst>
  <dgm:cxnLst>
    <dgm:cxn modelId="{B8A8721F-C2AF-41F9-8B13-AE3F2DE28D1E}" type="presOf" srcId="{D0286793-DE80-4FD3-994E-98E7953EC897}" destId="{E00C3110-4FD2-456E-BD12-4880A2706368}" srcOrd="1" destOrd="0" presId="urn:microsoft.com/office/officeart/2005/8/layout/venn1"/>
    <dgm:cxn modelId="{38EC096C-51B6-44C9-B343-A2CB53BCD625}" type="presOf" srcId="{2ACCAF70-7B28-40B7-ABE2-FDAACF0F81AA}" destId="{595E9303-F363-4051-BF92-9B86F5281AA2}" srcOrd="1" destOrd="0" presId="urn:microsoft.com/office/officeart/2005/8/layout/venn1"/>
    <dgm:cxn modelId="{D6686AB6-79EA-4FA8-A200-99CB523E1E15}" srcId="{13F18853-0CC6-47A8-9064-CD7E45C7C912}" destId="{D0286793-DE80-4FD3-994E-98E7953EC897}" srcOrd="1" destOrd="0" parTransId="{233F0EEE-200D-431D-8114-21411705C725}" sibTransId="{BD72BC0B-D6C0-4E39-BCC2-7AB69E34C1BA}"/>
    <dgm:cxn modelId="{68CCCEE2-38DF-4BF9-AF7F-B819D5BF5C5A}" type="presOf" srcId="{2ACCAF70-7B28-40B7-ABE2-FDAACF0F81AA}" destId="{1FA71B95-C22B-4844-B5CC-DF951EB93DE9}" srcOrd="0" destOrd="0" presId="urn:microsoft.com/office/officeart/2005/8/layout/venn1"/>
    <dgm:cxn modelId="{E0C15EE9-DAF5-4AD6-89AA-5251A17F1070}" type="presOf" srcId="{D0286793-DE80-4FD3-994E-98E7953EC897}" destId="{4BBFECEF-E1EE-4610-8C41-C7611A6182BC}" srcOrd="0" destOrd="0" presId="urn:microsoft.com/office/officeart/2005/8/layout/venn1"/>
    <dgm:cxn modelId="{204F7DF8-F514-4233-BA48-67B646F02535}" srcId="{13F18853-0CC6-47A8-9064-CD7E45C7C912}" destId="{2ACCAF70-7B28-40B7-ABE2-FDAACF0F81AA}" srcOrd="0" destOrd="0" parTransId="{9587A375-8430-49B5-A8C4-73B9D601D95D}" sibTransId="{FAB4EECA-E589-4CA0-8DA9-0B957038F8F7}"/>
    <dgm:cxn modelId="{42E57AF9-EE69-4B58-AE5F-E10BC6545BB3}" type="presOf" srcId="{13F18853-0CC6-47A8-9064-CD7E45C7C912}" destId="{33129C91-C8B9-447C-8818-EBF9BB1F8CFE}" srcOrd="0" destOrd="0" presId="urn:microsoft.com/office/officeart/2005/8/layout/venn1"/>
    <dgm:cxn modelId="{32B3E4AC-0C5A-4191-9681-6C0A73875A65}" type="presParOf" srcId="{33129C91-C8B9-447C-8818-EBF9BB1F8CFE}" destId="{1FA71B95-C22B-4844-B5CC-DF951EB93DE9}" srcOrd="0" destOrd="0" presId="urn:microsoft.com/office/officeart/2005/8/layout/venn1"/>
    <dgm:cxn modelId="{ABFF0C4E-965C-4F90-97E0-5FB313EC1D58}" type="presParOf" srcId="{33129C91-C8B9-447C-8818-EBF9BB1F8CFE}" destId="{595E9303-F363-4051-BF92-9B86F5281AA2}" srcOrd="1" destOrd="0" presId="urn:microsoft.com/office/officeart/2005/8/layout/venn1"/>
    <dgm:cxn modelId="{581B4C32-305B-4D73-B9E8-5C49E8197473}" type="presParOf" srcId="{33129C91-C8B9-447C-8818-EBF9BB1F8CFE}" destId="{4BBFECEF-E1EE-4610-8C41-C7611A6182BC}" srcOrd="2" destOrd="0" presId="urn:microsoft.com/office/officeart/2005/8/layout/venn1"/>
    <dgm:cxn modelId="{BAB35F0D-3E86-47F8-8BFE-FBFE97B2799F}" type="presParOf" srcId="{33129C91-C8B9-447C-8818-EBF9BB1F8CFE}" destId="{E00C3110-4FD2-456E-BD12-4880A2706368}"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ABE044-29F6-4F30-801A-31E35CA94FA8}"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50EC45D6-A451-4222-AE19-68BA7FAF6578}">
      <dgm:prSet phldrT="[Text]"/>
      <dgm:spPr>
        <a:solidFill>
          <a:srgbClr val="0069AA"/>
        </a:solidFill>
      </dgm:spPr>
      <dgm:t>
        <a:bodyPr/>
        <a:lstStyle/>
        <a:p>
          <a:r>
            <a:rPr lang="en-US" b="0" i="0"/>
            <a:t>One-Turn FAQ</a:t>
          </a:r>
          <a:endParaRPr lang="en-US" b="0"/>
        </a:p>
      </dgm:t>
    </dgm:pt>
    <dgm:pt modelId="{A9B6790C-E565-4CDB-99C2-79FE2B0C7BA6}" type="parTrans" cxnId="{69579859-032A-42A8-8DF2-6B09880A19B0}">
      <dgm:prSet/>
      <dgm:spPr/>
      <dgm:t>
        <a:bodyPr/>
        <a:lstStyle/>
        <a:p>
          <a:endParaRPr lang="en-US"/>
        </a:p>
      </dgm:t>
    </dgm:pt>
    <dgm:pt modelId="{705E72FF-AB1B-4254-B45D-555BA753404B}" type="sibTrans" cxnId="{69579859-032A-42A8-8DF2-6B09880A19B0}">
      <dgm:prSet/>
      <dgm:spPr/>
      <dgm:t>
        <a:bodyPr/>
        <a:lstStyle/>
        <a:p>
          <a:endParaRPr lang="en-US"/>
        </a:p>
      </dgm:t>
    </dgm:pt>
    <dgm:pt modelId="{0E68EC94-2D97-4AC6-A6A7-37B836C10C43}">
      <dgm:prSet phldrT="[Text]"/>
      <dgm:spPr/>
      <dgm:t>
        <a:bodyPr/>
        <a:lstStyle/>
        <a:p>
          <a:endParaRPr lang="en-US"/>
        </a:p>
      </dgm:t>
    </dgm:pt>
    <dgm:pt modelId="{52E3E14F-9873-4CE6-AE61-CE7A2AB80799}" type="parTrans" cxnId="{1C2A15D0-4BD6-4B29-8F43-478BCE438C94}">
      <dgm:prSet/>
      <dgm:spPr/>
      <dgm:t>
        <a:bodyPr/>
        <a:lstStyle/>
        <a:p>
          <a:endParaRPr lang="en-US"/>
        </a:p>
      </dgm:t>
    </dgm:pt>
    <dgm:pt modelId="{A52F6142-D21F-49A4-A561-9BBD6B0FD0EB}" type="sibTrans" cxnId="{1C2A15D0-4BD6-4B29-8F43-478BCE438C94}">
      <dgm:prSet/>
      <dgm:spPr/>
      <dgm:t>
        <a:bodyPr/>
        <a:lstStyle/>
        <a:p>
          <a:endParaRPr lang="en-US"/>
        </a:p>
      </dgm:t>
    </dgm:pt>
    <dgm:pt modelId="{D4CD300B-D73C-411D-A39E-3A4CE7EF6EEF}">
      <dgm:prSet phldrT="[Text]"/>
      <dgm:spPr>
        <a:solidFill>
          <a:srgbClr val="0069AA"/>
        </a:solidFill>
      </dgm:spPr>
      <dgm:t>
        <a:bodyPr/>
        <a:lstStyle/>
        <a:p>
          <a:r>
            <a:rPr lang="en-US"/>
            <a:t>One-Turn Intelligent Response</a:t>
          </a:r>
        </a:p>
      </dgm:t>
    </dgm:pt>
    <dgm:pt modelId="{966F3F92-3E56-4DB4-B354-83090EEDFB21}" type="parTrans" cxnId="{21C10D5C-409E-48A8-BCE3-109A59EB9E94}">
      <dgm:prSet/>
      <dgm:spPr/>
      <dgm:t>
        <a:bodyPr/>
        <a:lstStyle/>
        <a:p>
          <a:endParaRPr lang="en-US"/>
        </a:p>
      </dgm:t>
    </dgm:pt>
    <dgm:pt modelId="{D772DDD4-BFA5-4FDF-A89A-CECB52D47770}" type="sibTrans" cxnId="{21C10D5C-409E-48A8-BCE3-109A59EB9E94}">
      <dgm:prSet/>
      <dgm:spPr/>
      <dgm:t>
        <a:bodyPr/>
        <a:lstStyle/>
        <a:p>
          <a:endParaRPr lang="en-US"/>
        </a:p>
      </dgm:t>
    </dgm:pt>
    <dgm:pt modelId="{8BC876D5-8F3E-4B68-8557-868DE33D9E06}">
      <dgm:prSet phldrT="[Text]"/>
      <dgm:spPr/>
      <dgm:t>
        <a:bodyPr/>
        <a:lstStyle/>
        <a:p>
          <a:endParaRPr lang="en-US"/>
        </a:p>
      </dgm:t>
    </dgm:pt>
    <dgm:pt modelId="{A33CB741-CF0F-4C46-AF92-46B1B6BAF60E}" type="parTrans" cxnId="{37B4606C-E525-46DD-A4A2-7148B0013C38}">
      <dgm:prSet/>
      <dgm:spPr/>
      <dgm:t>
        <a:bodyPr/>
        <a:lstStyle/>
        <a:p>
          <a:endParaRPr lang="en-US"/>
        </a:p>
      </dgm:t>
    </dgm:pt>
    <dgm:pt modelId="{2E0B434D-9ABC-412A-AA32-383918FAB4B2}" type="sibTrans" cxnId="{37B4606C-E525-46DD-A4A2-7148B0013C38}">
      <dgm:prSet/>
      <dgm:spPr/>
      <dgm:t>
        <a:bodyPr/>
        <a:lstStyle/>
        <a:p>
          <a:endParaRPr lang="en-US"/>
        </a:p>
      </dgm:t>
    </dgm:pt>
    <dgm:pt modelId="{8E2706FE-5D1A-4EAF-BA18-EBA18F67AB38}">
      <dgm:prSet phldrT="[Text]"/>
      <dgm:spPr/>
      <dgm:t>
        <a:bodyPr/>
        <a:lstStyle/>
        <a:p>
          <a:endParaRPr lang="en-US"/>
        </a:p>
      </dgm:t>
    </dgm:pt>
    <dgm:pt modelId="{A6F38175-CBE3-4493-B918-98FF94F72DAF}" type="parTrans" cxnId="{A5F37E4F-27D2-442C-8988-7418ADF50451}">
      <dgm:prSet/>
      <dgm:spPr/>
      <dgm:t>
        <a:bodyPr/>
        <a:lstStyle/>
        <a:p>
          <a:endParaRPr lang="en-US"/>
        </a:p>
      </dgm:t>
    </dgm:pt>
    <dgm:pt modelId="{1958512B-E6B2-47C1-9514-76830F6D726A}" type="sibTrans" cxnId="{A5F37E4F-27D2-442C-8988-7418ADF50451}">
      <dgm:prSet/>
      <dgm:spPr/>
      <dgm:t>
        <a:bodyPr/>
        <a:lstStyle/>
        <a:p>
          <a:endParaRPr lang="en-US"/>
        </a:p>
      </dgm:t>
    </dgm:pt>
    <dgm:pt modelId="{1F148D80-E97C-4E61-907C-D1CE92E8EFFF}">
      <dgm:prSet phldrT="[Text]"/>
      <dgm:spPr>
        <a:solidFill>
          <a:srgbClr val="0069AA"/>
        </a:solidFill>
      </dgm:spPr>
      <dgm:t>
        <a:bodyPr/>
        <a:lstStyle/>
        <a:p>
          <a:r>
            <a:rPr lang="en-US"/>
            <a:t>Intelligent Notification</a:t>
          </a:r>
        </a:p>
      </dgm:t>
    </dgm:pt>
    <dgm:pt modelId="{45C8B6BF-97DB-484F-9842-D4D5FA223656}" type="parTrans" cxnId="{AAF400F8-866E-4F5D-B7FE-3556085A709A}">
      <dgm:prSet/>
      <dgm:spPr/>
      <dgm:t>
        <a:bodyPr/>
        <a:lstStyle/>
        <a:p>
          <a:endParaRPr lang="en-US"/>
        </a:p>
      </dgm:t>
    </dgm:pt>
    <dgm:pt modelId="{2F901B4B-73EF-43B5-9E01-C4F62F5110D7}" type="sibTrans" cxnId="{AAF400F8-866E-4F5D-B7FE-3556085A709A}">
      <dgm:prSet/>
      <dgm:spPr/>
      <dgm:t>
        <a:bodyPr/>
        <a:lstStyle/>
        <a:p>
          <a:endParaRPr lang="en-US"/>
        </a:p>
      </dgm:t>
    </dgm:pt>
    <dgm:pt modelId="{32960070-60C0-4AF8-A89D-9F96A5D60AF4}">
      <dgm:prSet phldrT="[Text]"/>
      <dgm:spPr/>
      <dgm:t>
        <a:bodyPr/>
        <a:lstStyle/>
        <a:p>
          <a:endParaRPr lang="en-US"/>
        </a:p>
      </dgm:t>
    </dgm:pt>
    <dgm:pt modelId="{FD174D34-11D1-4567-9028-D668B11F2965}" type="parTrans" cxnId="{899A03A1-F847-4E9F-9BAE-5BFB1CDEFC57}">
      <dgm:prSet/>
      <dgm:spPr/>
      <dgm:t>
        <a:bodyPr/>
        <a:lstStyle/>
        <a:p>
          <a:endParaRPr lang="en-US"/>
        </a:p>
      </dgm:t>
    </dgm:pt>
    <dgm:pt modelId="{41031E1E-4F7A-486C-B7F2-BB0B12DA009D}" type="sibTrans" cxnId="{899A03A1-F847-4E9F-9BAE-5BFB1CDEFC57}">
      <dgm:prSet/>
      <dgm:spPr/>
      <dgm:t>
        <a:bodyPr/>
        <a:lstStyle/>
        <a:p>
          <a:endParaRPr lang="en-US"/>
        </a:p>
      </dgm:t>
    </dgm:pt>
    <dgm:pt modelId="{03F095ED-B2C9-4222-A584-F9618F842B0A}">
      <dgm:prSet phldrT="[Text]"/>
      <dgm:spPr>
        <a:solidFill>
          <a:srgbClr val="0069AA"/>
        </a:solidFill>
      </dgm:spPr>
      <dgm:t>
        <a:bodyPr/>
        <a:lstStyle/>
        <a:p>
          <a:r>
            <a:rPr lang="en-US"/>
            <a:t>Multi-Turn Process Guidance</a:t>
          </a:r>
        </a:p>
      </dgm:t>
    </dgm:pt>
    <dgm:pt modelId="{255E75CE-6BA7-4053-B9D4-2639D4DA1BD1}" type="parTrans" cxnId="{EC4FAC2A-FC29-4C63-B813-A0EADCBDEB4B}">
      <dgm:prSet/>
      <dgm:spPr/>
      <dgm:t>
        <a:bodyPr/>
        <a:lstStyle/>
        <a:p>
          <a:endParaRPr lang="en-US"/>
        </a:p>
      </dgm:t>
    </dgm:pt>
    <dgm:pt modelId="{F1D85BA1-7BA5-4A4F-B9E3-384891E90B75}" type="sibTrans" cxnId="{EC4FAC2A-FC29-4C63-B813-A0EADCBDEB4B}">
      <dgm:prSet/>
      <dgm:spPr/>
      <dgm:t>
        <a:bodyPr/>
        <a:lstStyle/>
        <a:p>
          <a:endParaRPr lang="en-US"/>
        </a:p>
      </dgm:t>
    </dgm:pt>
    <dgm:pt modelId="{BCFFF66F-A6A8-446F-984C-B60845A958E4}">
      <dgm:prSet phldrT="[Text]"/>
      <dgm:spPr>
        <a:solidFill>
          <a:srgbClr val="0069AA"/>
        </a:solidFill>
      </dgm:spPr>
      <dgm:t>
        <a:bodyPr/>
        <a:lstStyle/>
        <a:p>
          <a:r>
            <a:rPr lang="en-US"/>
            <a:t>Contextual Guided Assistance</a:t>
          </a:r>
        </a:p>
      </dgm:t>
    </dgm:pt>
    <dgm:pt modelId="{FD3FE453-4380-450C-A160-F4BE6826F415}" type="parTrans" cxnId="{F4E7E6B5-3EDA-4342-B7BA-A3155DE0F4E8}">
      <dgm:prSet/>
      <dgm:spPr/>
      <dgm:t>
        <a:bodyPr/>
        <a:lstStyle/>
        <a:p>
          <a:endParaRPr lang="en-US"/>
        </a:p>
      </dgm:t>
    </dgm:pt>
    <dgm:pt modelId="{8EA26F91-0028-4486-B65C-D1B13DCDC87C}" type="sibTrans" cxnId="{F4E7E6B5-3EDA-4342-B7BA-A3155DE0F4E8}">
      <dgm:prSet/>
      <dgm:spPr/>
      <dgm:t>
        <a:bodyPr/>
        <a:lstStyle/>
        <a:p>
          <a:endParaRPr lang="en-US"/>
        </a:p>
      </dgm:t>
    </dgm:pt>
    <dgm:pt modelId="{3FD38635-7203-46C2-8EDD-8F16E8897EDB}">
      <dgm:prSet phldrT="[Text]"/>
      <dgm:spPr>
        <a:solidFill>
          <a:srgbClr val="0069AA"/>
        </a:solidFill>
      </dgm:spPr>
      <dgm:t>
        <a:bodyPr/>
        <a:lstStyle/>
        <a:p>
          <a:r>
            <a:rPr lang="en-US"/>
            <a:t>Multi-Turn Conversational Task Completion</a:t>
          </a:r>
        </a:p>
      </dgm:t>
    </dgm:pt>
    <dgm:pt modelId="{481210DE-1AF7-4914-A7A2-23C1F37287A0}" type="parTrans" cxnId="{D8861F26-B5DA-4062-A1AA-B45B99B90996}">
      <dgm:prSet/>
      <dgm:spPr/>
      <dgm:t>
        <a:bodyPr/>
        <a:lstStyle/>
        <a:p>
          <a:endParaRPr lang="en-US"/>
        </a:p>
      </dgm:t>
    </dgm:pt>
    <dgm:pt modelId="{A02A7127-BECA-43DB-9285-C7DF21221406}" type="sibTrans" cxnId="{D8861F26-B5DA-4062-A1AA-B45B99B90996}">
      <dgm:prSet/>
      <dgm:spPr/>
      <dgm:t>
        <a:bodyPr/>
        <a:lstStyle/>
        <a:p>
          <a:endParaRPr lang="en-US"/>
        </a:p>
      </dgm:t>
    </dgm:pt>
    <dgm:pt modelId="{CE18DEFD-80B4-4B9C-A0B0-EF0E9AB65F23}">
      <dgm:prSet phldrT="[Text]"/>
      <dgm:spPr/>
      <dgm:t>
        <a:bodyPr/>
        <a:lstStyle/>
        <a:p>
          <a:endParaRPr lang="en-US"/>
        </a:p>
      </dgm:t>
    </dgm:pt>
    <dgm:pt modelId="{30867F7B-0E2B-49D6-8078-BB4DDC50DF9B}" type="parTrans" cxnId="{DCE4E093-52E3-4CFF-8C9C-6639CD09E586}">
      <dgm:prSet/>
      <dgm:spPr/>
      <dgm:t>
        <a:bodyPr/>
        <a:lstStyle/>
        <a:p>
          <a:endParaRPr lang="en-US"/>
        </a:p>
      </dgm:t>
    </dgm:pt>
    <dgm:pt modelId="{42907A11-FE17-4D62-8D14-807D2F8CD799}" type="sibTrans" cxnId="{DCE4E093-52E3-4CFF-8C9C-6639CD09E586}">
      <dgm:prSet/>
      <dgm:spPr/>
      <dgm:t>
        <a:bodyPr/>
        <a:lstStyle/>
        <a:p>
          <a:endParaRPr lang="en-US"/>
        </a:p>
      </dgm:t>
    </dgm:pt>
    <dgm:pt modelId="{0B80A431-0A93-41E9-9284-B0E56F1BF23A}">
      <dgm:prSet phldrT="[Text]"/>
      <dgm:spPr/>
      <dgm:t>
        <a:bodyPr/>
        <a:lstStyle/>
        <a:p>
          <a:endParaRPr lang="en-US"/>
        </a:p>
      </dgm:t>
    </dgm:pt>
    <dgm:pt modelId="{89FE91B9-00F1-4746-9F3B-6C4A3FD1605B}" type="parTrans" cxnId="{5BFEEB8F-D400-442B-888A-8A6AD286DD8E}">
      <dgm:prSet/>
      <dgm:spPr/>
      <dgm:t>
        <a:bodyPr/>
        <a:lstStyle/>
        <a:p>
          <a:endParaRPr lang="en-US"/>
        </a:p>
      </dgm:t>
    </dgm:pt>
    <dgm:pt modelId="{B968655D-BAC3-47F5-9B32-547EF1EC6A07}" type="sibTrans" cxnId="{5BFEEB8F-D400-442B-888A-8A6AD286DD8E}">
      <dgm:prSet/>
      <dgm:spPr/>
      <dgm:t>
        <a:bodyPr/>
        <a:lstStyle/>
        <a:p>
          <a:endParaRPr lang="en-US"/>
        </a:p>
      </dgm:t>
    </dgm:pt>
    <dgm:pt modelId="{DA2B9C83-42B2-4054-AB14-E3DBBD3F7B33}" type="pres">
      <dgm:prSet presAssocID="{31ABE044-29F6-4F30-801A-31E35CA94FA8}" presName="Name0" presStyleCnt="0">
        <dgm:presLayoutVars>
          <dgm:dir/>
          <dgm:animLvl val="lvl"/>
          <dgm:resizeHandles/>
        </dgm:presLayoutVars>
      </dgm:prSet>
      <dgm:spPr/>
    </dgm:pt>
    <dgm:pt modelId="{F9682423-D0E1-4E8C-AC6A-CF88B3777714}" type="pres">
      <dgm:prSet presAssocID="{50EC45D6-A451-4222-AE19-68BA7FAF6578}" presName="linNode" presStyleCnt="0"/>
      <dgm:spPr/>
    </dgm:pt>
    <dgm:pt modelId="{C666B548-539D-48CC-9978-19DFCB85A75A}" type="pres">
      <dgm:prSet presAssocID="{50EC45D6-A451-4222-AE19-68BA7FAF6578}" presName="parentShp" presStyleLbl="node1" presStyleIdx="0" presStyleCnt="6" custScaleX="33333">
        <dgm:presLayoutVars>
          <dgm:bulletEnabled val="1"/>
        </dgm:presLayoutVars>
      </dgm:prSet>
      <dgm:spPr/>
    </dgm:pt>
    <dgm:pt modelId="{D97712BE-927E-4686-A6FC-5B302394988C}" type="pres">
      <dgm:prSet presAssocID="{50EC45D6-A451-4222-AE19-68BA7FAF6578}" presName="childShp" presStyleLbl="bgAccFollowNode1" presStyleIdx="0" presStyleCnt="6" custScaleX="139088" custScaleY="118057">
        <dgm:presLayoutVars>
          <dgm:bulletEnabled val="1"/>
        </dgm:presLayoutVars>
      </dgm:prSet>
      <dgm:spPr/>
    </dgm:pt>
    <dgm:pt modelId="{8C4B9212-39A5-4B13-AEB8-65D00AAAD0C3}" type="pres">
      <dgm:prSet presAssocID="{705E72FF-AB1B-4254-B45D-555BA753404B}" presName="spacing" presStyleCnt="0"/>
      <dgm:spPr/>
    </dgm:pt>
    <dgm:pt modelId="{DBBA4933-49AD-4B11-A10D-3F05C96CE204}" type="pres">
      <dgm:prSet presAssocID="{1F148D80-E97C-4E61-907C-D1CE92E8EFFF}" presName="linNode" presStyleCnt="0"/>
      <dgm:spPr/>
    </dgm:pt>
    <dgm:pt modelId="{524E2A0A-A2A8-468E-AB1A-EE9E3CF4C53A}" type="pres">
      <dgm:prSet presAssocID="{1F148D80-E97C-4E61-907C-D1CE92E8EFFF}" presName="parentShp" presStyleLbl="node1" presStyleIdx="1" presStyleCnt="6" custScaleX="33333">
        <dgm:presLayoutVars>
          <dgm:bulletEnabled val="1"/>
        </dgm:presLayoutVars>
      </dgm:prSet>
      <dgm:spPr/>
    </dgm:pt>
    <dgm:pt modelId="{2D160B43-7538-4F0A-BA8C-C1070175717C}" type="pres">
      <dgm:prSet presAssocID="{1F148D80-E97C-4E61-907C-D1CE92E8EFFF}" presName="childShp" presStyleLbl="bgAccFollowNode1" presStyleIdx="1" presStyleCnt="6" custScaleX="139088" custScaleY="118057">
        <dgm:presLayoutVars>
          <dgm:bulletEnabled val="1"/>
        </dgm:presLayoutVars>
      </dgm:prSet>
      <dgm:spPr/>
    </dgm:pt>
    <dgm:pt modelId="{35E891F8-9644-493E-9AF5-43FDDE934B2D}" type="pres">
      <dgm:prSet presAssocID="{2F901B4B-73EF-43B5-9E01-C4F62F5110D7}" presName="spacing" presStyleCnt="0"/>
      <dgm:spPr/>
    </dgm:pt>
    <dgm:pt modelId="{540B1B6E-E811-4448-8C0D-187048AB9A38}" type="pres">
      <dgm:prSet presAssocID="{D4CD300B-D73C-411D-A39E-3A4CE7EF6EEF}" presName="linNode" presStyleCnt="0"/>
      <dgm:spPr/>
    </dgm:pt>
    <dgm:pt modelId="{A8DB239E-D8C2-4D7B-A6F2-4EF3AE7347B1}" type="pres">
      <dgm:prSet presAssocID="{D4CD300B-D73C-411D-A39E-3A4CE7EF6EEF}" presName="parentShp" presStyleLbl="node1" presStyleIdx="2" presStyleCnt="6" custScaleX="33333">
        <dgm:presLayoutVars>
          <dgm:bulletEnabled val="1"/>
        </dgm:presLayoutVars>
      </dgm:prSet>
      <dgm:spPr/>
    </dgm:pt>
    <dgm:pt modelId="{16AE5FB5-3084-436C-8B62-C05F0842FF2D}" type="pres">
      <dgm:prSet presAssocID="{D4CD300B-D73C-411D-A39E-3A4CE7EF6EEF}" presName="childShp" presStyleLbl="bgAccFollowNode1" presStyleIdx="2" presStyleCnt="6" custScaleX="139088" custScaleY="118057">
        <dgm:presLayoutVars>
          <dgm:bulletEnabled val="1"/>
        </dgm:presLayoutVars>
      </dgm:prSet>
      <dgm:spPr/>
    </dgm:pt>
    <dgm:pt modelId="{D15F1090-EDEB-4959-B762-69BA32CCDE4F}" type="pres">
      <dgm:prSet presAssocID="{D772DDD4-BFA5-4FDF-A89A-CECB52D47770}" presName="spacing" presStyleCnt="0"/>
      <dgm:spPr/>
    </dgm:pt>
    <dgm:pt modelId="{C2B8D4AA-1562-4E3C-B24B-3FB0E4AF9C94}" type="pres">
      <dgm:prSet presAssocID="{BCFFF66F-A6A8-446F-984C-B60845A958E4}" presName="linNode" presStyleCnt="0"/>
      <dgm:spPr/>
    </dgm:pt>
    <dgm:pt modelId="{A90D4B81-2203-4A89-B81D-302896296B5F}" type="pres">
      <dgm:prSet presAssocID="{BCFFF66F-A6A8-446F-984C-B60845A958E4}" presName="parentShp" presStyleLbl="node1" presStyleIdx="3" presStyleCnt="6" custScaleX="33333">
        <dgm:presLayoutVars>
          <dgm:bulletEnabled val="1"/>
        </dgm:presLayoutVars>
      </dgm:prSet>
      <dgm:spPr/>
    </dgm:pt>
    <dgm:pt modelId="{1CFE1E5C-B442-42A2-B6A7-1AA4336C444E}" type="pres">
      <dgm:prSet presAssocID="{BCFFF66F-A6A8-446F-984C-B60845A958E4}" presName="childShp" presStyleLbl="bgAccFollowNode1" presStyleIdx="3" presStyleCnt="6" custScaleX="139088" custScaleY="118057">
        <dgm:presLayoutVars>
          <dgm:bulletEnabled val="1"/>
        </dgm:presLayoutVars>
      </dgm:prSet>
      <dgm:spPr/>
    </dgm:pt>
    <dgm:pt modelId="{32376394-7D02-4F9C-9FAB-94BCDF726E50}" type="pres">
      <dgm:prSet presAssocID="{8EA26F91-0028-4486-B65C-D1B13DCDC87C}" presName="spacing" presStyleCnt="0"/>
      <dgm:spPr/>
    </dgm:pt>
    <dgm:pt modelId="{8A3EB571-0198-487E-9CDC-94FB9EE2DA84}" type="pres">
      <dgm:prSet presAssocID="{03F095ED-B2C9-4222-A584-F9618F842B0A}" presName="linNode" presStyleCnt="0"/>
      <dgm:spPr/>
    </dgm:pt>
    <dgm:pt modelId="{4D6DA23F-1CF3-4467-88C5-D2A194CCF2F6}" type="pres">
      <dgm:prSet presAssocID="{03F095ED-B2C9-4222-A584-F9618F842B0A}" presName="parentShp" presStyleLbl="node1" presStyleIdx="4" presStyleCnt="6" custScaleX="33333">
        <dgm:presLayoutVars>
          <dgm:bulletEnabled val="1"/>
        </dgm:presLayoutVars>
      </dgm:prSet>
      <dgm:spPr/>
    </dgm:pt>
    <dgm:pt modelId="{DF3B651E-A19C-4590-89AA-3B9C95C1B747}" type="pres">
      <dgm:prSet presAssocID="{03F095ED-B2C9-4222-A584-F9618F842B0A}" presName="childShp" presStyleLbl="bgAccFollowNode1" presStyleIdx="4" presStyleCnt="6" custScaleX="139088" custScaleY="118057">
        <dgm:presLayoutVars>
          <dgm:bulletEnabled val="1"/>
        </dgm:presLayoutVars>
      </dgm:prSet>
      <dgm:spPr/>
    </dgm:pt>
    <dgm:pt modelId="{432FCFB4-FD26-4D16-9630-DF6B17BA0263}" type="pres">
      <dgm:prSet presAssocID="{F1D85BA1-7BA5-4A4F-B9E3-384891E90B75}" presName="spacing" presStyleCnt="0"/>
      <dgm:spPr/>
    </dgm:pt>
    <dgm:pt modelId="{F5663DA7-D155-40B6-81E5-CF752E83C831}" type="pres">
      <dgm:prSet presAssocID="{3FD38635-7203-46C2-8EDD-8F16E8897EDB}" presName="linNode" presStyleCnt="0"/>
      <dgm:spPr/>
    </dgm:pt>
    <dgm:pt modelId="{BC61613E-1DF1-45F9-B562-B411CD72FDAA}" type="pres">
      <dgm:prSet presAssocID="{3FD38635-7203-46C2-8EDD-8F16E8897EDB}" presName="parentShp" presStyleLbl="node1" presStyleIdx="5" presStyleCnt="6" custScaleX="33333">
        <dgm:presLayoutVars>
          <dgm:bulletEnabled val="1"/>
        </dgm:presLayoutVars>
      </dgm:prSet>
      <dgm:spPr/>
    </dgm:pt>
    <dgm:pt modelId="{4D8643C2-14A7-44D1-82B6-DF8B888FAD68}" type="pres">
      <dgm:prSet presAssocID="{3FD38635-7203-46C2-8EDD-8F16E8897EDB}" presName="childShp" presStyleLbl="bgAccFollowNode1" presStyleIdx="5" presStyleCnt="6" custScaleX="139088" custScaleY="118057">
        <dgm:presLayoutVars>
          <dgm:bulletEnabled val="1"/>
        </dgm:presLayoutVars>
      </dgm:prSet>
      <dgm:spPr/>
    </dgm:pt>
  </dgm:ptLst>
  <dgm:cxnLst>
    <dgm:cxn modelId="{CC38DE03-4E3E-4D83-971A-995E865D118F}" type="presOf" srcId="{0E68EC94-2D97-4AC6-A6A7-37B836C10C43}" destId="{D97712BE-927E-4686-A6FC-5B302394988C}" srcOrd="0" destOrd="0" presId="urn:microsoft.com/office/officeart/2005/8/layout/vList6"/>
    <dgm:cxn modelId="{469EB007-01C9-4194-819F-0607C491BAF6}" type="presOf" srcId="{31ABE044-29F6-4F30-801A-31E35CA94FA8}" destId="{DA2B9C83-42B2-4054-AB14-E3DBBD3F7B33}" srcOrd="0" destOrd="0" presId="urn:microsoft.com/office/officeart/2005/8/layout/vList6"/>
    <dgm:cxn modelId="{D8861F26-B5DA-4062-A1AA-B45B99B90996}" srcId="{31ABE044-29F6-4F30-801A-31E35CA94FA8}" destId="{3FD38635-7203-46C2-8EDD-8F16E8897EDB}" srcOrd="5" destOrd="0" parTransId="{481210DE-1AF7-4914-A7A2-23C1F37287A0}" sibTransId="{A02A7127-BECA-43DB-9285-C7DF21221406}"/>
    <dgm:cxn modelId="{EC4FAC2A-FC29-4C63-B813-A0EADCBDEB4B}" srcId="{31ABE044-29F6-4F30-801A-31E35CA94FA8}" destId="{03F095ED-B2C9-4222-A584-F9618F842B0A}" srcOrd="4" destOrd="0" parTransId="{255E75CE-6BA7-4053-B9D4-2639D4DA1BD1}" sibTransId="{F1D85BA1-7BA5-4A4F-B9E3-384891E90B75}"/>
    <dgm:cxn modelId="{7C870040-8FE1-4032-A65F-ECE0DB9DFB0B}" type="presOf" srcId="{D4CD300B-D73C-411D-A39E-3A4CE7EF6EEF}" destId="{A8DB239E-D8C2-4D7B-A6F2-4EF3AE7347B1}" srcOrd="0" destOrd="0" presId="urn:microsoft.com/office/officeart/2005/8/layout/vList6"/>
    <dgm:cxn modelId="{21C10D5C-409E-48A8-BCE3-109A59EB9E94}" srcId="{31ABE044-29F6-4F30-801A-31E35CA94FA8}" destId="{D4CD300B-D73C-411D-A39E-3A4CE7EF6EEF}" srcOrd="2" destOrd="0" parTransId="{966F3F92-3E56-4DB4-B354-83090EEDFB21}" sibTransId="{D772DDD4-BFA5-4FDF-A89A-CECB52D47770}"/>
    <dgm:cxn modelId="{52D73C4C-F362-4CDF-855C-136CDCED447E}" type="presOf" srcId="{CE18DEFD-80B4-4B9C-A0B0-EF0E9AB65F23}" destId="{DF3B651E-A19C-4590-89AA-3B9C95C1B747}" srcOrd="0" destOrd="0" presId="urn:microsoft.com/office/officeart/2005/8/layout/vList6"/>
    <dgm:cxn modelId="{37B4606C-E525-46DD-A4A2-7148B0013C38}" srcId="{D4CD300B-D73C-411D-A39E-3A4CE7EF6EEF}" destId="{8BC876D5-8F3E-4B68-8557-868DE33D9E06}" srcOrd="0" destOrd="0" parTransId="{A33CB741-CF0F-4C46-AF92-46B1B6BAF60E}" sibTransId="{2E0B434D-9ABC-412A-AA32-383918FAB4B2}"/>
    <dgm:cxn modelId="{A5F37E4F-27D2-442C-8988-7418ADF50451}" srcId="{BCFFF66F-A6A8-446F-984C-B60845A958E4}" destId="{8E2706FE-5D1A-4EAF-BA18-EBA18F67AB38}" srcOrd="0" destOrd="0" parTransId="{A6F38175-CBE3-4493-B918-98FF94F72DAF}" sibTransId="{1958512B-E6B2-47C1-9514-76830F6D726A}"/>
    <dgm:cxn modelId="{69579859-032A-42A8-8DF2-6B09880A19B0}" srcId="{31ABE044-29F6-4F30-801A-31E35CA94FA8}" destId="{50EC45D6-A451-4222-AE19-68BA7FAF6578}" srcOrd="0" destOrd="0" parTransId="{A9B6790C-E565-4CDB-99C2-79FE2B0C7BA6}" sibTransId="{705E72FF-AB1B-4254-B45D-555BA753404B}"/>
    <dgm:cxn modelId="{3C142B80-4824-46B8-B3BF-15D77F9A8846}" type="presOf" srcId="{03F095ED-B2C9-4222-A584-F9618F842B0A}" destId="{4D6DA23F-1CF3-4467-88C5-D2A194CCF2F6}" srcOrd="0" destOrd="0" presId="urn:microsoft.com/office/officeart/2005/8/layout/vList6"/>
    <dgm:cxn modelId="{5D9F5A81-4939-48B6-A1DB-EE8F12BFA901}" type="presOf" srcId="{3FD38635-7203-46C2-8EDD-8F16E8897EDB}" destId="{BC61613E-1DF1-45F9-B562-B411CD72FDAA}" srcOrd="0" destOrd="0" presId="urn:microsoft.com/office/officeart/2005/8/layout/vList6"/>
    <dgm:cxn modelId="{5BFEEB8F-D400-442B-888A-8A6AD286DD8E}" srcId="{3FD38635-7203-46C2-8EDD-8F16E8897EDB}" destId="{0B80A431-0A93-41E9-9284-B0E56F1BF23A}" srcOrd="0" destOrd="0" parTransId="{89FE91B9-00F1-4746-9F3B-6C4A3FD1605B}" sibTransId="{B968655D-BAC3-47F5-9B32-547EF1EC6A07}"/>
    <dgm:cxn modelId="{DCE4E093-52E3-4CFF-8C9C-6639CD09E586}" srcId="{03F095ED-B2C9-4222-A584-F9618F842B0A}" destId="{CE18DEFD-80B4-4B9C-A0B0-EF0E9AB65F23}" srcOrd="0" destOrd="0" parTransId="{30867F7B-0E2B-49D6-8078-BB4DDC50DF9B}" sibTransId="{42907A11-FE17-4D62-8D14-807D2F8CD799}"/>
    <dgm:cxn modelId="{899A03A1-F847-4E9F-9BAE-5BFB1CDEFC57}" srcId="{1F148D80-E97C-4E61-907C-D1CE92E8EFFF}" destId="{32960070-60C0-4AF8-A89D-9F96A5D60AF4}" srcOrd="0" destOrd="0" parTransId="{FD174D34-11D1-4567-9028-D668B11F2965}" sibTransId="{41031E1E-4F7A-486C-B7F2-BB0B12DA009D}"/>
    <dgm:cxn modelId="{DE61D4A5-EF89-4AA8-B862-2FD0A765E539}" type="presOf" srcId="{32960070-60C0-4AF8-A89D-9F96A5D60AF4}" destId="{2D160B43-7538-4F0A-BA8C-C1070175717C}" srcOrd="0" destOrd="0" presId="urn:microsoft.com/office/officeart/2005/8/layout/vList6"/>
    <dgm:cxn modelId="{22FCD0A7-D6FA-4E6A-B23F-89594B6CF1D2}" type="presOf" srcId="{8E2706FE-5D1A-4EAF-BA18-EBA18F67AB38}" destId="{1CFE1E5C-B442-42A2-B6A7-1AA4336C444E}" srcOrd="0" destOrd="0" presId="urn:microsoft.com/office/officeart/2005/8/layout/vList6"/>
    <dgm:cxn modelId="{60F7CBAF-D3A6-463E-8D66-3BAD183CFC6B}" type="presOf" srcId="{0B80A431-0A93-41E9-9284-B0E56F1BF23A}" destId="{4D8643C2-14A7-44D1-82B6-DF8B888FAD68}" srcOrd="0" destOrd="0" presId="urn:microsoft.com/office/officeart/2005/8/layout/vList6"/>
    <dgm:cxn modelId="{F4E7E6B5-3EDA-4342-B7BA-A3155DE0F4E8}" srcId="{31ABE044-29F6-4F30-801A-31E35CA94FA8}" destId="{BCFFF66F-A6A8-446F-984C-B60845A958E4}" srcOrd="3" destOrd="0" parTransId="{FD3FE453-4380-450C-A160-F4BE6826F415}" sibTransId="{8EA26F91-0028-4486-B65C-D1B13DCDC87C}"/>
    <dgm:cxn modelId="{1C2A15D0-4BD6-4B29-8F43-478BCE438C94}" srcId="{50EC45D6-A451-4222-AE19-68BA7FAF6578}" destId="{0E68EC94-2D97-4AC6-A6A7-37B836C10C43}" srcOrd="0" destOrd="0" parTransId="{52E3E14F-9873-4CE6-AE61-CE7A2AB80799}" sibTransId="{A52F6142-D21F-49A4-A561-9BBD6B0FD0EB}"/>
    <dgm:cxn modelId="{360E7FDE-CCF3-400E-BA79-F8FCB564E8EB}" type="presOf" srcId="{BCFFF66F-A6A8-446F-984C-B60845A958E4}" destId="{A90D4B81-2203-4A89-B81D-302896296B5F}" srcOrd="0" destOrd="0" presId="urn:microsoft.com/office/officeart/2005/8/layout/vList6"/>
    <dgm:cxn modelId="{DF4D10F0-A580-4F9B-B0BA-AFCF6D5DED1C}" type="presOf" srcId="{8BC876D5-8F3E-4B68-8557-868DE33D9E06}" destId="{16AE5FB5-3084-436C-8B62-C05F0842FF2D}" srcOrd="0" destOrd="0" presId="urn:microsoft.com/office/officeart/2005/8/layout/vList6"/>
    <dgm:cxn modelId="{E83DF9F3-9FF6-40C7-BD14-6630286963FE}" type="presOf" srcId="{1F148D80-E97C-4E61-907C-D1CE92E8EFFF}" destId="{524E2A0A-A2A8-468E-AB1A-EE9E3CF4C53A}" srcOrd="0" destOrd="0" presId="urn:microsoft.com/office/officeart/2005/8/layout/vList6"/>
    <dgm:cxn modelId="{AAF400F8-866E-4F5D-B7FE-3556085A709A}" srcId="{31ABE044-29F6-4F30-801A-31E35CA94FA8}" destId="{1F148D80-E97C-4E61-907C-D1CE92E8EFFF}" srcOrd="1" destOrd="0" parTransId="{45C8B6BF-97DB-484F-9842-D4D5FA223656}" sibTransId="{2F901B4B-73EF-43B5-9E01-C4F62F5110D7}"/>
    <dgm:cxn modelId="{25855DFD-71F7-4E00-8B39-32BC089A29B3}" type="presOf" srcId="{50EC45D6-A451-4222-AE19-68BA7FAF6578}" destId="{C666B548-539D-48CC-9978-19DFCB85A75A}" srcOrd="0" destOrd="0" presId="urn:microsoft.com/office/officeart/2005/8/layout/vList6"/>
    <dgm:cxn modelId="{0B24BB9A-A8AB-4EEE-9D33-E76AC160F6D2}" type="presParOf" srcId="{DA2B9C83-42B2-4054-AB14-E3DBBD3F7B33}" destId="{F9682423-D0E1-4E8C-AC6A-CF88B3777714}" srcOrd="0" destOrd="0" presId="urn:microsoft.com/office/officeart/2005/8/layout/vList6"/>
    <dgm:cxn modelId="{9448966A-E1C2-4B73-A6FF-3CDBDF9F1E1A}" type="presParOf" srcId="{F9682423-D0E1-4E8C-AC6A-CF88B3777714}" destId="{C666B548-539D-48CC-9978-19DFCB85A75A}" srcOrd="0" destOrd="0" presId="urn:microsoft.com/office/officeart/2005/8/layout/vList6"/>
    <dgm:cxn modelId="{9DD44A59-214B-4FDD-AE6F-AE68111C836C}" type="presParOf" srcId="{F9682423-D0E1-4E8C-AC6A-CF88B3777714}" destId="{D97712BE-927E-4686-A6FC-5B302394988C}" srcOrd="1" destOrd="0" presId="urn:microsoft.com/office/officeart/2005/8/layout/vList6"/>
    <dgm:cxn modelId="{DB86B2AA-28C8-4172-B3EC-3D860418E279}" type="presParOf" srcId="{DA2B9C83-42B2-4054-AB14-E3DBBD3F7B33}" destId="{8C4B9212-39A5-4B13-AEB8-65D00AAAD0C3}" srcOrd="1" destOrd="0" presId="urn:microsoft.com/office/officeart/2005/8/layout/vList6"/>
    <dgm:cxn modelId="{F2DBBBEE-FA44-459C-82A2-A38854C9C26E}" type="presParOf" srcId="{DA2B9C83-42B2-4054-AB14-E3DBBD3F7B33}" destId="{DBBA4933-49AD-4B11-A10D-3F05C96CE204}" srcOrd="2" destOrd="0" presId="urn:microsoft.com/office/officeart/2005/8/layout/vList6"/>
    <dgm:cxn modelId="{2EDB6971-BB0B-455A-A9F2-1A76956D9308}" type="presParOf" srcId="{DBBA4933-49AD-4B11-A10D-3F05C96CE204}" destId="{524E2A0A-A2A8-468E-AB1A-EE9E3CF4C53A}" srcOrd="0" destOrd="0" presId="urn:microsoft.com/office/officeart/2005/8/layout/vList6"/>
    <dgm:cxn modelId="{042E2394-3648-45C4-AA13-0E4352E41433}" type="presParOf" srcId="{DBBA4933-49AD-4B11-A10D-3F05C96CE204}" destId="{2D160B43-7538-4F0A-BA8C-C1070175717C}" srcOrd="1" destOrd="0" presId="urn:microsoft.com/office/officeart/2005/8/layout/vList6"/>
    <dgm:cxn modelId="{A6071914-7335-4227-A5F7-622209A88F7C}" type="presParOf" srcId="{DA2B9C83-42B2-4054-AB14-E3DBBD3F7B33}" destId="{35E891F8-9644-493E-9AF5-43FDDE934B2D}" srcOrd="3" destOrd="0" presId="urn:microsoft.com/office/officeart/2005/8/layout/vList6"/>
    <dgm:cxn modelId="{6CB2EB01-B06D-4928-8DA3-5CFDE8033122}" type="presParOf" srcId="{DA2B9C83-42B2-4054-AB14-E3DBBD3F7B33}" destId="{540B1B6E-E811-4448-8C0D-187048AB9A38}" srcOrd="4" destOrd="0" presId="urn:microsoft.com/office/officeart/2005/8/layout/vList6"/>
    <dgm:cxn modelId="{82222670-9955-4962-9F9A-4EE13BFF462D}" type="presParOf" srcId="{540B1B6E-E811-4448-8C0D-187048AB9A38}" destId="{A8DB239E-D8C2-4D7B-A6F2-4EF3AE7347B1}" srcOrd="0" destOrd="0" presId="urn:microsoft.com/office/officeart/2005/8/layout/vList6"/>
    <dgm:cxn modelId="{73BD07AA-FE74-4AE7-B1BC-FD2DB29483A8}" type="presParOf" srcId="{540B1B6E-E811-4448-8C0D-187048AB9A38}" destId="{16AE5FB5-3084-436C-8B62-C05F0842FF2D}" srcOrd="1" destOrd="0" presId="urn:microsoft.com/office/officeart/2005/8/layout/vList6"/>
    <dgm:cxn modelId="{DBC17DB7-36A9-4E09-A5EF-9F4C8B8AC0B2}" type="presParOf" srcId="{DA2B9C83-42B2-4054-AB14-E3DBBD3F7B33}" destId="{D15F1090-EDEB-4959-B762-69BA32CCDE4F}" srcOrd="5" destOrd="0" presId="urn:microsoft.com/office/officeart/2005/8/layout/vList6"/>
    <dgm:cxn modelId="{2F5DF658-49FF-48E2-8841-127748AD5EF8}" type="presParOf" srcId="{DA2B9C83-42B2-4054-AB14-E3DBBD3F7B33}" destId="{C2B8D4AA-1562-4E3C-B24B-3FB0E4AF9C94}" srcOrd="6" destOrd="0" presId="urn:microsoft.com/office/officeart/2005/8/layout/vList6"/>
    <dgm:cxn modelId="{50E94EFB-083E-4833-9114-7A416A4CACF2}" type="presParOf" srcId="{C2B8D4AA-1562-4E3C-B24B-3FB0E4AF9C94}" destId="{A90D4B81-2203-4A89-B81D-302896296B5F}" srcOrd="0" destOrd="0" presId="urn:microsoft.com/office/officeart/2005/8/layout/vList6"/>
    <dgm:cxn modelId="{2FA56107-17B8-47DD-A555-68AB7CEF2A9F}" type="presParOf" srcId="{C2B8D4AA-1562-4E3C-B24B-3FB0E4AF9C94}" destId="{1CFE1E5C-B442-42A2-B6A7-1AA4336C444E}" srcOrd="1" destOrd="0" presId="urn:microsoft.com/office/officeart/2005/8/layout/vList6"/>
    <dgm:cxn modelId="{171A9E13-EEE3-44AD-B879-DC0BD5886741}" type="presParOf" srcId="{DA2B9C83-42B2-4054-AB14-E3DBBD3F7B33}" destId="{32376394-7D02-4F9C-9FAB-94BCDF726E50}" srcOrd="7" destOrd="0" presId="urn:microsoft.com/office/officeart/2005/8/layout/vList6"/>
    <dgm:cxn modelId="{36B713B9-2E41-4C9A-B20D-5E117B32E924}" type="presParOf" srcId="{DA2B9C83-42B2-4054-AB14-E3DBBD3F7B33}" destId="{8A3EB571-0198-487E-9CDC-94FB9EE2DA84}" srcOrd="8" destOrd="0" presId="urn:microsoft.com/office/officeart/2005/8/layout/vList6"/>
    <dgm:cxn modelId="{6E7D7243-0B15-435D-B573-4900B69BD3F3}" type="presParOf" srcId="{8A3EB571-0198-487E-9CDC-94FB9EE2DA84}" destId="{4D6DA23F-1CF3-4467-88C5-D2A194CCF2F6}" srcOrd="0" destOrd="0" presId="urn:microsoft.com/office/officeart/2005/8/layout/vList6"/>
    <dgm:cxn modelId="{B1020FEC-A9F7-42F1-AAAE-777CDB1E710C}" type="presParOf" srcId="{8A3EB571-0198-487E-9CDC-94FB9EE2DA84}" destId="{DF3B651E-A19C-4590-89AA-3B9C95C1B747}" srcOrd="1" destOrd="0" presId="urn:microsoft.com/office/officeart/2005/8/layout/vList6"/>
    <dgm:cxn modelId="{2A2E093A-AE49-4EA6-A3E9-78A64518CFD6}" type="presParOf" srcId="{DA2B9C83-42B2-4054-AB14-E3DBBD3F7B33}" destId="{432FCFB4-FD26-4D16-9630-DF6B17BA0263}" srcOrd="9" destOrd="0" presId="urn:microsoft.com/office/officeart/2005/8/layout/vList6"/>
    <dgm:cxn modelId="{8E3EA3B9-9336-4248-A140-E78F8A6A87F1}" type="presParOf" srcId="{DA2B9C83-42B2-4054-AB14-E3DBBD3F7B33}" destId="{F5663DA7-D155-40B6-81E5-CF752E83C831}" srcOrd="10" destOrd="0" presId="urn:microsoft.com/office/officeart/2005/8/layout/vList6"/>
    <dgm:cxn modelId="{912D9FA0-1881-42C8-88EC-3EB7C9D07A6E}" type="presParOf" srcId="{F5663DA7-D155-40B6-81E5-CF752E83C831}" destId="{BC61613E-1DF1-45F9-B562-B411CD72FDAA}" srcOrd="0" destOrd="0" presId="urn:microsoft.com/office/officeart/2005/8/layout/vList6"/>
    <dgm:cxn modelId="{80945ED7-A942-4F45-9A11-0B04B3AF88A8}" type="presParOf" srcId="{F5663DA7-D155-40B6-81E5-CF752E83C831}" destId="{4D8643C2-14A7-44D1-82B6-DF8B888FAD68}"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76F6BFB-E34A-472A-9E16-D1E8C0A9DCD5}"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en-GB"/>
        </a:p>
      </dgm:t>
    </dgm:pt>
    <dgm:pt modelId="{89F414E5-27CB-4974-8874-1EC4FED4109B}">
      <dgm:prSet phldrT="[Text]" custT="1"/>
      <dgm:spPr/>
      <dgm:t>
        <a:bodyPr/>
        <a:lstStyle/>
        <a:p>
          <a:r>
            <a:rPr lang="en-GB" sz="2000" b="1" dirty="0"/>
            <a:t>Simple</a:t>
          </a:r>
        </a:p>
      </dgm:t>
    </dgm:pt>
    <dgm:pt modelId="{DD05B743-1D37-4F3A-8C98-C79CE56809E9}" type="parTrans" cxnId="{0217591E-671A-4DD7-B3BE-1638E6F721FB}">
      <dgm:prSet/>
      <dgm:spPr/>
      <dgm:t>
        <a:bodyPr/>
        <a:lstStyle/>
        <a:p>
          <a:endParaRPr lang="en-GB"/>
        </a:p>
      </dgm:t>
    </dgm:pt>
    <dgm:pt modelId="{6615236A-68F4-4219-984C-9F06EDD6550D}" type="sibTrans" cxnId="{0217591E-671A-4DD7-B3BE-1638E6F721FB}">
      <dgm:prSet/>
      <dgm:spPr/>
      <dgm:t>
        <a:bodyPr/>
        <a:lstStyle/>
        <a:p>
          <a:endParaRPr lang="en-GB"/>
        </a:p>
      </dgm:t>
    </dgm:pt>
    <dgm:pt modelId="{88865D50-AF2F-464A-9851-EF4853BA9F63}">
      <dgm:prSet phldrT="[Text]" custT="1"/>
      <dgm:spPr/>
      <dgm:t>
        <a:bodyPr/>
        <a:lstStyle/>
        <a:p>
          <a:r>
            <a:rPr lang="en-GB" sz="2000" b="1" dirty="0"/>
            <a:t>List</a:t>
          </a:r>
        </a:p>
      </dgm:t>
    </dgm:pt>
    <dgm:pt modelId="{094ECF30-37C6-47BE-A674-08B68B7EF052}" type="parTrans" cxnId="{9379D7F7-0A20-497E-AC6D-B7F8F5B680EB}">
      <dgm:prSet/>
      <dgm:spPr/>
      <dgm:t>
        <a:bodyPr/>
        <a:lstStyle/>
        <a:p>
          <a:endParaRPr lang="en-GB"/>
        </a:p>
      </dgm:t>
    </dgm:pt>
    <dgm:pt modelId="{429FB6F6-539A-4F78-8F50-013D4E10F274}" type="sibTrans" cxnId="{9379D7F7-0A20-497E-AC6D-B7F8F5B680EB}">
      <dgm:prSet/>
      <dgm:spPr/>
      <dgm:t>
        <a:bodyPr/>
        <a:lstStyle/>
        <a:p>
          <a:endParaRPr lang="en-GB"/>
        </a:p>
      </dgm:t>
    </dgm:pt>
    <dgm:pt modelId="{26B752DD-0E00-4147-B158-25F281F2A07D}">
      <dgm:prSet phldrT="[Text]" custT="1"/>
      <dgm:spPr/>
      <dgm:t>
        <a:bodyPr/>
        <a:lstStyle/>
        <a:p>
          <a:r>
            <a:rPr lang="en-GB" sz="2000" b="1" dirty="0"/>
            <a:t>Hierarchical</a:t>
          </a:r>
        </a:p>
      </dgm:t>
    </dgm:pt>
    <dgm:pt modelId="{3A0FEBFF-F55B-4B05-AA3E-9985091EC690}" type="parTrans" cxnId="{89C3A369-5566-40E1-AD5D-ED2101277D32}">
      <dgm:prSet/>
      <dgm:spPr/>
      <dgm:t>
        <a:bodyPr/>
        <a:lstStyle/>
        <a:p>
          <a:endParaRPr lang="en-GB"/>
        </a:p>
      </dgm:t>
    </dgm:pt>
    <dgm:pt modelId="{5546D643-8FA6-41E2-A024-2DD9AEF2375E}" type="sibTrans" cxnId="{89C3A369-5566-40E1-AD5D-ED2101277D32}">
      <dgm:prSet/>
      <dgm:spPr/>
      <dgm:t>
        <a:bodyPr/>
        <a:lstStyle/>
        <a:p>
          <a:endParaRPr lang="en-GB"/>
        </a:p>
      </dgm:t>
    </dgm:pt>
    <dgm:pt modelId="{8EFB4E13-5520-405C-BA16-A5637BB40AD9}">
      <dgm:prSet phldrT="[Text]" custT="1"/>
      <dgm:spPr/>
      <dgm:t>
        <a:bodyPr/>
        <a:lstStyle/>
        <a:p>
          <a:r>
            <a:rPr lang="en-GB" sz="2000" b="1" dirty="0"/>
            <a:t>Composite</a:t>
          </a:r>
        </a:p>
      </dgm:t>
    </dgm:pt>
    <dgm:pt modelId="{070AF54D-050B-4F95-B2BE-A069BAAC7082}" type="parTrans" cxnId="{4941F151-E46D-468C-B89C-7AC41374455E}">
      <dgm:prSet/>
      <dgm:spPr/>
      <dgm:t>
        <a:bodyPr/>
        <a:lstStyle/>
        <a:p>
          <a:endParaRPr lang="en-GB"/>
        </a:p>
      </dgm:t>
    </dgm:pt>
    <dgm:pt modelId="{2408CFC8-C0BA-42C4-8A10-90D334954DEB}" type="sibTrans" cxnId="{4941F151-E46D-468C-B89C-7AC41374455E}">
      <dgm:prSet/>
      <dgm:spPr/>
      <dgm:t>
        <a:bodyPr/>
        <a:lstStyle/>
        <a:p>
          <a:endParaRPr lang="en-GB"/>
        </a:p>
      </dgm:t>
    </dgm:pt>
    <dgm:pt modelId="{D14C68E1-1360-4BD5-93D5-3B6005587FF4}" type="pres">
      <dgm:prSet presAssocID="{A76F6BFB-E34A-472A-9E16-D1E8C0A9DCD5}" presName="Name0" presStyleCnt="0">
        <dgm:presLayoutVars>
          <dgm:dir/>
        </dgm:presLayoutVars>
      </dgm:prSet>
      <dgm:spPr/>
    </dgm:pt>
    <dgm:pt modelId="{A4B08E4F-0AC9-4F2C-9D64-166F8735FF2C}" type="pres">
      <dgm:prSet presAssocID="{89F414E5-27CB-4974-8874-1EC4FED4109B}" presName="composite" presStyleCnt="0"/>
      <dgm:spPr/>
    </dgm:pt>
    <dgm:pt modelId="{C1E098F0-0C92-4A07-8519-9A3A6F39CD39}" type="pres">
      <dgm:prSet presAssocID="{89F414E5-27CB-4974-8874-1EC4FED4109B}" presName="rect2" presStyleLbl="revTx" presStyleIdx="0" presStyleCnt="4" custLinFactX="-74250" custLinFactY="-137790" custLinFactNeighborX="-100000" custLinFactNeighborY="-200000">
        <dgm:presLayoutVars>
          <dgm:bulletEnabled val="1"/>
        </dgm:presLayoutVars>
      </dgm:prSet>
      <dgm:spPr/>
    </dgm:pt>
    <dgm:pt modelId="{8DDD6FE9-16DB-472C-85A4-FF3B5836D464}" type="pres">
      <dgm:prSet presAssocID="{89F414E5-27CB-4974-8874-1EC4FED4109B}" presName="rect1" presStyleLbl="alignImgPlace1" presStyleIdx="0" presStyleCnt="4" custScaleX="277410" custLinFactNeighborX="-41374" custLinFactNeighborY="-34529"/>
      <dgm:spPr>
        <a:blipFill>
          <a:blip xmlns:r="http://schemas.openxmlformats.org/officeDocument/2006/relationships" r:embed="rId1">
            <a:extLst>
              <a:ext uri="{28A0092B-C50C-407E-A947-70E740481C1C}">
                <a14:useLocalDpi xmlns:a14="http://schemas.microsoft.com/office/drawing/2010/main" val="0"/>
              </a:ext>
            </a:extLst>
          </a:blip>
          <a:srcRect/>
          <a:stretch>
            <a:fillRect t="-20000" b="-20000"/>
          </a:stretch>
        </a:blipFill>
      </dgm:spPr>
    </dgm:pt>
    <dgm:pt modelId="{D4D37A9B-3C34-4D3D-B658-F5A615BB0B05}" type="pres">
      <dgm:prSet presAssocID="{6615236A-68F4-4219-984C-9F06EDD6550D}" presName="sibTrans" presStyleCnt="0"/>
      <dgm:spPr/>
    </dgm:pt>
    <dgm:pt modelId="{5FF497A2-9520-455E-9B7E-B898FEE0265E}" type="pres">
      <dgm:prSet presAssocID="{88865D50-AF2F-464A-9851-EF4853BA9F63}" presName="composite" presStyleCnt="0"/>
      <dgm:spPr/>
    </dgm:pt>
    <dgm:pt modelId="{9C49AD79-926A-4777-8B15-864393591039}" type="pres">
      <dgm:prSet presAssocID="{88865D50-AF2F-464A-9851-EF4853BA9F63}" presName="rect2" presStyleLbl="revTx" presStyleIdx="1" presStyleCnt="4" custLinFactX="-19875" custLinFactY="-135043" custLinFactNeighborX="-100000" custLinFactNeighborY="-200000">
        <dgm:presLayoutVars>
          <dgm:bulletEnabled val="1"/>
        </dgm:presLayoutVars>
      </dgm:prSet>
      <dgm:spPr/>
    </dgm:pt>
    <dgm:pt modelId="{841CC812-A88A-49E5-AF2C-4D0AF708E6C6}" type="pres">
      <dgm:prSet presAssocID="{88865D50-AF2F-464A-9851-EF4853BA9F63}" presName="rect1" presStyleLbl="alignImgPlace1" presStyleIdx="1" presStyleCnt="4" custScaleX="306251" custLinFactNeighborX="26474" custLinFactNeighborY="-44906"/>
      <dgm:spPr>
        <a:blipFill>
          <a:blip xmlns:r="http://schemas.openxmlformats.org/officeDocument/2006/relationships" r:embed="rId2">
            <a:extLst>
              <a:ext uri="{28A0092B-C50C-407E-A947-70E740481C1C}">
                <a14:useLocalDpi xmlns:a14="http://schemas.microsoft.com/office/drawing/2010/main" val="0"/>
              </a:ext>
            </a:extLst>
          </a:blip>
          <a:srcRect/>
          <a:stretch>
            <a:fillRect t="-14000" b="-14000"/>
          </a:stretch>
        </a:blipFill>
      </dgm:spPr>
    </dgm:pt>
    <dgm:pt modelId="{D2419B0B-09A1-4D5D-926C-9E9A9CBB1850}" type="pres">
      <dgm:prSet presAssocID="{429FB6F6-539A-4F78-8F50-013D4E10F274}" presName="sibTrans" presStyleCnt="0"/>
      <dgm:spPr/>
    </dgm:pt>
    <dgm:pt modelId="{2A38D9EE-D682-476B-8967-2B2C27BBAFB3}" type="pres">
      <dgm:prSet presAssocID="{26B752DD-0E00-4147-B158-25F281F2A07D}" presName="composite" presStyleCnt="0"/>
      <dgm:spPr/>
    </dgm:pt>
    <dgm:pt modelId="{92258386-A0B5-4F82-800D-52EB84E06F24}" type="pres">
      <dgm:prSet presAssocID="{26B752DD-0E00-4147-B158-25F281F2A07D}" presName="rect2" presStyleLbl="revTx" presStyleIdx="2" presStyleCnt="4" custLinFactX="-45827" custLinFactNeighborX="-100000" custLinFactNeighborY="13549">
        <dgm:presLayoutVars>
          <dgm:bulletEnabled val="1"/>
        </dgm:presLayoutVars>
      </dgm:prSet>
      <dgm:spPr/>
    </dgm:pt>
    <dgm:pt modelId="{679289E0-1A98-4A73-9831-4BA9DB3B8044}" type="pres">
      <dgm:prSet presAssocID="{26B752DD-0E00-4147-B158-25F281F2A07D}" presName="rect1" presStyleLbl="alignImgPlace1" presStyleIdx="2" presStyleCnt="4" custScaleX="397120" custLinFactNeighborY="24308"/>
      <dgm:spPr>
        <a:blipFill>
          <a:blip xmlns:r="http://schemas.openxmlformats.org/officeDocument/2006/relationships" r:embed="rId3">
            <a:extLst>
              <a:ext uri="{28A0092B-C50C-407E-A947-70E740481C1C}">
                <a14:useLocalDpi xmlns:a14="http://schemas.microsoft.com/office/drawing/2010/main" val="0"/>
              </a:ext>
            </a:extLst>
          </a:blip>
          <a:srcRect/>
          <a:stretch>
            <a:fillRect t="-5000" b="-5000"/>
          </a:stretch>
        </a:blipFill>
      </dgm:spPr>
    </dgm:pt>
    <dgm:pt modelId="{E0F9130C-43CA-4552-B8A4-2C682BE37B44}" type="pres">
      <dgm:prSet presAssocID="{5546D643-8FA6-41E2-A024-2DD9AEF2375E}" presName="sibTrans" presStyleCnt="0"/>
      <dgm:spPr/>
    </dgm:pt>
    <dgm:pt modelId="{5515BE33-5334-42E6-AAB2-FA8BA256C0BF}" type="pres">
      <dgm:prSet presAssocID="{8EFB4E13-5520-405C-BA16-A5637BB40AD9}" presName="composite" presStyleCnt="0"/>
      <dgm:spPr/>
    </dgm:pt>
    <dgm:pt modelId="{4C267363-183D-41C9-AF41-7EE91DAAF0ED}" type="pres">
      <dgm:prSet presAssocID="{8EFB4E13-5520-405C-BA16-A5637BB40AD9}" presName="rect2" presStyleLbl="revTx" presStyleIdx="3" presStyleCnt="4" custLinFactX="-45415" custLinFactNeighborX="-100000" custLinFactNeighborY="21961">
        <dgm:presLayoutVars>
          <dgm:bulletEnabled val="1"/>
        </dgm:presLayoutVars>
      </dgm:prSet>
      <dgm:spPr/>
    </dgm:pt>
    <dgm:pt modelId="{6BCF3404-45BA-4F6A-B90C-5054AF397BEA}" type="pres">
      <dgm:prSet presAssocID="{8EFB4E13-5520-405C-BA16-A5637BB40AD9}" presName="rect1" presStyleLbl="alignImgPlace1" presStyleIdx="3" presStyleCnt="4" custScaleX="396797" custLinFactNeighborX="-1038" custLinFactNeighborY="24308"/>
      <dgm:spPr>
        <a:blipFill>
          <a:blip xmlns:r="http://schemas.openxmlformats.org/officeDocument/2006/relationships" r:embed="rId4">
            <a:extLst>
              <a:ext uri="{28A0092B-C50C-407E-A947-70E740481C1C}">
                <a14:useLocalDpi xmlns:a14="http://schemas.microsoft.com/office/drawing/2010/main" val="0"/>
              </a:ext>
            </a:extLst>
          </a:blip>
          <a:srcRect/>
          <a:stretch>
            <a:fillRect t="-5000" b="-5000"/>
          </a:stretch>
        </a:blipFill>
      </dgm:spPr>
    </dgm:pt>
  </dgm:ptLst>
  <dgm:cxnLst>
    <dgm:cxn modelId="{1E9C9712-E9DA-4AF5-B3F2-21719044E025}" type="presOf" srcId="{A76F6BFB-E34A-472A-9E16-D1E8C0A9DCD5}" destId="{D14C68E1-1360-4BD5-93D5-3B6005587FF4}" srcOrd="0" destOrd="0" presId="urn:microsoft.com/office/officeart/2008/layout/PictureGrid"/>
    <dgm:cxn modelId="{0A1D7B18-08DB-42B4-8B5A-FC7338F57307}" type="presOf" srcId="{88865D50-AF2F-464A-9851-EF4853BA9F63}" destId="{9C49AD79-926A-4777-8B15-864393591039}" srcOrd="0" destOrd="0" presId="urn:microsoft.com/office/officeart/2008/layout/PictureGrid"/>
    <dgm:cxn modelId="{0217591E-671A-4DD7-B3BE-1638E6F721FB}" srcId="{A76F6BFB-E34A-472A-9E16-D1E8C0A9DCD5}" destId="{89F414E5-27CB-4974-8874-1EC4FED4109B}" srcOrd="0" destOrd="0" parTransId="{DD05B743-1D37-4F3A-8C98-C79CE56809E9}" sibTransId="{6615236A-68F4-4219-984C-9F06EDD6550D}"/>
    <dgm:cxn modelId="{89C3A369-5566-40E1-AD5D-ED2101277D32}" srcId="{A76F6BFB-E34A-472A-9E16-D1E8C0A9DCD5}" destId="{26B752DD-0E00-4147-B158-25F281F2A07D}" srcOrd="2" destOrd="0" parTransId="{3A0FEBFF-F55B-4B05-AA3E-9985091EC690}" sibTransId="{5546D643-8FA6-41E2-A024-2DD9AEF2375E}"/>
    <dgm:cxn modelId="{4941F151-E46D-468C-B89C-7AC41374455E}" srcId="{A76F6BFB-E34A-472A-9E16-D1E8C0A9DCD5}" destId="{8EFB4E13-5520-405C-BA16-A5637BB40AD9}" srcOrd="3" destOrd="0" parTransId="{070AF54D-050B-4F95-B2BE-A069BAAC7082}" sibTransId="{2408CFC8-C0BA-42C4-8A10-90D334954DEB}"/>
    <dgm:cxn modelId="{79B5D776-4457-4FE0-9BA2-7F352F45DDEE}" type="presOf" srcId="{8EFB4E13-5520-405C-BA16-A5637BB40AD9}" destId="{4C267363-183D-41C9-AF41-7EE91DAAF0ED}" srcOrd="0" destOrd="0" presId="urn:microsoft.com/office/officeart/2008/layout/PictureGrid"/>
    <dgm:cxn modelId="{C0D173C4-564C-4986-8621-2DC5E9350B61}" type="presOf" srcId="{26B752DD-0E00-4147-B158-25F281F2A07D}" destId="{92258386-A0B5-4F82-800D-52EB84E06F24}" srcOrd="0" destOrd="0" presId="urn:microsoft.com/office/officeart/2008/layout/PictureGrid"/>
    <dgm:cxn modelId="{29938AE9-3DD3-4F33-B5DD-67EBD61247D9}" type="presOf" srcId="{89F414E5-27CB-4974-8874-1EC4FED4109B}" destId="{C1E098F0-0C92-4A07-8519-9A3A6F39CD39}" srcOrd="0" destOrd="0" presId="urn:microsoft.com/office/officeart/2008/layout/PictureGrid"/>
    <dgm:cxn modelId="{9379D7F7-0A20-497E-AC6D-B7F8F5B680EB}" srcId="{A76F6BFB-E34A-472A-9E16-D1E8C0A9DCD5}" destId="{88865D50-AF2F-464A-9851-EF4853BA9F63}" srcOrd="1" destOrd="0" parTransId="{094ECF30-37C6-47BE-A674-08B68B7EF052}" sibTransId="{429FB6F6-539A-4F78-8F50-013D4E10F274}"/>
    <dgm:cxn modelId="{50CF867E-B94F-441B-9113-332ED2D46787}" type="presParOf" srcId="{D14C68E1-1360-4BD5-93D5-3B6005587FF4}" destId="{A4B08E4F-0AC9-4F2C-9D64-166F8735FF2C}" srcOrd="0" destOrd="0" presId="urn:microsoft.com/office/officeart/2008/layout/PictureGrid"/>
    <dgm:cxn modelId="{B470F4A4-4A84-4065-8ED3-88DE1E042154}" type="presParOf" srcId="{A4B08E4F-0AC9-4F2C-9D64-166F8735FF2C}" destId="{C1E098F0-0C92-4A07-8519-9A3A6F39CD39}" srcOrd="0" destOrd="0" presId="urn:microsoft.com/office/officeart/2008/layout/PictureGrid"/>
    <dgm:cxn modelId="{ED0B8F0F-EAF6-4F25-834E-7BD556B710EE}" type="presParOf" srcId="{A4B08E4F-0AC9-4F2C-9D64-166F8735FF2C}" destId="{8DDD6FE9-16DB-472C-85A4-FF3B5836D464}" srcOrd="1" destOrd="0" presId="urn:microsoft.com/office/officeart/2008/layout/PictureGrid"/>
    <dgm:cxn modelId="{3A0CC258-F26C-44A8-ABB9-FE0C830A96D1}" type="presParOf" srcId="{D14C68E1-1360-4BD5-93D5-3B6005587FF4}" destId="{D4D37A9B-3C34-4D3D-B658-F5A615BB0B05}" srcOrd="1" destOrd="0" presId="urn:microsoft.com/office/officeart/2008/layout/PictureGrid"/>
    <dgm:cxn modelId="{876454E1-CBE5-4B70-917C-D1A672A37FC7}" type="presParOf" srcId="{D14C68E1-1360-4BD5-93D5-3B6005587FF4}" destId="{5FF497A2-9520-455E-9B7E-B898FEE0265E}" srcOrd="2" destOrd="0" presId="urn:microsoft.com/office/officeart/2008/layout/PictureGrid"/>
    <dgm:cxn modelId="{721948D6-CF9F-4CA5-8A36-F2BCCAF31E8E}" type="presParOf" srcId="{5FF497A2-9520-455E-9B7E-B898FEE0265E}" destId="{9C49AD79-926A-4777-8B15-864393591039}" srcOrd="0" destOrd="0" presId="urn:microsoft.com/office/officeart/2008/layout/PictureGrid"/>
    <dgm:cxn modelId="{F552D6BC-33D5-4DD8-A544-BE476F7A6A62}" type="presParOf" srcId="{5FF497A2-9520-455E-9B7E-B898FEE0265E}" destId="{841CC812-A88A-49E5-AF2C-4D0AF708E6C6}" srcOrd="1" destOrd="0" presId="urn:microsoft.com/office/officeart/2008/layout/PictureGrid"/>
    <dgm:cxn modelId="{3D475D93-13D0-46CA-9270-743832A2CA20}" type="presParOf" srcId="{D14C68E1-1360-4BD5-93D5-3B6005587FF4}" destId="{D2419B0B-09A1-4D5D-926C-9E9A9CBB1850}" srcOrd="3" destOrd="0" presId="urn:microsoft.com/office/officeart/2008/layout/PictureGrid"/>
    <dgm:cxn modelId="{728C09FA-A677-4DCB-AFF9-BE60AC3B6BC2}" type="presParOf" srcId="{D14C68E1-1360-4BD5-93D5-3B6005587FF4}" destId="{2A38D9EE-D682-476B-8967-2B2C27BBAFB3}" srcOrd="4" destOrd="0" presId="urn:microsoft.com/office/officeart/2008/layout/PictureGrid"/>
    <dgm:cxn modelId="{12A84D72-48DC-4643-9142-85F447DA0F34}" type="presParOf" srcId="{2A38D9EE-D682-476B-8967-2B2C27BBAFB3}" destId="{92258386-A0B5-4F82-800D-52EB84E06F24}" srcOrd="0" destOrd="0" presId="urn:microsoft.com/office/officeart/2008/layout/PictureGrid"/>
    <dgm:cxn modelId="{A20ADE4B-6E9F-4A57-9293-C68500EEE88A}" type="presParOf" srcId="{2A38D9EE-D682-476B-8967-2B2C27BBAFB3}" destId="{679289E0-1A98-4A73-9831-4BA9DB3B8044}" srcOrd="1" destOrd="0" presId="urn:microsoft.com/office/officeart/2008/layout/PictureGrid"/>
    <dgm:cxn modelId="{8921895C-4832-4208-860E-531E41AFDE5D}" type="presParOf" srcId="{D14C68E1-1360-4BD5-93D5-3B6005587FF4}" destId="{E0F9130C-43CA-4552-B8A4-2C682BE37B44}" srcOrd="5" destOrd="0" presId="urn:microsoft.com/office/officeart/2008/layout/PictureGrid"/>
    <dgm:cxn modelId="{BA7FD976-C4FF-49D5-948E-0BE83655AE0B}" type="presParOf" srcId="{D14C68E1-1360-4BD5-93D5-3B6005587FF4}" destId="{5515BE33-5334-42E6-AAB2-FA8BA256C0BF}" srcOrd="6" destOrd="0" presId="urn:microsoft.com/office/officeart/2008/layout/PictureGrid"/>
    <dgm:cxn modelId="{29F8513B-A77E-4FF9-91F1-D7030939684E}" type="presParOf" srcId="{5515BE33-5334-42E6-AAB2-FA8BA256C0BF}" destId="{4C267363-183D-41C9-AF41-7EE91DAAF0ED}" srcOrd="0" destOrd="0" presId="urn:microsoft.com/office/officeart/2008/layout/PictureGrid"/>
    <dgm:cxn modelId="{3E7C3BA3-9ED8-4C59-98DE-31A4D2F3991A}" type="presParOf" srcId="{5515BE33-5334-42E6-AAB2-FA8BA256C0BF}" destId="{6BCF3404-45BA-4F6A-B90C-5054AF397BEA}" srcOrd="1" destOrd="0" presId="urn:microsoft.com/office/officeart/2008/layout/PictureGri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A71B95-C22B-4844-B5CC-DF951EB93DE9}">
      <dsp:nvSpPr>
        <dsp:cNvPr id="0" name=""/>
        <dsp:cNvSpPr/>
      </dsp:nvSpPr>
      <dsp:spPr>
        <a:xfrm>
          <a:off x="182879" y="453813"/>
          <a:ext cx="4511040" cy="451103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GB" sz="3600" kern="1200" dirty="0"/>
            <a:t>Pre-built Domain</a:t>
          </a:r>
        </a:p>
      </dsp:txBody>
      <dsp:txXfrm>
        <a:off x="812799" y="985762"/>
        <a:ext cx="2600960" cy="3447142"/>
      </dsp:txXfrm>
    </dsp:sp>
    <dsp:sp modelId="{4BBFECEF-E1EE-4610-8C41-C7611A6182BC}">
      <dsp:nvSpPr>
        <dsp:cNvPr id="0" name=""/>
        <dsp:cNvSpPr/>
      </dsp:nvSpPr>
      <dsp:spPr>
        <a:xfrm>
          <a:off x="3021139" y="459226"/>
          <a:ext cx="4511040" cy="451103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GB" sz="3600" kern="1200" dirty="0"/>
            <a:t>Custom Domain</a:t>
          </a:r>
        </a:p>
      </dsp:txBody>
      <dsp:txXfrm>
        <a:off x="4301299" y="991175"/>
        <a:ext cx="2600960" cy="34471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7712BE-927E-4686-A6FC-5B302394988C}">
      <dsp:nvSpPr>
        <dsp:cNvPr id="0" name=""/>
        <dsp:cNvSpPr/>
      </dsp:nvSpPr>
      <dsp:spPr>
        <a:xfrm>
          <a:off x="1711212" y="606"/>
          <a:ext cx="9496308" cy="811157"/>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285750" lvl="1" indent="-285750" algn="l" defTabSz="1733550">
            <a:lnSpc>
              <a:spcPct val="90000"/>
            </a:lnSpc>
            <a:spcBef>
              <a:spcPct val="0"/>
            </a:spcBef>
            <a:spcAft>
              <a:spcPct val="15000"/>
            </a:spcAft>
            <a:buChar char="•"/>
          </a:pPr>
          <a:endParaRPr lang="en-US" sz="3900" kern="1200"/>
        </a:p>
      </dsp:txBody>
      <dsp:txXfrm>
        <a:off x="1711212" y="102001"/>
        <a:ext cx="9192124" cy="608367"/>
      </dsp:txXfrm>
    </dsp:sp>
    <dsp:sp modelId="{C666B548-539D-48CC-9978-19DFCB85A75A}">
      <dsp:nvSpPr>
        <dsp:cNvPr id="0" name=""/>
        <dsp:cNvSpPr/>
      </dsp:nvSpPr>
      <dsp:spPr>
        <a:xfrm>
          <a:off x="193993" y="62640"/>
          <a:ext cx="1517219" cy="687089"/>
        </a:xfrm>
        <a:prstGeom prst="roundRect">
          <a:avLst/>
        </a:prstGeom>
        <a:solidFill>
          <a:srgbClr val="0069A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n-US" sz="1300" b="0" i="0" kern="1200"/>
            <a:t>One-Turn FAQ</a:t>
          </a:r>
          <a:endParaRPr lang="en-US" sz="1300" b="0" kern="1200"/>
        </a:p>
      </dsp:txBody>
      <dsp:txXfrm>
        <a:off x="227534" y="96181"/>
        <a:ext cx="1450137" cy="620007"/>
      </dsp:txXfrm>
    </dsp:sp>
    <dsp:sp modelId="{2D160B43-7538-4F0A-BA8C-C1070175717C}">
      <dsp:nvSpPr>
        <dsp:cNvPr id="0" name=""/>
        <dsp:cNvSpPr/>
      </dsp:nvSpPr>
      <dsp:spPr>
        <a:xfrm>
          <a:off x="1711212" y="880472"/>
          <a:ext cx="9496308" cy="811157"/>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285750" lvl="1" indent="-285750" algn="l" defTabSz="1733550">
            <a:lnSpc>
              <a:spcPct val="90000"/>
            </a:lnSpc>
            <a:spcBef>
              <a:spcPct val="0"/>
            </a:spcBef>
            <a:spcAft>
              <a:spcPct val="15000"/>
            </a:spcAft>
            <a:buChar char="•"/>
          </a:pPr>
          <a:endParaRPr lang="en-US" sz="3900" kern="1200"/>
        </a:p>
      </dsp:txBody>
      <dsp:txXfrm>
        <a:off x="1711212" y="981867"/>
        <a:ext cx="9192124" cy="608367"/>
      </dsp:txXfrm>
    </dsp:sp>
    <dsp:sp modelId="{524E2A0A-A2A8-468E-AB1A-EE9E3CF4C53A}">
      <dsp:nvSpPr>
        <dsp:cNvPr id="0" name=""/>
        <dsp:cNvSpPr/>
      </dsp:nvSpPr>
      <dsp:spPr>
        <a:xfrm>
          <a:off x="193993" y="942506"/>
          <a:ext cx="1517219" cy="687089"/>
        </a:xfrm>
        <a:prstGeom prst="roundRect">
          <a:avLst/>
        </a:prstGeom>
        <a:solidFill>
          <a:srgbClr val="0069A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n-US" sz="1300" kern="1200"/>
            <a:t>Intelligent Notification</a:t>
          </a:r>
        </a:p>
      </dsp:txBody>
      <dsp:txXfrm>
        <a:off x="227534" y="976047"/>
        <a:ext cx="1450137" cy="620007"/>
      </dsp:txXfrm>
    </dsp:sp>
    <dsp:sp modelId="{16AE5FB5-3084-436C-8B62-C05F0842FF2D}">
      <dsp:nvSpPr>
        <dsp:cNvPr id="0" name=""/>
        <dsp:cNvSpPr/>
      </dsp:nvSpPr>
      <dsp:spPr>
        <a:xfrm>
          <a:off x="1711212" y="1760338"/>
          <a:ext cx="9496308" cy="811157"/>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285750" lvl="1" indent="-285750" algn="l" defTabSz="1733550">
            <a:lnSpc>
              <a:spcPct val="90000"/>
            </a:lnSpc>
            <a:spcBef>
              <a:spcPct val="0"/>
            </a:spcBef>
            <a:spcAft>
              <a:spcPct val="15000"/>
            </a:spcAft>
            <a:buChar char="•"/>
          </a:pPr>
          <a:endParaRPr lang="en-US" sz="3900" kern="1200"/>
        </a:p>
      </dsp:txBody>
      <dsp:txXfrm>
        <a:off x="1711212" y="1861733"/>
        <a:ext cx="9192124" cy="608367"/>
      </dsp:txXfrm>
    </dsp:sp>
    <dsp:sp modelId="{A8DB239E-D8C2-4D7B-A6F2-4EF3AE7347B1}">
      <dsp:nvSpPr>
        <dsp:cNvPr id="0" name=""/>
        <dsp:cNvSpPr/>
      </dsp:nvSpPr>
      <dsp:spPr>
        <a:xfrm>
          <a:off x="193993" y="1822372"/>
          <a:ext cx="1517219" cy="687089"/>
        </a:xfrm>
        <a:prstGeom prst="roundRect">
          <a:avLst/>
        </a:prstGeom>
        <a:solidFill>
          <a:srgbClr val="0069A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n-US" sz="1300" kern="1200"/>
            <a:t>One-Turn Intelligent Response</a:t>
          </a:r>
        </a:p>
      </dsp:txBody>
      <dsp:txXfrm>
        <a:off x="227534" y="1855913"/>
        <a:ext cx="1450137" cy="620007"/>
      </dsp:txXfrm>
    </dsp:sp>
    <dsp:sp modelId="{1CFE1E5C-B442-42A2-B6A7-1AA4336C444E}">
      <dsp:nvSpPr>
        <dsp:cNvPr id="0" name=""/>
        <dsp:cNvSpPr/>
      </dsp:nvSpPr>
      <dsp:spPr>
        <a:xfrm>
          <a:off x="1711212" y="2640204"/>
          <a:ext cx="9496308" cy="811157"/>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285750" lvl="1" indent="-285750" algn="l" defTabSz="1733550">
            <a:lnSpc>
              <a:spcPct val="90000"/>
            </a:lnSpc>
            <a:spcBef>
              <a:spcPct val="0"/>
            </a:spcBef>
            <a:spcAft>
              <a:spcPct val="15000"/>
            </a:spcAft>
            <a:buChar char="•"/>
          </a:pPr>
          <a:endParaRPr lang="en-US" sz="3900" kern="1200"/>
        </a:p>
      </dsp:txBody>
      <dsp:txXfrm>
        <a:off x="1711212" y="2741599"/>
        <a:ext cx="9192124" cy="608367"/>
      </dsp:txXfrm>
    </dsp:sp>
    <dsp:sp modelId="{A90D4B81-2203-4A89-B81D-302896296B5F}">
      <dsp:nvSpPr>
        <dsp:cNvPr id="0" name=""/>
        <dsp:cNvSpPr/>
      </dsp:nvSpPr>
      <dsp:spPr>
        <a:xfrm>
          <a:off x="193993" y="2702238"/>
          <a:ext cx="1517219" cy="687089"/>
        </a:xfrm>
        <a:prstGeom prst="roundRect">
          <a:avLst/>
        </a:prstGeom>
        <a:solidFill>
          <a:srgbClr val="0069A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n-US" sz="1300" kern="1200"/>
            <a:t>Contextual Guided Assistance</a:t>
          </a:r>
        </a:p>
      </dsp:txBody>
      <dsp:txXfrm>
        <a:off x="227534" y="2735779"/>
        <a:ext cx="1450137" cy="620007"/>
      </dsp:txXfrm>
    </dsp:sp>
    <dsp:sp modelId="{DF3B651E-A19C-4590-89AA-3B9C95C1B747}">
      <dsp:nvSpPr>
        <dsp:cNvPr id="0" name=""/>
        <dsp:cNvSpPr/>
      </dsp:nvSpPr>
      <dsp:spPr>
        <a:xfrm>
          <a:off x="1711212" y="3520070"/>
          <a:ext cx="9496308" cy="811157"/>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285750" lvl="1" indent="-285750" algn="l" defTabSz="1733550">
            <a:lnSpc>
              <a:spcPct val="90000"/>
            </a:lnSpc>
            <a:spcBef>
              <a:spcPct val="0"/>
            </a:spcBef>
            <a:spcAft>
              <a:spcPct val="15000"/>
            </a:spcAft>
            <a:buChar char="•"/>
          </a:pPr>
          <a:endParaRPr lang="en-US" sz="3900" kern="1200"/>
        </a:p>
      </dsp:txBody>
      <dsp:txXfrm>
        <a:off x="1711212" y="3621465"/>
        <a:ext cx="9192124" cy="608367"/>
      </dsp:txXfrm>
    </dsp:sp>
    <dsp:sp modelId="{4D6DA23F-1CF3-4467-88C5-D2A194CCF2F6}">
      <dsp:nvSpPr>
        <dsp:cNvPr id="0" name=""/>
        <dsp:cNvSpPr/>
      </dsp:nvSpPr>
      <dsp:spPr>
        <a:xfrm>
          <a:off x="193993" y="3582104"/>
          <a:ext cx="1517219" cy="687089"/>
        </a:xfrm>
        <a:prstGeom prst="roundRect">
          <a:avLst/>
        </a:prstGeom>
        <a:solidFill>
          <a:srgbClr val="0069A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n-US" sz="1300" kern="1200"/>
            <a:t>Multi-Turn Process Guidance</a:t>
          </a:r>
        </a:p>
      </dsp:txBody>
      <dsp:txXfrm>
        <a:off x="227534" y="3615645"/>
        <a:ext cx="1450137" cy="620007"/>
      </dsp:txXfrm>
    </dsp:sp>
    <dsp:sp modelId="{4D8643C2-14A7-44D1-82B6-DF8B888FAD68}">
      <dsp:nvSpPr>
        <dsp:cNvPr id="0" name=""/>
        <dsp:cNvSpPr/>
      </dsp:nvSpPr>
      <dsp:spPr>
        <a:xfrm>
          <a:off x="1707312" y="4399936"/>
          <a:ext cx="9505591" cy="811157"/>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285750" lvl="1" indent="-285750" algn="l" defTabSz="1733550">
            <a:lnSpc>
              <a:spcPct val="90000"/>
            </a:lnSpc>
            <a:spcBef>
              <a:spcPct val="0"/>
            </a:spcBef>
            <a:spcAft>
              <a:spcPct val="15000"/>
            </a:spcAft>
            <a:buChar char="•"/>
          </a:pPr>
          <a:endParaRPr lang="en-US" sz="3900" kern="1200"/>
        </a:p>
      </dsp:txBody>
      <dsp:txXfrm>
        <a:off x="1707312" y="4501331"/>
        <a:ext cx="9201407" cy="608367"/>
      </dsp:txXfrm>
    </dsp:sp>
    <dsp:sp modelId="{BC61613E-1DF1-45F9-B562-B411CD72FDAA}">
      <dsp:nvSpPr>
        <dsp:cNvPr id="0" name=""/>
        <dsp:cNvSpPr/>
      </dsp:nvSpPr>
      <dsp:spPr>
        <a:xfrm>
          <a:off x="188610" y="4461970"/>
          <a:ext cx="1518702" cy="687089"/>
        </a:xfrm>
        <a:prstGeom prst="roundRect">
          <a:avLst/>
        </a:prstGeom>
        <a:solidFill>
          <a:srgbClr val="0069A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n-US" sz="1300" kern="1200"/>
            <a:t>Multi-Turn Conversational Task Completion</a:t>
          </a:r>
        </a:p>
      </dsp:txBody>
      <dsp:txXfrm>
        <a:off x="222151" y="4495511"/>
        <a:ext cx="1451620" cy="6200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098F0-0C92-4A07-8519-9A3A6F39CD39}">
      <dsp:nvSpPr>
        <dsp:cNvPr id="0" name=""/>
        <dsp:cNvSpPr/>
      </dsp:nvSpPr>
      <dsp:spPr>
        <a:xfrm>
          <a:off x="294690" y="122489"/>
          <a:ext cx="1489760" cy="223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0" numCol="1" spcCol="1270" anchor="b" anchorCtr="0">
          <a:noAutofit/>
        </a:bodyPr>
        <a:lstStyle/>
        <a:p>
          <a:pPr marL="0" lvl="0" indent="0" algn="l" defTabSz="889000">
            <a:lnSpc>
              <a:spcPct val="90000"/>
            </a:lnSpc>
            <a:spcBef>
              <a:spcPct val="0"/>
            </a:spcBef>
            <a:spcAft>
              <a:spcPct val="35000"/>
            </a:spcAft>
            <a:buNone/>
          </a:pPr>
          <a:r>
            <a:rPr lang="en-GB" sz="2000" b="1" kern="1200" dirty="0"/>
            <a:t>Simple</a:t>
          </a:r>
        </a:p>
      </dsp:txBody>
      <dsp:txXfrm>
        <a:off x="294690" y="122489"/>
        <a:ext cx="1489760" cy="223464"/>
      </dsp:txXfrm>
    </dsp:sp>
    <dsp:sp modelId="{8DDD6FE9-16DB-472C-85A4-FF3B5836D464}">
      <dsp:nvSpPr>
        <dsp:cNvPr id="0" name=""/>
        <dsp:cNvSpPr/>
      </dsp:nvSpPr>
      <dsp:spPr>
        <a:xfrm>
          <a:off x="952733" y="630685"/>
          <a:ext cx="4132745" cy="148976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0000" b="-2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49AD79-926A-4777-8B15-864393591039}">
      <dsp:nvSpPr>
        <dsp:cNvPr id="0" name=""/>
        <dsp:cNvSpPr/>
      </dsp:nvSpPr>
      <dsp:spPr>
        <a:xfrm>
          <a:off x="5609805" y="128628"/>
          <a:ext cx="1489760" cy="223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0" numCol="1" spcCol="1270" anchor="b" anchorCtr="0">
          <a:noAutofit/>
        </a:bodyPr>
        <a:lstStyle/>
        <a:p>
          <a:pPr marL="0" lvl="0" indent="0" algn="l" defTabSz="889000">
            <a:lnSpc>
              <a:spcPct val="90000"/>
            </a:lnSpc>
            <a:spcBef>
              <a:spcPct val="0"/>
            </a:spcBef>
            <a:spcAft>
              <a:spcPct val="35000"/>
            </a:spcAft>
            <a:buNone/>
          </a:pPr>
          <a:r>
            <a:rPr lang="en-GB" sz="2000" b="1" kern="1200" dirty="0"/>
            <a:t>List</a:t>
          </a:r>
        </a:p>
      </dsp:txBody>
      <dsp:txXfrm>
        <a:off x="5609805" y="128628"/>
        <a:ext cx="1489760" cy="223464"/>
      </dsp:txXfrm>
    </dsp:sp>
    <dsp:sp modelId="{841CC812-A88A-49E5-AF2C-4D0AF708E6C6}">
      <dsp:nvSpPr>
        <dsp:cNvPr id="0" name=""/>
        <dsp:cNvSpPr/>
      </dsp:nvSpPr>
      <dsp:spPr>
        <a:xfrm>
          <a:off x="6253731" y="476092"/>
          <a:ext cx="4562407" cy="148976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4000" b="-1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258386-A0B5-4F82-800D-52EB84E06F24}">
      <dsp:nvSpPr>
        <dsp:cNvPr id="0" name=""/>
        <dsp:cNvSpPr/>
      </dsp:nvSpPr>
      <dsp:spPr>
        <a:xfrm>
          <a:off x="43666" y="2814098"/>
          <a:ext cx="1489760" cy="223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0" numCol="1" spcCol="1270" anchor="b" anchorCtr="0">
          <a:noAutofit/>
        </a:bodyPr>
        <a:lstStyle/>
        <a:p>
          <a:pPr marL="0" lvl="0" indent="0" algn="l" defTabSz="889000">
            <a:lnSpc>
              <a:spcPct val="90000"/>
            </a:lnSpc>
            <a:spcBef>
              <a:spcPct val="0"/>
            </a:spcBef>
            <a:spcAft>
              <a:spcPct val="35000"/>
            </a:spcAft>
            <a:buNone/>
          </a:pPr>
          <a:r>
            <a:rPr lang="en-GB" sz="2000" b="1" kern="1200" dirty="0"/>
            <a:t>Hierarchical</a:t>
          </a:r>
        </a:p>
      </dsp:txBody>
      <dsp:txXfrm>
        <a:off x="43666" y="2814098"/>
        <a:ext cx="1489760" cy="223464"/>
      </dsp:txXfrm>
    </dsp:sp>
    <dsp:sp modelId="{679289E0-1A98-4A73-9831-4BA9DB3B8044}">
      <dsp:nvSpPr>
        <dsp:cNvPr id="0" name=""/>
        <dsp:cNvSpPr/>
      </dsp:nvSpPr>
      <dsp:spPr>
        <a:xfrm>
          <a:off x="2951" y="3413708"/>
          <a:ext cx="5916138" cy="1489760"/>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5000" b="-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267363-183D-41C9-AF41-7EE91DAAF0ED}">
      <dsp:nvSpPr>
        <dsp:cNvPr id="0" name=""/>
        <dsp:cNvSpPr/>
      </dsp:nvSpPr>
      <dsp:spPr>
        <a:xfrm>
          <a:off x="6121016" y="2832896"/>
          <a:ext cx="1489760" cy="223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0" numCol="1" spcCol="1270" anchor="b" anchorCtr="0">
          <a:noAutofit/>
        </a:bodyPr>
        <a:lstStyle/>
        <a:p>
          <a:pPr marL="0" lvl="0" indent="0" algn="l" defTabSz="889000">
            <a:lnSpc>
              <a:spcPct val="90000"/>
            </a:lnSpc>
            <a:spcBef>
              <a:spcPct val="0"/>
            </a:spcBef>
            <a:spcAft>
              <a:spcPct val="35000"/>
            </a:spcAft>
            <a:buNone/>
          </a:pPr>
          <a:r>
            <a:rPr lang="en-GB" sz="2000" b="1" kern="1200" dirty="0"/>
            <a:t>Composite</a:t>
          </a:r>
        </a:p>
      </dsp:txBody>
      <dsp:txXfrm>
        <a:off x="6121016" y="2832896"/>
        <a:ext cx="1489760" cy="223464"/>
      </dsp:txXfrm>
    </dsp:sp>
    <dsp:sp modelId="{6BCF3404-45BA-4F6A-B90C-5054AF397BEA}">
      <dsp:nvSpPr>
        <dsp:cNvPr id="0" name=""/>
        <dsp:cNvSpPr/>
      </dsp:nvSpPr>
      <dsp:spPr>
        <a:xfrm>
          <a:off x="6061105" y="3413708"/>
          <a:ext cx="5911326" cy="1489760"/>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5000" b="-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EAE8FA-D7B2-4534-825C-89895736491D}" type="datetimeFigureOut">
              <a:rPr lang="en-US" smtClean="0"/>
              <a:t>4/24/2018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194323-46EB-47FD-802B-1151F9FD2B5B}" type="slidenum">
              <a:rPr lang="en-US" smtClean="0"/>
              <a:t>‹#›</a:t>
            </a:fld>
            <a:endParaRPr lang="en-US"/>
          </a:p>
        </p:txBody>
      </p:sp>
    </p:spTree>
    <p:extLst>
      <p:ext uri="{BB962C8B-B14F-4D97-AF65-F5344CB8AC3E}">
        <p14:creationId xmlns:p14="http://schemas.microsoft.com/office/powerpoint/2010/main" val="2023717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github.com/Microsoft/Recognizers-Text/tree/master/Specs" TargetMode="External"/><Relationship Id="rId3" Type="http://schemas.openxmlformats.org/officeDocument/2006/relationships/hyperlink" Target="https://docs.microsoft.com/en-us/azure/cognitive-services/LUIS/luis-concept-entity-types" TargetMode="External"/><Relationship Id="rId7" Type="http://schemas.openxmlformats.org/officeDocument/2006/relationships/hyperlink" Target="https://github.com/Microsoft/Recognizers-Text"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docs.microsoft.com/en-us/azure/cognitive-services/LUIS/label-suggested-utterances" TargetMode="External"/><Relationship Id="rId5" Type="http://schemas.openxmlformats.org/officeDocument/2006/relationships/hyperlink" Target="https://docs.microsoft.com/en-us/azure/cognitive-services/LUIS/luis-concept-test#endpoint-testing" TargetMode="External"/><Relationship Id="rId4" Type="http://schemas.openxmlformats.org/officeDocument/2006/relationships/hyperlink" Target="https://docs.microsoft.com/en-us/azure/cognitive-services/LUIS/pre-builtentities"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azure/cognitive-services/LUIS/add-example-utterances"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docs.microsoft.com/azure/cognitive-services/bing-spell-check/proof-text"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us/azure/cognitive-services/LUIS/luis-glossary#endpoint"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docs.microsoft.com/en-us/azure/cognitive-services/LUIS/label-suggested-utterances"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microsoft.com/en-us/azure/cognitive-services/LUIS/luis-concept-utteranc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8" Type="http://schemas.openxmlformats.org/officeDocument/2006/relationships/hyperlink" Target="https://docs.microsoft.com/en-us/azure/cognitive-services/LUIS/label-suggested-utterances" TargetMode="External"/><Relationship Id="rId3" Type="http://schemas.openxmlformats.org/officeDocument/2006/relationships/hyperlink" Target="https://azure.microsoft.com/pricing/details/cognitive-services/language-understanding-intelligent-services/" TargetMode="External"/><Relationship Id="rId7" Type="http://schemas.openxmlformats.org/officeDocument/2006/relationships/hyperlink" Target="https://westus.dev.cognitive.microsoft.com/docs/services/5890b47c39e2bb17b84a55ff/operations/5890b47c39e2bb052c5b9c09"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westus.dev.cognitive.microsoft.com/docs/services/5890b47c39e2bb17b84a55ff/operations/5890b47c39e2bb052c5b9c08" TargetMode="External"/><Relationship Id="rId5" Type="http://schemas.openxmlformats.org/officeDocument/2006/relationships/hyperlink" Target="https://docs.microsoft.com/en-us/azure/cognitive-services/LUIS/luis-reference-regions" TargetMode="External"/><Relationship Id="rId4" Type="http://schemas.openxmlformats.org/officeDocument/2006/relationships/hyperlink" Target="https://docs.microsoft.com/en-us/azure/cognitive-services/LUIS/luis-tutorial-bot-csharp-appinsight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azure/cognitive-services/LUIS/add-intents"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docs.microsoft.com/en-us/azure/cognitive-services/LUIS/luis-reference-prebuilt-domains" TargetMode="External"/><Relationship Id="rId4" Type="http://schemas.openxmlformats.org/officeDocument/2006/relationships/hyperlink" Target="https://docs.microsoft.com/en-us/azure/cognitive-services/LUIS/luis-concept-entity-types"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azure/cognitive-services/LUIS/luis-concept-intent"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session is brought to you by the AI Engineering team.</a:t>
            </a:r>
          </a:p>
        </p:txBody>
      </p:sp>
      <p:sp>
        <p:nvSpPr>
          <p:cNvPr id="4" name="Slide Number Placeholder 3"/>
          <p:cNvSpPr>
            <a:spLocks noGrp="1"/>
          </p:cNvSpPr>
          <p:nvPr>
            <p:ph type="sldNum" sz="quarter" idx="10"/>
          </p:nvPr>
        </p:nvSpPr>
        <p:spPr/>
        <p:txBody>
          <a:bodyPr/>
          <a:lstStyle/>
          <a:p>
            <a:fld id="{995F1828-DED3-4B3E-946D-FF38F1AA00F0}" type="slidenum">
              <a:rPr lang="en-US" smtClean="0"/>
              <a:t>1</a:t>
            </a:fld>
            <a:endParaRPr lang="en-US"/>
          </a:p>
        </p:txBody>
      </p:sp>
    </p:spTree>
    <p:extLst>
      <p:ext uri="{BB962C8B-B14F-4D97-AF65-F5344CB8AC3E}">
        <p14:creationId xmlns:p14="http://schemas.microsoft.com/office/powerpoint/2010/main" val="20223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Entities are optional but highly recommended.</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While intents are required, entities are optional. You do not need to create entities for every concept in your app, but only for those required for the app to take action. If your utterances do not have details your bot needs to continue, you do not need to add them. As your app matures, you can add them later. If you are not sure how you would use the information, add a few common prebuilt entities such as datetimeV2, ordinal, email, and phone number.</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Entities represent data</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Entities are data you want to pull from the utterance. This can be a name, date, product name, or any group of words. For example in the utterance “Buy a ticket from New York to London on March 5”, three entities are used. </a:t>
            </a:r>
            <a:r>
              <a:rPr lang="en-GB" sz="1200" b="0" i="0" u="none" strike="noStrike" kern="1200" dirty="0" err="1">
                <a:solidFill>
                  <a:schemeClr val="tx1"/>
                </a:solidFill>
                <a:effectLst/>
                <a:latin typeface="+mn-lt"/>
                <a:ea typeface="+mn-ea"/>
                <a:cs typeface="+mn-cs"/>
              </a:rPr>
              <a:t>Location.Origin</a:t>
            </a:r>
            <a:r>
              <a:rPr lang="en-GB" sz="1200" b="0" i="0" u="none" strike="noStrike" kern="1200" dirty="0">
                <a:solidFill>
                  <a:schemeClr val="tx1"/>
                </a:solidFill>
                <a:effectLst/>
                <a:latin typeface="+mn-lt"/>
                <a:ea typeface="+mn-ea"/>
                <a:cs typeface="+mn-cs"/>
              </a:rPr>
              <a:t>, </a:t>
            </a:r>
            <a:r>
              <a:rPr lang="en-GB" sz="1200" b="0" i="0" u="none" strike="noStrike" kern="1200" dirty="0" err="1">
                <a:solidFill>
                  <a:schemeClr val="tx1"/>
                </a:solidFill>
                <a:effectLst/>
                <a:latin typeface="+mn-lt"/>
                <a:ea typeface="+mn-ea"/>
                <a:cs typeface="+mn-cs"/>
              </a:rPr>
              <a:t>Location.Destination</a:t>
            </a:r>
            <a:r>
              <a:rPr lang="en-GB" sz="1200" b="0" i="0" u="none" strike="noStrike" kern="1200" dirty="0">
                <a:solidFill>
                  <a:schemeClr val="tx1"/>
                </a:solidFill>
                <a:effectLst/>
                <a:latin typeface="+mn-lt"/>
                <a:ea typeface="+mn-ea"/>
                <a:cs typeface="+mn-cs"/>
              </a:rPr>
              <a:t> and Prebuilt datetimeV2 which would contain the value “New York”, “London” and “March 5” respectively.</a:t>
            </a:r>
          </a:p>
          <a:p>
            <a:endParaRPr lang="en-GB"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Entities are shared across intents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Entities are shared among intents. They don't belong to any single intent. Intents and entities can be semantically associated but it is not an exclusive relationship.</a:t>
            </a:r>
          </a:p>
          <a:p>
            <a:r>
              <a:rPr lang="en-US" sz="1200" b="0" i="0" u="none" strike="noStrike" kern="1200" dirty="0">
                <a:solidFill>
                  <a:schemeClr val="tx1"/>
                </a:solidFill>
                <a:effectLst/>
                <a:latin typeface="+mn-lt"/>
                <a:ea typeface="+mn-ea"/>
                <a:cs typeface="+mn-cs"/>
              </a:rPr>
              <a:t>In the utterance "Book me a ticket to Paris", "Paris" is an entity of type location. By recognizing the entities that are mentioned in the user’s input, LUIS helps you choose the specific actions to take to fulfill an intent.</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Types of entities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LUIS offers many types of entities as shown in the next slide</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1BFE1E-206D-47C0-B8F7-4BE786723783}" type="slidenum">
              <a:rPr kumimoji="0" lang="de-DE"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097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sng" strike="noStrike" kern="1200" dirty="0">
                <a:solidFill>
                  <a:schemeClr val="tx1"/>
                </a:solidFill>
                <a:effectLst/>
                <a:latin typeface="+mn-lt"/>
                <a:ea typeface="+mn-ea"/>
                <a:cs typeface="+mn-cs"/>
                <a:hlinkClick r:id="rId3"/>
              </a:rPr>
              <a:t>Entities</a:t>
            </a:r>
            <a:r>
              <a:rPr lang="en-US" sz="1200" b="0" i="0" u="none" strike="noStrike" kern="1200" dirty="0">
                <a:solidFill>
                  <a:schemeClr val="tx1"/>
                </a:solidFill>
                <a:effectLst/>
                <a:latin typeface="+mn-lt"/>
                <a:ea typeface="+mn-ea"/>
                <a:cs typeface="+mn-cs"/>
              </a:rPr>
              <a:t> are important for accomplishing an intent. When you determine which entities to use in your app, keep in mind that there are different types of entities for capturing relationships between types of objects. The following entities exist:</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Simple entity</a:t>
            </a:r>
          </a:p>
          <a:p>
            <a:r>
              <a:rPr lang="en-US" sz="1200" b="0" i="0" u="none" strike="noStrike" kern="1200" dirty="0">
                <a:solidFill>
                  <a:schemeClr val="tx1"/>
                </a:solidFill>
                <a:effectLst/>
                <a:latin typeface="+mn-lt"/>
                <a:ea typeface="+mn-ea"/>
                <a:cs typeface="+mn-cs"/>
              </a:rPr>
              <a:t>A simple entity describes a single concept.</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Hierarchical entity</a:t>
            </a:r>
          </a:p>
          <a:p>
            <a:r>
              <a:rPr lang="en-US" sz="1200" b="0" i="0" u="none" strike="noStrike" kern="1200" dirty="0">
                <a:solidFill>
                  <a:schemeClr val="tx1"/>
                </a:solidFill>
                <a:effectLst/>
                <a:latin typeface="+mn-lt"/>
                <a:ea typeface="+mn-ea"/>
                <a:cs typeface="+mn-cs"/>
              </a:rPr>
              <a:t>A hierarchical entity represents a category and its members. </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Composite entity</a:t>
            </a:r>
          </a:p>
          <a:p>
            <a:r>
              <a:rPr lang="en-US" sz="1200" b="0" i="0" u="none" strike="noStrike" kern="1200" dirty="0">
                <a:solidFill>
                  <a:schemeClr val="tx1"/>
                </a:solidFill>
                <a:effectLst/>
                <a:latin typeface="+mn-lt"/>
                <a:ea typeface="+mn-ea"/>
                <a:cs typeface="+mn-cs"/>
              </a:rPr>
              <a:t>A composite entity is made up of other entities that form parts of a whole. </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List entity</a:t>
            </a:r>
          </a:p>
          <a:p>
            <a:r>
              <a:rPr lang="en-US" sz="1200" b="0" i="0" u="none" strike="noStrike" kern="1200" dirty="0">
                <a:solidFill>
                  <a:schemeClr val="tx1"/>
                </a:solidFill>
                <a:effectLst/>
                <a:latin typeface="+mn-lt"/>
                <a:ea typeface="+mn-ea"/>
                <a:cs typeface="+mn-cs"/>
              </a:rPr>
              <a:t>A list entity is an explicitly specified list of values. Each value consists of one or more synonyms. In a travel app, you might choose to create a list entity to represent airport names.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Prebuilt entity</a:t>
            </a:r>
          </a:p>
          <a:p>
            <a:r>
              <a:rPr lang="en-US" sz="1200" b="0" i="0" u="none" strike="noStrike" kern="1200" dirty="0">
                <a:solidFill>
                  <a:schemeClr val="tx1"/>
                </a:solidFill>
                <a:effectLst/>
                <a:latin typeface="+mn-lt"/>
                <a:ea typeface="+mn-ea"/>
                <a:cs typeface="+mn-cs"/>
              </a:rPr>
              <a:t>LUIS provides </a:t>
            </a:r>
            <a:r>
              <a:rPr lang="en-US" sz="1200" b="0" i="0" u="sng" strike="noStrike" kern="1200" dirty="0">
                <a:solidFill>
                  <a:schemeClr val="tx1"/>
                </a:solidFill>
                <a:effectLst/>
                <a:latin typeface="+mn-lt"/>
                <a:ea typeface="+mn-ea"/>
                <a:cs typeface="+mn-cs"/>
                <a:hlinkClick r:id="rId4"/>
              </a:rPr>
              <a:t>prebuilt entities</a:t>
            </a:r>
            <a:r>
              <a:rPr lang="en-US" sz="1200" b="0" i="0" u="none" strike="noStrike" kern="1200" dirty="0">
                <a:solidFill>
                  <a:schemeClr val="tx1"/>
                </a:solidFill>
                <a:effectLst/>
                <a:latin typeface="+mn-lt"/>
                <a:ea typeface="+mn-ea"/>
                <a:cs typeface="+mn-cs"/>
              </a:rPr>
              <a:t> for common types like Number, which you can use for the number of tickets in a ticket order.</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Other entities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Machine-learned</a:t>
            </a:r>
            <a:r>
              <a:rPr lang="en-US" sz="1200" b="0" i="0" u="none" strike="noStrike" kern="1200" dirty="0">
                <a:solidFill>
                  <a:schemeClr val="tx1"/>
                </a:solidFill>
                <a:effectLst/>
                <a:latin typeface="+mn-lt"/>
                <a:ea typeface="+mn-ea"/>
                <a:cs typeface="+mn-cs"/>
              </a:rPr>
              <a:t> entities work best when tested via </a:t>
            </a:r>
            <a:r>
              <a:rPr lang="en-US" sz="1200" b="0" i="0" u="sng" strike="noStrike" kern="1200" dirty="0">
                <a:solidFill>
                  <a:schemeClr val="tx1"/>
                </a:solidFill>
                <a:effectLst/>
                <a:latin typeface="+mn-lt"/>
                <a:ea typeface="+mn-ea"/>
                <a:cs typeface="+mn-cs"/>
                <a:hlinkClick r:id="rId5"/>
              </a:rPr>
              <a:t>endpoint queries</a:t>
            </a:r>
            <a:r>
              <a:rPr lang="en-US" sz="1200" b="0" i="0" u="none" strike="noStrike" kern="1200" dirty="0">
                <a:solidFill>
                  <a:schemeClr val="tx1"/>
                </a:solidFill>
                <a:effectLst/>
                <a:latin typeface="+mn-lt"/>
                <a:ea typeface="+mn-ea"/>
                <a:cs typeface="+mn-cs"/>
              </a:rPr>
              <a:t> and </a:t>
            </a:r>
            <a:r>
              <a:rPr lang="en-US" sz="1200" b="0" i="0" u="sng" strike="noStrike" kern="1200" dirty="0">
                <a:solidFill>
                  <a:schemeClr val="tx1"/>
                </a:solidFill>
                <a:effectLst/>
                <a:latin typeface="+mn-lt"/>
                <a:ea typeface="+mn-ea"/>
                <a:cs typeface="+mn-cs"/>
                <a:hlinkClick r:id="rId6"/>
              </a:rPr>
              <a:t>reviewing endpoint utterances</a:t>
            </a:r>
            <a:r>
              <a:rPr lang="en-US" sz="1200" b="0" i="0" u="none" strike="noStrike" kern="1200" dirty="0">
                <a:solidFill>
                  <a:schemeClr val="tx1"/>
                </a:solidFill>
                <a:effectLst/>
                <a:latin typeface="+mn-lt"/>
                <a:ea typeface="+mn-ea"/>
                <a:cs typeface="+mn-cs"/>
              </a:rPr>
              <a:t>. </a:t>
            </a:r>
          </a:p>
          <a:p>
            <a:r>
              <a:rPr lang="en-US" sz="1200" b="1" i="0" u="none" strike="noStrike" kern="1200" dirty="0">
                <a:solidFill>
                  <a:schemeClr val="tx1"/>
                </a:solidFill>
                <a:effectLst/>
                <a:latin typeface="+mn-lt"/>
                <a:ea typeface="+mn-ea"/>
                <a:cs typeface="+mn-cs"/>
              </a:rPr>
              <a:t>Regular expression entities</a:t>
            </a:r>
            <a:r>
              <a:rPr lang="en-US" sz="1200" b="0" i="0" u="none" strike="noStrike" kern="1200" dirty="0">
                <a:solidFill>
                  <a:schemeClr val="tx1"/>
                </a:solidFill>
                <a:effectLst/>
                <a:latin typeface="+mn-lt"/>
                <a:ea typeface="+mn-ea"/>
                <a:cs typeface="+mn-cs"/>
              </a:rPr>
              <a:t> use the open-source </a:t>
            </a:r>
            <a:r>
              <a:rPr lang="en-US" sz="1200" b="0" i="0" u="sng" strike="noStrike" kern="1200" dirty="0">
                <a:solidFill>
                  <a:schemeClr val="tx1"/>
                </a:solidFill>
                <a:effectLst/>
                <a:latin typeface="+mn-lt"/>
                <a:ea typeface="+mn-ea"/>
                <a:cs typeface="+mn-cs"/>
                <a:hlinkClick r:id="rId7"/>
              </a:rPr>
              <a:t>Recognizers-Text</a:t>
            </a:r>
            <a:r>
              <a:rPr lang="en-US" sz="1200" b="0" i="0" u="none" strike="noStrike" kern="1200" dirty="0">
                <a:solidFill>
                  <a:schemeClr val="tx1"/>
                </a:solidFill>
                <a:effectLst/>
                <a:latin typeface="+mn-lt"/>
                <a:ea typeface="+mn-ea"/>
                <a:cs typeface="+mn-cs"/>
              </a:rPr>
              <a:t> project. There are many </a:t>
            </a:r>
            <a:r>
              <a:rPr lang="en-US" sz="1200" b="0" i="0" u="sng" strike="noStrike" kern="1200" dirty="0">
                <a:solidFill>
                  <a:schemeClr val="tx1"/>
                </a:solidFill>
                <a:effectLst/>
                <a:latin typeface="+mn-lt"/>
                <a:ea typeface="+mn-ea"/>
                <a:cs typeface="+mn-cs"/>
                <a:hlinkClick r:id="rId8"/>
              </a:rPr>
              <a:t>examples</a:t>
            </a:r>
            <a:r>
              <a:rPr lang="en-US" sz="1200" b="0" i="0" u="none" strike="noStrike" kern="1200" dirty="0">
                <a:solidFill>
                  <a:schemeClr val="tx1"/>
                </a:solidFill>
                <a:effectLst/>
                <a:latin typeface="+mn-lt"/>
                <a:ea typeface="+mn-ea"/>
                <a:cs typeface="+mn-cs"/>
              </a:rPr>
              <a:t> of the regular expressions in the /Specs directory for the supported cultures. If your specific culture or regular expression isn't currently supported, contribute to the project. </a:t>
            </a:r>
          </a:p>
          <a:p>
            <a:r>
              <a:rPr lang="en-US" sz="1200" b="1" i="0" u="none" strike="noStrike" kern="1200" dirty="0">
                <a:solidFill>
                  <a:schemeClr val="tx1"/>
                </a:solidFill>
                <a:effectLst/>
                <a:latin typeface="+mn-lt"/>
                <a:ea typeface="+mn-ea"/>
                <a:cs typeface="+mn-cs"/>
              </a:rPr>
              <a:t>Exact-match</a:t>
            </a:r>
            <a:r>
              <a:rPr lang="en-US" sz="1200" b="0" i="0" u="none" strike="noStrike" kern="1200" dirty="0">
                <a:solidFill>
                  <a:schemeClr val="tx1"/>
                </a:solidFill>
                <a:effectLst/>
                <a:latin typeface="+mn-lt"/>
                <a:ea typeface="+mn-ea"/>
                <a:cs typeface="+mn-cs"/>
              </a:rPr>
              <a:t> entities use the text provided in the entity to make an exact text match.</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Always think of the users perceive access for completing a task with your application or bot. Choosing a correct entity type could help your applications fulfil a user request more quickly and fulfill their needs. </a:t>
            </a: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1BFE1E-206D-47C0-B8F7-4BE786723783}" type="slidenum">
              <a:rPr kumimoji="0" lang="de-DE"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71619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How would entities help with the above example?</a:t>
            </a:r>
          </a:p>
          <a:p>
            <a:endParaRPr lang="en-GB" dirty="0"/>
          </a:p>
          <a:p>
            <a:r>
              <a:rPr lang="en-GB" dirty="0"/>
              <a:t>There is no right or wrong answer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key points to pick up from the discussion is that students understand that:</a:t>
            </a:r>
          </a:p>
          <a:p>
            <a:endParaRPr lang="en-GB" dirty="0"/>
          </a:p>
          <a:p>
            <a:r>
              <a:rPr lang="en-GB" dirty="0"/>
              <a:t>Entities represent the data or parameter aspects of the utterance that will feed the intent.</a:t>
            </a:r>
          </a:p>
          <a:p>
            <a:r>
              <a:rPr lang="en-GB" dirty="0"/>
              <a:t>Entities are optional. </a:t>
            </a:r>
          </a:p>
          <a:p>
            <a:endParaRPr lang="en-GB" dirty="0"/>
          </a:p>
          <a:p>
            <a:r>
              <a:rPr lang="en-GB" dirty="0"/>
              <a:t>Direct the students to define useful entities that surround booking information and booking status</a:t>
            </a:r>
          </a:p>
          <a:p>
            <a:endParaRPr lang="en-GB" dirty="0"/>
          </a:p>
          <a:p>
            <a:r>
              <a:rPr lang="en-GB" dirty="0"/>
              <a:t>What other entities could be used in the area?  Booking fees, Booking prices etc.</a:t>
            </a: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ADAA47-4E1C-49C7-AF85-DF9C4A6BF20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3782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you will explore the practices for managing utterances, including:</a:t>
            </a:r>
          </a:p>
          <a:p>
            <a:endParaRPr lang="en-US" dirty="0"/>
          </a:p>
          <a:p>
            <a:pPr marL="171450" indent="-171450">
              <a:buFont typeface="Arial" panose="020B0604020202020204" pitchFamily="34" charset="0"/>
              <a:buChar char="•"/>
            </a:pPr>
            <a:r>
              <a:rPr lang="en-US" dirty="0"/>
              <a:t>Utterance Design Guidance</a:t>
            </a:r>
          </a:p>
          <a:p>
            <a:pPr marL="171450" indent="-171450">
              <a:buFont typeface="Arial" panose="020B0604020202020204" pitchFamily="34" charset="0"/>
              <a:buChar char="•"/>
            </a:pPr>
            <a:r>
              <a:rPr lang="en-US" dirty="0"/>
              <a:t>Utterance Review Guidance</a:t>
            </a:r>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4/24/2018 2:17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4735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Utterances</a:t>
            </a:r>
            <a:r>
              <a:rPr lang="en-US" sz="1200" b="0" i="0" u="none" strike="noStrike" kern="1200" dirty="0">
                <a:solidFill>
                  <a:schemeClr val="tx1"/>
                </a:solidFill>
                <a:effectLst/>
                <a:latin typeface="+mn-lt"/>
                <a:ea typeface="+mn-ea"/>
                <a:cs typeface="+mn-cs"/>
              </a:rPr>
              <a:t> are input from the user that your app needs to interpret. To train LUIS to extract intents and entities from them, it's important to capture a variety of different inputs for each intent. Active learning, or the process of continuing to train on new utterances, is essential to machine-learned intelligence that LUIS provides.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Collect phrases that you think users will say, and include utterances that mean the same thing but are constructed differently. </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to choose varied utterances</a:t>
            </a:r>
          </a:p>
          <a:p>
            <a:r>
              <a:rPr lang="en-US" sz="1200" b="0" i="0" u="none" strike="noStrike" kern="1200" dirty="0">
                <a:solidFill>
                  <a:schemeClr val="tx1"/>
                </a:solidFill>
                <a:effectLst/>
                <a:latin typeface="+mn-lt"/>
                <a:ea typeface="+mn-ea"/>
                <a:cs typeface="+mn-cs"/>
              </a:rPr>
              <a:t>When you first get started by </a:t>
            </a:r>
            <a:r>
              <a:rPr lang="en-US" sz="1200" b="0" i="0" u="sng" strike="noStrike" kern="1200" dirty="0">
                <a:solidFill>
                  <a:schemeClr val="tx1"/>
                </a:solidFill>
                <a:effectLst/>
                <a:latin typeface="+mn-lt"/>
                <a:ea typeface="+mn-ea"/>
                <a:cs typeface="+mn-cs"/>
                <a:hlinkClick r:id="rId3"/>
              </a:rPr>
              <a:t>adding example utterances</a:t>
            </a:r>
            <a:r>
              <a:rPr lang="en-US" sz="1200" b="0" i="0" u="none" strike="noStrike" kern="1200" dirty="0">
                <a:solidFill>
                  <a:schemeClr val="tx1"/>
                </a:solidFill>
                <a:effectLst/>
                <a:latin typeface="+mn-lt"/>
                <a:ea typeface="+mn-ea"/>
                <a:cs typeface="+mn-cs"/>
              </a:rPr>
              <a:t> to your LUIS model, here are some principles to keep in mind.</a:t>
            </a:r>
          </a:p>
          <a:p>
            <a:r>
              <a:rPr lang="en-US" sz="1200" b="0" i="0" u="none" strike="noStrike" kern="1200" dirty="0">
                <a:solidFill>
                  <a:schemeClr val="tx1"/>
                </a:solidFill>
                <a:effectLst/>
                <a:latin typeface="+mn-lt"/>
                <a:ea typeface="+mn-ea"/>
                <a:cs typeface="+mn-cs"/>
              </a:rPr>
              <a:t>Utterances aren't always well formed. It may be a sentence, like "Book me a ticket to Paris", or a fragment of a sentence, like "Booking" or "Paris flight." Users often make spelling mistakes. When planning your app, consider whether or not you spell-check user input before passing it to LUIS. The </a:t>
            </a:r>
            <a:r>
              <a:rPr lang="en-US" sz="1200" b="0" i="0" u="sng" strike="noStrike" kern="1200" dirty="0">
                <a:solidFill>
                  <a:schemeClr val="tx1"/>
                </a:solidFill>
                <a:effectLst/>
                <a:latin typeface="+mn-lt"/>
                <a:ea typeface="+mn-ea"/>
                <a:cs typeface="+mn-cs"/>
                <a:hlinkClick r:id="rId4"/>
              </a:rPr>
              <a:t>Bing Spell Check API</a:t>
            </a:r>
            <a:r>
              <a:rPr lang="en-US" sz="1200" b="0" i="0" u="none" strike="noStrike" kern="1200" dirty="0">
                <a:solidFill>
                  <a:schemeClr val="tx1"/>
                </a:solidFill>
                <a:effectLst/>
                <a:latin typeface="+mn-lt"/>
                <a:ea typeface="+mn-ea"/>
                <a:cs typeface="+mn-cs"/>
              </a:rPr>
              <a:t> integrates with LUIS. You can associate your LUIS app with an external key for the Bing Spell Check API when you publish it. If you do not spell check user utterances, you should train LUIS on utterances that include typos and misspellings.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Use the representative language of the user</a:t>
            </a:r>
          </a:p>
          <a:p>
            <a:r>
              <a:rPr lang="en-US" sz="1200" b="0" i="0" u="none" strike="noStrike" kern="1200" dirty="0">
                <a:solidFill>
                  <a:schemeClr val="tx1"/>
                </a:solidFill>
                <a:effectLst/>
                <a:latin typeface="+mn-lt"/>
                <a:ea typeface="+mn-ea"/>
                <a:cs typeface="+mn-cs"/>
              </a:rPr>
              <a:t>When choosing utterances, be aware that what you think is a common term or phrase might not be to the typical user of your client application. They may not have domain experience. So be careful when using terms or phrases that a user would only say if they were an expert.</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Choose varied terminology as well as phrasing</a:t>
            </a:r>
          </a:p>
          <a:p>
            <a:r>
              <a:rPr lang="en-US" sz="1200" b="0" i="0" u="none" strike="noStrike" kern="1200" dirty="0">
                <a:solidFill>
                  <a:schemeClr val="tx1"/>
                </a:solidFill>
                <a:effectLst/>
                <a:latin typeface="+mn-lt"/>
                <a:ea typeface="+mn-ea"/>
                <a:cs typeface="+mn-cs"/>
              </a:rPr>
              <a:t>You will find that even if you make efforts to create varied sentence patterns, you will still repeat some vocabulary.</a:t>
            </a:r>
          </a:p>
          <a:p>
            <a:r>
              <a:rPr lang="en-US" sz="1200" b="0" i="0" u="none" strike="noStrike" kern="1200" dirty="0">
                <a:solidFill>
                  <a:schemeClr val="tx1"/>
                </a:solidFill>
                <a:effectLst/>
                <a:latin typeface="+mn-lt"/>
                <a:ea typeface="+mn-ea"/>
                <a:cs typeface="+mn-cs"/>
              </a:rPr>
              <a:t>Take the following example utterances:</a:t>
            </a:r>
          </a:p>
          <a:p>
            <a:endParaRPr lang="en-US" sz="1200" b="0" i="0" u="none" strike="noStrike" kern="1200" dirty="0">
              <a:solidFill>
                <a:schemeClr val="tx1"/>
              </a:solidFill>
              <a:effectLst/>
              <a:latin typeface="+mn-lt"/>
              <a:ea typeface="+mn-ea"/>
              <a:cs typeface="+mn-cs"/>
            </a:endParaRPr>
          </a:p>
          <a:p>
            <a:r>
              <a:rPr lang="en-US" dirty="0"/>
              <a:t>how do I get a computer? </a:t>
            </a:r>
          </a:p>
          <a:p>
            <a:r>
              <a:rPr lang="en-US" dirty="0"/>
              <a:t>Where do I get a computer? </a:t>
            </a:r>
          </a:p>
          <a:p>
            <a:r>
              <a:rPr lang="en-US" dirty="0"/>
              <a:t>I want to get a computer, how do I go about it? </a:t>
            </a:r>
          </a:p>
          <a:p>
            <a:r>
              <a:rPr lang="en-US" dirty="0"/>
              <a:t>When can I have a computer? </a:t>
            </a:r>
          </a:p>
          <a:p>
            <a:endParaRPr lang="en-US" dirty="0"/>
          </a:p>
          <a:p>
            <a:r>
              <a:rPr lang="en-US" sz="1200" b="0" i="0" u="none" strike="noStrike" kern="1200" dirty="0">
                <a:solidFill>
                  <a:schemeClr val="tx1"/>
                </a:solidFill>
                <a:effectLst/>
                <a:latin typeface="+mn-lt"/>
                <a:ea typeface="+mn-ea"/>
                <a:cs typeface="+mn-cs"/>
              </a:rPr>
              <a:t>The core term here, "computer", is not varied. They could say desktop computer, laptop, workstation, or even just machine. LUIS intelligently infers synonyms from context, but when you create utterances for training, it's still better to vary them.</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Example utterances in each intent</a:t>
            </a:r>
          </a:p>
          <a:p>
            <a:r>
              <a:rPr lang="en-US" sz="1200" b="0" i="0" u="none" strike="noStrike" kern="1200" dirty="0">
                <a:solidFill>
                  <a:schemeClr val="tx1"/>
                </a:solidFill>
                <a:effectLst/>
                <a:latin typeface="+mn-lt"/>
                <a:ea typeface="+mn-ea"/>
                <a:cs typeface="+mn-cs"/>
              </a:rPr>
              <a:t>Each intent needs to have example utterances. If you have an intent but do not have any example utterances in that intent, you will not be able to train LUIS. If you have an intent with one or very few example utterances, LUIS will not be able to give accurate predictions. </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Training utterances</a:t>
            </a:r>
          </a:p>
          <a:p>
            <a:r>
              <a:rPr lang="en-US" sz="1200" b="0" i="0" u="none" strike="noStrike" kern="1200" dirty="0">
                <a:solidFill>
                  <a:schemeClr val="tx1"/>
                </a:solidFill>
                <a:effectLst/>
                <a:latin typeface="+mn-lt"/>
                <a:ea typeface="+mn-ea"/>
                <a:cs typeface="+mn-cs"/>
              </a:rPr>
              <a:t>Training is non-deterministic: the utterance prediction could vary slightly across versions or apps.</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1BFE1E-206D-47C0-B8F7-4BE786723783}" type="slidenum">
              <a:rPr kumimoji="0" lang="de-DE"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05367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Review utterances</a:t>
            </a:r>
          </a:p>
          <a:p>
            <a:r>
              <a:rPr lang="en-US" sz="1200" b="0" i="0" u="none" strike="noStrike" kern="1200" dirty="0">
                <a:solidFill>
                  <a:schemeClr val="tx1"/>
                </a:solidFill>
                <a:effectLst/>
                <a:latin typeface="+mn-lt"/>
                <a:ea typeface="+mn-ea"/>
                <a:cs typeface="+mn-cs"/>
              </a:rPr>
              <a:t>After your model is trained, published, and receiving </a:t>
            </a:r>
            <a:r>
              <a:rPr lang="en-US" sz="1200" b="0" i="0" u="sng" strike="noStrike" kern="1200" dirty="0">
                <a:solidFill>
                  <a:schemeClr val="tx1"/>
                </a:solidFill>
                <a:effectLst/>
                <a:latin typeface="+mn-lt"/>
                <a:ea typeface="+mn-ea"/>
                <a:cs typeface="+mn-cs"/>
                <a:hlinkClick r:id="rId3"/>
              </a:rPr>
              <a:t>endpoint</a:t>
            </a:r>
            <a:r>
              <a:rPr lang="en-US" sz="1200" b="0" i="0" u="none" strike="noStrike" kern="1200" dirty="0">
                <a:solidFill>
                  <a:schemeClr val="tx1"/>
                </a:solidFill>
                <a:effectLst/>
                <a:latin typeface="+mn-lt"/>
                <a:ea typeface="+mn-ea"/>
                <a:cs typeface="+mn-cs"/>
              </a:rPr>
              <a:t> queries, </a:t>
            </a:r>
            <a:r>
              <a:rPr lang="en-US" sz="1200" b="0" i="0" u="sng" strike="noStrike" kern="1200" dirty="0">
                <a:solidFill>
                  <a:schemeClr val="tx1"/>
                </a:solidFill>
                <a:effectLst/>
                <a:latin typeface="+mn-lt"/>
                <a:ea typeface="+mn-ea"/>
                <a:cs typeface="+mn-cs"/>
                <a:hlinkClick r:id="rId4"/>
              </a:rPr>
              <a:t>review the utterances</a:t>
            </a:r>
            <a:r>
              <a:rPr lang="en-US" sz="1200" b="0" i="0" u="none" strike="noStrike" kern="1200" dirty="0">
                <a:solidFill>
                  <a:schemeClr val="tx1"/>
                </a:solidFill>
                <a:effectLst/>
                <a:latin typeface="+mn-lt"/>
                <a:ea typeface="+mn-ea"/>
                <a:cs typeface="+mn-cs"/>
              </a:rPr>
              <a:t> suggested by LUIS. LUIS selects endpoint utterances that have low scores for either the intent or entity. </a:t>
            </a: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1BFE1E-206D-47C0-B8F7-4BE786723783}" type="slidenum">
              <a:rPr kumimoji="0" lang="de-DE"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6024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Define a set of utterances for each of the intents in the example?</a:t>
            </a:r>
          </a:p>
          <a:p>
            <a:endParaRPr lang="en-GB" dirty="0"/>
          </a:p>
          <a:p>
            <a:r>
              <a:rPr lang="en-GB" dirty="0"/>
              <a:t>There is no right or wrong answer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key points to pick up from the discussion is that students understand that:</a:t>
            </a:r>
          </a:p>
          <a:p>
            <a:endParaRPr lang="en-GB" dirty="0"/>
          </a:p>
          <a:p>
            <a:r>
              <a:rPr lang="en-US" sz="1200" b="0" i="0" u="none" strike="noStrike" kern="1200" dirty="0">
                <a:solidFill>
                  <a:schemeClr val="tx1"/>
                </a:solidFill>
                <a:effectLst/>
                <a:latin typeface="+mn-lt"/>
                <a:ea typeface="+mn-ea"/>
                <a:cs typeface="+mn-cs"/>
              </a:rPr>
              <a:t>Utterances are input from the user that your app needs to interpret.</a:t>
            </a:r>
          </a:p>
          <a:p>
            <a:r>
              <a:rPr lang="en-US" sz="1200" b="0" i="0" u="none" strike="noStrike" kern="1200" dirty="0">
                <a:solidFill>
                  <a:schemeClr val="tx1"/>
                </a:solidFill>
                <a:effectLst/>
                <a:latin typeface="+mn-lt"/>
                <a:ea typeface="+mn-ea"/>
                <a:cs typeface="+mn-cs"/>
              </a:rPr>
              <a:t>Utterances aren’t always well formed</a:t>
            </a:r>
          </a:p>
          <a:p>
            <a:r>
              <a:rPr lang="en-US" sz="1200" b="0" i="0" u="none" strike="noStrike" kern="1200" dirty="0">
                <a:solidFill>
                  <a:schemeClr val="tx1"/>
                </a:solidFill>
                <a:effectLst/>
                <a:latin typeface="+mn-lt"/>
                <a:ea typeface="+mn-ea"/>
                <a:cs typeface="+mn-cs"/>
              </a:rPr>
              <a:t>Use the language that represents the users</a:t>
            </a:r>
          </a:p>
          <a:p>
            <a:r>
              <a:rPr lang="en-US" sz="1200" b="0" i="0" u="none" strike="noStrike" kern="1200" dirty="0">
                <a:solidFill>
                  <a:schemeClr val="tx1"/>
                </a:solidFill>
                <a:effectLst/>
                <a:latin typeface="+mn-lt"/>
                <a:ea typeface="+mn-ea"/>
                <a:cs typeface="+mn-cs"/>
              </a:rPr>
              <a:t>Choose varied terminology as well as phrasing</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Answers will vary, but should consider the issue described above</a:t>
            </a:r>
            <a:endParaRPr lang="en-GB" dirty="0"/>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ADAA47-4E1C-49C7-AF85-DF9C4A6BF20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06603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you will explore a summary of the following:</a:t>
            </a:r>
          </a:p>
          <a:p>
            <a:endParaRPr lang="en-US" dirty="0"/>
          </a:p>
          <a:p>
            <a:pPr marL="171450" indent="-171450">
              <a:buFont typeface="Arial" panose="020B0604020202020204" pitchFamily="34" charset="0"/>
              <a:buChar char="•"/>
            </a:pPr>
            <a:r>
              <a:rPr lang="en-US" dirty="0"/>
              <a:t>Best Practices</a:t>
            </a:r>
          </a:p>
          <a:p>
            <a:pPr marL="171450" indent="-171450">
              <a:buFont typeface="Arial" panose="020B0604020202020204" pitchFamily="34" charset="0"/>
              <a:buChar char="•"/>
            </a:pPr>
            <a:r>
              <a:rPr lang="en-US" dirty="0"/>
              <a:t>Enterprise Considerations</a:t>
            </a:r>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4/24/2018 2:17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7472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Consider the following best practices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a:lnSpc>
                <a:spcPct val="150000"/>
              </a:lnSpc>
            </a:pPr>
            <a:r>
              <a:rPr lang="en-US" sz="1200" b="1" dirty="0"/>
              <a:t>Intents</a:t>
            </a:r>
          </a:p>
          <a:p>
            <a:pPr>
              <a:lnSpc>
                <a:spcPct val="150000"/>
              </a:lnSpc>
            </a:pPr>
            <a:r>
              <a:rPr lang="en-US" sz="1200" dirty="0"/>
              <a:t>	Create an intent when this intent would trigger an action. </a:t>
            </a:r>
          </a:p>
          <a:p>
            <a:pPr>
              <a:lnSpc>
                <a:spcPct val="150000"/>
              </a:lnSpc>
            </a:pPr>
            <a:r>
              <a:rPr lang="en-GB" sz="1200" dirty="0"/>
              <a:t>	Intents should be specific.</a:t>
            </a:r>
          </a:p>
          <a:p>
            <a:pPr>
              <a:lnSpc>
                <a:spcPct val="150000"/>
              </a:lnSpc>
            </a:pPr>
            <a:r>
              <a:rPr lang="en-US" sz="1200" dirty="0"/>
              <a:t>	If intents are semantically close, consider merging them.</a:t>
            </a:r>
            <a:br>
              <a:rPr lang="en-US" sz="1200" dirty="0"/>
            </a:br>
            <a:endParaRPr lang="en-US" sz="1200" dirty="0"/>
          </a:p>
          <a:p>
            <a:pPr>
              <a:lnSpc>
                <a:spcPct val="150000"/>
              </a:lnSpc>
            </a:pPr>
            <a:r>
              <a:rPr lang="en-US" sz="1200" b="1" dirty="0"/>
              <a:t>Entities</a:t>
            </a:r>
          </a:p>
          <a:p>
            <a:pPr>
              <a:lnSpc>
                <a:spcPct val="150000"/>
              </a:lnSpc>
            </a:pPr>
            <a:r>
              <a:rPr lang="en-US" sz="1200" dirty="0"/>
              <a:t>	Create when bot needs some parameters or data from the utterance.</a:t>
            </a:r>
            <a:br>
              <a:rPr lang="en-US" sz="1200" dirty="0"/>
            </a:br>
            <a:endParaRPr lang="en-US" sz="1200" dirty="0"/>
          </a:p>
          <a:p>
            <a:pPr>
              <a:lnSpc>
                <a:spcPct val="150000"/>
              </a:lnSpc>
            </a:pPr>
            <a:r>
              <a:rPr lang="en-US" sz="1200" b="1" dirty="0"/>
              <a:t>Utterances</a:t>
            </a:r>
          </a:p>
          <a:p>
            <a:pPr>
              <a:lnSpc>
                <a:spcPct val="150000"/>
              </a:lnSpc>
            </a:pPr>
            <a:r>
              <a:rPr lang="en-US" sz="1200" dirty="0"/>
              <a:t>	Begin with 10-15 </a:t>
            </a:r>
            <a:r>
              <a:rPr lang="en-US" sz="1200" u="sng" dirty="0">
                <a:hlinkClick r:id="rId3"/>
              </a:rPr>
              <a:t>utterances</a:t>
            </a:r>
            <a:r>
              <a:rPr lang="en-US" sz="1200" dirty="0"/>
              <a:t> per intent.</a:t>
            </a:r>
          </a:p>
          <a:p>
            <a:pPr lvl="0">
              <a:lnSpc>
                <a:spcPct val="150000"/>
              </a:lnSpc>
            </a:pPr>
            <a:r>
              <a:rPr lang="en-US" sz="1200" dirty="0"/>
              <a:t>	Each utterance should be contextually different.</a:t>
            </a:r>
          </a:p>
          <a:p>
            <a:pPr lvl="0">
              <a:lnSpc>
                <a:spcPct val="150000"/>
              </a:lnSpc>
            </a:pPr>
            <a:r>
              <a:rPr lang="en-US" sz="1200" dirty="0"/>
              <a:t>	The </a:t>
            </a:r>
            <a:r>
              <a:rPr lang="en-US" sz="1200" b="1" dirty="0"/>
              <a:t>None</a:t>
            </a:r>
            <a:r>
              <a:rPr lang="en-US" sz="1200" dirty="0"/>
              <a:t> intent should have between 10-20% of the total utterances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1BFE1E-206D-47C0-B8F7-4BE786723783}" type="slidenum">
              <a:rPr kumimoji="0" lang="de-DE"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9275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LUIS app requests exceeding quotas.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If your LUIS app request rate exceeds the allowed </a:t>
            </a:r>
            <a:r>
              <a:rPr lang="en-US" sz="1200" b="0" i="0" u="sng" kern="1200" dirty="0">
                <a:solidFill>
                  <a:schemeClr val="tx1"/>
                </a:solidFill>
                <a:effectLst/>
                <a:latin typeface="+mn-lt"/>
                <a:ea typeface="+mn-ea"/>
                <a:cs typeface="+mn-cs"/>
                <a:hlinkClick r:id="rId3"/>
              </a:rPr>
              <a:t>quota rate</a:t>
            </a:r>
            <a:r>
              <a:rPr lang="en-US" sz="1200" b="0" i="0" u="none" strike="noStrike" kern="1200" dirty="0">
                <a:solidFill>
                  <a:schemeClr val="tx1"/>
                </a:solidFill>
                <a:effectLst/>
                <a:latin typeface="+mn-lt"/>
                <a:ea typeface="+mn-ea"/>
                <a:cs typeface="+mn-cs"/>
              </a:rPr>
              <a:t>, spread the load to more LUIS apps with the same app definition. Export the original LUIS app, then import the app back into separate apps. Each app has its own app ID. When you publish, instead of using the same key across all apps, create a separate key for each app. Balance the load across all apps so that no single app is overwhelmed. Add </a:t>
            </a:r>
            <a:r>
              <a:rPr lang="en-US" sz="1200" b="0" i="0" u="sng" kern="1200" dirty="0">
                <a:solidFill>
                  <a:schemeClr val="tx1"/>
                </a:solidFill>
                <a:effectLst/>
                <a:latin typeface="+mn-lt"/>
                <a:ea typeface="+mn-ea"/>
                <a:cs typeface="+mn-cs"/>
                <a:hlinkClick r:id="rId4"/>
              </a:rPr>
              <a:t>Application Insights</a:t>
            </a:r>
            <a:r>
              <a:rPr lang="en-US" sz="1200" b="0" i="0" u="none" strike="noStrike" kern="1200" dirty="0">
                <a:solidFill>
                  <a:schemeClr val="tx1"/>
                </a:solidFill>
                <a:effectLst/>
                <a:latin typeface="+mn-lt"/>
                <a:ea typeface="+mn-ea"/>
                <a:cs typeface="+mn-cs"/>
              </a:rPr>
              <a:t> to monitor usage.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In order to get the same top intent between all the apps, make sure the intent prediction between the first and second intent is wide enough that LUIS is not confused, giving different results between apps for minor variations in utterances.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Designate a single app as the master. Any utterances that are suggested for review should be added to the master app then moved back to all the other apps. This is either a full export of the app, or loading the labeled utterances from the master to the children. Loading can be done from either the </a:t>
            </a:r>
            <a:r>
              <a:rPr lang="en-US" sz="1200" b="0" i="0" u="sng" strike="noStrike" kern="1200" dirty="0">
                <a:solidFill>
                  <a:schemeClr val="tx1"/>
                </a:solidFill>
                <a:effectLst/>
                <a:latin typeface="+mn-lt"/>
                <a:ea typeface="+mn-ea"/>
                <a:cs typeface="+mn-cs"/>
                <a:hlinkClick r:id="rId5"/>
              </a:rPr>
              <a:t>LUIS</a:t>
            </a:r>
            <a:r>
              <a:rPr lang="en-US" sz="1200" b="0" i="0" u="none" strike="noStrike" kern="1200" dirty="0">
                <a:solidFill>
                  <a:schemeClr val="tx1"/>
                </a:solidFill>
                <a:effectLst/>
                <a:latin typeface="+mn-lt"/>
                <a:ea typeface="+mn-ea"/>
                <a:cs typeface="+mn-cs"/>
              </a:rPr>
              <a:t> website or the authoring API for a </a:t>
            </a:r>
            <a:r>
              <a:rPr lang="en-US" sz="1200" b="0" i="0" u="sng" strike="noStrike" kern="1200" dirty="0">
                <a:solidFill>
                  <a:schemeClr val="tx1"/>
                </a:solidFill>
                <a:effectLst/>
                <a:latin typeface="+mn-lt"/>
                <a:ea typeface="+mn-ea"/>
                <a:cs typeface="+mn-cs"/>
                <a:hlinkClick r:id="rId6"/>
              </a:rPr>
              <a:t>single utterance</a:t>
            </a:r>
            <a:r>
              <a:rPr lang="en-US" sz="1200" b="0" i="0" u="none" strike="noStrike" kern="1200" dirty="0">
                <a:solidFill>
                  <a:schemeClr val="tx1"/>
                </a:solidFill>
                <a:effectLst/>
                <a:latin typeface="+mn-lt"/>
                <a:ea typeface="+mn-ea"/>
                <a:cs typeface="+mn-cs"/>
              </a:rPr>
              <a:t> or for a </a:t>
            </a:r>
            <a:r>
              <a:rPr lang="en-US" sz="1200" b="0" i="0" u="sng" strike="noStrike" kern="1200" dirty="0">
                <a:solidFill>
                  <a:schemeClr val="tx1"/>
                </a:solidFill>
                <a:effectLst/>
                <a:latin typeface="+mn-lt"/>
                <a:ea typeface="+mn-ea"/>
                <a:cs typeface="+mn-cs"/>
                <a:hlinkClick r:id="rId7"/>
              </a:rPr>
              <a:t>batch</a:t>
            </a:r>
            <a:r>
              <a:rPr lang="en-US" sz="1200" b="0" i="0" u="none" strike="noStrike" kern="1200" dirty="0">
                <a:solidFill>
                  <a:schemeClr val="tx1"/>
                </a:solidFill>
                <a:effectLst/>
                <a:latin typeface="+mn-lt"/>
                <a:ea typeface="+mn-ea"/>
                <a:cs typeface="+mn-cs"/>
              </a:rPr>
              <a:t>. </a:t>
            </a:r>
          </a:p>
          <a:p>
            <a:r>
              <a:rPr lang="en-US" sz="1200" b="0" i="0" u="none" strike="noStrike" kern="1200" dirty="0">
                <a:solidFill>
                  <a:schemeClr val="tx1"/>
                </a:solidFill>
                <a:effectLst/>
                <a:latin typeface="+mn-lt"/>
                <a:ea typeface="+mn-ea"/>
                <a:cs typeface="+mn-cs"/>
              </a:rPr>
              <a:t>Schedule a periodic </a:t>
            </a:r>
            <a:r>
              <a:rPr lang="en-US" sz="1200" b="0" i="0" u="sng" strike="noStrike" kern="1200" dirty="0">
                <a:solidFill>
                  <a:schemeClr val="tx1"/>
                </a:solidFill>
                <a:effectLst/>
                <a:latin typeface="+mn-lt"/>
                <a:ea typeface="+mn-ea"/>
                <a:cs typeface="+mn-cs"/>
                <a:hlinkClick r:id="rId8"/>
              </a:rPr>
              <a:t>review of endpoint utterances</a:t>
            </a:r>
            <a:r>
              <a:rPr lang="en-US" sz="1200" b="0" i="0" u="none" strike="noStrike" kern="1200" dirty="0">
                <a:solidFill>
                  <a:schemeClr val="tx1"/>
                </a:solidFill>
                <a:effectLst/>
                <a:latin typeface="+mn-lt"/>
                <a:ea typeface="+mn-ea"/>
                <a:cs typeface="+mn-cs"/>
              </a:rPr>
              <a:t> for active learning, such as every two weeks, then retrain and republish. </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Wrong intents are returned</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if your app is meant to predict a wide variety of user utterances, consider implementing the dispatcher model. The parent app indicates top-level categories of questions. Create a child app for each subcategory. The child app breaks up the subcategory into relevant intents. Breaking up a monolithic app allows LUIS to focus detection between intents successfully instead of getting confused between intents across the top level and intents between the top level and sublevels. </a:t>
            </a:r>
          </a:p>
          <a:p>
            <a:r>
              <a:rPr lang="en-US" sz="1200" b="0" i="0" u="none" strike="noStrike" kern="1200" dirty="0">
                <a:solidFill>
                  <a:schemeClr val="tx1"/>
                </a:solidFill>
                <a:effectLst/>
                <a:latin typeface="+mn-lt"/>
                <a:ea typeface="+mn-ea"/>
                <a:cs typeface="+mn-cs"/>
              </a:rPr>
              <a:t>Schedule a periodic </a:t>
            </a:r>
            <a:r>
              <a:rPr lang="en-US" sz="1200" b="0" i="0" u="sng" strike="noStrike" kern="1200" dirty="0">
                <a:solidFill>
                  <a:schemeClr val="tx1"/>
                </a:solidFill>
                <a:effectLst/>
                <a:latin typeface="+mn-lt"/>
                <a:ea typeface="+mn-ea"/>
                <a:cs typeface="+mn-cs"/>
                <a:hlinkClick r:id="rId8"/>
              </a:rPr>
              <a:t>review of endpoint utterances</a:t>
            </a:r>
            <a:r>
              <a:rPr lang="en-US" sz="1200" b="0" i="0" u="none" strike="noStrike" kern="1200" dirty="0">
                <a:solidFill>
                  <a:schemeClr val="tx1"/>
                </a:solidFill>
                <a:effectLst/>
                <a:latin typeface="+mn-lt"/>
                <a:ea typeface="+mn-ea"/>
                <a:cs typeface="+mn-cs"/>
              </a:rPr>
              <a:t> for active learning, such as every two weeks, then retrain and republish. </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1BFE1E-206D-47C0-B8F7-4BE786723783}" type="slidenum">
              <a:rPr kumimoji="0" lang="de-DE"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9969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This session focuses on the design aspects of LUIS with an emphasis on schema design that has been established by conducting engagements with partners and customers. At the end of this session you will be able to:</a:t>
            </a:r>
            <a:endParaRPr lang="en-US" b="0" u="none" dirty="0"/>
          </a:p>
          <a:p>
            <a:r>
              <a:rPr lang="en-US" b="0" u="none" dirty="0"/>
              <a:t> </a:t>
            </a:r>
          </a:p>
          <a:p>
            <a:pPr marL="171450" indent="-171450">
              <a:buFont typeface="Arial" panose="020B0604020202020204" pitchFamily="34" charset="0"/>
              <a:buChar char="•"/>
            </a:pPr>
            <a:r>
              <a:rPr lang="en-US" b="0" u="none" dirty="0"/>
              <a:t>Design Domains and Intents</a:t>
            </a:r>
          </a:p>
          <a:p>
            <a:pPr marL="171450" indent="-171450">
              <a:buFont typeface="Arial" panose="020B0604020202020204" pitchFamily="34" charset="0"/>
              <a:buChar char="•"/>
            </a:pPr>
            <a:r>
              <a:rPr lang="en-US" b="0" u="none" dirty="0"/>
              <a:t>Designing Entities</a:t>
            </a:r>
          </a:p>
          <a:p>
            <a:pPr marL="171450" indent="-171450">
              <a:buFont typeface="Arial" panose="020B0604020202020204" pitchFamily="34" charset="0"/>
              <a:buChar char="•"/>
            </a:pPr>
            <a:r>
              <a:rPr lang="en-US" b="0" u="none" dirty="0"/>
              <a:t>Managing Utterances</a:t>
            </a:r>
          </a:p>
          <a:p>
            <a:pPr marL="171450" indent="-171450">
              <a:buFont typeface="Arial" panose="020B0604020202020204" pitchFamily="34" charset="0"/>
              <a:buChar char="•"/>
            </a:pPr>
            <a:r>
              <a:rPr lang="en-US" b="0" u="none" dirty="0"/>
              <a:t>Best Practices</a:t>
            </a:r>
          </a:p>
          <a:p>
            <a:pPr marL="0" indent="0">
              <a:buFont typeface="Arial" panose="020B0604020202020204" pitchFamily="34" charset="0"/>
              <a:buNone/>
            </a:pPr>
            <a:endParaRPr lang="en-US" b="0" u="sng" dirty="0"/>
          </a:p>
        </p:txBody>
      </p:sp>
      <p:sp>
        <p:nvSpPr>
          <p:cNvPr id="4" name="Slide Number Placeholder 3"/>
          <p:cNvSpPr>
            <a:spLocks noGrp="1"/>
          </p:cNvSpPr>
          <p:nvPr>
            <p:ph type="sldNum" sz="quarter" idx="10"/>
          </p:nvPr>
        </p:nvSpPr>
        <p:spPr/>
        <p:txBody>
          <a:bodyPr/>
          <a:lstStyle/>
          <a:p>
            <a:fld id="{F5194323-46EB-47FD-802B-1151F9FD2B5B}" type="slidenum">
              <a:rPr lang="en-US" smtClean="0"/>
              <a:t>2</a:t>
            </a:fld>
            <a:endParaRPr lang="en-US"/>
          </a:p>
        </p:txBody>
      </p:sp>
    </p:spTree>
    <p:extLst>
      <p:ext uri="{BB962C8B-B14F-4D97-AF65-F5344CB8AC3E}">
        <p14:creationId xmlns:p14="http://schemas.microsoft.com/office/powerpoint/2010/main" val="4025337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This session focuses on the design aspects of LUIS with an emphasis on schema design that has been established by conducting engagements with partners and customers. At the end of this session you will be able to:</a:t>
            </a:r>
            <a:endParaRPr lang="en-US" b="0" u="none" dirty="0"/>
          </a:p>
          <a:p>
            <a:r>
              <a:rPr lang="en-US" b="0" u="none" dirty="0"/>
              <a:t> </a:t>
            </a:r>
          </a:p>
          <a:p>
            <a:pPr marL="171450" indent="-171450">
              <a:buFont typeface="Arial" panose="020B0604020202020204" pitchFamily="34" charset="0"/>
              <a:buChar char="•"/>
            </a:pPr>
            <a:r>
              <a:rPr lang="en-US" b="0" u="none" dirty="0"/>
              <a:t>Design Domains and Intents</a:t>
            </a:r>
          </a:p>
          <a:p>
            <a:pPr marL="171450" indent="-171450">
              <a:buFont typeface="Arial" panose="020B0604020202020204" pitchFamily="34" charset="0"/>
              <a:buChar char="•"/>
            </a:pPr>
            <a:r>
              <a:rPr lang="en-US" b="0" u="none" dirty="0"/>
              <a:t>Designing Entities</a:t>
            </a:r>
          </a:p>
          <a:p>
            <a:pPr marL="171450" indent="-171450">
              <a:buFont typeface="Arial" panose="020B0604020202020204" pitchFamily="34" charset="0"/>
              <a:buChar char="•"/>
            </a:pPr>
            <a:r>
              <a:rPr lang="en-US" b="0" u="none" dirty="0"/>
              <a:t>Managing Utterances</a:t>
            </a:r>
          </a:p>
          <a:p>
            <a:pPr marL="171450" indent="-171450">
              <a:buFont typeface="Arial" panose="020B0604020202020204" pitchFamily="34" charset="0"/>
              <a:buChar char="•"/>
            </a:pPr>
            <a:r>
              <a:rPr lang="en-US" b="0" u="none" dirty="0"/>
              <a:t>Best Practices</a:t>
            </a:r>
          </a:p>
          <a:p>
            <a:pPr marL="0" indent="0">
              <a:buFont typeface="Arial" panose="020B0604020202020204" pitchFamily="34" charset="0"/>
              <a:buNone/>
            </a:pPr>
            <a:endParaRPr lang="en-US" b="0" u="sng"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32479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latin typeface="Segoe"/>
              </a:rPr>
              <a:t>Use this slide to share additional content available that attendees should know about. In this section you can call out whitepapers or websites that you and your team have created.</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4/24/2018 2:17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6078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you will explore the steps required to design LUIS Domains and Intents, including:</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Understanding LUIS Domain Options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Determining Intents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Bot Logic Flow – Intents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LUIS Intent Evolution/Roadmap</a:t>
            </a:r>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4/24/2018 2:17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2383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 LUIS app is usually centered around a domain-specific topic. For example, you may have a travel app that performs booking of tickets, flights, hotels, and rental cars. Another app may provide content related to exercising, tracking fitness efforts and setting goals.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Language Understanding (LUIS) provides </a:t>
            </a:r>
            <a:r>
              <a:rPr lang="en-US" sz="1200" b="0" i="1" u="none" strike="noStrike" kern="1200" dirty="0">
                <a:solidFill>
                  <a:schemeClr val="tx1"/>
                </a:solidFill>
                <a:effectLst/>
                <a:latin typeface="+mn-lt"/>
                <a:ea typeface="+mn-ea"/>
                <a:cs typeface="+mn-cs"/>
              </a:rPr>
              <a:t>prebuilt domains</a:t>
            </a:r>
            <a:r>
              <a:rPr lang="en-US" sz="1200" b="0" i="0" u="none" strike="noStrike" kern="1200" dirty="0">
                <a:solidFill>
                  <a:schemeClr val="tx1"/>
                </a:solidFill>
                <a:effectLst/>
                <a:latin typeface="+mn-lt"/>
                <a:ea typeface="+mn-ea"/>
                <a:cs typeface="+mn-cs"/>
              </a:rPr>
              <a:t>, which are prebuilt sets of </a:t>
            </a:r>
            <a:r>
              <a:rPr lang="en-US" sz="1200" b="0" i="0" u="sng" kern="1200" dirty="0">
                <a:solidFill>
                  <a:schemeClr val="tx1"/>
                </a:solidFill>
                <a:effectLst/>
                <a:latin typeface="+mn-lt"/>
                <a:ea typeface="+mn-ea"/>
                <a:cs typeface="+mn-cs"/>
                <a:hlinkClick r:id="rId3"/>
              </a:rPr>
              <a:t>intents</a:t>
            </a:r>
            <a:r>
              <a:rPr lang="en-US" sz="1200" b="0" i="0" u="none" strike="noStrike" kern="1200" dirty="0">
                <a:solidFill>
                  <a:schemeClr val="tx1"/>
                </a:solidFill>
                <a:effectLst/>
                <a:latin typeface="+mn-lt"/>
                <a:ea typeface="+mn-ea"/>
                <a:cs typeface="+mn-cs"/>
              </a:rPr>
              <a:t> and </a:t>
            </a:r>
            <a:r>
              <a:rPr lang="en-US" sz="1200" b="0" i="0" u="sng" kern="1200" dirty="0">
                <a:solidFill>
                  <a:schemeClr val="tx1"/>
                </a:solidFill>
                <a:effectLst/>
                <a:latin typeface="+mn-lt"/>
                <a:ea typeface="+mn-ea"/>
                <a:cs typeface="+mn-cs"/>
                <a:hlinkClick r:id="rId4"/>
              </a:rPr>
              <a:t>entities</a:t>
            </a:r>
            <a:r>
              <a:rPr lang="en-US" sz="1200" b="0" i="0" u="none" strike="noStrike" kern="1200" dirty="0">
                <a:solidFill>
                  <a:schemeClr val="tx1"/>
                </a:solidFill>
                <a:effectLst/>
                <a:latin typeface="+mn-lt"/>
                <a:ea typeface="+mn-ea"/>
                <a:cs typeface="+mn-cs"/>
              </a:rPr>
              <a:t> that work together for domains or common categories of client applications. The prebuilt domains have been pre-trained and are ready for you to add to your LUIS app. You can find a full listing of the prebuilt domains in the </a:t>
            </a:r>
            <a:r>
              <a:rPr lang="en-US" sz="1200" b="0" i="0" u="sng" kern="1200" dirty="0">
                <a:solidFill>
                  <a:schemeClr val="tx1"/>
                </a:solidFill>
                <a:effectLst/>
                <a:latin typeface="+mn-lt"/>
                <a:ea typeface="+mn-ea"/>
                <a:cs typeface="+mn-cs"/>
                <a:hlinkClick r:id="rId5"/>
              </a:rPr>
              <a:t>Prebuilt domains reference</a:t>
            </a:r>
            <a:r>
              <a:rPr lang="en-US" sz="1200" b="0" i="0" u="none" strike="noStrike" kern="1200" dirty="0">
                <a:solidFill>
                  <a:schemeClr val="tx1"/>
                </a:solidFill>
                <a:effectLst/>
                <a:latin typeface="+mn-lt"/>
                <a:ea typeface="+mn-ea"/>
                <a:cs typeface="+mn-cs"/>
              </a:rPr>
              <a:t>. The intents and entities in a prebuilt domain are fully customizable once you've added them to your app - you can train them with utterances from your system so they work for your users. You can use an entire prebuilt domain as a starting point for customization, or just borrow a few intents or entities from a prebuilt domain.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intents and entities in a prebuilt domain work best together. It's better to combine intents and entities from the same domain when possible. A best practice is to use related intents from the same domain. For example, if you are customizing the </a:t>
            </a:r>
            <a:r>
              <a:rPr lang="en-US" sz="1200" b="0" i="0" u="none" strike="noStrike" kern="1200" dirty="0" err="1">
                <a:solidFill>
                  <a:schemeClr val="tx1"/>
                </a:solidFill>
                <a:effectLst/>
                <a:latin typeface="+mn-lt"/>
                <a:ea typeface="+mn-ea"/>
                <a:cs typeface="+mn-cs"/>
              </a:rPr>
              <a:t>MakeReservation</a:t>
            </a:r>
            <a:r>
              <a:rPr lang="en-US" sz="1200" b="0" i="0" u="none" strike="noStrike" kern="1200" dirty="0">
                <a:solidFill>
                  <a:schemeClr val="tx1"/>
                </a:solidFill>
                <a:effectLst/>
                <a:latin typeface="+mn-lt"/>
                <a:ea typeface="+mn-ea"/>
                <a:cs typeface="+mn-cs"/>
              </a:rPr>
              <a:t> intent in the </a:t>
            </a:r>
            <a:r>
              <a:rPr lang="en-US" sz="1200" b="1" i="0" u="none" strike="noStrike" kern="1200" dirty="0">
                <a:solidFill>
                  <a:schemeClr val="tx1"/>
                </a:solidFill>
                <a:effectLst/>
                <a:latin typeface="+mn-lt"/>
                <a:ea typeface="+mn-ea"/>
                <a:cs typeface="+mn-cs"/>
              </a:rPr>
              <a:t>Places</a:t>
            </a:r>
            <a:r>
              <a:rPr lang="en-US" sz="1200" b="0" i="0" u="none" strike="noStrike" kern="1200" dirty="0">
                <a:solidFill>
                  <a:schemeClr val="tx1"/>
                </a:solidFill>
                <a:effectLst/>
                <a:latin typeface="+mn-lt"/>
                <a:ea typeface="+mn-ea"/>
                <a:cs typeface="+mn-cs"/>
              </a:rPr>
              <a:t> domain, then select the Cancel intent from the </a:t>
            </a:r>
            <a:r>
              <a:rPr lang="en-US" sz="1200" b="1" i="0" u="none" strike="noStrike" kern="1200" dirty="0">
                <a:solidFill>
                  <a:schemeClr val="tx1"/>
                </a:solidFill>
                <a:effectLst/>
                <a:latin typeface="+mn-lt"/>
                <a:ea typeface="+mn-ea"/>
                <a:cs typeface="+mn-cs"/>
              </a:rPr>
              <a:t>Places</a:t>
            </a:r>
            <a:r>
              <a:rPr lang="en-US" sz="1200" b="0" i="0" u="none" strike="noStrike" kern="1200" dirty="0">
                <a:solidFill>
                  <a:schemeClr val="tx1"/>
                </a:solidFill>
                <a:effectLst/>
                <a:latin typeface="+mn-lt"/>
                <a:ea typeface="+mn-ea"/>
                <a:cs typeface="+mn-cs"/>
              </a:rPr>
              <a:t> domain instead of the Cancel intent in the </a:t>
            </a:r>
            <a:r>
              <a:rPr lang="en-US" sz="1200" b="1" i="0" u="none" strike="noStrike" kern="1200" dirty="0">
                <a:solidFill>
                  <a:schemeClr val="tx1"/>
                </a:solidFill>
                <a:effectLst/>
                <a:latin typeface="+mn-lt"/>
                <a:ea typeface="+mn-ea"/>
                <a:cs typeface="+mn-cs"/>
              </a:rPr>
              <a:t>Events</a:t>
            </a:r>
            <a:r>
              <a:rPr lang="en-US" sz="1200" b="0" i="0" u="none" strike="noStrike" kern="1200" dirty="0">
                <a:solidFill>
                  <a:schemeClr val="tx1"/>
                </a:solidFill>
                <a:effectLst/>
                <a:latin typeface="+mn-lt"/>
                <a:ea typeface="+mn-ea"/>
                <a:cs typeface="+mn-cs"/>
              </a:rPr>
              <a:t> or </a:t>
            </a:r>
            <a:r>
              <a:rPr lang="en-US" sz="1200" b="1" i="0" u="none" strike="noStrike" kern="1200" dirty="0">
                <a:solidFill>
                  <a:schemeClr val="tx1"/>
                </a:solidFill>
                <a:effectLst/>
                <a:latin typeface="+mn-lt"/>
                <a:ea typeface="+mn-ea"/>
                <a:cs typeface="+mn-cs"/>
              </a:rPr>
              <a:t>Utilities</a:t>
            </a:r>
            <a:r>
              <a:rPr lang="en-US" sz="1200" b="0" i="0" u="none" strike="noStrike" kern="1200" dirty="0">
                <a:solidFill>
                  <a:schemeClr val="tx1"/>
                </a:solidFill>
                <a:effectLst/>
                <a:latin typeface="+mn-lt"/>
                <a:ea typeface="+mn-ea"/>
                <a:cs typeface="+mn-cs"/>
              </a:rPr>
              <a:t> domains.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Tip</a:t>
            </a:r>
          </a:p>
          <a:p>
            <a:r>
              <a:rPr lang="en-US" sz="1200" b="0" i="0" u="none" strike="noStrike" kern="1200" dirty="0">
                <a:solidFill>
                  <a:schemeClr val="tx1"/>
                </a:solidFill>
                <a:effectLst/>
                <a:latin typeface="+mn-lt"/>
                <a:ea typeface="+mn-ea"/>
                <a:cs typeface="+mn-cs"/>
              </a:rPr>
              <a:t>Check out the Utilities domain for prebuilt intents that you can customize for use in any domain. For example, you can add </a:t>
            </a:r>
            <a:r>
              <a:rPr lang="en-US" sz="1200" b="0" i="0" u="none" strike="noStrike" kern="1200" dirty="0" err="1">
                <a:solidFill>
                  <a:schemeClr val="tx1"/>
                </a:solidFill>
                <a:effectLst/>
                <a:latin typeface="+mn-lt"/>
                <a:ea typeface="+mn-ea"/>
                <a:cs typeface="+mn-cs"/>
              </a:rPr>
              <a:t>Utilities.Repeat</a:t>
            </a:r>
            <a:r>
              <a:rPr lang="en-US" sz="1200" b="0" i="0" u="none" strike="noStrike" kern="1200" dirty="0">
                <a:solidFill>
                  <a:schemeClr val="tx1"/>
                </a:solidFill>
                <a:effectLst/>
                <a:latin typeface="+mn-lt"/>
                <a:ea typeface="+mn-ea"/>
                <a:cs typeface="+mn-cs"/>
              </a:rPr>
              <a:t> to your app and train it recognize whatever actions user might want to repeat in your application.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Alternatively, you can create your own domain with their own set of intents and entities.</a:t>
            </a: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1BFE1E-206D-47C0-B8F7-4BE786723783}" type="slidenum">
              <a:rPr kumimoji="0" lang="de-DE"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0815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Think about the </a:t>
            </a:r>
            <a:r>
              <a:rPr lang="en-GB" sz="1200" u="sng" kern="1200" dirty="0">
                <a:solidFill>
                  <a:schemeClr val="tx1"/>
                </a:solidFill>
                <a:effectLst/>
                <a:latin typeface="+mn-lt"/>
                <a:ea typeface="+mn-ea"/>
                <a:cs typeface="+mn-cs"/>
                <a:hlinkClick r:id="rId3"/>
              </a:rPr>
              <a:t>intents</a:t>
            </a:r>
            <a:r>
              <a:rPr lang="en-GB" sz="1200" kern="1200" dirty="0">
                <a:solidFill>
                  <a:schemeClr val="tx1"/>
                </a:solidFill>
                <a:effectLst/>
                <a:latin typeface="+mn-lt"/>
                <a:ea typeface="+mn-ea"/>
                <a:cs typeface="+mn-cs"/>
              </a:rPr>
              <a:t> that are important to your application’s task. Let's take the example of a conference app, with functions to take bookings and check the agenda at the user's conference. You can define the "</a:t>
            </a:r>
            <a:r>
              <a:rPr lang="en-GB" sz="1200" kern="1200" dirty="0" err="1">
                <a:solidFill>
                  <a:schemeClr val="tx1"/>
                </a:solidFill>
                <a:effectLst/>
                <a:latin typeface="+mn-lt"/>
                <a:ea typeface="+mn-ea"/>
                <a:cs typeface="+mn-cs"/>
              </a:rPr>
              <a:t>BookConference</a:t>
            </a:r>
            <a:r>
              <a:rPr lang="en-GB" sz="1200" kern="1200" dirty="0">
                <a:solidFill>
                  <a:schemeClr val="tx1"/>
                </a:solidFill>
                <a:effectLst/>
                <a:latin typeface="+mn-lt"/>
                <a:ea typeface="+mn-ea"/>
                <a:cs typeface="+mn-cs"/>
              </a:rPr>
              <a:t>" and "</a:t>
            </a:r>
            <a:r>
              <a:rPr lang="en-GB" sz="1200" kern="1200" dirty="0" err="1">
                <a:solidFill>
                  <a:schemeClr val="tx1"/>
                </a:solidFill>
                <a:effectLst/>
                <a:latin typeface="+mn-lt"/>
                <a:ea typeface="+mn-ea"/>
                <a:cs typeface="+mn-cs"/>
              </a:rPr>
              <a:t>GetAgenda</a:t>
            </a:r>
            <a:r>
              <a:rPr lang="en-GB" sz="1200" kern="1200" dirty="0">
                <a:solidFill>
                  <a:schemeClr val="tx1"/>
                </a:solidFill>
                <a:effectLst/>
                <a:latin typeface="+mn-lt"/>
                <a:ea typeface="+mn-ea"/>
                <a:cs typeface="+mn-cs"/>
              </a:rPr>
              <a:t>" intents for these actions. In a more complex app with more functions, you will have more intents, and you should define them carefully so as to not be too specific. For example, “</a:t>
            </a:r>
            <a:r>
              <a:rPr lang="en-GB" sz="1200" kern="1200" dirty="0" err="1">
                <a:solidFill>
                  <a:schemeClr val="tx1"/>
                </a:solidFill>
                <a:effectLst/>
                <a:latin typeface="+mn-lt"/>
                <a:ea typeface="+mn-ea"/>
                <a:cs typeface="+mn-cs"/>
              </a:rPr>
              <a:t>GetBookingBalance</a:t>
            </a:r>
            <a:r>
              <a:rPr lang="en-GB" sz="1200" kern="1200" dirty="0">
                <a:solidFill>
                  <a:schemeClr val="tx1"/>
                </a:solidFill>
                <a:effectLst/>
                <a:latin typeface="+mn-lt"/>
                <a:ea typeface="+mn-ea"/>
                <a:cs typeface="+mn-cs"/>
              </a:rPr>
              <a:t>" and “</a:t>
            </a:r>
            <a:r>
              <a:rPr lang="en-GB" sz="1200" kern="1200" dirty="0" err="1">
                <a:solidFill>
                  <a:schemeClr val="tx1"/>
                </a:solidFill>
                <a:effectLst/>
                <a:latin typeface="+mn-lt"/>
                <a:ea typeface="+mn-ea"/>
                <a:cs typeface="+mn-cs"/>
              </a:rPr>
              <a:t>GetBookStatus</a:t>
            </a:r>
            <a:r>
              <a:rPr lang="en-GB" sz="1200" kern="1200" dirty="0">
                <a:solidFill>
                  <a:schemeClr val="tx1"/>
                </a:solidFill>
                <a:effectLst/>
                <a:latin typeface="+mn-lt"/>
                <a:ea typeface="+mn-ea"/>
                <a:cs typeface="+mn-cs"/>
              </a:rPr>
              <a:t>" may need to be separate intents, but “</a:t>
            </a:r>
            <a:r>
              <a:rPr lang="en-GB" sz="1200" kern="1200" dirty="0" err="1">
                <a:solidFill>
                  <a:schemeClr val="tx1"/>
                </a:solidFill>
                <a:effectLst/>
                <a:latin typeface="+mn-lt"/>
                <a:ea typeface="+mn-ea"/>
                <a:cs typeface="+mn-cs"/>
              </a:rPr>
              <a:t>GetBookingBalance</a:t>
            </a:r>
            <a:r>
              <a:rPr lang="en-GB" sz="1200" kern="1200" dirty="0">
                <a:solidFill>
                  <a:schemeClr val="tx1"/>
                </a:solidFill>
                <a:effectLst/>
                <a:latin typeface="+mn-lt"/>
                <a:ea typeface="+mn-ea"/>
                <a:cs typeface="+mn-cs"/>
              </a:rPr>
              <a:t>" and “</a:t>
            </a:r>
            <a:r>
              <a:rPr lang="en-GB" sz="1200" kern="1200" dirty="0" err="1">
                <a:solidFill>
                  <a:schemeClr val="tx1"/>
                </a:solidFill>
                <a:effectLst/>
                <a:latin typeface="+mn-lt"/>
                <a:ea typeface="+mn-ea"/>
                <a:cs typeface="+mn-cs"/>
              </a:rPr>
              <a:t>GetBookStatus</a:t>
            </a:r>
            <a:r>
              <a:rPr lang="en-GB" sz="1200" kern="1200" dirty="0">
                <a:solidFill>
                  <a:schemeClr val="tx1"/>
                </a:solidFill>
                <a:effectLst/>
                <a:latin typeface="+mn-lt"/>
                <a:ea typeface="+mn-ea"/>
                <a:cs typeface="+mn-cs"/>
              </a:rPr>
              <a:t>" may be too similar.</a:t>
            </a:r>
          </a:p>
          <a:p>
            <a:endParaRPr lang="en-GB" sz="1200" kern="1200" dirty="0">
              <a:solidFill>
                <a:schemeClr val="tx1"/>
              </a:solidFill>
              <a:effectLst/>
              <a:latin typeface="+mn-lt"/>
              <a:ea typeface="+mn-ea"/>
              <a:cs typeface="+mn-cs"/>
            </a:endParaRPr>
          </a:p>
          <a:p>
            <a:r>
              <a:rPr lang="en-GB" sz="1200" b="1" kern="1200" dirty="0">
                <a:solidFill>
                  <a:schemeClr val="tx1"/>
                </a:solidFill>
                <a:effectLst/>
                <a:latin typeface="+mn-lt"/>
                <a:ea typeface="+mn-ea"/>
                <a:cs typeface="+mn-cs"/>
              </a:rPr>
              <a:t>Using the None Intent.</a:t>
            </a:r>
          </a:p>
          <a:p>
            <a:endParaRPr lang="en-GB" sz="120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None intent is fallback for app. The </a:t>
            </a:r>
            <a:r>
              <a:rPr lang="en-US" sz="1200" b="1" i="0" u="none" strike="noStrike" kern="1200" dirty="0">
                <a:solidFill>
                  <a:schemeClr val="tx1"/>
                </a:solidFill>
                <a:effectLst/>
                <a:latin typeface="+mn-lt"/>
                <a:ea typeface="+mn-ea"/>
                <a:cs typeface="+mn-cs"/>
              </a:rPr>
              <a:t>None</a:t>
            </a:r>
            <a:r>
              <a:rPr lang="en-US" sz="1200" b="0" i="0" u="none" strike="noStrike" kern="1200" dirty="0">
                <a:solidFill>
                  <a:schemeClr val="tx1"/>
                </a:solidFill>
                <a:effectLst/>
                <a:latin typeface="+mn-lt"/>
                <a:ea typeface="+mn-ea"/>
                <a:cs typeface="+mn-cs"/>
              </a:rPr>
              <a:t> intent is a catch-all or fallback intent. It is used to teach LUIS utterances that are not important in the app domain (subject area). </a:t>
            </a:r>
          </a:p>
          <a:p>
            <a:r>
              <a:rPr lang="en-US" sz="1200" b="0" i="0" u="none" strike="noStrike" kern="1200" dirty="0">
                <a:solidFill>
                  <a:schemeClr val="tx1"/>
                </a:solidFill>
                <a:effectLst/>
                <a:latin typeface="+mn-lt"/>
                <a:ea typeface="+mn-ea"/>
                <a:cs typeface="+mn-cs"/>
              </a:rPr>
              <a:t>None intent helps conversation direction. When an utterance is predicted as the None intent and returned to the bot with that prediction, the bot can ask more questions or provide a menu to direct the user to valid choices in the bot. </a:t>
            </a:r>
          </a:p>
          <a:p>
            <a:r>
              <a:rPr lang="en-US" sz="1200" b="0" i="0" u="none" strike="noStrike" kern="1200" dirty="0">
                <a:solidFill>
                  <a:schemeClr val="tx1"/>
                </a:solidFill>
                <a:effectLst/>
                <a:latin typeface="+mn-lt"/>
                <a:ea typeface="+mn-ea"/>
                <a:cs typeface="+mn-cs"/>
              </a:rPr>
              <a:t>No utterances in None intent skews predictions. If you do not add any utterances for the </a:t>
            </a:r>
            <a:r>
              <a:rPr lang="en-US" sz="1200" b="1" i="0" u="none" strike="noStrike" kern="1200" dirty="0">
                <a:solidFill>
                  <a:schemeClr val="tx1"/>
                </a:solidFill>
                <a:effectLst/>
                <a:latin typeface="+mn-lt"/>
                <a:ea typeface="+mn-ea"/>
                <a:cs typeface="+mn-cs"/>
              </a:rPr>
              <a:t>None</a:t>
            </a:r>
            <a:r>
              <a:rPr lang="en-US" sz="1200" b="0" i="0" u="none" strike="noStrike" kern="1200" dirty="0">
                <a:solidFill>
                  <a:schemeClr val="tx1"/>
                </a:solidFill>
                <a:effectLst/>
                <a:latin typeface="+mn-lt"/>
                <a:ea typeface="+mn-ea"/>
                <a:cs typeface="+mn-cs"/>
              </a:rPr>
              <a:t> intent, LUIS forces an utterance that is outside the domain into one of the domain intents. This will skew the prediction scores by teaching LUIS the wrong intent for the utterance. </a:t>
            </a:r>
          </a:p>
          <a:p>
            <a:endParaRPr lang="en-GB" sz="1200" kern="1200" dirty="0">
              <a:solidFill>
                <a:schemeClr val="tx1"/>
              </a:solidFill>
              <a:effectLst/>
              <a:latin typeface="+mn-lt"/>
              <a:ea typeface="+mn-ea"/>
              <a:cs typeface="+mn-cs"/>
            </a:endParaRPr>
          </a:p>
          <a:p>
            <a:r>
              <a:rPr lang="en-GB" sz="1200" b="1" kern="1200" dirty="0">
                <a:solidFill>
                  <a:schemeClr val="tx1"/>
                </a:solidFill>
                <a:effectLst/>
                <a:latin typeface="+mn-lt"/>
                <a:ea typeface="+mn-ea"/>
                <a:cs typeface="+mn-cs"/>
              </a:rPr>
              <a:t>NOTE</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It is a best practice to use only as many intents as you need to perform the functions of your app. If you define too many intents, it becomes harder for LUIS to classify utterances correctly. If you define too few, they may be so general as to be overlapping.</a:t>
            </a:r>
          </a:p>
          <a:p>
            <a:endParaRPr lang="en-GB"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ADAA47-4E1C-49C7-AF85-DF9C4A6BF20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9597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slide shows an example of how you can map the use case intents to a conversation flow in more detail. The starting point for the this diagram is from the Bot Logic Flow – High Level design. The intention here is to focus on the conversational flow and you can start to add the supporting technology. In addition you can annotate the diagram to outline any logic for determining responses and personalization. The Logic Flow does not have to use this format, but it is important to ensure that the format is understood by the intended audience.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ADAA47-4E1C-49C7-AF85-DF9C4A6BF20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6210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 a more detailed discovery of the business intents, you can augment the high level bot roadmap with greater detail to include the LUIS intents.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ADAA47-4E1C-49C7-AF85-DF9C4A6BF20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0402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What would be the pro’s and cons of using two LUIS intents versus one in the example on the slide?</a:t>
            </a:r>
          </a:p>
          <a:p>
            <a:endParaRPr lang="en-GB" dirty="0"/>
          </a:p>
          <a:p>
            <a:r>
              <a:rPr lang="en-GB" dirty="0"/>
              <a:t>There is no right or wrong answer here.</a:t>
            </a:r>
          </a:p>
          <a:p>
            <a:endParaRPr lang="en-GB" dirty="0"/>
          </a:p>
          <a:p>
            <a:r>
              <a:rPr lang="en-GB" dirty="0"/>
              <a:t>The key points to pick up from the discussion is that students understand that:</a:t>
            </a:r>
          </a:p>
          <a:p>
            <a:endParaRPr lang="en-GB" dirty="0"/>
          </a:p>
          <a:p>
            <a:r>
              <a:rPr lang="en-GB" dirty="0"/>
              <a:t>An intent represents the actions that the user wants to perform.</a:t>
            </a:r>
          </a:p>
          <a:p>
            <a:endParaRPr lang="en-GB" dirty="0"/>
          </a:p>
          <a:p>
            <a:r>
              <a:rPr lang="en-GB" dirty="0"/>
              <a:t>So the question that needs to be answered in the context of the discussion example is whether or not “Get Booking Balance” and “Get Booking Status” are two separate actions or could they be merged as a single action “Get Booking Information”, and secondly what is the pro and con of each approach.</a:t>
            </a:r>
          </a:p>
          <a:p>
            <a:endParaRPr lang="en-GB" dirty="0"/>
          </a:p>
          <a:p>
            <a:r>
              <a:rPr lang="en-GB" dirty="0"/>
              <a:t>Encourage the students to discuss both options and come to a conclusion.</a:t>
            </a:r>
          </a:p>
          <a:p>
            <a:endParaRPr lang="en-GB" dirty="0"/>
          </a:p>
          <a:p>
            <a:endParaRPr lang="en-GB" dirty="0"/>
          </a:p>
          <a:p>
            <a:endParaRPr lang="en-GB" dirty="0"/>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ADAA47-4E1C-49C7-AF85-DF9C4A6BF20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9415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you will explore the steps required to design entities, including:</a:t>
            </a:r>
          </a:p>
          <a:p>
            <a:endParaRPr lang="en-US" dirty="0"/>
          </a:p>
          <a:p>
            <a:pPr marL="171450" indent="-171450">
              <a:buFont typeface="Arial" panose="020B0604020202020204" pitchFamily="34" charset="0"/>
              <a:buChar char="•"/>
            </a:pPr>
            <a:r>
              <a:rPr lang="en-US" dirty="0"/>
              <a:t>Understanding Entities</a:t>
            </a:r>
          </a:p>
          <a:p>
            <a:pPr marL="171450" indent="-171450">
              <a:buFont typeface="Arial" panose="020B0604020202020204" pitchFamily="34" charset="0"/>
              <a:buChar char="•"/>
            </a:pPr>
            <a:r>
              <a:rPr lang="en-US" dirty="0"/>
              <a:t>Entity types</a:t>
            </a:r>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4/24/2018 2:17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30916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Intelligent Cloud Architect Boot Camp">
    <p:bg>
      <p:bgPr>
        <a:solidFill>
          <a:schemeClr val="bg2"/>
        </a:solidFill>
        <a:effectLst/>
      </p:bgPr>
    </p:bg>
    <p:spTree>
      <p:nvGrpSpPr>
        <p:cNvPr id="1" name=""/>
        <p:cNvGrpSpPr/>
        <p:nvPr/>
      </p:nvGrpSpPr>
      <p:grpSpPr>
        <a:xfrm>
          <a:off x="0" y="0"/>
          <a:ext cx="0" cy="0"/>
          <a:chOff x="0" y="0"/>
          <a:chExt cx="0" cy="0"/>
        </a:xfrm>
      </p:grpSpPr>
      <p:sp>
        <p:nvSpPr>
          <p:cNvPr id="11" name="Arc 12">
            <a:extLst>
              <a:ext uri="{FF2B5EF4-FFF2-40B4-BE49-F238E27FC236}">
                <a16:creationId xmlns:a16="http://schemas.microsoft.com/office/drawing/2014/main" id="{4482FD05-F4F6-4D52-A0D4-67F8B984BC9F}"/>
              </a:ext>
            </a:extLst>
          </p:cNvPr>
          <p:cNvSpPr/>
          <p:nvPr userDrawn="1"/>
        </p:nvSpPr>
        <p:spPr>
          <a:xfrm rot="16200000">
            <a:off x="8300546" y="1869065"/>
            <a:ext cx="2659858" cy="5123677"/>
          </a:xfrm>
          <a:custGeom>
            <a:avLst/>
            <a:gdLst>
              <a:gd name="connsiteX0" fmla="*/ 1485900 w 2971800"/>
              <a:gd name="connsiteY0" fmla="*/ 0 h 4581267"/>
              <a:gd name="connsiteX1" fmla="*/ 2735082 w 2971800"/>
              <a:gd name="connsiteY1" fmla="*/ 1050219 h 4581267"/>
              <a:gd name="connsiteX2" fmla="*/ 2971785 w 2971800"/>
              <a:gd name="connsiteY2" fmla="*/ 2301099 h 4581267"/>
              <a:gd name="connsiteX3" fmla="*/ 1485900 w 2971800"/>
              <a:gd name="connsiteY3" fmla="*/ 2290634 h 4581267"/>
              <a:gd name="connsiteX4" fmla="*/ 1485900 w 2971800"/>
              <a:gd name="connsiteY4" fmla="*/ 0 h 4581267"/>
              <a:gd name="connsiteX0" fmla="*/ 1485900 w 2971800"/>
              <a:gd name="connsiteY0" fmla="*/ 0 h 4581267"/>
              <a:gd name="connsiteX1" fmla="*/ 2735082 w 2971800"/>
              <a:gd name="connsiteY1" fmla="*/ 1050219 h 4581267"/>
              <a:gd name="connsiteX2" fmla="*/ 2971785 w 2971800"/>
              <a:gd name="connsiteY2" fmla="*/ 2301099 h 4581267"/>
              <a:gd name="connsiteX0" fmla="*/ 0 w 1485900"/>
              <a:gd name="connsiteY0" fmla="*/ 0 h 5095102"/>
              <a:gd name="connsiteX1" fmla="*/ 1249182 w 1485900"/>
              <a:gd name="connsiteY1" fmla="*/ 1050219 h 5095102"/>
              <a:gd name="connsiteX2" fmla="*/ 1485885 w 1485900"/>
              <a:gd name="connsiteY2" fmla="*/ 2301099 h 5095102"/>
              <a:gd name="connsiteX3" fmla="*/ 0 w 1485900"/>
              <a:gd name="connsiteY3" fmla="*/ 2290634 h 5095102"/>
              <a:gd name="connsiteX4" fmla="*/ 0 w 1485900"/>
              <a:gd name="connsiteY4" fmla="*/ 0 h 5095102"/>
              <a:gd name="connsiteX0" fmla="*/ 0 w 1485900"/>
              <a:gd name="connsiteY0" fmla="*/ 0 h 5095102"/>
              <a:gd name="connsiteX1" fmla="*/ 1249182 w 1485900"/>
              <a:gd name="connsiteY1" fmla="*/ 1050219 h 5095102"/>
              <a:gd name="connsiteX2" fmla="*/ 457184 w 1485900"/>
              <a:gd name="connsiteY2" fmla="*/ 5095102 h 5095102"/>
              <a:gd name="connsiteX0" fmla="*/ 1143000 w 2628900"/>
              <a:gd name="connsiteY0" fmla="*/ 0 h 5095102"/>
              <a:gd name="connsiteX1" fmla="*/ 2392182 w 2628900"/>
              <a:gd name="connsiteY1" fmla="*/ 1050219 h 5095102"/>
              <a:gd name="connsiteX2" fmla="*/ 2628885 w 2628900"/>
              <a:gd name="connsiteY2" fmla="*/ 2301099 h 5095102"/>
              <a:gd name="connsiteX3" fmla="*/ 1143000 w 2628900"/>
              <a:gd name="connsiteY3" fmla="*/ 2290634 h 5095102"/>
              <a:gd name="connsiteX4" fmla="*/ 1143000 w 2628900"/>
              <a:gd name="connsiteY4" fmla="*/ 0 h 5095102"/>
              <a:gd name="connsiteX0" fmla="*/ 0 w 2628900"/>
              <a:gd name="connsiteY0" fmla="*/ 1816100 h 5095102"/>
              <a:gd name="connsiteX1" fmla="*/ 2392182 w 2628900"/>
              <a:gd name="connsiteY1" fmla="*/ 1050219 h 5095102"/>
              <a:gd name="connsiteX2" fmla="*/ 1600184 w 2628900"/>
              <a:gd name="connsiteY2"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2425520 w 2662238"/>
              <a:gd name="connsiteY1" fmla="*/ 1050219 h 5095102"/>
              <a:gd name="connsiteX2" fmla="*/ 1633522 w 2662238"/>
              <a:gd name="connsiteY2"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3958 w 2659858"/>
              <a:gd name="connsiteY0" fmla="*/ 0 h 5123677"/>
              <a:gd name="connsiteX1" fmla="*/ 2423140 w 2659858"/>
              <a:gd name="connsiteY1" fmla="*/ 1050219 h 5123677"/>
              <a:gd name="connsiteX2" fmla="*/ 2659843 w 2659858"/>
              <a:gd name="connsiteY2" fmla="*/ 2301099 h 5123677"/>
              <a:gd name="connsiteX3" fmla="*/ 1173958 w 2659858"/>
              <a:gd name="connsiteY3" fmla="*/ 2290634 h 5123677"/>
              <a:gd name="connsiteX4" fmla="*/ 1173958 w 2659858"/>
              <a:gd name="connsiteY4" fmla="*/ 0 h 5123677"/>
              <a:gd name="connsiteX0" fmla="*/ 0 w 2659858"/>
              <a:gd name="connsiteY0" fmla="*/ 1889922 h 5123677"/>
              <a:gd name="connsiteX1" fmla="*/ 1650192 w 2659858"/>
              <a:gd name="connsiteY1" fmla="*/ 5123677 h 5123677"/>
              <a:gd name="connsiteX0" fmla="*/ 1173958 w 2659858"/>
              <a:gd name="connsiteY0" fmla="*/ 0 h 5123677"/>
              <a:gd name="connsiteX1" fmla="*/ 2423140 w 2659858"/>
              <a:gd name="connsiteY1" fmla="*/ 1050219 h 5123677"/>
              <a:gd name="connsiteX2" fmla="*/ 2659843 w 2659858"/>
              <a:gd name="connsiteY2" fmla="*/ 2301099 h 5123677"/>
              <a:gd name="connsiteX3" fmla="*/ 1173958 w 2659858"/>
              <a:gd name="connsiteY3" fmla="*/ 2290634 h 5123677"/>
              <a:gd name="connsiteX4" fmla="*/ 1173958 w 2659858"/>
              <a:gd name="connsiteY4" fmla="*/ 0 h 5123677"/>
              <a:gd name="connsiteX0" fmla="*/ 0 w 2659858"/>
              <a:gd name="connsiteY0" fmla="*/ 1889922 h 5123677"/>
              <a:gd name="connsiteX1" fmla="*/ 1650192 w 2659858"/>
              <a:gd name="connsiteY1" fmla="*/ 5123677 h 5123677"/>
            </a:gdLst>
            <a:ahLst/>
            <a:cxnLst>
              <a:cxn ang="0">
                <a:pos x="connsiteX0" y="connsiteY0"/>
              </a:cxn>
              <a:cxn ang="0">
                <a:pos x="connsiteX1" y="connsiteY1"/>
              </a:cxn>
            </a:cxnLst>
            <a:rect l="l" t="t" r="r" b="b"/>
            <a:pathLst>
              <a:path w="2659858" h="5123677" stroke="0" extrusionOk="0">
                <a:moveTo>
                  <a:pt x="1173958" y="0"/>
                </a:moveTo>
                <a:cubicBezTo>
                  <a:pt x="1679080" y="0"/>
                  <a:pt x="2149608" y="395585"/>
                  <a:pt x="2423140" y="1050219"/>
                </a:cubicBezTo>
                <a:cubicBezTo>
                  <a:pt x="2578929" y="1423063"/>
                  <a:pt x="2661157" y="1857606"/>
                  <a:pt x="2659843" y="2301099"/>
                </a:cubicBezTo>
                <a:lnTo>
                  <a:pt x="1173958" y="2290634"/>
                </a:lnTo>
                <a:lnTo>
                  <a:pt x="1173958" y="0"/>
                </a:lnTo>
                <a:close/>
              </a:path>
              <a:path w="2659858" h="5123677" fill="none">
                <a:moveTo>
                  <a:pt x="0" y="1889922"/>
                </a:moveTo>
                <a:cubicBezTo>
                  <a:pt x="1442247" y="2534466"/>
                  <a:pt x="1905795" y="3976716"/>
                  <a:pt x="1650192" y="5123677"/>
                </a:cubicBezTo>
              </a:path>
            </a:pathLst>
          </a:custGeom>
          <a:noFill/>
          <a:ln w="12700">
            <a:solidFill>
              <a:schemeClr val="accent1">
                <a:lumMod val="20000"/>
                <a:lumOff val="80000"/>
                <a:alpha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2" name="Arc 12">
            <a:extLst>
              <a:ext uri="{FF2B5EF4-FFF2-40B4-BE49-F238E27FC236}">
                <a16:creationId xmlns:a16="http://schemas.microsoft.com/office/drawing/2014/main" id="{E73B8847-EA8B-4495-9732-9FA0DB1963B0}"/>
              </a:ext>
            </a:extLst>
          </p:cNvPr>
          <p:cNvSpPr/>
          <p:nvPr userDrawn="1"/>
        </p:nvSpPr>
        <p:spPr>
          <a:xfrm rot="16200000">
            <a:off x="4275597" y="-1752531"/>
            <a:ext cx="6569893" cy="9188265"/>
          </a:xfrm>
          <a:custGeom>
            <a:avLst/>
            <a:gdLst>
              <a:gd name="connsiteX0" fmla="*/ 1485900 w 2971800"/>
              <a:gd name="connsiteY0" fmla="*/ 0 h 4581267"/>
              <a:gd name="connsiteX1" fmla="*/ 2735082 w 2971800"/>
              <a:gd name="connsiteY1" fmla="*/ 1050219 h 4581267"/>
              <a:gd name="connsiteX2" fmla="*/ 2971785 w 2971800"/>
              <a:gd name="connsiteY2" fmla="*/ 2301099 h 4581267"/>
              <a:gd name="connsiteX3" fmla="*/ 1485900 w 2971800"/>
              <a:gd name="connsiteY3" fmla="*/ 2290634 h 4581267"/>
              <a:gd name="connsiteX4" fmla="*/ 1485900 w 2971800"/>
              <a:gd name="connsiteY4" fmla="*/ 0 h 4581267"/>
              <a:gd name="connsiteX0" fmla="*/ 1485900 w 2971800"/>
              <a:gd name="connsiteY0" fmla="*/ 0 h 4581267"/>
              <a:gd name="connsiteX1" fmla="*/ 2735082 w 2971800"/>
              <a:gd name="connsiteY1" fmla="*/ 1050219 h 4581267"/>
              <a:gd name="connsiteX2" fmla="*/ 2971785 w 2971800"/>
              <a:gd name="connsiteY2" fmla="*/ 2301099 h 4581267"/>
              <a:gd name="connsiteX0" fmla="*/ 0 w 1485900"/>
              <a:gd name="connsiteY0" fmla="*/ 0 h 5095102"/>
              <a:gd name="connsiteX1" fmla="*/ 1249182 w 1485900"/>
              <a:gd name="connsiteY1" fmla="*/ 1050219 h 5095102"/>
              <a:gd name="connsiteX2" fmla="*/ 1485885 w 1485900"/>
              <a:gd name="connsiteY2" fmla="*/ 2301099 h 5095102"/>
              <a:gd name="connsiteX3" fmla="*/ 0 w 1485900"/>
              <a:gd name="connsiteY3" fmla="*/ 2290634 h 5095102"/>
              <a:gd name="connsiteX4" fmla="*/ 0 w 1485900"/>
              <a:gd name="connsiteY4" fmla="*/ 0 h 5095102"/>
              <a:gd name="connsiteX0" fmla="*/ 0 w 1485900"/>
              <a:gd name="connsiteY0" fmla="*/ 0 h 5095102"/>
              <a:gd name="connsiteX1" fmla="*/ 1249182 w 1485900"/>
              <a:gd name="connsiteY1" fmla="*/ 1050219 h 5095102"/>
              <a:gd name="connsiteX2" fmla="*/ 457184 w 1485900"/>
              <a:gd name="connsiteY2" fmla="*/ 5095102 h 5095102"/>
              <a:gd name="connsiteX0" fmla="*/ 1143000 w 2628900"/>
              <a:gd name="connsiteY0" fmla="*/ 0 h 5095102"/>
              <a:gd name="connsiteX1" fmla="*/ 2392182 w 2628900"/>
              <a:gd name="connsiteY1" fmla="*/ 1050219 h 5095102"/>
              <a:gd name="connsiteX2" fmla="*/ 2628885 w 2628900"/>
              <a:gd name="connsiteY2" fmla="*/ 2301099 h 5095102"/>
              <a:gd name="connsiteX3" fmla="*/ 1143000 w 2628900"/>
              <a:gd name="connsiteY3" fmla="*/ 2290634 h 5095102"/>
              <a:gd name="connsiteX4" fmla="*/ 1143000 w 2628900"/>
              <a:gd name="connsiteY4" fmla="*/ 0 h 5095102"/>
              <a:gd name="connsiteX0" fmla="*/ 0 w 2628900"/>
              <a:gd name="connsiteY0" fmla="*/ 1816100 h 5095102"/>
              <a:gd name="connsiteX1" fmla="*/ 2392182 w 2628900"/>
              <a:gd name="connsiteY1" fmla="*/ 1050219 h 5095102"/>
              <a:gd name="connsiteX2" fmla="*/ 1600184 w 2628900"/>
              <a:gd name="connsiteY2"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2425520 w 2662238"/>
              <a:gd name="connsiteY1" fmla="*/ 1050219 h 5095102"/>
              <a:gd name="connsiteX2" fmla="*/ 1633522 w 2662238"/>
              <a:gd name="connsiteY2"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095102"/>
              <a:gd name="connsiteX1" fmla="*/ 2425520 w 2662238"/>
              <a:gd name="connsiteY1" fmla="*/ 1050219 h 5095102"/>
              <a:gd name="connsiteX2" fmla="*/ 2662223 w 2662238"/>
              <a:gd name="connsiteY2" fmla="*/ 2301099 h 5095102"/>
              <a:gd name="connsiteX3" fmla="*/ 1176338 w 2662238"/>
              <a:gd name="connsiteY3" fmla="*/ 2290634 h 5095102"/>
              <a:gd name="connsiteX4" fmla="*/ 1176338 w 2662238"/>
              <a:gd name="connsiteY4" fmla="*/ 0 h 5095102"/>
              <a:gd name="connsiteX0" fmla="*/ 0 w 2662238"/>
              <a:gd name="connsiteY0" fmla="*/ 1882775 h 5095102"/>
              <a:gd name="connsiteX1" fmla="*/ 1633522 w 2662238"/>
              <a:gd name="connsiteY1" fmla="*/ 5095102 h 5095102"/>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6338 w 2662238"/>
              <a:gd name="connsiteY0" fmla="*/ 0 h 5123677"/>
              <a:gd name="connsiteX1" fmla="*/ 2425520 w 2662238"/>
              <a:gd name="connsiteY1" fmla="*/ 1050219 h 5123677"/>
              <a:gd name="connsiteX2" fmla="*/ 2662223 w 2662238"/>
              <a:gd name="connsiteY2" fmla="*/ 2301099 h 5123677"/>
              <a:gd name="connsiteX3" fmla="*/ 1176338 w 2662238"/>
              <a:gd name="connsiteY3" fmla="*/ 2290634 h 5123677"/>
              <a:gd name="connsiteX4" fmla="*/ 1176338 w 2662238"/>
              <a:gd name="connsiteY4" fmla="*/ 0 h 5123677"/>
              <a:gd name="connsiteX0" fmla="*/ 0 w 2662238"/>
              <a:gd name="connsiteY0" fmla="*/ 1882775 h 5123677"/>
              <a:gd name="connsiteX1" fmla="*/ 1652572 w 2662238"/>
              <a:gd name="connsiteY1" fmla="*/ 5123677 h 5123677"/>
              <a:gd name="connsiteX0" fmla="*/ 1173958 w 2659858"/>
              <a:gd name="connsiteY0" fmla="*/ 0 h 5123677"/>
              <a:gd name="connsiteX1" fmla="*/ 2423140 w 2659858"/>
              <a:gd name="connsiteY1" fmla="*/ 1050219 h 5123677"/>
              <a:gd name="connsiteX2" fmla="*/ 2659843 w 2659858"/>
              <a:gd name="connsiteY2" fmla="*/ 2301099 h 5123677"/>
              <a:gd name="connsiteX3" fmla="*/ 1173958 w 2659858"/>
              <a:gd name="connsiteY3" fmla="*/ 2290634 h 5123677"/>
              <a:gd name="connsiteX4" fmla="*/ 1173958 w 2659858"/>
              <a:gd name="connsiteY4" fmla="*/ 0 h 5123677"/>
              <a:gd name="connsiteX0" fmla="*/ 0 w 2659858"/>
              <a:gd name="connsiteY0" fmla="*/ 1889922 h 5123677"/>
              <a:gd name="connsiteX1" fmla="*/ 1650192 w 2659858"/>
              <a:gd name="connsiteY1" fmla="*/ 5123677 h 5123677"/>
              <a:gd name="connsiteX0" fmla="*/ 1173958 w 2659858"/>
              <a:gd name="connsiteY0" fmla="*/ 0 h 5123677"/>
              <a:gd name="connsiteX1" fmla="*/ 2423140 w 2659858"/>
              <a:gd name="connsiteY1" fmla="*/ 1050219 h 5123677"/>
              <a:gd name="connsiteX2" fmla="*/ 2659843 w 2659858"/>
              <a:gd name="connsiteY2" fmla="*/ 2301099 h 5123677"/>
              <a:gd name="connsiteX3" fmla="*/ 1173958 w 2659858"/>
              <a:gd name="connsiteY3" fmla="*/ 2290634 h 5123677"/>
              <a:gd name="connsiteX4" fmla="*/ 1173958 w 2659858"/>
              <a:gd name="connsiteY4" fmla="*/ 0 h 5123677"/>
              <a:gd name="connsiteX0" fmla="*/ 0 w 2659858"/>
              <a:gd name="connsiteY0" fmla="*/ 1889922 h 5123677"/>
              <a:gd name="connsiteX1" fmla="*/ 1650192 w 2659858"/>
              <a:gd name="connsiteY1" fmla="*/ 5123677 h 5123677"/>
              <a:gd name="connsiteX0" fmla="*/ 1173958 w 2659858"/>
              <a:gd name="connsiteY0" fmla="*/ 0 h 5123677"/>
              <a:gd name="connsiteX1" fmla="*/ 2423140 w 2659858"/>
              <a:gd name="connsiteY1" fmla="*/ 1050219 h 5123677"/>
              <a:gd name="connsiteX2" fmla="*/ 2659843 w 2659858"/>
              <a:gd name="connsiteY2" fmla="*/ 2301099 h 5123677"/>
              <a:gd name="connsiteX3" fmla="*/ 1173958 w 2659858"/>
              <a:gd name="connsiteY3" fmla="*/ 2290634 h 5123677"/>
              <a:gd name="connsiteX4" fmla="*/ 1173958 w 2659858"/>
              <a:gd name="connsiteY4" fmla="*/ 0 h 5123677"/>
              <a:gd name="connsiteX0" fmla="*/ 0 w 2659858"/>
              <a:gd name="connsiteY0" fmla="*/ 1889922 h 5123677"/>
              <a:gd name="connsiteX1" fmla="*/ 1650192 w 2659858"/>
              <a:gd name="connsiteY1" fmla="*/ 5123677 h 5123677"/>
              <a:gd name="connsiteX0" fmla="*/ 1150209 w 2636109"/>
              <a:gd name="connsiteY0" fmla="*/ 0 h 5123677"/>
              <a:gd name="connsiteX1" fmla="*/ 2399391 w 2636109"/>
              <a:gd name="connsiteY1" fmla="*/ 1050219 h 5123677"/>
              <a:gd name="connsiteX2" fmla="*/ 2636094 w 2636109"/>
              <a:gd name="connsiteY2" fmla="*/ 2301099 h 5123677"/>
              <a:gd name="connsiteX3" fmla="*/ 1150209 w 2636109"/>
              <a:gd name="connsiteY3" fmla="*/ 2290634 h 5123677"/>
              <a:gd name="connsiteX4" fmla="*/ 1150209 w 2636109"/>
              <a:gd name="connsiteY4" fmla="*/ 0 h 5123677"/>
              <a:gd name="connsiteX0" fmla="*/ 0 w 2636109"/>
              <a:gd name="connsiteY0" fmla="*/ 2045387 h 5123677"/>
              <a:gd name="connsiteX1" fmla="*/ 1626443 w 2636109"/>
              <a:gd name="connsiteY1" fmla="*/ 5123677 h 5123677"/>
              <a:gd name="connsiteX0" fmla="*/ 1150209 w 2636109"/>
              <a:gd name="connsiteY0" fmla="*/ 0 h 5123677"/>
              <a:gd name="connsiteX1" fmla="*/ 2399391 w 2636109"/>
              <a:gd name="connsiteY1" fmla="*/ 1050219 h 5123677"/>
              <a:gd name="connsiteX2" fmla="*/ 2636094 w 2636109"/>
              <a:gd name="connsiteY2" fmla="*/ 2301099 h 5123677"/>
              <a:gd name="connsiteX3" fmla="*/ 1150209 w 2636109"/>
              <a:gd name="connsiteY3" fmla="*/ 2290634 h 5123677"/>
              <a:gd name="connsiteX4" fmla="*/ 1150209 w 2636109"/>
              <a:gd name="connsiteY4" fmla="*/ 0 h 5123677"/>
              <a:gd name="connsiteX0" fmla="*/ 0 w 2636109"/>
              <a:gd name="connsiteY0" fmla="*/ 2045387 h 5123677"/>
              <a:gd name="connsiteX1" fmla="*/ 1626443 w 2636109"/>
              <a:gd name="connsiteY1" fmla="*/ 5123677 h 5123677"/>
              <a:gd name="connsiteX0" fmla="*/ 1150209 w 2636109"/>
              <a:gd name="connsiteY0" fmla="*/ 0 h 5123677"/>
              <a:gd name="connsiteX1" fmla="*/ 2399391 w 2636109"/>
              <a:gd name="connsiteY1" fmla="*/ 1050219 h 5123677"/>
              <a:gd name="connsiteX2" fmla="*/ 2636094 w 2636109"/>
              <a:gd name="connsiteY2" fmla="*/ 2301099 h 5123677"/>
              <a:gd name="connsiteX3" fmla="*/ 1150209 w 2636109"/>
              <a:gd name="connsiteY3" fmla="*/ 2290634 h 5123677"/>
              <a:gd name="connsiteX4" fmla="*/ 1150209 w 2636109"/>
              <a:gd name="connsiteY4" fmla="*/ 0 h 5123677"/>
              <a:gd name="connsiteX0" fmla="*/ 0 w 2636109"/>
              <a:gd name="connsiteY0" fmla="*/ 2045387 h 5123677"/>
              <a:gd name="connsiteX1" fmla="*/ 1626443 w 2636109"/>
              <a:gd name="connsiteY1" fmla="*/ 5123677 h 5123677"/>
            </a:gdLst>
            <a:ahLst/>
            <a:cxnLst>
              <a:cxn ang="0">
                <a:pos x="connsiteX0" y="connsiteY0"/>
              </a:cxn>
              <a:cxn ang="0">
                <a:pos x="connsiteX1" y="connsiteY1"/>
              </a:cxn>
            </a:cxnLst>
            <a:rect l="l" t="t" r="r" b="b"/>
            <a:pathLst>
              <a:path w="2636109" h="5123677" stroke="0" extrusionOk="0">
                <a:moveTo>
                  <a:pt x="1150209" y="0"/>
                </a:moveTo>
                <a:cubicBezTo>
                  <a:pt x="1655331" y="0"/>
                  <a:pt x="2125859" y="395585"/>
                  <a:pt x="2399391" y="1050219"/>
                </a:cubicBezTo>
                <a:cubicBezTo>
                  <a:pt x="2555180" y="1423063"/>
                  <a:pt x="2637408" y="1857606"/>
                  <a:pt x="2636094" y="2301099"/>
                </a:cubicBezTo>
                <a:lnTo>
                  <a:pt x="1150209" y="2290634"/>
                </a:lnTo>
                <a:lnTo>
                  <a:pt x="1150209" y="0"/>
                </a:lnTo>
                <a:close/>
              </a:path>
              <a:path w="2636109" h="5123677" fill="none">
                <a:moveTo>
                  <a:pt x="0" y="2045387"/>
                </a:moveTo>
                <a:cubicBezTo>
                  <a:pt x="1360446" y="2375211"/>
                  <a:pt x="1736915" y="4098056"/>
                  <a:pt x="1626443" y="5123677"/>
                </a:cubicBezTo>
              </a:path>
            </a:pathLst>
          </a:custGeom>
          <a:noFill/>
          <a:ln w="12700">
            <a:solidFill>
              <a:schemeClr val="accent1">
                <a:lumMod val="20000"/>
                <a:lumOff val="80000"/>
                <a:alpha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1">
            <a:extLst>
              <a:ext uri="{FF2B5EF4-FFF2-40B4-BE49-F238E27FC236}">
                <a16:creationId xmlns:a16="http://schemas.microsoft.com/office/drawing/2014/main" id="{1F943766-1615-4432-905C-072976630204}"/>
              </a:ext>
            </a:extLst>
          </p:cNvPr>
          <p:cNvSpPr>
            <a:spLocks/>
          </p:cNvSpPr>
          <p:nvPr userDrawn="1"/>
        </p:nvSpPr>
        <p:spPr bwMode="auto">
          <a:xfrm>
            <a:off x="-92364" y="4651948"/>
            <a:ext cx="12284364" cy="2258859"/>
          </a:xfrm>
          <a:custGeom>
            <a:avLst/>
            <a:gdLst>
              <a:gd name="T0" fmla="*/ 4468 w 4666"/>
              <a:gd name="T1" fmla="*/ 394 h 887"/>
              <a:gd name="T2" fmla="*/ 4208 w 4666"/>
              <a:gd name="T3" fmla="*/ 497 h 887"/>
              <a:gd name="T4" fmla="*/ 4019 w 4666"/>
              <a:gd name="T5" fmla="*/ 257 h 887"/>
              <a:gd name="T6" fmla="*/ 3962 w 4666"/>
              <a:gd name="T7" fmla="*/ 180 h 887"/>
              <a:gd name="T8" fmla="*/ 3796 w 4666"/>
              <a:gd name="T9" fmla="*/ 257 h 887"/>
              <a:gd name="T10" fmla="*/ 3739 w 4666"/>
              <a:gd name="T11" fmla="*/ 320 h 887"/>
              <a:gd name="T12" fmla="*/ 3606 w 4666"/>
              <a:gd name="T13" fmla="*/ 109 h 887"/>
              <a:gd name="T14" fmla="*/ 3364 w 4666"/>
              <a:gd name="T15" fmla="*/ 0 h 887"/>
              <a:gd name="T16" fmla="*/ 2978 w 4666"/>
              <a:gd name="T17" fmla="*/ 257 h 887"/>
              <a:gd name="T18" fmla="*/ 2926 w 4666"/>
              <a:gd name="T19" fmla="*/ 180 h 887"/>
              <a:gd name="T20" fmla="*/ 2760 w 4666"/>
              <a:gd name="T21" fmla="*/ 257 h 887"/>
              <a:gd name="T22" fmla="*/ 2703 w 4666"/>
              <a:gd name="T23" fmla="*/ 497 h 887"/>
              <a:gd name="T24" fmla="*/ 2512 w 4666"/>
              <a:gd name="T25" fmla="*/ 394 h 887"/>
              <a:gd name="T26" fmla="*/ 2254 w 4666"/>
              <a:gd name="T27" fmla="*/ 320 h 887"/>
              <a:gd name="T28" fmla="*/ 1955 w 4666"/>
              <a:gd name="T29" fmla="*/ 91 h 887"/>
              <a:gd name="T30" fmla="*/ 1751 w 4666"/>
              <a:gd name="T31" fmla="*/ 465 h 887"/>
              <a:gd name="T32" fmla="*/ 1567 w 4666"/>
              <a:gd name="T33" fmla="*/ 394 h 887"/>
              <a:gd name="T34" fmla="*/ 1325 w 4666"/>
              <a:gd name="T35" fmla="*/ 394 h 887"/>
              <a:gd name="T36" fmla="*/ 1290 w 4666"/>
              <a:gd name="T37" fmla="*/ 497 h 887"/>
              <a:gd name="T38" fmla="*/ 1099 w 4666"/>
              <a:gd name="T39" fmla="*/ 428 h 887"/>
              <a:gd name="T40" fmla="*/ 1044 w 4666"/>
              <a:gd name="T41" fmla="*/ 351 h 887"/>
              <a:gd name="T42" fmla="*/ 876 w 4666"/>
              <a:gd name="T43" fmla="*/ 428 h 887"/>
              <a:gd name="T44" fmla="*/ 821 w 4666"/>
              <a:gd name="T45" fmla="*/ 634 h 887"/>
              <a:gd name="T46" fmla="*/ 567 w 4666"/>
              <a:gd name="T47" fmla="*/ 465 h 887"/>
              <a:gd name="T48" fmla="*/ 325 w 4666"/>
              <a:gd name="T49" fmla="*/ 603 h 887"/>
              <a:gd name="T50" fmla="*/ 0 w 4666"/>
              <a:gd name="T51" fmla="*/ 887 h 887"/>
              <a:gd name="T52" fmla="*/ 327 w 4666"/>
              <a:gd name="T53" fmla="*/ 887 h 887"/>
              <a:gd name="T54" fmla="*/ 567 w 4666"/>
              <a:gd name="T55" fmla="*/ 887 h 887"/>
              <a:gd name="T56" fmla="*/ 860 w 4666"/>
              <a:gd name="T57" fmla="*/ 887 h 887"/>
              <a:gd name="T58" fmla="*/ 1099 w 4666"/>
              <a:gd name="T59" fmla="*/ 887 h 887"/>
              <a:gd name="T60" fmla="*/ 1204 w 4666"/>
              <a:gd name="T61" fmla="*/ 887 h 887"/>
              <a:gd name="T62" fmla="*/ 1321 w 4666"/>
              <a:gd name="T63" fmla="*/ 887 h 887"/>
              <a:gd name="T64" fmla="*/ 1346 w 4666"/>
              <a:gd name="T65" fmla="*/ 887 h 887"/>
              <a:gd name="T66" fmla="*/ 1553 w 4666"/>
              <a:gd name="T67" fmla="*/ 887 h 887"/>
              <a:gd name="T68" fmla="*/ 1751 w 4666"/>
              <a:gd name="T69" fmla="*/ 887 h 887"/>
              <a:gd name="T70" fmla="*/ 1827 w 4666"/>
              <a:gd name="T71" fmla="*/ 887 h 887"/>
              <a:gd name="T72" fmla="*/ 2254 w 4666"/>
              <a:gd name="T73" fmla="*/ 887 h 887"/>
              <a:gd name="T74" fmla="*/ 2512 w 4666"/>
              <a:gd name="T75" fmla="*/ 887 h 887"/>
              <a:gd name="T76" fmla="*/ 2741 w 4666"/>
              <a:gd name="T77" fmla="*/ 887 h 887"/>
              <a:gd name="T78" fmla="*/ 2981 w 4666"/>
              <a:gd name="T79" fmla="*/ 887 h 887"/>
              <a:gd name="T80" fmla="*/ 3364 w 4666"/>
              <a:gd name="T81" fmla="*/ 887 h 887"/>
              <a:gd name="T82" fmla="*/ 3606 w 4666"/>
              <a:gd name="T83" fmla="*/ 887 h 887"/>
              <a:gd name="T84" fmla="*/ 3780 w 4666"/>
              <a:gd name="T85" fmla="*/ 887 h 887"/>
              <a:gd name="T86" fmla="*/ 4019 w 4666"/>
              <a:gd name="T87" fmla="*/ 887 h 887"/>
              <a:gd name="T88" fmla="*/ 4208 w 4666"/>
              <a:gd name="T89" fmla="*/ 887 h 887"/>
              <a:gd name="T90" fmla="*/ 4468 w 4666"/>
              <a:gd name="T91" fmla="*/ 887 h 887"/>
              <a:gd name="T92" fmla="*/ 4666 w 4666"/>
              <a:gd name="T93" fmla="*/ 722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66" h="887">
                <a:moveTo>
                  <a:pt x="4468" y="722"/>
                </a:moveTo>
                <a:lnTo>
                  <a:pt x="4468" y="394"/>
                </a:lnTo>
                <a:lnTo>
                  <a:pt x="4208" y="394"/>
                </a:lnTo>
                <a:lnTo>
                  <a:pt x="4208" y="497"/>
                </a:lnTo>
                <a:lnTo>
                  <a:pt x="4019" y="497"/>
                </a:lnTo>
                <a:lnTo>
                  <a:pt x="4019" y="257"/>
                </a:lnTo>
                <a:lnTo>
                  <a:pt x="3962" y="257"/>
                </a:lnTo>
                <a:lnTo>
                  <a:pt x="3962" y="180"/>
                </a:lnTo>
                <a:lnTo>
                  <a:pt x="3796" y="180"/>
                </a:lnTo>
                <a:lnTo>
                  <a:pt x="3796" y="257"/>
                </a:lnTo>
                <a:lnTo>
                  <a:pt x="3739" y="257"/>
                </a:lnTo>
                <a:lnTo>
                  <a:pt x="3739" y="320"/>
                </a:lnTo>
                <a:lnTo>
                  <a:pt x="3606" y="320"/>
                </a:lnTo>
                <a:lnTo>
                  <a:pt x="3606" y="109"/>
                </a:lnTo>
                <a:lnTo>
                  <a:pt x="3364" y="306"/>
                </a:lnTo>
                <a:lnTo>
                  <a:pt x="3364" y="0"/>
                </a:lnTo>
                <a:lnTo>
                  <a:pt x="2978" y="0"/>
                </a:lnTo>
                <a:lnTo>
                  <a:pt x="2978" y="257"/>
                </a:lnTo>
                <a:lnTo>
                  <a:pt x="2926" y="257"/>
                </a:lnTo>
                <a:lnTo>
                  <a:pt x="2926" y="180"/>
                </a:lnTo>
                <a:lnTo>
                  <a:pt x="2760" y="180"/>
                </a:lnTo>
                <a:lnTo>
                  <a:pt x="2760" y="257"/>
                </a:lnTo>
                <a:lnTo>
                  <a:pt x="2703" y="257"/>
                </a:lnTo>
                <a:lnTo>
                  <a:pt x="2703" y="497"/>
                </a:lnTo>
                <a:lnTo>
                  <a:pt x="2512" y="497"/>
                </a:lnTo>
                <a:lnTo>
                  <a:pt x="2512" y="394"/>
                </a:lnTo>
                <a:lnTo>
                  <a:pt x="2254" y="394"/>
                </a:lnTo>
                <a:lnTo>
                  <a:pt x="2254" y="320"/>
                </a:lnTo>
                <a:lnTo>
                  <a:pt x="1955" y="320"/>
                </a:lnTo>
                <a:lnTo>
                  <a:pt x="1955" y="91"/>
                </a:lnTo>
                <a:lnTo>
                  <a:pt x="1751" y="91"/>
                </a:lnTo>
                <a:lnTo>
                  <a:pt x="1751" y="465"/>
                </a:lnTo>
                <a:lnTo>
                  <a:pt x="1567" y="465"/>
                </a:lnTo>
                <a:lnTo>
                  <a:pt x="1567" y="394"/>
                </a:lnTo>
                <a:lnTo>
                  <a:pt x="1550" y="394"/>
                </a:lnTo>
                <a:lnTo>
                  <a:pt x="1325" y="394"/>
                </a:lnTo>
                <a:lnTo>
                  <a:pt x="1290" y="394"/>
                </a:lnTo>
                <a:lnTo>
                  <a:pt x="1290" y="497"/>
                </a:lnTo>
                <a:lnTo>
                  <a:pt x="1099" y="497"/>
                </a:lnTo>
                <a:lnTo>
                  <a:pt x="1099" y="428"/>
                </a:lnTo>
                <a:lnTo>
                  <a:pt x="1044" y="428"/>
                </a:lnTo>
                <a:lnTo>
                  <a:pt x="1044" y="351"/>
                </a:lnTo>
                <a:lnTo>
                  <a:pt x="876" y="351"/>
                </a:lnTo>
                <a:lnTo>
                  <a:pt x="876" y="428"/>
                </a:lnTo>
                <a:lnTo>
                  <a:pt x="821" y="428"/>
                </a:lnTo>
                <a:lnTo>
                  <a:pt x="821" y="634"/>
                </a:lnTo>
                <a:lnTo>
                  <a:pt x="567" y="634"/>
                </a:lnTo>
                <a:lnTo>
                  <a:pt x="567" y="465"/>
                </a:lnTo>
                <a:lnTo>
                  <a:pt x="325" y="465"/>
                </a:lnTo>
                <a:lnTo>
                  <a:pt x="325" y="603"/>
                </a:lnTo>
                <a:lnTo>
                  <a:pt x="0" y="603"/>
                </a:lnTo>
                <a:lnTo>
                  <a:pt x="0" y="887"/>
                </a:lnTo>
                <a:lnTo>
                  <a:pt x="325" y="887"/>
                </a:lnTo>
                <a:lnTo>
                  <a:pt x="327" y="887"/>
                </a:lnTo>
                <a:lnTo>
                  <a:pt x="563" y="887"/>
                </a:lnTo>
                <a:lnTo>
                  <a:pt x="567" y="887"/>
                </a:lnTo>
                <a:lnTo>
                  <a:pt x="821" y="887"/>
                </a:lnTo>
                <a:lnTo>
                  <a:pt x="860" y="887"/>
                </a:lnTo>
                <a:lnTo>
                  <a:pt x="1061" y="887"/>
                </a:lnTo>
                <a:lnTo>
                  <a:pt x="1099" y="887"/>
                </a:lnTo>
                <a:lnTo>
                  <a:pt x="1104" y="887"/>
                </a:lnTo>
                <a:lnTo>
                  <a:pt x="1204" y="887"/>
                </a:lnTo>
                <a:lnTo>
                  <a:pt x="1290" y="887"/>
                </a:lnTo>
                <a:lnTo>
                  <a:pt x="1321" y="887"/>
                </a:lnTo>
                <a:lnTo>
                  <a:pt x="1325" y="887"/>
                </a:lnTo>
                <a:lnTo>
                  <a:pt x="1346" y="887"/>
                </a:lnTo>
                <a:lnTo>
                  <a:pt x="1550" y="887"/>
                </a:lnTo>
                <a:lnTo>
                  <a:pt x="1553" y="887"/>
                </a:lnTo>
                <a:lnTo>
                  <a:pt x="1567" y="887"/>
                </a:lnTo>
                <a:lnTo>
                  <a:pt x="1751" y="887"/>
                </a:lnTo>
                <a:lnTo>
                  <a:pt x="1795" y="887"/>
                </a:lnTo>
                <a:lnTo>
                  <a:pt x="1827" y="887"/>
                </a:lnTo>
                <a:lnTo>
                  <a:pt x="1955" y="887"/>
                </a:lnTo>
                <a:lnTo>
                  <a:pt x="2254" y="887"/>
                </a:lnTo>
                <a:lnTo>
                  <a:pt x="2483" y="887"/>
                </a:lnTo>
                <a:lnTo>
                  <a:pt x="2512" y="887"/>
                </a:lnTo>
                <a:lnTo>
                  <a:pt x="2703" y="887"/>
                </a:lnTo>
                <a:lnTo>
                  <a:pt x="2741" y="887"/>
                </a:lnTo>
                <a:lnTo>
                  <a:pt x="2978" y="887"/>
                </a:lnTo>
                <a:lnTo>
                  <a:pt x="2981" y="887"/>
                </a:lnTo>
                <a:lnTo>
                  <a:pt x="3356" y="887"/>
                </a:lnTo>
                <a:lnTo>
                  <a:pt x="3364" y="887"/>
                </a:lnTo>
                <a:lnTo>
                  <a:pt x="3481" y="887"/>
                </a:lnTo>
                <a:lnTo>
                  <a:pt x="3606" y="887"/>
                </a:lnTo>
                <a:lnTo>
                  <a:pt x="3739" y="887"/>
                </a:lnTo>
                <a:lnTo>
                  <a:pt x="3780" y="887"/>
                </a:lnTo>
                <a:lnTo>
                  <a:pt x="3980" y="887"/>
                </a:lnTo>
                <a:lnTo>
                  <a:pt x="4019" y="887"/>
                </a:lnTo>
                <a:lnTo>
                  <a:pt x="4124" y="887"/>
                </a:lnTo>
                <a:lnTo>
                  <a:pt x="4208" y="887"/>
                </a:lnTo>
                <a:lnTo>
                  <a:pt x="4239" y="887"/>
                </a:lnTo>
                <a:lnTo>
                  <a:pt x="4468" y="887"/>
                </a:lnTo>
                <a:lnTo>
                  <a:pt x="4666" y="887"/>
                </a:lnTo>
                <a:lnTo>
                  <a:pt x="4666" y="722"/>
                </a:lnTo>
                <a:lnTo>
                  <a:pt x="4468" y="722"/>
                </a:lnTo>
                <a:close/>
              </a:path>
            </a:pathLst>
          </a:custGeom>
          <a:solidFill>
            <a:srgbClr val="00188F">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4" name="Rectangle 13">
            <a:extLst>
              <a:ext uri="{FF2B5EF4-FFF2-40B4-BE49-F238E27FC236}">
                <a16:creationId xmlns:a16="http://schemas.microsoft.com/office/drawing/2014/main" id="{7CAC56D8-7E55-4F0C-8E9D-9362AAA1BE8A}"/>
              </a:ext>
            </a:extLst>
          </p:cNvPr>
          <p:cNvSpPr/>
          <p:nvPr userDrawn="1"/>
        </p:nvSpPr>
        <p:spPr>
          <a:xfrm>
            <a:off x="6079376" y="456225"/>
            <a:ext cx="5936412" cy="1421928"/>
          </a:xfrm>
          <a:prstGeom prst="rect">
            <a:avLst/>
          </a:prstGeom>
        </p:spPr>
        <p:txBody>
          <a:bodyPr wrap="square">
            <a:spAutoFit/>
          </a:bodyPr>
          <a:lstStyle/>
          <a:p>
            <a:pPr>
              <a:lnSpc>
                <a:spcPct val="90000"/>
              </a:lnSpc>
            </a:pPr>
            <a:r>
              <a:rPr lang="en-US" sz="4800" b="1" kern="1200" cap="none" spc="-98" baseline="0">
                <a:ln w="3175">
                  <a:noFill/>
                </a:ln>
                <a:solidFill>
                  <a:schemeClr val="tx1"/>
                </a:solidFill>
                <a:effectLst/>
                <a:latin typeface="Segoe UI" panose="020B0502040204020203" pitchFamily="34" charset="0"/>
                <a:ea typeface="+mn-ea"/>
                <a:cs typeface="Segoe UI" panose="020B0502040204020203" pitchFamily="34" charset="0"/>
              </a:rPr>
              <a:t>Intelligent Cloud Architect Boot Camp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6" name="Group 15">
            <a:extLst>
              <a:ext uri="{FF2B5EF4-FFF2-40B4-BE49-F238E27FC236}">
                <a16:creationId xmlns:a16="http://schemas.microsoft.com/office/drawing/2014/main" id="{E4A0A9EA-1D72-4B03-B077-A762734DCADB}"/>
              </a:ext>
            </a:extLst>
          </p:cNvPr>
          <p:cNvGrpSpPr/>
          <p:nvPr userDrawn="1"/>
        </p:nvGrpSpPr>
        <p:grpSpPr>
          <a:xfrm>
            <a:off x="8203269" y="2925966"/>
            <a:ext cx="2361568" cy="2089069"/>
            <a:chOff x="8219218" y="1658816"/>
            <a:chExt cx="3816414" cy="3146214"/>
          </a:xfrm>
        </p:grpSpPr>
        <p:sp>
          <p:nvSpPr>
            <p:cNvPr id="17" name="Rectangle 117">
              <a:extLst>
                <a:ext uri="{FF2B5EF4-FFF2-40B4-BE49-F238E27FC236}">
                  <a16:creationId xmlns:a16="http://schemas.microsoft.com/office/drawing/2014/main" id="{152D6DEB-F313-4840-9689-F5E120073005}"/>
                </a:ext>
              </a:extLst>
            </p:cNvPr>
            <p:cNvSpPr>
              <a:spLocks noChangeArrowheads="1"/>
            </p:cNvSpPr>
            <p:nvPr userDrawn="1"/>
          </p:nvSpPr>
          <p:spPr bwMode="auto">
            <a:xfrm>
              <a:off x="11474472" y="2182741"/>
              <a:ext cx="2660" cy="26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8" name="Freeform 118">
              <a:extLst>
                <a:ext uri="{FF2B5EF4-FFF2-40B4-BE49-F238E27FC236}">
                  <a16:creationId xmlns:a16="http://schemas.microsoft.com/office/drawing/2014/main" id="{47EE5AC8-4E33-401B-A686-655AC85D8F06}"/>
                </a:ext>
              </a:extLst>
            </p:cNvPr>
            <p:cNvSpPr>
              <a:spLocks/>
            </p:cNvSpPr>
            <p:nvPr userDrawn="1"/>
          </p:nvSpPr>
          <p:spPr bwMode="auto">
            <a:xfrm>
              <a:off x="8860164" y="2653477"/>
              <a:ext cx="2287188" cy="2029215"/>
            </a:xfrm>
            <a:custGeom>
              <a:avLst/>
              <a:gdLst>
                <a:gd name="T0" fmla="*/ 162 w 590"/>
                <a:gd name="T1" fmla="*/ 526 h 526"/>
                <a:gd name="T2" fmla="*/ 0 w 590"/>
                <a:gd name="T3" fmla="*/ 526 h 526"/>
                <a:gd name="T4" fmla="*/ 0 w 590"/>
                <a:gd name="T5" fmla="*/ 514 h 526"/>
                <a:gd name="T6" fmla="*/ 162 w 590"/>
                <a:gd name="T7" fmla="*/ 514 h 526"/>
                <a:gd name="T8" fmla="*/ 241 w 590"/>
                <a:gd name="T9" fmla="*/ 434 h 526"/>
                <a:gd name="T10" fmla="*/ 241 w 590"/>
                <a:gd name="T11" fmla="*/ 283 h 526"/>
                <a:gd name="T12" fmla="*/ 333 w 590"/>
                <a:gd name="T13" fmla="*/ 192 h 526"/>
                <a:gd name="T14" fmla="*/ 499 w 590"/>
                <a:gd name="T15" fmla="*/ 192 h 526"/>
                <a:gd name="T16" fmla="*/ 578 w 590"/>
                <a:gd name="T17" fmla="*/ 112 h 526"/>
                <a:gd name="T18" fmla="*/ 578 w 590"/>
                <a:gd name="T19" fmla="*/ 0 h 526"/>
                <a:gd name="T20" fmla="*/ 590 w 590"/>
                <a:gd name="T21" fmla="*/ 0 h 526"/>
                <a:gd name="T22" fmla="*/ 590 w 590"/>
                <a:gd name="T23" fmla="*/ 112 h 526"/>
                <a:gd name="T24" fmla="*/ 499 w 590"/>
                <a:gd name="T25" fmla="*/ 204 h 526"/>
                <a:gd name="T26" fmla="*/ 333 w 590"/>
                <a:gd name="T27" fmla="*/ 204 h 526"/>
                <a:gd name="T28" fmla="*/ 253 w 590"/>
                <a:gd name="T29" fmla="*/ 283 h 526"/>
                <a:gd name="T30" fmla="*/ 253 w 590"/>
                <a:gd name="T31" fmla="*/ 434 h 526"/>
                <a:gd name="T32" fmla="*/ 162 w 590"/>
                <a:gd name="T33" fmla="*/ 52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 h="526">
                  <a:moveTo>
                    <a:pt x="162" y="526"/>
                  </a:moveTo>
                  <a:cubicBezTo>
                    <a:pt x="0" y="526"/>
                    <a:pt x="0" y="526"/>
                    <a:pt x="0" y="526"/>
                  </a:cubicBezTo>
                  <a:cubicBezTo>
                    <a:pt x="0" y="514"/>
                    <a:pt x="0" y="514"/>
                    <a:pt x="0" y="514"/>
                  </a:cubicBezTo>
                  <a:cubicBezTo>
                    <a:pt x="162" y="514"/>
                    <a:pt x="162" y="514"/>
                    <a:pt x="162" y="514"/>
                  </a:cubicBezTo>
                  <a:cubicBezTo>
                    <a:pt x="206" y="514"/>
                    <a:pt x="241" y="478"/>
                    <a:pt x="241" y="434"/>
                  </a:cubicBezTo>
                  <a:cubicBezTo>
                    <a:pt x="241" y="283"/>
                    <a:pt x="241" y="283"/>
                    <a:pt x="241" y="283"/>
                  </a:cubicBezTo>
                  <a:cubicBezTo>
                    <a:pt x="241" y="233"/>
                    <a:pt x="282" y="192"/>
                    <a:pt x="333" y="192"/>
                  </a:cubicBezTo>
                  <a:cubicBezTo>
                    <a:pt x="499" y="192"/>
                    <a:pt x="499" y="192"/>
                    <a:pt x="499" y="192"/>
                  </a:cubicBezTo>
                  <a:cubicBezTo>
                    <a:pt x="542" y="192"/>
                    <a:pt x="578" y="156"/>
                    <a:pt x="578" y="112"/>
                  </a:cubicBezTo>
                  <a:cubicBezTo>
                    <a:pt x="578" y="0"/>
                    <a:pt x="578" y="0"/>
                    <a:pt x="578" y="0"/>
                  </a:cubicBezTo>
                  <a:cubicBezTo>
                    <a:pt x="590" y="0"/>
                    <a:pt x="590" y="0"/>
                    <a:pt x="590" y="0"/>
                  </a:cubicBezTo>
                  <a:cubicBezTo>
                    <a:pt x="590" y="112"/>
                    <a:pt x="590" y="112"/>
                    <a:pt x="590" y="112"/>
                  </a:cubicBezTo>
                  <a:cubicBezTo>
                    <a:pt x="590" y="163"/>
                    <a:pt x="549" y="204"/>
                    <a:pt x="499" y="204"/>
                  </a:cubicBezTo>
                  <a:cubicBezTo>
                    <a:pt x="333" y="204"/>
                    <a:pt x="333" y="204"/>
                    <a:pt x="333" y="204"/>
                  </a:cubicBezTo>
                  <a:cubicBezTo>
                    <a:pt x="289" y="204"/>
                    <a:pt x="253" y="239"/>
                    <a:pt x="253" y="283"/>
                  </a:cubicBezTo>
                  <a:cubicBezTo>
                    <a:pt x="253" y="434"/>
                    <a:pt x="253" y="434"/>
                    <a:pt x="253" y="434"/>
                  </a:cubicBezTo>
                  <a:cubicBezTo>
                    <a:pt x="253" y="485"/>
                    <a:pt x="212" y="526"/>
                    <a:pt x="162" y="5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9" name="Freeform 119">
              <a:extLst>
                <a:ext uri="{FF2B5EF4-FFF2-40B4-BE49-F238E27FC236}">
                  <a16:creationId xmlns:a16="http://schemas.microsoft.com/office/drawing/2014/main" id="{FA277C21-003B-4A3A-8D1B-1FE9E3B81F4A}"/>
                </a:ext>
              </a:extLst>
            </p:cNvPr>
            <p:cNvSpPr>
              <a:spLocks/>
            </p:cNvSpPr>
            <p:nvPr userDrawn="1"/>
          </p:nvSpPr>
          <p:spPr bwMode="auto">
            <a:xfrm>
              <a:off x="10213859" y="1658816"/>
              <a:ext cx="1821773" cy="1021256"/>
            </a:xfrm>
            <a:custGeom>
              <a:avLst/>
              <a:gdLst>
                <a:gd name="T0" fmla="*/ 194 w 470"/>
                <a:gd name="T1" fmla="*/ 52 h 265"/>
                <a:gd name="T2" fmla="*/ 283 w 470"/>
                <a:gd name="T3" fmla="*/ 0 h 265"/>
                <a:gd name="T4" fmla="*/ 386 w 470"/>
                <a:gd name="T5" fmla="*/ 101 h 265"/>
                <a:gd name="T6" fmla="*/ 387 w 470"/>
                <a:gd name="T7" fmla="*/ 101 h 265"/>
                <a:gd name="T8" fmla="*/ 470 w 470"/>
                <a:gd name="T9" fmla="*/ 183 h 265"/>
                <a:gd name="T10" fmla="*/ 387 w 470"/>
                <a:gd name="T11" fmla="*/ 265 h 265"/>
                <a:gd name="T12" fmla="*/ 66 w 470"/>
                <a:gd name="T13" fmla="*/ 265 h 265"/>
                <a:gd name="T14" fmla="*/ 0 w 470"/>
                <a:gd name="T15" fmla="*/ 200 h 265"/>
                <a:gd name="T16" fmla="*/ 64 w 470"/>
                <a:gd name="T17" fmla="*/ 134 h 265"/>
                <a:gd name="T18" fmla="*/ 63 w 470"/>
                <a:gd name="T19" fmla="*/ 118 h 265"/>
                <a:gd name="T20" fmla="*/ 145 w 470"/>
                <a:gd name="T21" fmla="*/ 35 h 265"/>
                <a:gd name="T22" fmla="*/ 194 w 470"/>
                <a:gd name="T23" fmla="*/ 5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0" h="265">
                  <a:moveTo>
                    <a:pt x="194" y="52"/>
                  </a:moveTo>
                  <a:cubicBezTo>
                    <a:pt x="212" y="21"/>
                    <a:pt x="245" y="0"/>
                    <a:pt x="283" y="0"/>
                  </a:cubicBezTo>
                  <a:cubicBezTo>
                    <a:pt x="340" y="0"/>
                    <a:pt x="385" y="45"/>
                    <a:pt x="386" y="101"/>
                  </a:cubicBezTo>
                  <a:cubicBezTo>
                    <a:pt x="387" y="101"/>
                    <a:pt x="387" y="101"/>
                    <a:pt x="387" y="101"/>
                  </a:cubicBezTo>
                  <a:cubicBezTo>
                    <a:pt x="433" y="101"/>
                    <a:pt x="470" y="138"/>
                    <a:pt x="470" y="183"/>
                  </a:cubicBezTo>
                  <a:cubicBezTo>
                    <a:pt x="470" y="229"/>
                    <a:pt x="433" y="265"/>
                    <a:pt x="387" y="265"/>
                  </a:cubicBezTo>
                  <a:cubicBezTo>
                    <a:pt x="66" y="265"/>
                    <a:pt x="66" y="265"/>
                    <a:pt x="66" y="265"/>
                  </a:cubicBezTo>
                  <a:cubicBezTo>
                    <a:pt x="30" y="265"/>
                    <a:pt x="0" y="236"/>
                    <a:pt x="0" y="200"/>
                  </a:cubicBezTo>
                  <a:cubicBezTo>
                    <a:pt x="0" y="164"/>
                    <a:pt x="29" y="135"/>
                    <a:pt x="64" y="134"/>
                  </a:cubicBezTo>
                  <a:cubicBezTo>
                    <a:pt x="63" y="129"/>
                    <a:pt x="63" y="123"/>
                    <a:pt x="63" y="118"/>
                  </a:cubicBezTo>
                  <a:cubicBezTo>
                    <a:pt x="63" y="72"/>
                    <a:pt x="99" y="35"/>
                    <a:pt x="145" y="35"/>
                  </a:cubicBezTo>
                  <a:cubicBezTo>
                    <a:pt x="163" y="35"/>
                    <a:pt x="180" y="41"/>
                    <a:pt x="194" y="5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0" name="Freeform 120">
              <a:extLst>
                <a:ext uri="{FF2B5EF4-FFF2-40B4-BE49-F238E27FC236}">
                  <a16:creationId xmlns:a16="http://schemas.microsoft.com/office/drawing/2014/main" id="{30DBB117-27A2-40E1-B084-487DC0D15B7C}"/>
                </a:ext>
              </a:extLst>
            </p:cNvPr>
            <p:cNvSpPr>
              <a:spLocks/>
            </p:cNvSpPr>
            <p:nvPr userDrawn="1"/>
          </p:nvSpPr>
          <p:spPr bwMode="auto">
            <a:xfrm>
              <a:off x="10277688" y="2076360"/>
              <a:ext cx="1757944" cy="603712"/>
            </a:xfrm>
            <a:custGeom>
              <a:avLst/>
              <a:gdLst>
                <a:gd name="T0" fmla="*/ 405 w 454"/>
                <a:gd name="T1" fmla="*/ 0 h 157"/>
                <a:gd name="T2" fmla="*/ 428 w 454"/>
                <a:gd name="T3" fmla="*/ 57 h 157"/>
                <a:gd name="T4" fmla="*/ 346 w 454"/>
                <a:gd name="T5" fmla="*/ 139 h 157"/>
                <a:gd name="T6" fmla="*/ 24 w 454"/>
                <a:gd name="T7" fmla="*/ 139 h 157"/>
                <a:gd name="T8" fmla="*/ 0 w 454"/>
                <a:gd name="T9" fmla="*/ 135 h 157"/>
                <a:gd name="T10" fmla="*/ 50 w 454"/>
                <a:gd name="T11" fmla="*/ 157 h 157"/>
                <a:gd name="T12" fmla="*/ 371 w 454"/>
                <a:gd name="T13" fmla="*/ 157 h 157"/>
                <a:gd name="T14" fmla="*/ 454 w 454"/>
                <a:gd name="T15" fmla="*/ 75 h 157"/>
                <a:gd name="T16" fmla="*/ 405 w 454"/>
                <a:gd name="T1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4" h="157">
                  <a:moveTo>
                    <a:pt x="405" y="0"/>
                  </a:moveTo>
                  <a:cubicBezTo>
                    <a:pt x="420" y="15"/>
                    <a:pt x="428" y="35"/>
                    <a:pt x="428" y="57"/>
                  </a:cubicBezTo>
                  <a:cubicBezTo>
                    <a:pt x="428" y="102"/>
                    <a:pt x="391" y="139"/>
                    <a:pt x="346" y="139"/>
                  </a:cubicBezTo>
                  <a:cubicBezTo>
                    <a:pt x="24" y="139"/>
                    <a:pt x="24" y="139"/>
                    <a:pt x="24" y="139"/>
                  </a:cubicBezTo>
                  <a:cubicBezTo>
                    <a:pt x="16" y="139"/>
                    <a:pt x="8" y="138"/>
                    <a:pt x="0" y="135"/>
                  </a:cubicBezTo>
                  <a:cubicBezTo>
                    <a:pt x="12" y="149"/>
                    <a:pt x="30" y="157"/>
                    <a:pt x="50" y="157"/>
                  </a:cubicBezTo>
                  <a:cubicBezTo>
                    <a:pt x="371" y="157"/>
                    <a:pt x="371" y="157"/>
                    <a:pt x="371" y="157"/>
                  </a:cubicBezTo>
                  <a:cubicBezTo>
                    <a:pt x="417" y="157"/>
                    <a:pt x="454" y="121"/>
                    <a:pt x="454" y="75"/>
                  </a:cubicBezTo>
                  <a:cubicBezTo>
                    <a:pt x="454" y="42"/>
                    <a:pt x="434" y="13"/>
                    <a:pt x="405"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1" name="Freeform 121">
              <a:extLst>
                <a:ext uri="{FF2B5EF4-FFF2-40B4-BE49-F238E27FC236}">
                  <a16:creationId xmlns:a16="http://schemas.microsoft.com/office/drawing/2014/main" id="{A979BB99-0B05-4B6E-BF6C-40B84C979F6D}"/>
                </a:ext>
              </a:extLst>
            </p:cNvPr>
            <p:cNvSpPr>
              <a:spLocks/>
            </p:cNvSpPr>
            <p:nvPr userDrawn="1"/>
          </p:nvSpPr>
          <p:spPr bwMode="auto">
            <a:xfrm>
              <a:off x="8219218" y="4560352"/>
              <a:ext cx="119679" cy="196804"/>
            </a:xfrm>
            <a:custGeom>
              <a:avLst/>
              <a:gdLst>
                <a:gd name="T0" fmla="*/ 22 w 31"/>
                <a:gd name="T1" fmla="*/ 0 h 51"/>
                <a:gd name="T2" fmla="*/ 0 w 31"/>
                <a:gd name="T3" fmla="*/ 0 h 51"/>
                <a:gd name="T4" fmla="*/ 0 w 31"/>
                <a:gd name="T5" fmla="*/ 51 h 51"/>
                <a:gd name="T6" fmla="*/ 22 w 31"/>
                <a:gd name="T7" fmla="*/ 51 h 51"/>
                <a:gd name="T8" fmla="*/ 31 w 31"/>
                <a:gd name="T9" fmla="*/ 43 h 51"/>
                <a:gd name="T10" fmla="*/ 31 w 31"/>
                <a:gd name="T11" fmla="*/ 9 h 51"/>
                <a:gd name="T12" fmla="*/ 22 w 31"/>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31" h="51">
                  <a:moveTo>
                    <a:pt x="22" y="0"/>
                  </a:moveTo>
                  <a:cubicBezTo>
                    <a:pt x="0" y="0"/>
                    <a:pt x="0" y="0"/>
                    <a:pt x="0" y="0"/>
                  </a:cubicBezTo>
                  <a:cubicBezTo>
                    <a:pt x="0" y="51"/>
                    <a:pt x="0" y="51"/>
                    <a:pt x="0" y="51"/>
                  </a:cubicBezTo>
                  <a:cubicBezTo>
                    <a:pt x="22" y="51"/>
                    <a:pt x="22" y="51"/>
                    <a:pt x="22" y="51"/>
                  </a:cubicBezTo>
                  <a:cubicBezTo>
                    <a:pt x="27" y="51"/>
                    <a:pt x="31" y="48"/>
                    <a:pt x="31" y="43"/>
                  </a:cubicBezTo>
                  <a:cubicBezTo>
                    <a:pt x="31" y="9"/>
                    <a:pt x="31" y="9"/>
                    <a:pt x="31" y="9"/>
                  </a:cubicBezTo>
                  <a:cubicBezTo>
                    <a:pt x="31" y="4"/>
                    <a:pt x="27" y="0"/>
                    <a:pt x="2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2" name="Freeform 122">
              <a:extLst>
                <a:ext uri="{FF2B5EF4-FFF2-40B4-BE49-F238E27FC236}">
                  <a16:creationId xmlns:a16="http://schemas.microsoft.com/office/drawing/2014/main" id="{5CBBC5E3-D11E-4195-A716-BA2A2BB03558}"/>
                </a:ext>
              </a:extLst>
            </p:cNvPr>
            <p:cNvSpPr>
              <a:spLocks/>
            </p:cNvSpPr>
            <p:nvPr userDrawn="1"/>
          </p:nvSpPr>
          <p:spPr bwMode="auto">
            <a:xfrm>
              <a:off x="8860164" y="4597585"/>
              <a:ext cx="101062" cy="119679"/>
            </a:xfrm>
            <a:custGeom>
              <a:avLst/>
              <a:gdLst>
                <a:gd name="T0" fmla="*/ 11 w 26"/>
                <a:gd name="T1" fmla="*/ 31 h 31"/>
                <a:gd name="T2" fmla="*/ 26 w 26"/>
                <a:gd name="T3" fmla="*/ 16 h 31"/>
                <a:gd name="T4" fmla="*/ 11 w 26"/>
                <a:gd name="T5" fmla="*/ 0 h 31"/>
                <a:gd name="T6" fmla="*/ 0 w 26"/>
                <a:gd name="T7" fmla="*/ 0 h 31"/>
                <a:gd name="T8" fmla="*/ 0 w 26"/>
                <a:gd name="T9" fmla="*/ 31 h 31"/>
                <a:gd name="T10" fmla="*/ 11 w 26"/>
                <a:gd name="T11" fmla="*/ 31 h 31"/>
              </a:gdLst>
              <a:ahLst/>
              <a:cxnLst>
                <a:cxn ang="0">
                  <a:pos x="T0" y="T1"/>
                </a:cxn>
                <a:cxn ang="0">
                  <a:pos x="T2" y="T3"/>
                </a:cxn>
                <a:cxn ang="0">
                  <a:pos x="T4" y="T5"/>
                </a:cxn>
                <a:cxn ang="0">
                  <a:pos x="T6" y="T7"/>
                </a:cxn>
                <a:cxn ang="0">
                  <a:pos x="T8" y="T9"/>
                </a:cxn>
                <a:cxn ang="0">
                  <a:pos x="T10" y="T11"/>
                </a:cxn>
              </a:cxnLst>
              <a:rect l="0" t="0" r="r" b="b"/>
              <a:pathLst>
                <a:path w="26" h="31">
                  <a:moveTo>
                    <a:pt x="11" y="31"/>
                  </a:moveTo>
                  <a:cubicBezTo>
                    <a:pt x="19" y="31"/>
                    <a:pt x="26" y="24"/>
                    <a:pt x="26" y="16"/>
                  </a:cubicBezTo>
                  <a:cubicBezTo>
                    <a:pt x="26" y="7"/>
                    <a:pt x="19" y="0"/>
                    <a:pt x="11" y="0"/>
                  </a:cubicBezTo>
                  <a:cubicBezTo>
                    <a:pt x="0" y="0"/>
                    <a:pt x="0" y="0"/>
                    <a:pt x="0" y="0"/>
                  </a:cubicBezTo>
                  <a:cubicBezTo>
                    <a:pt x="0" y="31"/>
                    <a:pt x="0" y="31"/>
                    <a:pt x="0" y="31"/>
                  </a:cubicBezTo>
                  <a:lnTo>
                    <a:pt x="11" y="3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3" name="Freeform 123">
              <a:extLst>
                <a:ext uri="{FF2B5EF4-FFF2-40B4-BE49-F238E27FC236}">
                  <a16:creationId xmlns:a16="http://schemas.microsoft.com/office/drawing/2014/main" id="{662702DC-698E-454A-8ED3-DE28379639FF}"/>
                </a:ext>
              </a:extLst>
            </p:cNvPr>
            <p:cNvSpPr>
              <a:spLocks/>
            </p:cNvSpPr>
            <p:nvPr userDrawn="1"/>
          </p:nvSpPr>
          <p:spPr bwMode="auto">
            <a:xfrm>
              <a:off x="8267090" y="4509822"/>
              <a:ext cx="598393" cy="295208"/>
            </a:xfrm>
            <a:custGeom>
              <a:avLst/>
              <a:gdLst>
                <a:gd name="T0" fmla="*/ 154 w 154"/>
                <a:gd name="T1" fmla="*/ 23 h 77"/>
                <a:gd name="T2" fmla="*/ 121 w 154"/>
                <a:gd name="T3" fmla="*/ 4 h 77"/>
                <a:gd name="T4" fmla="*/ 105 w 154"/>
                <a:gd name="T5" fmla="*/ 0 h 77"/>
                <a:gd name="T6" fmla="*/ 8 w 154"/>
                <a:gd name="T7" fmla="*/ 0 h 77"/>
                <a:gd name="T8" fmla="*/ 0 w 154"/>
                <a:gd name="T9" fmla="*/ 9 h 77"/>
                <a:gd name="T10" fmla="*/ 0 w 154"/>
                <a:gd name="T11" fmla="*/ 68 h 77"/>
                <a:gd name="T12" fmla="*/ 8 w 154"/>
                <a:gd name="T13" fmla="*/ 77 h 77"/>
                <a:gd name="T14" fmla="*/ 105 w 154"/>
                <a:gd name="T15" fmla="*/ 77 h 77"/>
                <a:gd name="T16" fmla="*/ 121 w 154"/>
                <a:gd name="T17" fmla="*/ 73 h 77"/>
                <a:gd name="T18" fmla="*/ 154 w 154"/>
                <a:gd name="T19" fmla="*/ 54 h 77"/>
                <a:gd name="T20" fmla="*/ 154 w 154"/>
                <a:gd name="T21" fmla="*/ 2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4" h="77">
                  <a:moveTo>
                    <a:pt x="154" y="23"/>
                  </a:moveTo>
                  <a:cubicBezTo>
                    <a:pt x="121" y="4"/>
                    <a:pt x="121" y="4"/>
                    <a:pt x="121" y="4"/>
                  </a:cubicBezTo>
                  <a:cubicBezTo>
                    <a:pt x="117" y="2"/>
                    <a:pt x="110" y="0"/>
                    <a:pt x="105" y="0"/>
                  </a:cubicBezTo>
                  <a:cubicBezTo>
                    <a:pt x="8" y="0"/>
                    <a:pt x="8" y="0"/>
                    <a:pt x="8" y="0"/>
                  </a:cubicBezTo>
                  <a:cubicBezTo>
                    <a:pt x="4" y="0"/>
                    <a:pt x="0" y="4"/>
                    <a:pt x="0" y="9"/>
                  </a:cubicBezTo>
                  <a:cubicBezTo>
                    <a:pt x="0" y="68"/>
                    <a:pt x="0" y="68"/>
                    <a:pt x="0" y="68"/>
                  </a:cubicBezTo>
                  <a:cubicBezTo>
                    <a:pt x="0" y="73"/>
                    <a:pt x="4" y="77"/>
                    <a:pt x="8" y="77"/>
                  </a:cubicBezTo>
                  <a:cubicBezTo>
                    <a:pt x="105" y="77"/>
                    <a:pt x="105" y="77"/>
                    <a:pt x="105" y="77"/>
                  </a:cubicBezTo>
                  <a:cubicBezTo>
                    <a:pt x="110" y="77"/>
                    <a:pt x="117" y="75"/>
                    <a:pt x="121" y="73"/>
                  </a:cubicBezTo>
                  <a:cubicBezTo>
                    <a:pt x="154" y="54"/>
                    <a:pt x="154" y="54"/>
                    <a:pt x="154" y="54"/>
                  </a:cubicBezTo>
                  <a:lnTo>
                    <a:pt x="154" y="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4" name="Freeform 124">
              <a:extLst>
                <a:ext uri="{FF2B5EF4-FFF2-40B4-BE49-F238E27FC236}">
                  <a16:creationId xmlns:a16="http://schemas.microsoft.com/office/drawing/2014/main" id="{2F26795F-DD2F-495C-B65F-D1743C314C12}"/>
                </a:ext>
              </a:extLst>
            </p:cNvPr>
            <p:cNvSpPr>
              <a:spLocks/>
            </p:cNvSpPr>
            <p:nvPr userDrawn="1"/>
          </p:nvSpPr>
          <p:spPr bwMode="auto">
            <a:xfrm>
              <a:off x="8267090" y="4512480"/>
              <a:ext cx="598393" cy="292547"/>
            </a:xfrm>
            <a:custGeom>
              <a:avLst/>
              <a:gdLst>
                <a:gd name="T0" fmla="*/ 5 w 154"/>
                <a:gd name="T1" fmla="*/ 0 h 76"/>
                <a:gd name="T2" fmla="*/ 5 w 154"/>
                <a:gd name="T3" fmla="*/ 59 h 76"/>
                <a:gd name="T4" fmla="*/ 13 w 154"/>
                <a:gd name="T5" fmla="*/ 67 h 76"/>
                <a:gd name="T6" fmla="*/ 110 w 154"/>
                <a:gd name="T7" fmla="*/ 67 h 76"/>
                <a:gd name="T8" fmla="*/ 126 w 154"/>
                <a:gd name="T9" fmla="*/ 64 h 76"/>
                <a:gd name="T10" fmla="*/ 154 w 154"/>
                <a:gd name="T11" fmla="*/ 47 h 76"/>
                <a:gd name="T12" fmla="*/ 154 w 154"/>
                <a:gd name="T13" fmla="*/ 53 h 76"/>
                <a:gd name="T14" fmla="*/ 121 w 154"/>
                <a:gd name="T15" fmla="*/ 72 h 76"/>
                <a:gd name="T16" fmla="*/ 105 w 154"/>
                <a:gd name="T17" fmla="*/ 76 h 76"/>
                <a:gd name="T18" fmla="*/ 8 w 154"/>
                <a:gd name="T19" fmla="*/ 76 h 76"/>
                <a:gd name="T20" fmla="*/ 0 w 154"/>
                <a:gd name="T21" fmla="*/ 67 h 76"/>
                <a:gd name="T22" fmla="*/ 0 w 154"/>
                <a:gd name="T23" fmla="*/ 8 h 76"/>
                <a:gd name="T24" fmla="*/ 5 w 154"/>
                <a:gd name="T2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76">
                  <a:moveTo>
                    <a:pt x="5" y="0"/>
                  </a:moveTo>
                  <a:cubicBezTo>
                    <a:pt x="5" y="59"/>
                    <a:pt x="5" y="59"/>
                    <a:pt x="5" y="59"/>
                  </a:cubicBezTo>
                  <a:cubicBezTo>
                    <a:pt x="5" y="64"/>
                    <a:pt x="9" y="67"/>
                    <a:pt x="13" y="67"/>
                  </a:cubicBezTo>
                  <a:cubicBezTo>
                    <a:pt x="110" y="67"/>
                    <a:pt x="110" y="67"/>
                    <a:pt x="110" y="67"/>
                  </a:cubicBezTo>
                  <a:cubicBezTo>
                    <a:pt x="115" y="67"/>
                    <a:pt x="122" y="66"/>
                    <a:pt x="126" y="64"/>
                  </a:cubicBezTo>
                  <a:cubicBezTo>
                    <a:pt x="154" y="47"/>
                    <a:pt x="154" y="47"/>
                    <a:pt x="154" y="47"/>
                  </a:cubicBezTo>
                  <a:cubicBezTo>
                    <a:pt x="154" y="53"/>
                    <a:pt x="154" y="53"/>
                    <a:pt x="154" y="53"/>
                  </a:cubicBezTo>
                  <a:cubicBezTo>
                    <a:pt x="121" y="72"/>
                    <a:pt x="121" y="72"/>
                    <a:pt x="121" y="72"/>
                  </a:cubicBezTo>
                  <a:cubicBezTo>
                    <a:pt x="117" y="74"/>
                    <a:pt x="110" y="76"/>
                    <a:pt x="105" y="76"/>
                  </a:cubicBezTo>
                  <a:cubicBezTo>
                    <a:pt x="8" y="76"/>
                    <a:pt x="8" y="76"/>
                    <a:pt x="8" y="76"/>
                  </a:cubicBezTo>
                  <a:cubicBezTo>
                    <a:pt x="4" y="76"/>
                    <a:pt x="0" y="72"/>
                    <a:pt x="0" y="67"/>
                  </a:cubicBezTo>
                  <a:cubicBezTo>
                    <a:pt x="0" y="8"/>
                    <a:pt x="0" y="8"/>
                    <a:pt x="0" y="8"/>
                  </a:cubicBezTo>
                  <a:cubicBezTo>
                    <a:pt x="0" y="5"/>
                    <a:pt x="2" y="2"/>
                    <a:pt x="5" y="0"/>
                  </a:cubicBezTo>
                  <a:close/>
                </a:path>
              </a:pathLst>
            </a:custGeom>
            <a:solidFill>
              <a:srgbClr val="C8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5" name="Rectangle 125">
              <a:extLst>
                <a:ext uri="{FF2B5EF4-FFF2-40B4-BE49-F238E27FC236}">
                  <a16:creationId xmlns:a16="http://schemas.microsoft.com/office/drawing/2014/main" id="{0AFFE1CB-5B49-4478-9448-59BC06330D82}"/>
                </a:ext>
              </a:extLst>
            </p:cNvPr>
            <p:cNvSpPr>
              <a:spLocks noChangeArrowheads="1"/>
            </p:cNvSpPr>
            <p:nvPr userDrawn="1"/>
          </p:nvSpPr>
          <p:spPr bwMode="auto">
            <a:xfrm>
              <a:off x="8219218" y="4706626"/>
              <a:ext cx="47871" cy="5053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6" name="Freeform 126">
              <a:extLst>
                <a:ext uri="{FF2B5EF4-FFF2-40B4-BE49-F238E27FC236}">
                  <a16:creationId xmlns:a16="http://schemas.microsoft.com/office/drawing/2014/main" id="{90FEE50E-B757-4A7D-8439-3AD720E5759A}"/>
                </a:ext>
              </a:extLst>
            </p:cNvPr>
            <p:cNvSpPr>
              <a:spLocks/>
            </p:cNvSpPr>
            <p:nvPr userDrawn="1"/>
          </p:nvSpPr>
          <p:spPr bwMode="auto">
            <a:xfrm>
              <a:off x="8860164" y="4648117"/>
              <a:ext cx="101062" cy="69148"/>
            </a:xfrm>
            <a:custGeom>
              <a:avLst/>
              <a:gdLst>
                <a:gd name="T0" fmla="*/ 26 w 26"/>
                <a:gd name="T1" fmla="*/ 0 h 18"/>
                <a:gd name="T2" fmla="*/ 26 w 26"/>
                <a:gd name="T3" fmla="*/ 3 h 18"/>
                <a:gd name="T4" fmla="*/ 11 w 26"/>
                <a:gd name="T5" fmla="*/ 18 h 18"/>
                <a:gd name="T6" fmla="*/ 0 w 26"/>
                <a:gd name="T7" fmla="*/ 18 h 18"/>
                <a:gd name="T8" fmla="*/ 0 w 26"/>
                <a:gd name="T9" fmla="*/ 13 h 18"/>
                <a:gd name="T10" fmla="*/ 11 w 26"/>
                <a:gd name="T11" fmla="*/ 13 h 18"/>
                <a:gd name="T12" fmla="*/ 26 w 26"/>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6" h="18">
                  <a:moveTo>
                    <a:pt x="26" y="0"/>
                  </a:moveTo>
                  <a:cubicBezTo>
                    <a:pt x="26" y="1"/>
                    <a:pt x="26" y="2"/>
                    <a:pt x="26" y="3"/>
                  </a:cubicBezTo>
                  <a:cubicBezTo>
                    <a:pt x="26" y="11"/>
                    <a:pt x="19" y="18"/>
                    <a:pt x="11" y="18"/>
                  </a:cubicBezTo>
                  <a:cubicBezTo>
                    <a:pt x="0" y="18"/>
                    <a:pt x="0" y="18"/>
                    <a:pt x="0" y="18"/>
                  </a:cubicBezTo>
                  <a:cubicBezTo>
                    <a:pt x="0" y="13"/>
                    <a:pt x="0" y="13"/>
                    <a:pt x="0" y="13"/>
                  </a:cubicBezTo>
                  <a:cubicBezTo>
                    <a:pt x="11" y="13"/>
                    <a:pt x="11" y="13"/>
                    <a:pt x="11" y="13"/>
                  </a:cubicBezTo>
                  <a:cubicBezTo>
                    <a:pt x="19" y="13"/>
                    <a:pt x="25" y="7"/>
                    <a:pt x="26" y="0"/>
                  </a:cubicBez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8295039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75097000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70189618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247842529"/>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650742893"/>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420063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858267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19190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18007488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273463396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alkin Microsoft Ready - Editable">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
        <p:nvSpPr>
          <p:cNvPr id="2" name="TextBox 1">
            <a:extLst>
              <a:ext uri="{FF2B5EF4-FFF2-40B4-BE49-F238E27FC236}">
                <a16:creationId xmlns:a16="http://schemas.microsoft.com/office/drawing/2014/main" id="{056C9DEE-6F0F-4952-B2B1-A47AFA7F3DE1}"/>
              </a:ext>
            </a:extLst>
          </p:cNvPr>
          <p:cNvSpPr txBox="1"/>
          <p:nvPr userDrawn="1"/>
        </p:nvSpPr>
        <p:spPr>
          <a:xfrm>
            <a:off x="221373" y="2626221"/>
            <a:ext cx="5692890" cy="1022871"/>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Microsoft Ready to</a:t>
            </a:r>
          </a:p>
        </p:txBody>
      </p:sp>
      <p:sp>
        <p:nvSpPr>
          <p:cNvPr id="5" name="Text Placeholder 4">
            <a:extLst>
              <a:ext uri="{FF2B5EF4-FFF2-40B4-BE49-F238E27FC236}">
                <a16:creationId xmlns:a16="http://schemas.microsoft.com/office/drawing/2014/main" id="{65CD16D0-030B-4E01-8C7E-8FA7B612BB85}"/>
              </a:ext>
            </a:extLst>
          </p:cNvPr>
          <p:cNvSpPr>
            <a:spLocks noGrp="1"/>
          </p:cNvSpPr>
          <p:nvPr>
            <p:ph type="body" sz="quarter" idx="10" hasCustomPrompt="1"/>
          </p:nvPr>
        </p:nvSpPr>
        <p:spPr>
          <a:xfrm>
            <a:off x="5628510" y="1841198"/>
            <a:ext cx="6274974" cy="1022069"/>
          </a:xfrm>
        </p:spPr>
        <p:txBody>
          <a:bodyPr lIns="182880" tIns="146304" rIns="182880" bIns="146304"/>
          <a:lstStyle>
            <a:lvl1pPr marL="0" indent="0">
              <a:buNone/>
              <a:defRPr sz="5294"/>
            </a:lvl1pPr>
          </a:lstStyle>
          <a:p>
            <a:pPr lvl="0"/>
            <a:r>
              <a:rPr lang="en-US" dirty="0"/>
              <a:t>&lt;theme word here&gt;</a:t>
            </a:r>
          </a:p>
        </p:txBody>
      </p:sp>
      <p:sp>
        <p:nvSpPr>
          <p:cNvPr id="13" name="Text Placeholder 4">
            <a:extLst>
              <a:ext uri="{FF2B5EF4-FFF2-40B4-BE49-F238E27FC236}">
                <a16:creationId xmlns:a16="http://schemas.microsoft.com/office/drawing/2014/main" id="{8EA71668-2A88-4115-853E-BEC05FB59E72}"/>
              </a:ext>
            </a:extLst>
          </p:cNvPr>
          <p:cNvSpPr>
            <a:spLocks noGrp="1"/>
          </p:cNvSpPr>
          <p:nvPr>
            <p:ph type="body" sz="quarter" idx="11" hasCustomPrompt="1"/>
          </p:nvPr>
        </p:nvSpPr>
        <p:spPr>
          <a:xfrm>
            <a:off x="5628510" y="4198126"/>
            <a:ext cx="6274974" cy="1022998"/>
          </a:xfrm>
        </p:spPr>
        <p:txBody>
          <a:bodyPr lIns="182880" tIns="146304" rIns="182880" bIns="146304"/>
          <a:lstStyle>
            <a:lvl1pPr marL="0" indent="0">
              <a:buNone/>
              <a:defRPr sz="5294"/>
            </a:lvl1pPr>
          </a:lstStyle>
          <a:p>
            <a:pPr lvl="0"/>
            <a:r>
              <a:rPr lang="en-US" dirty="0"/>
              <a:t>&lt;theme word here&gt;</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202095" y="3412173"/>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15" name="Text Placeholder 4">
            <a:extLst>
              <a:ext uri="{FF2B5EF4-FFF2-40B4-BE49-F238E27FC236}">
                <a16:creationId xmlns:a16="http://schemas.microsoft.com/office/drawing/2014/main" id="{46AE5335-01B3-4932-AE7C-C7409C947F67}"/>
              </a:ext>
            </a:extLst>
          </p:cNvPr>
          <p:cNvSpPr>
            <a:spLocks noGrp="1"/>
          </p:cNvSpPr>
          <p:nvPr>
            <p:ph type="body" sz="quarter" idx="12" hasCustomPrompt="1"/>
          </p:nvPr>
        </p:nvSpPr>
        <p:spPr>
          <a:xfrm>
            <a:off x="5628510" y="3412173"/>
            <a:ext cx="6274974" cy="1022998"/>
          </a:xfrm>
        </p:spPr>
        <p:txBody>
          <a:bodyPr lIns="182880" tIns="146304" rIns="182880" bIns="146304"/>
          <a:lstStyle>
            <a:lvl1pPr marL="0" indent="0">
              <a:buNone/>
              <a:defRPr sz="5294"/>
            </a:lvl1pPr>
          </a:lstStyle>
          <a:p>
            <a:pPr lvl="0"/>
            <a:r>
              <a:rPr lang="en-US" dirty="0"/>
              <a:t>&lt;theme word here&gt;</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5628510" y="2626221"/>
            <a:ext cx="5533410"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keep transforming</a:t>
            </a:r>
          </a:p>
        </p:txBody>
      </p:sp>
      <p:sp>
        <p:nvSpPr>
          <p:cNvPr id="17" name="TextBox 16">
            <a:extLst>
              <a:ext uri="{FF2B5EF4-FFF2-40B4-BE49-F238E27FC236}">
                <a16:creationId xmlns:a16="http://schemas.microsoft.com/office/drawing/2014/main" id="{08D9541E-22DB-4D52-8181-A1AA5720B347}"/>
              </a:ext>
            </a:extLst>
          </p:cNvPr>
          <p:cNvSpPr txBox="1"/>
          <p:nvPr userDrawn="1"/>
        </p:nvSpPr>
        <p:spPr>
          <a:xfrm>
            <a:off x="202095" y="1055246"/>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18" name="Text Placeholder 4">
            <a:extLst>
              <a:ext uri="{FF2B5EF4-FFF2-40B4-BE49-F238E27FC236}">
                <a16:creationId xmlns:a16="http://schemas.microsoft.com/office/drawing/2014/main" id="{15DD86FF-CF8D-4D5A-97BA-7526A8303C36}"/>
              </a:ext>
            </a:extLst>
          </p:cNvPr>
          <p:cNvSpPr>
            <a:spLocks noGrp="1"/>
          </p:cNvSpPr>
          <p:nvPr>
            <p:ph type="body" sz="quarter" idx="13" hasCustomPrompt="1"/>
          </p:nvPr>
        </p:nvSpPr>
        <p:spPr>
          <a:xfrm>
            <a:off x="5628510" y="1055246"/>
            <a:ext cx="6274974" cy="1022998"/>
          </a:xfrm>
        </p:spPr>
        <p:txBody>
          <a:bodyPr lIns="182880" tIns="146304" rIns="182880" bIns="146304"/>
          <a:lstStyle>
            <a:lvl1pPr marL="0" indent="0">
              <a:buNone/>
              <a:defRPr sz="5294"/>
            </a:lvl1pPr>
          </a:lstStyle>
          <a:p>
            <a:pPr lvl="0"/>
            <a:r>
              <a:rPr lang="en-US" dirty="0"/>
              <a:t>&lt;theme word here&gt;</a:t>
            </a:r>
          </a:p>
        </p:txBody>
      </p:sp>
      <p:sp>
        <p:nvSpPr>
          <p:cNvPr id="19" name="TextBox 18">
            <a:extLst>
              <a:ext uri="{FF2B5EF4-FFF2-40B4-BE49-F238E27FC236}">
                <a16:creationId xmlns:a16="http://schemas.microsoft.com/office/drawing/2014/main" id="{01931529-E991-4DB3-B887-1383B877392A}"/>
              </a:ext>
            </a:extLst>
          </p:cNvPr>
          <p:cNvSpPr txBox="1"/>
          <p:nvPr userDrawn="1"/>
        </p:nvSpPr>
        <p:spPr>
          <a:xfrm>
            <a:off x="202095" y="1840269"/>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20" name="TextBox 19">
            <a:extLst>
              <a:ext uri="{FF2B5EF4-FFF2-40B4-BE49-F238E27FC236}">
                <a16:creationId xmlns:a16="http://schemas.microsoft.com/office/drawing/2014/main" id="{C6B98947-DEBB-40AF-8C56-C6A65155B05A}"/>
              </a:ext>
            </a:extLst>
          </p:cNvPr>
          <p:cNvSpPr txBox="1"/>
          <p:nvPr userDrawn="1"/>
        </p:nvSpPr>
        <p:spPr>
          <a:xfrm>
            <a:off x="202095" y="4198126"/>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grpSp>
        <p:nvGrpSpPr>
          <p:cNvPr id="21" name="Group 20">
            <a:extLst>
              <a:ext uri="{FF2B5EF4-FFF2-40B4-BE49-F238E27FC236}">
                <a16:creationId xmlns:a16="http://schemas.microsoft.com/office/drawing/2014/main" id="{401AB3B0-9D9C-4DCF-AD0D-97258F1220DE}"/>
              </a:ext>
            </a:extLst>
          </p:cNvPr>
          <p:cNvGrpSpPr/>
          <p:nvPr userDrawn="1"/>
        </p:nvGrpSpPr>
        <p:grpSpPr>
          <a:xfrm>
            <a:off x="7342825" y="5999452"/>
            <a:ext cx="4629739" cy="615609"/>
            <a:chOff x="274638" y="4554931"/>
            <a:chExt cx="4722575" cy="627864"/>
          </a:xfrm>
        </p:grpSpPr>
        <p:sp>
          <p:nvSpPr>
            <p:cNvPr id="22" name="TextBox 21">
              <a:extLst>
                <a:ext uri="{FF2B5EF4-FFF2-40B4-BE49-F238E27FC236}">
                  <a16:creationId xmlns:a16="http://schemas.microsoft.com/office/drawing/2014/main" id="{A51D9E96-E652-43D7-AD1D-25CF06E38D9D}"/>
                </a:ext>
              </a:extLst>
            </p:cNvPr>
            <p:cNvSpPr txBox="1"/>
            <p:nvPr userDrawn="1"/>
          </p:nvSpPr>
          <p:spPr>
            <a:xfrm>
              <a:off x="274638" y="4554931"/>
              <a:ext cx="4722575" cy="627864"/>
            </a:xfrm>
            <a:prstGeom prst="rect">
              <a:avLst/>
            </a:prstGeom>
            <a:noFill/>
          </p:spPr>
          <p:txBody>
            <a:bodyPr wrap="none" lIns="182880" tIns="146304" rIns="182880" bIns="146304" rtlCol="0">
              <a:spAutoFit/>
            </a:bodyPr>
            <a:lstStyle/>
            <a:p>
              <a:pPr>
                <a:lnSpc>
                  <a:spcPct val="90000"/>
                </a:lnSpc>
                <a:spcAft>
                  <a:spcPts val="588"/>
                </a:spcAft>
              </a:pPr>
              <a:r>
                <a:rPr lang="en-US" sz="2353" dirty="0">
                  <a:gradFill>
                    <a:gsLst>
                      <a:gs pos="2917">
                        <a:schemeClr val="tx1"/>
                      </a:gs>
                      <a:gs pos="30000">
                        <a:schemeClr val="tx1"/>
                      </a:gs>
                    </a:gsLst>
                    <a:lin ang="5400000" scaled="0"/>
                  </a:gradFill>
                </a:rPr>
                <a:t>Seattle, WA	Jan 29–Feb 2, 2018</a:t>
              </a:r>
            </a:p>
          </p:txBody>
        </p:sp>
        <p:cxnSp>
          <p:nvCxnSpPr>
            <p:cNvPr id="23" name="Straight Connector 22">
              <a:extLst>
                <a:ext uri="{FF2B5EF4-FFF2-40B4-BE49-F238E27FC236}">
                  <a16:creationId xmlns:a16="http://schemas.microsoft.com/office/drawing/2014/main" id="{E10FA7F9-9C23-492E-BC3D-96F67220A1CC}"/>
                </a:ext>
              </a:extLst>
            </p:cNvPr>
            <p:cNvCxnSpPr>
              <a:cxnSpLocks/>
            </p:cNvCxnSpPr>
            <p:nvPr userDrawn="1"/>
          </p:nvCxnSpPr>
          <p:spPr>
            <a:xfrm>
              <a:off x="2159398" y="4685985"/>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67679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33478112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Walkin Microsoft Ready - Generic">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grpSp>
        <p:nvGrpSpPr>
          <p:cNvPr id="12" name="Group 11"/>
          <p:cNvGrpSpPr/>
          <p:nvPr userDrawn="1"/>
        </p:nvGrpSpPr>
        <p:grpSpPr>
          <a:xfrm>
            <a:off x="7342825" y="5999452"/>
            <a:ext cx="4629739" cy="615609"/>
            <a:chOff x="274638" y="4554931"/>
            <a:chExt cx="4722575" cy="627864"/>
          </a:xfrm>
        </p:grpSpPr>
        <p:sp>
          <p:nvSpPr>
            <p:cNvPr id="7" name="TextBox 6"/>
            <p:cNvSpPr txBox="1"/>
            <p:nvPr userDrawn="1"/>
          </p:nvSpPr>
          <p:spPr>
            <a:xfrm>
              <a:off x="274638" y="4554931"/>
              <a:ext cx="4722575" cy="627864"/>
            </a:xfrm>
            <a:prstGeom prst="rect">
              <a:avLst/>
            </a:prstGeom>
            <a:noFill/>
          </p:spPr>
          <p:txBody>
            <a:bodyPr wrap="none" lIns="182880" tIns="146304" rIns="182880" bIns="146304" rtlCol="0">
              <a:spAutoFit/>
            </a:bodyPr>
            <a:lstStyle/>
            <a:p>
              <a:pPr>
                <a:lnSpc>
                  <a:spcPct val="90000"/>
                </a:lnSpc>
                <a:spcAft>
                  <a:spcPts val="588"/>
                </a:spcAft>
              </a:pPr>
              <a:r>
                <a:rPr lang="en-US" sz="2353" dirty="0">
                  <a:gradFill>
                    <a:gsLst>
                      <a:gs pos="2917">
                        <a:schemeClr val="tx1"/>
                      </a:gs>
                      <a:gs pos="30000">
                        <a:schemeClr val="tx1"/>
                      </a:gs>
                    </a:gsLst>
                    <a:lin ang="5400000" scaled="0"/>
                  </a:gradFill>
                </a:rPr>
                <a:t>Seattle, WA	Jan 29–Feb 2, 2018</a:t>
              </a:r>
            </a:p>
          </p:txBody>
        </p:sp>
        <p:cxnSp>
          <p:nvCxnSpPr>
            <p:cNvPr id="10" name="Straight Connector 9"/>
            <p:cNvCxnSpPr>
              <a:cxnSpLocks/>
            </p:cNvCxnSpPr>
            <p:nvPr userDrawn="1"/>
          </p:nvCxnSpPr>
          <p:spPr>
            <a:xfrm>
              <a:off x="2159398" y="4685985"/>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userDrawn="1"/>
        </p:nvSpPr>
        <p:spPr>
          <a:xfrm>
            <a:off x="221373" y="2626221"/>
            <a:ext cx="11045195"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Microsoft Ready to keep transforming</a:t>
            </a:r>
          </a:p>
        </p:txBody>
      </p:sp>
      <p:sp>
        <p:nvSpPr>
          <p:cNvPr id="11" name="TextBox 10">
            <a:extLst>
              <a:ext uri="{FF2B5EF4-FFF2-40B4-BE49-F238E27FC236}">
                <a16:creationId xmlns:a16="http://schemas.microsoft.com/office/drawing/2014/main" id="{E83994D1-B42D-4DF0-86D5-48A780335374}"/>
              </a:ext>
            </a:extLst>
          </p:cNvPr>
          <p:cNvSpPr txBox="1"/>
          <p:nvPr userDrawn="1"/>
        </p:nvSpPr>
        <p:spPr>
          <a:xfrm>
            <a:off x="4927287" y="3412173"/>
            <a:ext cx="5661415" cy="1022998"/>
          </a:xfrm>
          <a:prstGeom prst="rect">
            <a:avLst/>
          </a:prstGeom>
          <a:noFill/>
        </p:spPr>
        <p:txBody>
          <a:bodyPr wrap="square" lIns="179285" tIns="143428" rIns="179285" bIns="143428" rtlCol="0">
            <a:spAutoFit/>
          </a:bodyPr>
          <a:lstStyle/>
          <a:p>
            <a:pPr algn="l">
              <a:lnSpc>
                <a:spcPct val="90000"/>
              </a:lnSpc>
              <a:spcAft>
                <a:spcPts val="588"/>
              </a:spcAft>
            </a:pPr>
            <a:r>
              <a:rPr lang="en-US" sz="5294" dirty="0">
                <a:gradFill>
                  <a:gsLst>
                    <a:gs pos="2917">
                      <a:schemeClr val="tx1"/>
                    </a:gs>
                    <a:gs pos="30000">
                      <a:schemeClr val="tx1"/>
                    </a:gs>
                  </a:gsLst>
                  <a:lin ang="5400000" scaled="0"/>
                </a:gradFill>
                <a:latin typeface="+mj-lt"/>
              </a:rPr>
              <a:t>to grow </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4927287" y="4198126"/>
            <a:ext cx="5661415" cy="1022998"/>
          </a:xfrm>
          <a:prstGeom prst="rect">
            <a:avLst/>
          </a:prstGeom>
          <a:noFill/>
        </p:spPr>
        <p:txBody>
          <a:bodyPr wrap="square" lIns="179285" tIns="143428" rIns="179285" bIns="143428" rtlCol="0">
            <a:spAutoFit/>
          </a:bodyPr>
          <a:lstStyle/>
          <a:p>
            <a:pPr algn="l">
              <a:lnSpc>
                <a:spcPct val="90000"/>
              </a:lnSpc>
              <a:spcAft>
                <a:spcPts val="588"/>
              </a:spcAft>
            </a:pPr>
            <a:r>
              <a:rPr lang="en-US" sz="5294" dirty="0">
                <a:gradFill>
                  <a:gsLst>
                    <a:gs pos="2917">
                      <a:schemeClr val="tx1"/>
                    </a:gs>
                    <a:gs pos="30000">
                      <a:schemeClr val="tx1"/>
                    </a:gs>
                  </a:gsLst>
                  <a:lin ang="5400000" scaled="0"/>
                </a:gradFill>
                <a:latin typeface="+mj-lt"/>
              </a:rPr>
              <a:t>to succeed</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4927287" y="1840269"/>
            <a:ext cx="2531861"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to learn</a:t>
            </a:r>
          </a:p>
        </p:txBody>
      </p:sp>
      <p:sp>
        <p:nvSpPr>
          <p:cNvPr id="13" name="TextBox 12">
            <a:extLst>
              <a:ext uri="{FF2B5EF4-FFF2-40B4-BE49-F238E27FC236}">
                <a16:creationId xmlns:a16="http://schemas.microsoft.com/office/drawing/2014/main" id="{AA75F147-F187-406F-B1C7-8708AB3B7EBF}"/>
              </a:ext>
            </a:extLst>
          </p:cNvPr>
          <p:cNvSpPr txBox="1"/>
          <p:nvPr userDrawn="1"/>
        </p:nvSpPr>
        <p:spPr>
          <a:xfrm>
            <a:off x="4927287" y="1055246"/>
            <a:ext cx="2955598"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to dream</a:t>
            </a:r>
          </a:p>
        </p:txBody>
      </p:sp>
    </p:spTree>
    <p:extLst>
      <p:ext uri="{BB962C8B-B14F-4D97-AF65-F5344CB8AC3E}">
        <p14:creationId xmlns:p14="http://schemas.microsoft.com/office/powerpoint/2010/main" val="9251948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
        <p:nvSpPr>
          <p:cNvPr id="7" name="Text Placeholder 16"/>
          <p:cNvSpPr>
            <a:spLocks noGrp="1"/>
          </p:cNvSpPr>
          <p:nvPr>
            <p:ph type="body" sz="quarter" idx="13" hasCustomPrompt="1"/>
          </p:nvPr>
        </p:nvSpPr>
        <p:spPr>
          <a:xfrm>
            <a:off x="8339677" y="288560"/>
            <a:ext cx="3585699"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
        <p:nvSpPr>
          <p:cNvPr id="8" name="Text Placeholder 16"/>
          <p:cNvSpPr>
            <a:spLocks noGrp="1"/>
          </p:cNvSpPr>
          <p:nvPr>
            <p:ph type="body" sz="quarter" idx="14" hasCustomPrompt="1"/>
          </p:nvPr>
        </p:nvSpPr>
        <p:spPr>
          <a:xfrm>
            <a:off x="269303" y="5997080"/>
            <a:ext cx="3585699" cy="567015"/>
          </a:xfrm>
        </p:spPr>
        <p:txBody>
          <a:bodyPr lIns="182880" tIns="146304" rIns="182880" bIns="146304" anchor="b"/>
          <a:lstStyle>
            <a:lvl1pPr marL="0" indent="0" algn="l">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Yammer hashtag</a:t>
            </a:r>
          </a:p>
        </p:txBody>
      </p:sp>
    </p:spTree>
    <p:extLst>
      <p:ext uri="{BB962C8B-B14F-4D97-AF65-F5344CB8AC3E}">
        <p14:creationId xmlns:p14="http://schemas.microsoft.com/office/powerpoint/2010/main" val="38238144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08934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28365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endParaRPr lang="en-US" dirty="0"/>
          </a:p>
        </p:txBody>
      </p:sp>
      <p:sp>
        <p:nvSpPr>
          <p:cNvPr id="6"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873603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endParaRPr lang="en-US" dirty="0"/>
          </a:p>
        </p:txBody>
      </p:sp>
      <p:sp>
        <p:nvSpPr>
          <p:cNvPr id="6"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34368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080494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2538014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63674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957996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730864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782543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926823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00498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8151357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Confidentiality slide</a:t>
            </a:r>
          </a:p>
        </p:txBody>
      </p:sp>
      <p:grpSp>
        <p:nvGrpSpPr>
          <p:cNvPr id="17" name="Group 16"/>
          <p:cNvGrpSpPr/>
          <p:nvPr userDrawn="1"/>
        </p:nvGrpSpPr>
        <p:grpSpPr>
          <a:xfrm>
            <a:off x="1020772" y="2291365"/>
            <a:ext cx="10249783" cy="1009695"/>
            <a:chOff x="1041241" y="2198265"/>
            <a:chExt cx="10455312" cy="1029795"/>
          </a:xfrm>
        </p:grpSpPr>
        <p:sp>
          <p:nvSpPr>
            <p:cNvPr id="3" name="laptop"/>
            <p:cNvSpPr>
              <a:spLocks noChangeAspect="1" noEditPoints="1"/>
            </p:cNvSpPr>
            <p:nvPr userDrawn="1"/>
          </p:nvSpPr>
          <p:spPr bwMode="auto">
            <a:xfrm>
              <a:off x="9891754" y="2198265"/>
              <a:ext cx="1417556" cy="843914"/>
            </a:xfrm>
            <a:custGeom>
              <a:avLst/>
              <a:gdLst>
                <a:gd name="T0" fmla="*/ 212 w 257"/>
                <a:gd name="T1" fmla="*/ 107 h 153"/>
                <a:gd name="T2" fmla="*/ 43 w 257"/>
                <a:gd name="T3" fmla="*/ 107 h 153"/>
                <a:gd name="T4" fmla="*/ 43 w 257"/>
                <a:gd name="T5" fmla="*/ 0 h 153"/>
                <a:gd name="T6" fmla="*/ 212 w 257"/>
                <a:gd name="T7" fmla="*/ 0 h 153"/>
                <a:gd name="T8" fmla="*/ 212 w 257"/>
                <a:gd name="T9" fmla="*/ 107 h 153"/>
                <a:gd name="T10" fmla="*/ 43 w 257"/>
                <a:gd name="T11" fmla="*/ 107 h 153"/>
                <a:gd name="T12" fmla="*/ 0 w 257"/>
                <a:gd name="T13" fmla="*/ 153 h 153"/>
                <a:gd name="T14" fmla="*/ 257 w 257"/>
                <a:gd name="T15" fmla="*/ 153 h 153"/>
                <a:gd name="T16" fmla="*/ 212 w 257"/>
                <a:gd name="T17" fmla="*/ 10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153">
                  <a:moveTo>
                    <a:pt x="212" y="107"/>
                  </a:moveTo>
                  <a:lnTo>
                    <a:pt x="43" y="107"/>
                  </a:lnTo>
                  <a:lnTo>
                    <a:pt x="43" y="0"/>
                  </a:lnTo>
                  <a:lnTo>
                    <a:pt x="212" y="0"/>
                  </a:lnTo>
                  <a:lnTo>
                    <a:pt x="212" y="107"/>
                  </a:lnTo>
                  <a:moveTo>
                    <a:pt x="43" y="107"/>
                  </a:moveTo>
                  <a:lnTo>
                    <a:pt x="0" y="153"/>
                  </a:lnTo>
                  <a:lnTo>
                    <a:pt x="257" y="153"/>
                  </a:lnTo>
                  <a:lnTo>
                    <a:pt x="212" y="10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dirty="0">
                <a:gradFill>
                  <a:gsLst>
                    <a:gs pos="0">
                      <a:srgbClr val="505050"/>
                    </a:gs>
                    <a:gs pos="100000">
                      <a:srgbClr val="505050"/>
                    </a:gs>
                  </a:gsLst>
                </a:gradFill>
              </a:endParaRPr>
            </a:p>
          </p:txBody>
        </p:sp>
        <p:sp>
          <p:nvSpPr>
            <p:cNvPr id="4" name="phone"/>
            <p:cNvSpPr>
              <a:spLocks noChangeAspect="1" noEditPoints="1"/>
            </p:cNvSpPr>
            <p:nvPr userDrawn="1"/>
          </p:nvSpPr>
          <p:spPr bwMode="auto">
            <a:xfrm>
              <a:off x="4177456" y="2253648"/>
              <a:ext cx="473065" cy="757539"/>
            </a:xfrm>
            <a:custGeom>
              <a:avLst/>
              <a:gdLst>
                <a:gd name="T0" fmla="*/ 148 w 148"/>
                <a:gd name="T1" fmla="*/ 112 h 237"/>
                <a:gd name="T2" fmla="*/ 148 w 148"/>
                <a:gd name="T3" fmla="*/ 237 h 237"/>
                <a:gd name="T4" fmla="*/ 0 w 148"/>
                <a:gd name="T5" fmla="*/ 237 h 237"/>
                <a:gd name="T6" fmla="*/ 0 w 148"/>
                <a:gd name="T7" fmla="*/ 0 h 237"/>
                <a:gd name="T8" fmla="*/ 148 w 148"/>
                <a:gd name="T9" fmla="*/ 0 h 237"/>
                <a:gd name="T10" fmla="*/ 148 w 148"/>
                <a:gd name="T11" fmla="*/ 112 h 237"/>
                <a:gd name="T12" fmla="*/ 0 w 148"/>
                <a:gd name="T13" fmla="*/ 29 h 237"/>
                <a:gd name="T14" fmla="*/ 148 w 148"/>
                <a:gd name="T15" fmla="*/ 29 h 237"/>
                <a:gd name="T16" fmla="*/ 0 w 148"/>
                <a:gd name="T17" fmla="*/ 172 h 237"/>
                <a:gd name="T18" fmla="*/ 148 w 148"/>
                <a:gd name="T19" fmla="*/ 172 h 237"/>
                <a:gd name="T20" fmla="*/ 66 w 148"/>
                <a:gd name="T21" fmla="*/ 204 h 237"/>
                <a:gd name="T22" fmla="*/ 82 w 148"/>
                <a:gd name="T23" fmla="*/ 20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7">
                  <a:moveTo>
                    <a:pt x="148" y="112"/>
                  </a:moveTo>
                  <a:lnTo>
                    <a:pt x="148" y="237"/>
                  </a:lnTo>
                  <a:lnTo>
                    <a:pt x="0" y="237"/>
                  </a:lnTo>
                  <a:lnTo>
                    <a:pt x="0" y="0"/>
                  </a:lnTo>
                  <a:lnTo>
                    <a:pt x="148" y="0"/>
                  </a:lnTo>
                  <a:lnTo>
                    <a:pt x="148" y="112"/>
                  </a:lnTo>
                  <a:moveTo>
                    <a:pt x="0" y="29"/>
                  </a:moveTo>
                  <a:lnTo>
                    <a:pt x="148" y="29"/>
                  </a:lnTo>
                  <a:moveTo>
                    <a:pt x="0" y="172"/>
                  </a:moveTo>
                  <a:lnTo>
                    <a:pt x="148" y="172"/>
                  </a:lnTo>
                  <a:moveTo>
                    <a:pt x="66" y="204"/>
                  </a:moveTo>
                  <a:lnTo>
                    <a:pt x="82" y="204"/>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dirty="0">
                <a:gradFill>
                  <a:gsLst>
                    <a:gs pos="0">
                      <a:srgbClr val="505050"/>
                    </a:gs>
                    <a:gs pos="100000">
                      <a:srgbClr val="505050"/>
                    </a:gs>
                  </a:gsLst>
                </a:gradFill>
              </a:endParaRPr>
            </a:p>
          </p:txBody>
        </p:sp>
        <p:sp>
          <p:nvSpPr>
            <p:cNvPr id="5" name="tablet_2"/>
            <p:cNvSpPr>
              <a:spLocks noChangeAspect="1" noEditPoints="1"/>
            </p:cNvSpPr>
            <p:nvPr userDrawn="1"/>
          </p:nvSpPr>
          <p:spPr bwMode="auto">
            <a:xfrm>
              <a:off x="6815622" y="2222769"/>
              <a:ext cx="1118473" cy="819293"/>
            </a:xfrm>
            <a:custGeom>
              <a:avLst/>
              <a:gdLst>
                <a:gd name="T0" fmla="*/ 243 w 243"/>
                <a:gd name="T1" fmla="*/ 83 h 178"/>
                <a:gd name="T2" fmla="*/ 243 w 243"/>
                <a:gd name="T3" fmla="*/ 178 h 178"/>
                <a:gd name="T4" fmla="*/ 0 w 243"/>
                <a:gd name="T5" fmla="*/ 178 h 178"/>
                <a:gd name="T6" fmla="*/ 0 w 243"/>
                <a:gd name="T7" fmla="*/ 0 h 178"/>
                <a:gd name="T8" fmla="*/ 243 w 243"/>
                <a:gd name="T9" fmla="*/ 0 h 178"/>
                <a:gd name="T10" fmla="*/ 243 w 243"/>
                <a:gd name="T11" fmla="*/ 83 h 178"/>
                <a:gd name="T12" fmla="*/ 113 w 243"/>
                <a:gd name="T13" fmla="*/ 147 h 178"/>
                <a:gd name="T14" fmla="*/ 129 w 243"/>
                <a:gd name="T15" fmla="*/ 147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78">
                  <a:moveTo>
                    <a:pt x="243" y="83"/>
                  </a:moveTo>
                  <a:lnTo>
                    <a:pt x="243" y="178"/>
                  </a:lnTo>
                  <a:lnTo>
                    <a:pt x="0" y="178"/>
                  </a:lnTo>
                  <a:lnTo>
                    <a:pt x="0" y="0"/>
                  </a:lnTo>
                  <a:lnTo>
                    <a:pt x="243" y="0"/>
                  </a:lnTo>
                  <a:lnTo>
                    <a:pt x="243" y="83"/>
                  </a:lnTo>
                  <a:moveTo>
                    <a:pt x="113" y="147"/>
                  </a:moveTo>
                  <a:lnTo>
                    <a:pt x="129" y="14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dirty="0">
                <a:gradFill>
                  <a:gsLst>
                    <a:gs pos="0">
                      <a:srgbClr val="505050"/>
                    </a:gs>
                    <a:gs pos="100000">
                      <a:srgbClr val="505050"/>
                    </a:gs>
                  </a:gsLst>
                </a:gradFill>
              </a:endParaRPr>
            </a:p>
          </p:txBody>
        </p:sp>
        <p:sp>
          <p:nvSpPr>
            <p:cNvPr id="6" name="camera"/>
            <p:cNvSpPr>
              <a:spLocks noChangeAspect="1" noEditPoints="1"/>
            </p:cNvSpPr>
            <p:nvPr userDrawn="1"/>
          </p:nvSpPr>
          <p:spPr bwMode="auto">
            <a:xfrm>
              <a:off x="1041241" y="2295852"/>
              <a:ext cx="842296" cy="673131"/>
            </a:xfrm>
            <a:custGeom>
              <a:avLst/>
              <a:gdLst>
                <a:gd name="T0" fmla="*/ 0 w 330"/>
                <a:gd name="T1" fmla="*/ 24 h 264"/>
                <a:gd name="T2" fmla="*/ 87 w 330"/>
                <a:gd name="T3" fmla="*/ 24 h 264"/>
                <a:gd name="T4" fmla="*/ 111 w 330"/>
                <a:gd name="T5" fmla="*/ 0 h 264"/>
                <a:gd name="T6" fmla="*/ 217 w 330"/>
                <a:gd name="T7" fmla="*/ 0 h 264"/>
                <a:gd name="T8" fmla="*/ 242 w 330"/>
                <a:gd name="T9" fmla="*/ 24 h 264"/>
                <a:gd name="T10" fmla="*/ 330 w 330"/>
                <a:gd name="T11" fmla="*/ 24 h 264"/>
                <a:gd name="T12" fmla="*/ 330 w 330"/>
                <a:gd name="T13" fmla="*/ 264 h 264"/>
                <a:gd name="T14" fmla="*/ 0 w 330"/>
                <a:gd name="T15" fmla="*/ 264 h 264"/>
                <a:gd name="T16" fmla="*/ 0 w 330"/>
                <a:gd name="T17" fmla="*/ 24 h 264"/>
                <a:gd name="T18" fmla="*/ 165 w 330"/>
                <a:gd name="T19" fmla="*/ 221 h 264"/>
                <a:gd name="T20" fmla="*/ 242 w 330"/>
                <a:gd name="T21" fmla="*/ 144 h 264"/>
                <a:gd name="T22" fmla="*/ 165 w 330"/>
                <a:gd name="T23" fmla="*/ 67 h 264"/>
                <a:gd name="T24" fmla="*/ 88 w 330"/>
                <a:gd name="T25" fmla="*/ 144 h 264"/>
                <a:gd name="T26" fmla="*/ 165 w 330"/>
                <a:gd name="T27" fmla="*/ 221 h 264"/>
                <a:gd name="T28" fmla="*/ 42 w 330"/>
                <a:gd name="T29" fmla="*/ 73 h 264"/>
                <a:gd name="T30" fmla="*/ 48 w 330"/>
                <a:gd name="T31" fmla="*/ 67 h 264"/>
                <a:gd name="T32" fmla="*/ 42 w 330"/>
                <a:gd name="T33" fmla="*/ 61 h 264"/>
                <a:gd name="T34" fmla="*/ 36 w 330"/>
                <a:gd name="T35" fmla="*/ 67 h 264"/>
                <a:gd name="T36" fmla="*/ 42 w 330"/>
                <a:gd name="T37" fmla="*/ 7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264">
                  <a:moveTo>
                    <a:pt x="0" y="24"/>
                  </a:moveTo>
                  <a:cubicBezTo>
                    <a:pt x="87" y="24"/>
                    <a:pt x="87" y="24"/>
                    <a:pt x="87" y="24"/>
                  </a:cubicBezTo>
                  <a:cubicBezTo>
                    <a:pt x="111" y="0"/>
                    <a:pt x="111" y="0"/>
                    <a:pt x="111" y="0"/>
                  </a:cubicBezTo>
                  <a:cubicBezTo>
                    <a:pt x="217" y="0"/>
                    <a:pt x="217" y="0"/>
                    <a:pt x="217" y="0"/>
                  </a:cubicBezTo>
                  <a:cubicBezTo>
                    <a:pt x="242" y="24"/>
                    <a:pt x="242" y="24"/>
                    <a:pt x="242" y="24"/>
                  </a:cubicBezTo>
                  <a:cubicBezTo>
                    <a:pt x="330" y="24"/>
                    <a:pt x="330" y="24"/>
                    <a:pt x="330" y="24"/>
                  </a:cubicBezTo>
                  <a:cubicBezTo>
                    <a:pt x="330" y="264"/>
                    <a:pt x="330" y="264"/>
                    <a:pt x="330" y="264"/>
                  </a:cubicBezTo>
                  <a:cubicBezTo>
                    <a:pt x="0" y="264"/>
                    <a:pt x="0" y="264"/>
                    <a:pt x="0" y="264"/>
                  </a:cubicBezTo>
                  <a:lnTo>
                    <a:pt x="0" y="24"/>
                  </a:lnTo>
                  <a:close/>
                  <a:moveTo>
                    <a:pt x="165" y="221"/>
                  </a:moveTo>
                  <a:cubicBezTo>
                    <a:pt x="208" y="221"/>
                    <a:pt x="242" y="187"/>
                    <a:pt x="242" y="144"/>
                  </a:cubicBezTo>
                  <a:cubicBezTo>
                    <a:pt x="242" y="101"/>
                    <a:pt x="208" y="67"/>
                    <a:pt x="165" y="67"/>
                  </a:cubicBezTo>
                  <a:cubicBezTo>
                    <a:pt x="123" y="67"/>
                    <a:pt x="88" y="101"/>
                    <a:pt x="88" y="144"/>
                  </a:cubicBezTo>
                  <a:cubicBezTo>
                    <a:pt x="88" y="187"/>
                    <a:pt x="123" y="221"/>
                    <a:pt x="165" y="221"/>
                  </a:cubicBezTo>
                  <a:close/>
                  <a:moveTo>
                    <a:pt x="42" y="73"/>
                  </a:moveTo>
                  <a:cubicBezTo>
                    <a:pt x="45" y="73"/>
                    <a:pt x="48" y="70"/>
                    <a:pt x="48" y="67"/>
                  </a:cubicBezTo>
                  <a:cubicBezTo>
                    <a:pt x="48" y="64"/>
                    <a:pt x="45" y="61"/>
                    <a:pt x="42" y="61"/>
                  </a:cubicBezTo>
                  <a:cubicBezTo>
                    <a:pt x="38" y="61"/>
                    <a:pt x="36" y="64"/>
                    <a:pt x="36" y="67"/>
                  </a:cubicBezTo>
                  <a:cubicBezTo>
                    <a:pt x="36" y="70"/>
                    <a:pt x="38" y="73"/>
                    <a:pt x="42" y="73"/>
                  </a:cubicBez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882" dirty="0">
                <a:gradFill>
                  <a:gsLst>
                    <a:gs pos="0">
                      <a:srgbClr val="505050"/>
                    </a:gs>
                    <a:gs pos="100000">
                      <a:srgbClr val="505050"/>
                    </a:gs>
                  </a:gsLst>
                </a:gradFill>
              </a:endParaRPr>
            </a:p>
          </p:txBody>
        </p:sp>
        <p:sp>
          <p:nvSpPr>
            <p:cNvPr id="9" name="Multiplication Sign 8"/>
            <p:cNvSpPr/>
            <p:nvPr userDrawn="1"/>
          </p:nvSpPr>
          <p:spPr bwMode="auto">
            <a:xfrm>
              <a:off x="1654939"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Multiplication Sign 9"/>
            <p:cNvSpPr/>
            <p:nvPr userDrawn="1"/>
          </p:nvSpPr>
          <p:spPr bwMode="auto">
            <a:xfrm>
              <a:off x="4406053"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Multiplication Sign 10"/>
            <p:cNvSpPr/>
            <p:nvPr userDrawn="1"/>
          </p:nvSpPr>
          <p:spPr bwMode="auto">
            <a:xfrm>
              <a:off x="770332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Multiplication Sign 12"/>
            <p:cNvSpPr/>
            <p:nvPr userDrawn="1"/>
          </p:nvSpPr>
          <p:spPr bwMode="auto">
            <a:xfrm>
              <a:off x="1103935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5" name="TextBox 14"/>
          <p:cNvSpPr txBox="1"/>
          <p:nvPr userDrawn="1"/>
        </p:nvSpPr>
        <p:spPr>
          <a:xfrm>
            <a:off x="629379" y="4403248"/>
            <a:ext cx="10933243" cy="2163685"/>
          </a:xfrm>
          <a:prstGeom prst="rect">
            <a:avLst/>
          </a:prstGeom>
          <a:noFill/>
        </p:spPr>
        <p:txBody>
          <a:bodyPr wrap="none" lIns="179285" tIns="143428" rIns="179285" bIns="143428" rtlCol="0" anchor="ctr">
            <a:spAutoFit/>
          </a:bodyPr>
          <a:lstStyle/>
          <a:p>
            <a:pPr algn="ctr">
              <a:lnSpc>
                <a:spcPct val="90000"/>
              </a:lnSpc>
              <a:spcBef>
                <a:spcPts val="1176"/>
              </a:spcBef>
              <a:spcAft>
                <a:spcPts val="588"/>
              </a:spcAft>
            </a:pPr>
            <a:r>
              <a:rPr lang="en-US" sz="2157" dirty="0">
                <a:gradFill>
                  <a:gsLst>
                    <a:gs pos="2917">
                      <a:schemeClr val="tx1"/>
                    </a:gs>
                    <a:gs pos="30000">
                      <a:schemeClr val="tx1"/>
                    </a:gs>
                  </a:gsLst>
                  <a:lin ang="5400000" scaled="0"/>
                </a:gradFill>
              </a:rPr>
              <a:t>Microsoft Ready content is </a:t>
            </a:r>
            <a:r>
              <a:rPr lang="en-US" sz="2157"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176"/>
              </a:spcBef>
              <a:spcAft>
                <a:spcPts val="588"/>
              </a:spcAft>
            </a:pPr>
            <a:r>
              <a:rPr lang="en-US" sz="2157"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157" dirty="0">
                <a:gradFill>
                  <a:gsLst>
                    <a:gs pos="2917">
                      <a:schemeClr val="tx1"/>
                    </a:gs>
                    <a:gs pos="30000">
                      <a:schemeClr val="tx1"/>
                    </a:gs>
                  </a:gsLst>
                  <a:lin ang="5400000" scaled="0"/>
                </a:gradFill>
              </a:rPr>
              <a:t>post Microsoft Ready content to any blogs or external websites</a:t>
            </a:r>
          </a:p>
          <a:p>
            <a:pPr algn="ctr">
              <a:lnSpc>
                <a:spcPct val="90000"/>
              </a:lnSpc>
              <a:spcBef>
                <a:spcPts val="1176"/>
              </a:spcBef>
              <a:spcAft>
                <a:spcPts val="588"/>
              </a:spcAft>
            </a:pPr>
            <a:r>
              <a:rPr lang="en-US" sz="2157"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157" dirty="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176"/>
              </a:spcBef>
              <a:spcAft>
                <a:spcPts val="588"/>
              </a:spcAft>
            </a:pPr>
            <a:r>
              <a:rPr lang="en-US" sz="2157" dirty="0">
                <a:gradFill>
                  <a:gsLst>
                    <a:gs pos="2917">
                      <a:schemeClr val="tx1"/>
                    </a:gs>
                    <a:gs pos="30000">
                      <a:schemeClr val="tx1"/>
                    </a:gs>
                  </a:gsLst>
                  <a:lin ang="5400000" scaled="0"/>
                </a:gradFill>
              </a:rPr>
              <a:t>Content will be available to internal audiences on-demand post-event</a:t>
            </a:r>
          </a:p>
        </p:txBody>
      </p:sp>
    </p:spTree>
    <p:extLst>
      <p:ext uri="{BB962C8B-B14F-4D97-AF65-F5344CB8AC3E}">
        <p14:creationId xmlns:p14="http://schemas.microsoft.com/office/powerpoint/2010/main" val="5669639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271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34919900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35464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Walkin Microsoft Ready">
    <p:bg>
      <p:bgPr>
        <a:solidFill>
          <a:schemeClr val="bg2"/>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
        <p:nvSpPr>
          <p:cNvPr id="17" name="TextBox 16">
            <a:extLst>
              <a:ext uri="{FF2B5EF4-FFF2-40B4-BE49-F238E27FC236}">
                <a16:creationId xmlns:a16="http://schemas.microsoft.com/office/drawing/2014/main" id="{2589C2E4-CE3E-472C-A0EE-EC3540422079}"/>
              </a:ext>
            </a:extLst>
          </p:cNvPr>
          <p:cNvSpPr txBox="1"/>
          <p:nvPr userDrawn="1"/>
        </p:nvSpPr>
        <p:spPr>
          <a:xfrm>
            <a:off x="221373" y="2626221"/>
            <a:ext cx="5692890" cy="1022871"/>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Microsoft Ready to</a:t>
            </a:r>
          </a:p>
        </p:txBody>
      </p:sp>
      <p:sp>
        <p:nvSpPr>
          <p:cNvPr id="18" name="Text Placeholder 4">
            <a:extLst>
              <a:ext uri="{FF2B5EF4-FFF2-40B4-BE49-F238E27FC236}">
                <a16:creationId xmlns:a16="http://schemas.microsoft.com/office/drawing/2014/main" id="{CCCDE24C-597E-4EE9-A4BC-F1FF940CBE87}"/>
              </a:ext>
            </a:extLst>
          </p:cNvPr>
          <p:cNvSpPr>
            <a:spLocks noGrp="1"/>
          </p:cNvSpPr>
          <p:nvPr>
            <p:ph type="body" sz="quarter" idx="10" hasCustomPrompt="1"/>
          </p:nvPr>
        </p:nvSpPr>
        <p:spPr>
          <a:xfrm>
            <a:off x="5628510" y="1841198"/>
            <a:ext cx="6274974" cy="1022069"/>
          </a:xfrm>
        </p:spPr>
        <p:txBody>
          <a:bodyPr lIns="182880" tIns="146304" rIns="182880" bIns="146304"/>
          <a:lstStyle>
            <a:lvl1pPr marL="0" indent="0">
              <a:buNone/>
              <a:defRPr sz="5294"/>
            </a:lvl1pPr>
          </a:lstStyle>
          <a:p>
            <a:pPr lvl="0"/>
            <a:r>
              <a:rPr lang="en-US" dirty="0"/>
              <a:t>&lt;theme word here&gt;</a:t>
            </a:r>
          </a:p>
        </p:txBody>
      </p:sp>
      <p:sp>
        <p:nvSpPr>
          <p:cNvPr id="19" name="Text Placeholder 4">
            <a:extLst>
              <a:ext uri="{FF2B5EF4-FFF2-40B4-BE49-F238E27FC236}">
                <a16:creationId xmlns:a16="http://schemas.microsoft.com/office/drawing/2014/main" id="{828EB695-08B2-4884-A095-850451DF0101}"/>
              </a:ext>
            </a:extLst>
          </p:cNvPr>
          <p:cNvSpPr>
            <a:spLocks noGrp="1"/>
          </p:cNvSpPr>
          <p:nvPr>
            <p:ph type="body" sz="quarter" idx="11" hasCustomPrompt="1"/>
          </p:nvPr>
        </p:nvSpPr>
        <p:spPr>
          <a:xfrm>
            <a:off x="5628510" y="4198126"/>
            <a:ext cx="6274974" cy="1022998"/>
          </a:xfrm>
        </p:spPr>
        <p:txBody>
          <a:bodyPr lIns="182880" tIns="146304" rIns="182880" bIns="146304"/>
          <a:lstStyle>
            <a:lvl1pPr marL="0" indent="0">
              <a:buNone/>
              <a:defRPr sz="5294"/>
            </a:lvl1pPr>
          </a:lstStyle>
          <a:p>
            <a:pPr lvl="0"/>
            <a:r>
              <a:rPr lang="en-US" dirty="0"/>
              <a:t>&lt;theme word here&gt;</a:t>
            </a:r>
          </a:p>
        </p:txBody>
      </p:sp>
      <p:sp>
        <p:nvSpPr>
          <p:cNvPr id="20" name="TextBox 19">
            <a:extLst>
              <a:ext uri="{FF2B5EF4-FFF2-40B4-BE49-F238E27FC236}">
                <a16:creationId xmlns:a16="http://schemas.microsoft.com/office/drawing/2014/main" id="{175920F8-F6E2-4F83-9569-0CA1D278C9A6}"/>
              </a:ext>
            </a:extLst>
          </p:cNvPr>
          <p:cNvSpPr txBox="1"/>
          <p:nvPr userDrawn="1"/>
        </p:nvSpPr>
        <p:spPr>
          <a:xfrm>
            <a:off x="202095" y="3412173"/>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21" name="Text Placeholder 4">
            <a:extLst>
              <a:ext uri="{FF2B5EF4-FFF2-40B4-BE49-F238E27FC236}">
                <a16:creationId xmlns:a16="http://schemas.microsoft.com/office/drawing/2014/main" id="{F54F2D01-271D-4ABB-99F8-988ACDEE6E79}"/>
              </a:ext>
            </a:extLst>
          </p:cNvPr>
          <p:cNvSpPr>
            <a:spLocks noGrp="1"/>
          </p:cNvSpPr>
          <p:nvPr>
            <p:ph type="body" sz="quarter" idx="12" hasCustomPrompt="1"/>
          </p:nvPr>
        </p:nvSpPr>
        <p:spPr>
          <a:xfrm>
            <a:off x="5628510" y="3412173"/>
            <a:ext cx="6274974" cy="1022998"/>
          </a:xfrm>
        </p:spPr>
        <p:txBody>
          <a:bodyPr lIns="182880" tIns="146304" rIns="182880" bIns="146304"/>
          <a:lstStyle>
            <a:lvl1pPr marL="0" indent="0">
              <a:buNone/>
              <a:defRPr sz="5294"/>
            </a:lvl1pPr>
          </a:lstStyle>
          <a:p>
            <a:pPr lvl="0"/>
            <a:r>
              <a:rPr lang="en-US" dirty="0"/>
              <a:t>&lt;theme word here&gt;</a:t>
            </a:r>
          </a:p>
        </p:txBody>
      </p:sp>
      <p:sp>
        <p:nvSpPr>
          <p:cNvPr id="22" name="TextBox 21">
            <a:extLst>
              <a:ext uri="{FF2B5EF4-FFF2-40B4-BE49-F238E27FC236}">
                <a16:creationId xmlns:a16="http://schemas.microsoft.com/office/drawing/2014/main" id="{856F8591-1DBE-4565-AC6F-60CAAEBB8F46}"/>
              </a:ext>
            </a:extLst>
          </p:cNvPr>
          <p:cNvSpPr txBox="1"/>
          <p:nvPr userDrawn="1"/>
        </p:nvSpPr>
        <p:spPr>
          <a:xfrm>
            <a:off x="5628510" y="2626221"/>
            <a:ext cx="5533410"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keep transforming</a:t>
            </a:r>
          </a:p>
        </p:txBody>
      </p:sp>
      <p:sp>
        <p:nvSpPr>
          <p:cNvPr id="23" name="TextBox 22">
            <a:extLst>
              <a:ext uri="{FF2B5EF4-FFF2-40B4-BE49-F238E27FC236}">
                <a16:creationId xmlns:a16="http://schemas.microsoft.com/office/drawing/2014/main" id="{17D52EC8-9238-4F4A-BBBC-A016D11B5CF8}"/>
              </a:ext>
            </a:extLst>
          </p:cNvPr>
          <p:cNvSpPr txBox="1"/>
          <p:nvPr userDrawn="1"/>
        </p:nvSpPr>
        <p:spPr>
          <a:xfrm>
            <a:off x="202095" y="1055246"/>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24" name="Text Placeholder 4">
            <a:extLst>
              <a:ext uri="{FF2B5EF4-FFF2-40B4-BE49-F238E27FC236}">
                <a16:creationId xmlns:a16="http://schemas.microsoft.com/office/drawing/2014/main" id="{1B3E63AD-42CA-445C-97F3-DDE05F705675}"/>
              </a:ext>
            </a:extLst>
          </p:cNvPr>
          <p:cNvSpPr>
            <a:spLocks noGrp="1"/>
          </p:cNvSpPr>
          <p:nvPr>
            <p:ph type="body" sz="quarter" idx="13" hasCustomPrompt="1"/>
          </p:nvPr>
        </p:nvSpPr>
        <p:spPr>
          <a:xfrm>
            <a:off x="5628510" y="1055246"/>
            <a:ext cx="6274974" cy="1022998"/>
          </a:xfrm>
        </p:spPr>
        <p:txBody>
          <a:bodyPr lIns="182880" tIns="146304" rIns="182880" bIns="146304"/>
          <a:lstStyle>
            <a:lvl1pPr marL="0" indent="0">
              <a:buNone/>
              <a:defRPr sz="5294"/>
            </a:lvl1pPr>
          </a:lstStyle>
          <a:p>
            <a:pPr lvl="0"/>
            <a:r>
              <a:rPr lang="en-US" dirty="0"/>
              <a:t>&lt;theme word here&gt;</a:t>
            </a:r>
          </a:p>
        </p:txBody>
      </p:sp>
      <p:sp>
        <p:nvSpPr>
          <p:cNvPr id="25" name="TextBox 24">
            <a:extLst>
              <a:ext uri="{FF2B5EF4-FFF2-40B4-BE49-F238E27FC236}">
                <a16:creationId xmlns:a16="http://schemas.microsoft.com/office/drawing/2014/main" id="{274A6492-8AD7-4E81-8CF0-97F81C18F3A0}"/>
              </a:ext>
            </a:extLst>
          </p:cNvPr>
          <p:cNvSpPr txBox="1"/>
          <p:nvPr userDrawn="1"/>
        </p:nvSpPr>
        <p:spPr>
          <a:xfrm>
            <a:off x="202095" y="1840269"/>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26" name="TextBox 25">
            <a:extLst>
              <a:ext uri="{FF2B5EF4-FFF2-40B4-BE49-F238E27FC236}">
                <a16:creationId xmlns:a16="http://schemas.microsoft.com/office/drawing/2014/main" id="{B748E7DD-ABE0-4EDF-8068-30292B1E3A26}"/>
              </a:ext>
            </a:extLst>
          </p:cNvPr>
          <p:cNvSpPr txBox="1"/>
          <p:nvPr userDrawn="1"/>
        </p:nvSpPr>
        <p:spPr>
          <a:xfrm>
            <a:off x="202095" y="4198126"/>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grpSp>
        <p:nvGrpSpPr>
          <p:cNvPr id="27" name="Group 26">
            <a:extLst>
              <a:ext uri="{FF2B5EF4-FFF2-40B4-BE49-F238E27FC236}">
                <a16:creationId xmlns:a16="http://schemas.microsoft.com/office/drawing/2014/main" id="{123D1D8B-CF2F-4B87-A9D9-1E19A1F45651}"/>
              </a:ext>
            </a:extLst>
          </p:cNvPr>
          <p:cNvGrpSpPr/>
          <p:nvPr userDrawn="1"/>
        </p:nvGrpSpPr>
        <p:grpSpPr>
          <a:xfrm>
            <a:off x="7342825" y="5999452"/>
            <a:ext cx="4629739" cy="615609"/>
            <a:chOff x="274638" y="4554931"/>
            <a:chExt cx="4722575" cy="627864"/>
          </a:xfrm>
        </p:grpSpPr>
        <p:sp>
          <p:nvSpPr>
            <p:cNvPr id="28" name="TextBox 27">
              <a:extLst>
                <a:ext uri="{FF2B5EF4-FFF2-40B4-BE49-F238E27FC236}">
                  <a16:creationId xmlns:a16="http://schemas.microsoft.com/office/drawing/2014/main" id="{ACD72FDB-6EF8-4E3F-BF77-E09C21261007}"/>
                </a:ext>
              </a:extLst>
            </p:cNvPr>
            <p:cNvSpPr txBox="1"/>
            <p:nvPr userDrawn="1"/>
          </p:nvSpPr>
          <p:spPr>
            <a:xfrm>
              <a:off x="274638" y="4554931"/>
              <a:ext cx="4722575" cy="627864"/>
            </a:xfrm>
            <a:prstGeom prst="rect">
              <a:avLst/>
            </a:prstGeom>
            <a:noFill/>
          </p:spPr>
          <p:txBody>
            <a:bodyPr wrap="none" lIns="182880" tIns="146304" rIns="182880" bIns="146304" rtlCol="0">
              <a:spAutoFit/>
            </a:bodyPr>
            <a:lstStyle/>
            <a:p>
              <a:pPr>
                <a:lnSpc>
                  <a:spcPct val="90000"/>
                </a:lnSpc>
                <a:spcAft>
                  <a:spcPts val="588"/>
                </a:spcAft>
              </a:pPr>
              <a:r>
                <a:rPr lang="en-US" sz="2353" dirty="0">
                  <a:gradFill>
                    <a:gsLst>
                      <a:gs pos="2917">
                        <a:schemeClr val="tx1"/>
                      </a:gs>
                      <a:gs pos="30000">
                        <a:schemeClr val="tx1"/>
                      </a:gs>
                    </a:gsLst>
                    <a:lin ang="5400000" scaled="0"/>
                  </a:gradFill>
                </a:rPr>
                <a:t>Seattle, WA	Jan 29–Feb 2, 2018</a:t>
              </a:r>
            </a:p>
          </p:txBody>
        </p:sp>
        <p:cxnSp>
          <p:nvCxnSpPr>
            <p:cNvPr id="29" name="Straight Connector 28">
              <a:extLst>
                <a:ext uri="{FF2B5EF4-FFF2-40B4-BE49-F238E27FC236}">
                  <a16:creationId xmlns:a16="http://schemas.microsoft.com/office/drawing/2014/main" id="{E9ED71E6-D3EC-4091-BD44-FC68E08CA312}"/>
                </a:ext>
              </a:extLst>
            </p:cNvPr>
            <p:cNvCxnSpPr>
              <a:cxnSpLocks/>
            </p:cNvCxnSpPr>
            <p:nvPr userDrawn="1"/>
          </p:nvCxnSpPr>
          <p:spPr>
            <a:xfrm>
              <a:off x="2159398" y="4685985"/>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009473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
        <p:nvSpPr>
          <p:cNvPr id="7" name="Text Placeholder 16"/>
          <p:cNvSpPr>
            <a:spLocks noGrp="1"/>
          </p:cNvSpPr>
          <p:nvPr>
            <p:ph type="body" sz="quarter" idx="13" hasCustomPrompt="1"/>
          </p:nvPr>
        </p:nvSpPr>
        <p:spPr>
          <a:xfrm>
            <a:off x="8339677" y="288560"/>
            <a:ext cx="3585699"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
        <p:nvSpPr>
          <p:cNvPr id="8" name="Text Placeholder 16"/>
          <p:cNvSpPr>
            <a:spLocks noGrp="1"/>
          </p:cNvSpPr>
          <p:nvPr>
            <p:ph type="body" sz="quarter" idx="14" hasCustomPrompt="1"/>
          </p:nvPr>
        </p:nvSpPr>
        <p:spPr>
          <a:xfrm>
            <a:off x="269303" y="5997080"/>
            <a:ext cx="3585699" cy="567015"/>
          </a:xfrm>
        </p:spPr>
        <p:txBody>
          <a:bodyPr lIns="182880" tIns="146304" rIns="182880" bIns="146304" anchor="b"/>
          <a:lstStyle>
            <a:lvl1pPr marL="0" indent="0" algn="l">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Yammer hashtag</a:t>
            </a:r>
          </a:p>
        </p:txBody>
      </p:sp>
    </p:spTree>
    <p:extLst>
      <p:ext uri="{BB962C8B-B14F-4D97-AF65-F5344CB8AC3E}">
        <p14:creationId xmlns:p14="http://schemas.microsoft.com/office/powerpoint/2010/main" val="15545382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43653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37000769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69303" y="1187644"/>
            <a:ext cx="11655078" cy="226658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6938110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7644"/>
            <a:ext cx="5378548" cy="2082207"/>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dirty="0"/>
              <a:t>Click to edit Master text styles</a:t>
            </a:r>
          </a:p>
          <a:p>
            <a:pPr marL="698746" marR="0" lvl="1" indent="-448193" algn="l" defTabSz="914367" rtl="0" eaLnBrk="1" fontAlgn="auto" latinLnBrk="0" hangingPunct="1">
              <a:lnSpc>
                <a:spcPct val="90000"/>
              </a:lnSpc>
              <a:spcBef>
                <a:spcPct val="20000"/>
              </a:spcBef>
              <a:spcAft>
                <a:spcPts val="0"/>
              </a:spcAft>
              <a:buClrTx/>
              <a:buSzPct val="90000"/>
              <a:tabLst/>
            </a:pPr>
            <a:r>
              <a:rPr lang="en-US" dirty="0"/>
              <a:t>Second level</a:t>
            </a:r>
          </a:p>
          <a:p>
            <a:pPr marL="890161" marR="0" lvl="2" indent="-448193" algn="l" defTabSz="914367" rtl="0" eaLnBrk="1" fontAlgn="auto" latinLnBrk="0" hangingPunct="1">
              <a:lnSpc>
                <a:spcPct val="90000"/>
              </a:lnSpc>
              <a:spcBef>
                <a:spcPct val="20000"/>
              </a:spcBef>
              <a:spcAft>
                <a:spcPts val="0"/>
              </a:spcAft>
              <a:buClrTx/>
              <a:buSzPct val="90000"/>
              <a:tabLst/>
            </a:pPr>
            <a:r>
              <a:rPr lang="en-US" dirty="0"/>
              <a:t>Third level</a:t>
            </a:r>
          </a:p>
          <a:p>
            <a:pPr marL="1087802" marR="0" lvl="3" indent="-448193" algn="l" defTabSz="914367" rtl="0" eaLnBrk="1" fontAlgn="auto" latinLnBrk="0" hangingPunct="1">
              <a:lnSpc>
                <a:spcPct val="90000"/>
              </a:lnSpc>
              <a:spcBef>
                <a:spcPct val="20000"/>
              </a:spcBef>
              <a:spcAft>
                <a:spcPts val="0"/>
              </a:spcAft>
              <a:buClrTx/>
              <a:buSzPct val="90000"/>
              <a:tabLst/>
            </a:pPr>
            <a:r>
              <a:rPr lang="en-US" dirty="0"/>
              <a:t>Fourth level</a:t>
            </a:r>
          </a:p>
          <a:p>
            <a:pPr marL="1285443" marR="0" lvl="4" indent="-448193" algn="l" defTabSz="914367" rtl="0" eaLnBrk="1" fontAlgn="auto" latinLnBrk="0" hangingPunct="1">
              <a:lnSpc>
                <a:spcPct val="90000"/>
              </a:lnSpc>
              <a:spcBef>
                <a:spcPct val="20000"/>
              </a:spcBef>
              <a:spcAft>
                <a:spcPts val="0"/>
              </a:spcAft>
              <a:buClrTx/>
              <a:buSzPct val="90000"/>
              <a:tabLst/>
            </a:pPr>
            <a:r>
              <a:rPr lang="en-US" dirty="0"/>
              <a:t>Fifth level</a:t>
            </a:r>
          </a:p>
        </p:txBody>
      </p:sp>
      <p:sp>
        <p:nvSpPr>
          <p:cNvPr id="6"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4772773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7644"/>
            <a:ext cx="5378548" cy="2082207"/>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dirty="0"/>
              <a:t>Click to edit Master text styles</a:t>
            </a:r>
          </a:p>
          <a:p>
            <a:pPr marL="418625" marR="0" lvl="1" indent="-168072"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27160" marR="0" lvl="2" indent="-185191"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12350" marR="0" lvl="3" indent="-172742"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03766" marR="0" lvl="4" indent="-16651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
        <p:nvSpPr>
          <p:cNvPr id="6"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12409279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962178002"/>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3583426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882178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22729294"/>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8931268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416646409"/>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4287740"/>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010149401"/>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bg2"/>
        </a:solidFill>
        <a:effectLst/>
      </p:bgPr>
    </p:bg>
    <p:spTree>
      <p:nvGrpSpPr>
        <p:cNvPr id="1" name=""/>
        <p:cNvGrpSpPr/>
        <p:nvPr/>
      </p:nvGrpSpPr>
      <p:grpSpPr>
        <a:xfrm>
          <a:off x="0" y="0"/>
          <a:ext cx="0" cy="0"/>
          <a:chOff x="0" y="0"/>
          <a:chExt cx="0" cy="0"/>
        </a:xfrm>
      </p:grpSpPr>
      <p:sp>
        <p:nvSpPr>
          <p:cNvPr id="2"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7114028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4041203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3417701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01788542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E1C3551-4691-492D-A7B3-905DCA39CACC}"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29712653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1C3551-4691-492D-A7B3-905DCA39CACC}"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305996391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1C3551-4691-492D-A7B3-905DCA39CACC}"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34894059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E1C3551-4691-492D-A7B3-905DCA39CACC}"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132085712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1C3551-4691-492D-A7B3-905DCA39CACC}" type="datetimeFigureOut">
              <a:rPr lang="en-US" smtClean="0"/>
              <a:t>4/24/2018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3752859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738760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E1C3551-4691-492D-A7B3-905DCA39CACC}" type="datetimeFigureOut">
              <a:rPr lang="en-US" smtClean="0"/>
              <a:t>4/24/2018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99736399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C3551-4691-492D-A7B3-905DCA39CACC}" type="datetimeFigureOut">
              <a:rPr lang="en-US" smtClean="0"/>
              <a:t>4/24/2018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332136090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1C3551-4691-492D-A7B3-905DCA39CACC}"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240359345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1C3551-4691-492D-A7B3-905DCA39CACC}"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315522551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1C3551-4691-492D-A7B3-905DCA39CACC}"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286815814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1C3551-4691-492D-A7B3-905DCA39CACC}"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7CC813-075D-450D-8831-ADAC84F33A68}" type="slidenum">
              <a:rPr lang="en-US" smtClean="0"/>
              <a:t>‹#›</a:t>
            </a:fld>
            <a:endParaRPr lang="en-US"/>
          </a:p>
        </p:txBody>
      </p:sp>
    </p:spTree>
    <p:extLst>
      <p:ext uri="{BB962C8B-B14F-4D97-AF65-F5344CB8AC3E}">
        <p14:creationId xmlns:p14="http://schemas.microsoft.com/office/powerpoint/2010/main" val="320082070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132CD"/>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9"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9" name="Group 8"/>
          <p:cNvGrpSpPr/>
          <p:nvPr userDrawn="1"/>
        </p:nvGrpSpPr>
        <p:grpSpPr>
          <a:xfrm>
            <a:off x="11004178" y="6517755"/>
            <a:ext cx="950755" cy="215444"/>
            <a:chOff x="7082843" y="4126456"/>
            <a:chExt cx="1278066" cy="289613"/>
          </a:xfrm>
        </p:grpSpPr>
        <p:sp>
          <p:nvSpPr>
            <p:cNvPr id="11" name="TextBox 10"/>
            <p:cNvSpPr txBox="1"/>
            <p:nvPr/>
          </p:nvSpPr>
          <p:spPr>
            <a:xfrm>
              <a:off x="7237513" y="4126456"/>
              <a:ext cx="1123396" cy="289613"/>
            </a:xfrm>
            <a:prstGeom prst="rect">
              <a:avLst/>
            </a:prstGeom>
            <a:noFill/>
          </p:spPr>
          <p:txBody>
            <a:bodyPr wrap="square" rtlCol="0">
              <a:spAutoFit/>
            </a:bodyPr>
            <a:lstStyle/>
            <a:p>
              <a:r>
                <a:rPr lang="en-GB" sz="800" b="1">
                  <a:latin typeface="Segoe UI" panose="020B0502040204020203" pitchFamily="34" charset="0"/>
                  <a:cs typeface="Segoe UI" panose="020B0502040204020203" pitchFamily="34" charset="0"/>
                </a:rPr>
                <a:t>MICROSOFT</a:t>
              </a:r>
            </a:p>
          </p:txBody>
        </p:sp>
        <p:sp>
          <p:nvSpPr>
            <p:cNvPr id="12" name="Rectangle 11"/>
            <p:cNvSpPr/>
            <p:nvPr/>
          </p:nvSpPr>
          <p:spPr>
            <a:xfrm flipV="1">
              <a:off x="7082843" y="4270246"/>
              <a:ext cx="82411" cy="824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13" name="Rectangle 12"/>
            <p:cNvSpPr/>
            <p:nvPr/>
          </p:nvSpPr>
          <p:spPr>
            <a:xfrm flipV="1">
              <a:off x="7180851" y="4270246"/>
              <a:ext cx="82411" cy="824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14" name="Rectangle 13"/>
            <p:cNvSpPr/>
            <p:nvPr/>
          </p:nvSpPr>
          <p:spPr>
            <a:xfrm flipV="1">
              <a:off x="7082843" y="4172238"/>
              <a:ext cx="82411" cy="824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15" name="Rectangle 14"/>
            <p:cNvSpPr/>
            <p:nvPr/>
          </p:nvSpPr>
          <p:spPr>
            <a:xfrm flipV="1">
              <a:off x="7180851" y="4172238"/>
              <a:ext cx="82411" cy="824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grpSp>
      <p:cxnSp>
        <p:nvCxnSpPr>
          <p:cNvPr id="10" name="Straight Connector 9"/>
          <p:cNvCxnSpPr/>
          <p:nvPr userDrawn="1"/>
        </p:nvCxnSpPr>
        <p:spPr>
          <a:xfrm>
            <a:off x="10874587" y="6532880"/>
            <a:ext cx="0" cy="196427"/>
          </a:xfrm>
          <a:prstGeom prst="line">
            <a:avLst/>
          </a:prstGeom>
          <a:ln w="3175">
            <a:solidFill>
              <a:schemeClr val="tx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1110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4_Walkin">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269239" y="2077800"/>
            <a:ext cx="6274974" cy="26960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sp>
        <p:nvSpPr>
          <p:cNvPr id="4" name="Title 3"/>
          <p:cNvSpPr>
            <a:spLocks noGrp="1"/>
          </p:cNvSpPr>
          <p:nvPr>
            <p:ph type="title"/>
          </p:nvPr>
        </p:nvSpPr>
        <p:spPr>
          <a:xfrm>
            <a:off x="274638" y="2267326"/>
            <a:ext cx="11087629" cy="1200622"/>
          </a:xfrm>
        </p:spPr>
        <p:txBody>
          <a:bodyPr/>
          <a:lstStyle>
            <a:lvl1pPr>
              <a:defRPr sz="7200"/>
            </a:lvl1pPr>
          </a:lstStyle>
          <a:p>
            <a:r>
              <a:rPr lang="en-US"/>
              <a:t>Click to edit Master title style</a:t>
            </a:r>
          </a:p>
        </p:txBody>
      </p:sp>
      <p:sp>
        <p:nvSpPr>
          <p:cNvPr id="5" name="Text Placeholder 4"/>
          <p:cNvSpPr>
            <a:spLocks noGrp="1"/>
          </p:cNvSpPr>
          <p:nvPr>
            <p:ph type="body" sz="quarter" idx="10" hasCustomPrompt="1"/>
          </p:nvPr>
        </p:nvSpPr>
        <p:spPr>
          <a:xfrm>
            <a:off x="274638" y="3490913"/>
            <a:ext cx="8721725" cy="517065"/>
          </a:xfrm>
        </p:spPr>
        <p:txBody>
          <a:bodyPr/>
          <a:lstStyle>
            <a:lvl1pPr marL="0" indent="0">
              <a:buNone/>
              <a:defRPr sz="2400" baseline="0"/>
            </a:lvl1pPr>
          </a:lstStyle>
          <a:p>
            <a:pPr lvl="0"/>
            <a:r>
              <a:rPr lang="en-US"/>
              <a:t>Click to add text</a:t>
            </a:r>
          </a:p>
        </p:txBody>
      </p:sp>
    </p:spTree>
    <p:extLst>
      <p:ext uri="{BB962C8B-B14F-4D97-AF65-F5344CB8AC3E}">
        <p14:creationId xmlns:p14="http://schemas.microsoft.com/office/powerpoint/2010/main" val="23572733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bwMode="invGray">
          <a:xfrm>
            <a:off x="1" y="-1"/>
            <a:ext cx="5840360" cy="6858624"/>
          </a:xfrm>
          <a:prstGeom prst="rect">
            <a:avLst/>
          </a:prstGeom>
          <a:solidFill>
            <a:srgbClr val="0132C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 name="Title 2"/>
          <p:cNvSpPr txBox="1">
            <a:spLocks/>
          </p:cNvSpPr>
          <p:nvPr userDrawn="1"/>
        </p:nvSpPr>
        <p:spPr>
          <a:xfrm>
            <a:off x="347898" y="2039653"/>
            <a:ext cx="460756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7200"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solidFill>
                  <a:schemeClr val="bg1"/>
                </a:solidFill>
              </a:rPr>
              <a:t>Click to edit Master title style</a:t>
            </a:r>
          </a:p>
        </p:txBody>
      </p:sp>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48213" y="481158"/>
            <a:ext cx="1421436" cy="300619"/>
          </a:xfrm>
          <a:prstGeom prst="rect">
            <a:avLst/>
          </a:prstGeom>
        </p:spPr>
      </p:pic>
    </p:spTree>
    <p:extLst>
      <p:ext uri="{BB962C8B-B14F-4D97-AF65-F5344CB8AC3E}">
        <p14:creationId xmlns:p14="http://schemas.microsoft.com/office/powerpoint/2010/main" val="376872424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Title &amp; 2-color Non-bulleted text">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solidFill>
                  <a:schemeClr val="bg1"/>
                </a:solidFill>
              </a:defRPr>
            </a:lvl1pPr>
            <a:lvl2pPr marL="0" indent="0">
              <a:buFontTx/>
              <a:buNone/>
              <a:defRPr sz="1961">
                <a:solidFill>
                  <a:schemeClr val="bg1"/>
                </a:solidFill>
              </a:defRPr>
            </a:lvl2pPr>
            <a:lvl3pPr marL="224097" indent="0">
              <a:buNone/>
              <a:defRPr>
                <a:solidFill>
                  <a:schemeClr val="bg1"/>
                </a:solidFill>
              </a:defRPr>
            </a:lvl3pPr>
            <a:lvl4pPr marL="448193" indent="0">
              <a:buNone/>
              <a:defRPr>
                <a:solidFill>
                  <a:schemeClr val="bg1"/>
                </a:solidFill>
              </a:defRPr>
            </a:lvl4pPr>
            <a:lvl5pPr marL="67229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98172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66663896"/>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1_Title &amp; 2-color Non-bulleted text">
    <p:bg>
      <p:bgPr>
        <a:solidFill>
          <a:srgbClr val="0132C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solidFill>
                  <a:schemeClr val="bg1"/>
                </a:solidFill>
              </a:defRPr>
            </a:lvl1pPr>
            <a:lvl2pPr marL="0" indent="0">
              <a:buFontTx/>
              <a:buNone/>
              <a:defRPr sz="1961">
                <a:solidFill>
                  <a:schemeClr val="bg1"/>
                </a:solidFill>
              </a:defRPr>
            </a:lvl2pPr>
            <a:lvl3pPr marL="224097" indent="0">
              <a:buNone/>
              <a:defRPr>
                <a:solidFill>
                  <a:schemeClr val="bg1"/>
                </a:solidFill>
              </a:defRPr>
            </a:lvl3pPr>
            <a:lvl4pPr marL="448193" indent="0">
              <a:buNone/>
              <a:defRPr>
                <a:solidFill>
                  <a:schemeClr val="bg1"/>
                </a:solidFill>
              </a:defRPr>
            </a:lvl4pPr>
            <a:lvl5pPr marL="67229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792926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1_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690460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solidFill>
                  <a:schemeClr val="accent4"/>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55582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718608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solidFill>
                  <a:schemeClr val="accent4"/>
                </a:soli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solidFill>
                  <a:schemeClr val="accent4"/>
                </a:soli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905477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536778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accent4"/>
              </a:buClr>
              <a:buFont typeface="Arial" pitchFamily="34" charset="0"/>
              <a:buChar char="•"/>
              <a:defRPr sz="3137">
                <a:solidFill>
                  <a:schemeClr val="accent4"/>
                </a:soli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accent4"/>
              </a:buClr>
              <a:buFont typeface="Arial" pitchFamily="34" charset="0"/>
              <a:buChar char="•"/>
              <a:defRPr sz="3137">
                <a:solidFill>
                  <a:schemeClr val="accent4"/>
                </a:soli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8831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2020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522157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50980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9242517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4481416" cy="1158793"/>
          </a:xfrm>
          <a:noFill/>
        </p:spPr>
        <p:txBody>
          <a:bodyPr wrap="square"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4482124" cy="724246"/>
          </a:xfrm>
          <a:noFill/>
        </p:spPr>
        <p:txBody>
          <a:bodyPr wrap="square"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7119418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Video slide">
    <p:bg>
      <p:bgPr>
        <a:solidFill>
          <a:srgbClr val="25252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4481416" cy="1158793"/>
          </a:xfrm>
          <a:noFill/>
        </p:spPr>
        <p:txBody>
          <a:bodyPr wrap="square"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Video title</a:t>
            </a:r>
          </a:p>
        </p:txBody>
      </p:sp>
    </p:spTree>
    <p:extLst>
      <p:ext uri="{BB962C8B-B14F-4D97-AF65-F5344CB8AC3E}">
        <p14:creationId xmlns:p14="http://schemas.microsoft.com/office/powerpoint/2010/main" val="3666583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679706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2">
    <p:bg>
      <p:bgPr>
        <a:solidFill>
          <a:srgbClr val="25252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8866034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91489998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1_50-50 Right Photo Layout">
    <p:bg>
      <p:bgPr>
        <a:solidFill>
          <a:srgbClr val="F8F8F8"/>
        </a:solidFill>
        <a:effectLst/>
      </p:bgPr>
    </p:bg>
    <p:spTree>
      <p:nvGrpSpPr>
        <p:cNvPr id="1" name=""/>
        <p:cNvGrpSpPr/>
        <p:nvPr/>
      </p:nvGrpSpPr>
      <p:grpSpPr>
        <a:xfrm>
          <a:off x="0" y="0"/>
          <a:ext cx="0" cy="0"/>
          <a:chOff x="0" y="0"/>
          <a:chExt cx="0" cy="0"/>
        </a:xfrm>
      </p:grpSpPr>
      <p:sp>
        <p:nvSpPr>
          <p:cNvPr id="6" name="Rectangle 5"/>
          <p:cNvSpPr/>
          <p:nvPr userDrawn="1"/>
        </p:nvSpPr>
        <p:spPr bwMode="auto">
          <a:xfrm>
            <a:off x="6090699" y="-39757"/>
            <a:ext cx="6101301" cy="6933538"/>
          </a:xfrm>
          <a:prstGeom prst="rect">
            <a:avLst/>
          </a:prstGeom>
          <a:solidFill>
            <a:srgbClr val="2828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4" name="Text Placeholder 3"/>
          <p:cNvSpPr>
            <a:spLocks noGrp="1"/>
          </p:cNvSpPr>
          <p:nvPr>
            <p:ph type="body" sz="quarter" idx="11"/>
          </p:nvPr>
        </p:nvSpPr>
        <p:spPr>
          <a:xfrm>
            <a:off x="6361043" y="234562"/>
            <a:ext cx="5526158" cy="632837"/>
          </a:xfrm>
        </p:spPr>
        <p:txBody>
          <a:bodyPr/>
          <a:lstStyle>
            <a:lvl1pPr marL="0" indent="0">
              <a:buNone/>
              <a:defRPr>
                <a:solidFill>
                  <a:schemeClr val="bg1"/>
                </a:solidFill>
              </a:defRPr>
            </a:lvl1pPr>
            <a:lvl2pPr marL="336145" indent="0">
              <a:buNone/>
              <a:defRPr>
                <a:solidFill>
                  <a:schemeClr val="bg1"/>
                </a:solidFill>
              </a:defRPr>
            </a:lvl2pPr>
            <a:lvl3pPr marL="560241" indent="0">
              <a:buNone/>
              <a:defRPr>
                <a:solidFill>
                  <a:schemeClr val="bg1"/>
                </a:solidFill>
              </a:defRPr>
            </a:lvl3pPr>
            <a:lvl4pPr marL="784338" indent="0">
              <a:buNone/>
              <a:defRPr>
                <a:solidFill>
                  <a:schemeClr val="bg1"/>
                </a:solidFill>
              </a:defRPr>
            </a:lvl4pPr>
            <a:lvl5pPr marL="1008434" indent="0">
              <a:buNone/>
              <a:defRPr>
                <a:solidFill>
                  <a:schemeClr val="bg1"/>
                </a:solidFill>
              </a:defRPr>
            </a:lvl5pPr>
          </a:lstStyle>
          <a:p>
            <a:pPr lvl="0"/>
            <a:r>
              <a:rPr lang="en-US"/>
              <a:t>Edit Master text styles</a:t>
            </a:r>
          </a:p>
        </p:txBody>
      </p:sp>
      <p:sp>
        <p:nvSpPr>
          <p:cNvPr id="7" name="Text Placeholder 3"/>
          <p:cNvSpPr>
            <a:spLocks noGrp="1"/>
          </p:cNvSpPr>
          <p:nvPr>
            <p:ph type="body" sz="quarter" idx="12"/>
          </p:nvPr>
        </p:nvSpPr>
        <p:spPr>
          <a:xfrm>
            <a:off x="6675438" y="1180767"/>
            <a:ext cx="5116346" cy="3975654"/>
          </a:xfrm>
        </p:spPr>
        <p:txBody>
          <a:bodyPr/>
          <a:lstStyle>
            <a:lvl1pPr marL="0" indent="0">
              <a:buNone/>
              <a:defRPr>
                <a:solidFill>
                  <a:schemeClr val="bg1"/>
                </a:solidFill>
              </a:defRPr>
            </a:lvl1pPr>
            <a:lvl2pPr marL="336145" indent="0">
              <a:buNone/>
              <a:defRPr>
                <a:solidFill>
                  <a:schemeClr val="bg1"/>
                </a:solidFill>
              </a:defRPr>
            </a:lvl2pPr>
            <a:lvl3pPr marL="560241" indent="0">
              <a:buNone/>
              <a:defRPr>
                <a:solidFill>
                  <a:schemeClr val="bg1"/>
                </a:solidFill>
              </a:defRPr>
            </a:lvl3pPr>
            <a:lvl4pPr marL="784338" indent="0">
              <a:buNone/>
              <a:defRPr>
                <a:solidFill>
                  <a:schemeClr val="bg1"/>
                </a:solidFill>
              </a:defRPr>
            </a:lvl4pPr>
            <a:lvl5pPr marL="1008434" indent="0">
              <a:buNone/>
              <a:defRPr>
                <a:solidFill>
                  <a:schemeClr val="bg1"/>
                </a:solidFill>
              </a:defRPr>
            </a:lvl5pPr>
          </a:lstStyle>
          <a:p>
            <a:pPr lvl="0"/>
            <a:r>
              <a:rPr lang="en-US"/>
              <a:t>Edit Master text styles</a:t>
            </a:r>
          </a:p>
        </p:txBody>
      </p:sp>
    </p:spTree>
    <p:extLst>
      <p:ext uri="{BB962C8B-B14F-4D97-AF65-F5344CB8AC3E}">
        <p14:creationId xmlns:p14="http://schemas.microsoft.com/office/powerpoint/2010/main" val="280156068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56740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2">
    <p:bg>
      <p:bgPr>
        <a:solidFill>
          <a:srgbClr val="25252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9081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7040564"/>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Closing logo slide_color">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48213" y="470067"/>
            <a:ext cx="1421436" cy="300619"/>
          </a:xfrm>
          <a:prstGeom prst="rect">
            <a:avLst/>
          </a:prstGeom>
        </p:spPr>
      </p:pic>
    </p:spTree>
    <p:extLst>
      <p:ext uri="{BB962C8B-B14F-4D97-AF65-F5344CB8AC3E}">
        <p14:creationId xmlns:p14="http://schemas.microsoft.com/office/powerpoint/2010/main" val="1579480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9907656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DB40CD-1F4C-4AE8-81E2-E5C7743C6DB9}" type="datetimeFigureOut">
              <a:rPr lang="en-GB" smtClean="0"/>
              <a:t>24/04/2018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74E5F3E-9604-4418-8E10-BA5C14B5081C}" type="slidenum">
              <a:rPr lang="en-GB" smtClean="0"/>
              <a:t>‹#›</a:t>
            </a:fld>
            <a:endParaRPr lang="en-GB"/>
          </a:p>
        </p:txBody>
      </p:sp>
    </p:spTree>
    <p:extLst>
      <p:ext uri="{BB962C8B-B14F-4D97-AF65-F5344CB8AC3E}">
        <p14:creationId xmlns:p14="http://schemas.microsoft.com/office/powerpoint/2010/main" val="168925860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userDrawn="1">
  <p:cSld name="White 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96565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Click="0" advTm="7000">
        <p:fade/>
      </p:transition>
    </mc:Choice>
    <mc:Fallback xmlns="">
      <p:transition spd="med" advClick="0" advTm="7000">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userDrawn="1">
  <p:cSld name="6_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250" y="357188"/>
            <a:ext cx="10922000" cy="1325563"/>
          </a:xfrm>
        </p:spPr>
        <p:txBody>
          <a:bodyPr>
            <a:normAutofit/>
          </a:bodyPr>
          <a:lstStyle>
            <a:lvl1pPr>
              <a:defRPr sz="4000">
                <a:solidFill>
                  <a:schemeClr val="bg1"/>
                </a:solidFill>
                <a:latin typeface="Segoe UI Bold" panose="020B0802040204020203" pitchFamily="34" charset="0"/>
                <a:cs typeface="Segoe UI Bold" panose="020B0802040204020203" pitchFamily="34" charset="0"/>
              </a:defRPr>
            </a:lvl1pPr>
          </a:lstStyle>
          <a:p>
            <a:r>
              <a:rPr lang="en-US"/>
              <a:t>Click to edit Master title style</a:t>
            </a:r>
          </a:p>
        </p:txBody>
      </p:sp>
      <p:sp>
        <p:nvSpPr>
          <p:cNvPr id="3" name="Content Placeholder 2"/>
          <p:cNvSpPr>
            <a:spLocks noGrp="1"/>
          </p:cNvSpPr>
          <p:nvPr>
            <p:ph idx="1"/>
          </p:nvPr>
        </p:nvSpPr>
        <p:spPr>
          <a:xfrm>
            <a:off x="1174750" y="2201334"/>
            <a:ext cx="10350500" cy="2021836"/>
          </a:xfrm>
        </p:spPr>
        <p:txBody>
          <a:bodyPr/>
          <a:lstStyle>
            <a:lvl1pPr marL="0" indent="0">
              <a:lnSpc>
                <a:spcPct val="100000"/>
              </a:lnSpc>
              <a:buNone/>
              <a:defRPr sz="3333">
                <a:solidFill>
                  <a:schemeClr val="bg1"/>
                </a:solidFill>
                <a:latin typeface="Segoe UI Semilight" panose="020B0402040204020203" pitchFamily="34" charset="0"/>
                <a:cs typeface="Segoe UI Semilight" panose="020B0402040204020203" pitchFamily="34" charset="0"/>
              </a:defRPr>
            </a:lvl1pPr>
            <a:lvl2pPr marL="457163" indent="0">
              <a:buNone/>
              <a:defRPr sz="2333">
                <a:solidFill>
                  <a:schemeClr val="bg1"/>
                </a:solidFill>
              </a:defRPr>
            </a:lvl2pPr>
            <a:lvl3pPr marL="914327" indent="0">
              <a:buNone/>
              <a:defRPr>
                <a:solidFill>
                  <a:schemeClr val="bg1"/>
                </a:solidFill>
              </a:defRPr>
            </a:lvl3pPr>
            <a:lvl4pPr marL="1371490" indent="0">
              <a:buNone/>
              <a:defRPr>
                <a:solidFill>
                  <a:schemeClr val="bg1"/>
                </a:solidFill>
              </a:defRPr>
            </a:lvl4pPr>
            <a:lvl5pPr marL="1828654"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6731978"/>
      </p:ext>
    </p:extLst>
  </p:cSld>
  <p:clrMapOvr>
    <a:masterClrMapping/>
  </p:clrMapOvr>
  <p:extLst mod="1">
    <p:ext uri="{DCECCB84-F9BA-43D5-87BE-67443E8EF086}">
      <p15:sldGuideLst xmlns:p15="http://schemas.microsoft.com/office/powerpoint/2012/main">
        <p15:guide id="1" orient="horz" pos="1272">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3"/>
          <p:cNvSpPr>
            <a:spLocks noGrp="1"/>
          </p:cNvSpPr>
          <p:nvPr>
            <p:ph type="body" sz="quarter" idx="10"/>
          </p:nvPr>
        </p:nvSpPr>
        <p:spPr>
          <a:xfrm>
            <a:off x="269240" y="2092121"/>
            <a:ext cx="11653523" cy="1462773"/>
          </a:xfrm>
        </p:spPr>
        <p:txBody>
          <a:bodyPr>
            <a:spAutoFit/>
          </a:bodyPr>
          <a:lstStyle>
            <a:lvl1pPr marL="0" indent="0">
              <a:buFontTx/>
              <a:buNone/>
              <a:defRPr sz="1567"/>
            </a:lvl1pPr>
            <a:lvl2pPr>
              <a:defRPr sz="1567"/>
            </a:lvl2pPr>
            <a:lvl3pPr>
              <a:defRPr sz="1567"/>
            </a:lvl3pPr>
            <a:lvl4pPr>
              <a:defRPr sz="1567"/>
            </a:lvl4pPr>
            <a:lvl5pPr>
              <a:defRPr sz="15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2221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image" Target="../media/image1.emf"/><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theme" Target="../theme/theme2.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theme" Target="../theme/theme3.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19" Type="http://schemas.openxmlformats.org/officeDocument/2006/relationships/image" Target="../media/image1.emf"/><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2.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theme" Target="../theme/theme4.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18" Type="http://schemas.openxmlformats.org/officeDocument/2006/relationships/slideLayout" Target="../slideLayouts/slideLayout83.xml"/><Relationship Id="rId26" Type="http://schemas.openxmlformats.org/officeDocument/2006/relationships/slideLayout" Target="../slideLayouts/slideLayout91.xml"/><Relationship Id="rId3" Type="http://schemas.openxmlformats.org/officeDocument/2006/relationships/slideLayout" Target="../slideLayouts/slideLayout68.xml"/><Relationship Id="rId21" Type="http://schemas.openxmlformats.org/officeDocument/2006/relationships/slideLayout" Target="../slideLayouts/slideLayout86.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17" Type="http://schemas.openxmlformats.org/officeDocument/2006/relationships/slideLayout" Target="../slideLayouts/slideLayout82.xml"/><Relationship Id="rId25" Type="http://schemas.openxmlformats.org/officeDocument/2006/relationships/slideLayout" Target="../slideLayouts/slideLayout90.xml"/><Relationship Id="rId2" Type="http://schemas.openxmlformats.org/officeDocument/2006/relationships/slideLayout" Target="../slideLayouts/slideLayout67.xml"/><Relationship Id="rId16" Type="http://schemas.openxmlformats.org/officeDocument/2006/relationships/slideLayout" Target="../slideLayouts/slideLayout81.xml"/><Relationship Id="rId20" Type="http://schemas.openxmlformats.org/officeDocument/2006/relationships/slideLayout" Target="../slideLayouts/slideLayout85.xml"/><Relationship Id="rId29" Type="http://schemas.openxmlformats.org/officeDocument/2006/relationships/theme" Target="../theme/theme5.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24" Type="http://schemas.openxmlformats.org/officeDocument/2006/relationships/slideLayout" Target="../slideLayouts/slideLayout89.xml"/><Relationship Id="rId5" Type="http://schemas.openxmlformats.org/officeDocument/2006/relationships/slideLayout" Target="../slideLayouts/slideLayout70.xml"/><Relationship Id="rId15" Type="http://schemas.openxmlformats.org/officeDocument/2006/relationships/slideLayout" Target="../slideLayouts/slideLayout80.xml"/><Relationship Id="rId23" Type="http://schemas.openxmlformats.org/officeDocument/2006/relationships/slideLayout" Target="../slideLayouts/slideLayout88.xml"/><Relationship Id="rId28" Type="http://schemas.openxmlformats.org/officeDocument/2006/relationships/slideLayout" Target="../slideLayouts/slideLayout93.xml"/><Relationship Id="rId10" Type="http://schemas.openxmlformats.org/officeDocument/2006/relationships/slideLayout" Target="../slideLayouts/slideLayout75.xml"/><Relationship Id="rId19" Type="http://schemas.openxmlformats.org/officeDocument/2006/relationships/slideLayout" Target="../slideLayouts/slideLayout84.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 Id="rId22" Type="http://schemas.openxmlformats.org/officeDocument/2006/relationships/slideLayout" Target="../slideLayouts/slideLayout87.xml"/><Relationship Id="rId27" Type="http://schemas.openxmlformats.org/officeDocument/2006/relationships/slideLayout" Target="../slideLayouts/slideLayout9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0"/>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2753976670"/>
      </p:ext>
    </p:extLst>
  </p:cSld>
  <p:clrMap bg1="dk1" tx1="lt1" bg2="dk2" tx2="lt2" accent1="accent1" accent2="accent2" accent3="accent3" accent4="accent4" accent5="accent5" accent6="accent6" hlink="hlink" folHlink="folHlink"/>
  <p:sldLayoutIdLst>
    <p:sldLayoutId id="2147483663" r:id="rId1"/>
    <p:sldLayoutId id="2147483681"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1"/>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151905368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9"/>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2764850135"/>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C3551-4691-492D-A7B3-905DCA39CACC}" type="datetimeFigureOut">
              <a:rPr lang="en-US" smtClean="0"/>
              <a:t>4/24/2018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7CC813-075D-450D-8831-ADAC84F33A68}" type="slidenum">
              <a:rPr lang="en-US" smtClean="0"/>
              <a:t>‹#›</a:t>
            </a:fld>
            <a:endParaRPr lang="en-US"/>
          </a:p>
        </p:txBody>
      </p:sp>
    </p:spTree>
    <p:extLst>
      <p:ext uri="{BB962C8B-B14F-4D97-AF65-F5344CB8AC3E}">
        <p14:creationId xmlns:p14="http://schemas.microsoft.com/office/powerpoint/2010/main" val="4092580843"/>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8" name="Group 17"/>
          <p:cNvGrpSpPr/>
          <p:nvPr userDrawn="1"/>
        </p:nvGrpSpPr>
        <p:grpSpPr>
          <a:xfrm>
            <a:off x="12370906" y="-217"/>
            <a:ext cx="935477" cy="5654618"/>
            <a:chOff x="12618967" y="-221"/>
            <a:chExt cx="954235" cy="5767186"/>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14102" fontAlgn="base">
                  <a:lnSpc>
                    <a:spcPct val="100000"/>
                  </a:lnSpc>
                  <a:spcBef>
                    <a:spcPct val="0"/>
                  </a:spcBef>
                  <a:spcAft>
                    <a:spcPct val="0"/>
                  </a:spcAft>
                </a:pPr>
                <a:r>
                  <a:rPr lang="en-US" sz="490">
                    <a:gradFill>
                      <a:gsLst>
                        <a:gs pos="0">
                          <a:srgbClr val="FFFFFF"/>
                        </a:gs>
                        <a:gs pos="100000">
                          <a:srgbClr val="FFFFFF"/>
                        </a:gs>
                      </a:gsLst>
                      <a:lin ang="5400000" scaled="0"/>
                    </a:gradFill>
                    <a:ea typeface="Segoe UI" pitchFamily="34" charset="0"/>
                    <a:cs typeface="Segoe UI" pitchFamily="34" charset="0"/>
                  </a:rPr>
                  <a:t>R:</a:t>
                </a:r>
                <a:r>
                  <a:rPr lang="en-US" sz="490" baseline="0">
                    <a:gradFill>
                      <a:gsLst>
                        <a:gs pos="0">
                          <a:srgbClr val="FFFFFF"/>
                        </a:gs>
                        <a:gs pos="100000">
                          <a:srgbClr val="FFFFFF"/>
                        </a:gs>
                      </a:gsLst>
                      <a:lin ang="5400000" scaled="0"/>
                    </a:gradFill>
                    <a:ea typeface="Segoe UI" pitchFamily="34" charset="0"/>
                    <a:cs typeface="Segoe UI" pitchFamily="34" charset="0"/>
                  </a:rPr>
                  <a:t>0 G:32 B:80</a:t>
                </a:r>
                <a:endParaRPr lang="en-US" sz="49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14102" fontAlgn="base">
                  <a:lnSpc>
                    <a:spcPct val="100000"/>
                  </a:lnSpc>
                  <a:spcBef>
                    <a:spcPct val="0"/>
                  </a:spcBef>
                  <a:spcAft>
                    <a:spcPct val="0"/>
                  </a:spcAft>
                </a:pPr>
                <a:r>
                  <a:rPr lang="en-US" sz="490">
                    <a:gradFill>
                      <a:gsLst>
                        <a:gs pos="0">
                          <a:srgbClr val="FFFFFF"/>
                        </a:gs>
                        <a:gs pos="100000">
                          <a:srgbClr val="FFFFFF"/>
                        </a:gs>
                      </a:gsLst>
                      <a:lin ang="5400000" scaled="0"/>
                    </a:gradFill>
                    <a:ea typeface="Segoe UI" pitchFamily="34" charset="0"/>
                    <a:cs typeface="Segoe UI" pitchFamily="34" charset="0"/>
                  </a:rPr>
                  <a:t>R:</a:t>
                </a:r>
                <a:r>
                  <a:rPr lang="en-US" sz="490" baseline="0">
                    <a:gradFill>
                      <a:gsLst>
                        <a:gs pos="0">
                          <a:srgbClr val="FFFFFF"/>
                        </a:gs>
                        <a:gs pos="100000">
                          <a:srgbClr val="FFFFFF"/>
                        </a:gs>
                      </a:gsLst>
                      <a:lin ang="5400000" scaled="0"/>
                    </a:gradFill>
                    <a:ea typeface="Segoe UI" pitchFamily="34" charset="0"/>
                    <a:cs typeface="Segoe UI" pitchFamily="34" charset="0"/>
                  </a:rPr>
                  <a:t>16 G:124 B:16</a:t>
                </a:r>
                <a:endParaRPr lang="en-US" sz="49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14102" fontAlgn="base">
                  <a:lnSpc>
                    <a:spcPct val="100000"/>
                  </a:lnSpc>
                  <a:spcBef>
                    <a:spcPct val="0"/>
                  </a:spcBef>
                  <a:spcAft>
                    <a:spcPct val="0"/>
                  </a:spcAft>
                </a:pPr>
                <a:r>
                  <a:rPr lang="en-US" sz="490">
                    <a:gradFill>
                      <a:gsLst>
                        <a:gs pos="10042">
                          <a:schemeClr val="tx1"/>
                        </a:gs>
                        <a:gs pos="39000">
                          <a:schemeClr val="tx1"/>
                        </a:gs>
                      </a:gsLst>
                      <a:lin ang="5400000" scaled="0"/>
                    </a:gradFill>
                    <a:ea typeface="Segoe UI" pitchFamily="34" charset="0"/>
                    <a:cs typeface="Segoe UI" pitchFamily="34" charset="0"/>
                  </a:rPr>
                  <a:t>R:</a:t>
                </a:r>
                <a:r>
                  <a:rPr lang="en-US" sz="490" baseline="0">
                    <a:gradFill>
                      <a:gsLst>
                        <a:gs pos="10042">
                          <a:schemeClr val="tx1"/>
                        </a:gs>
                        <a:gs pos="39000">
                          <a:schemeClr val="tx1"/>
                        </a:gs>
                      </a:gsLst>
                      <a:lin ang="5400000" scaled="0"/>
                    </a:gradFill>
                    <a:ea typeface="Segoe UI" pitchFamily="34" charset="0"/>
                    <a:cs typeface="Segoe UI" pitchFamily="34" charset="0"/>
                  </a:rPr>
                  <a:t>186 G:216 B:10</a:t>
                </a:r>
                <a:endParaRPr lang="en-US" sz="49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80 G:80 B:80</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115 G:115 B:115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rgbClr val="3076B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0 G:120 B:215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1674">
                          <a:srgbClr val="000000"/>
                        </a:gs>
                        <a:gs pos="46862">
                          <a:schemeClr val="tx1">
                            <a:lumMod val="50000"/>
                          </a:schemeClr>
                        </a:gs>
                        <a:gs pos="7000">
                          <a:schemeClr val="tx1">
                            <a:lumMod val="50000"/>
                          </a:schemeClr>
                        </a:gs>
                      </a:gsLst>
                      <a:lin ang="5400000" scaled="0"/>
                    </a:gradFill>
                    <a:latin typeface="+mn-lt"/>
                    <a:ea typeface="Segoe UI" pitchFamily="34" charset="0"/>
                    <a:cs typeface="Segoe UI" pitchFamily="34" charset="0"/>
                  </a:rPr>
                  <a:t>Light Orange</a:t>
                </a:r>
              </a:p>
              <a:p>
                <a:pPr algn="l" defTabSz="914102" fontAlgn="base">
                  <a:lnSpc>
                    <a:spcPct val="100000"/>
                  </a:lnSpc>
                  <a:spcBef>
                    <a:spcPct val="0"/>
                  </a:spcBef>
                  <a:spcAft>
                    <a:spcPct val="0"/>
                  </a:spcAft>
                </a:pPr>
                <a:r>
                  <a:rPr lang="en-US" sz="490">
                    <a:gradFill>
                      <a:gsLst>
                        <a:gs pos="1674">
                          <a:srgbClr val="000000"/>
                        </a:gs>
                        <a:gs pos="46862">
                          <a:schemeClr val="tx1">
                            <a:lumMod val="50000"/>
                          </a:schemeClr>
                        </a:gs>
                        <a:gs pos="7000">
                          <a:schemeClr val="tx1">
                            <a:lumMod val="50000"/>
                          </a:schemeClr>
                        </a:gs>
                      </a:gsLst>
                      <a:lin ang="5400000" scaled="0"/>
                    </a:gradFill>
                    <a:ea typeface="Segoe UI" pitchFamily="34" charset="0"/>
                    <a:cs typeface="Segoe UI" pitchFamily="34" charset="0"/>
                  </a:rPr>
                  <a:t>R:255</a:t>
                </a:r>
                <a:r>
                  <a:rPr lang="en-US" sz="490" baseline="0">
                    <a:gradFill>
                      <a:gsLst>
                        <a:gs pos="1674">
                          <a:srgbClr val="000000"/>
                        </a:gs>
                        <a:gs pos="46862">
                          <a:schemeClr val="tx1">
                            <a:lumMod val="50000"/>
                          </a:schemeClr>
                        </a:gs>
                        <a:gs pos="7000">
                          <a:schemeClr val="tx1">
                            <a:lumMod val="50000"/>
                          </a:schemeClr>
                        </a:gs>
                      </a:gsLst>
                      <a:lin ang="5400000" scaled="0"/>
                    </a:gradFill>
                    <a:ea typeface="Segoe UI" pitchFamily="34" charset="0"/>
                    <a:cs typeface="Segoe UI" pitchFamily="34" charset="0"/>
                  </a:rPr>
                  <a:t> G:140 B:0</a:t>
                </a:r>
                <a:endParaRPr lang="en-US" sz="490">
                  <a:gradFill>
                    <a:gsLst>
                      <a:gs pos="1674">
                        <a:srgbClr val="000000"/>
                      </a:gs>
                      <a:gs pos="46862">
                        <a:schemeClr val="tx1">
                          <a:lumMod val="50000"/>
                        </a:schemeClr>
                      </a:gs>
                      <a:gs pos="7000">
                        <a:schemeClr val="tx1">
                          <a:lumMod val="50000"/>
                        </a:schemeClr>
                      </a:gs>
                    </a:gsLst>
                    <a:lin ang="5400000" scaled="0"/>
                  </a:gradFill>
                  <a:ea typeface="Segoe UI" pitchFamily="34" charset="0"/>
                  <a:cs typeface="Segoe UI" pitchFamily="34" charset="0"/>
                </a:endParaRP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004B1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Green</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0 G:75 B:28</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Secondary colors (use only when</a:t>
              </a:r>
              <a:r>
                <a:rPr lang="en-US" sz="980" baseline="0">
                  <a:gradFill>
                    <a:gsLst>
                      <a:gs pos="2917">
                        <a:schemeClr val="tx1"/>
                      </a:gs>
                      <a:gs pos="30000">
                        <a:schemeClr val="tx1"/>
                      </a:gs>
                    </a:gsLst>
                    <a:lin ang="5400000" scaled="0"/>
                  </a:gradFill>
                </a:rPr>
                <a:t> necessary)</a:t>
              </a:r>
              <a:endParaRPr lang="en-US" sz="98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2442710010"/>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8" r:id="rId22"/>
    <p:sldLayoutId id="2147483769" r:id="rId23"/>
    <p:sldLayoutId id="2147483770" r:id="rId24"/>
    <p:sldLayoutId id="2147483771" r:id="rId25"/>
    <p:sldLayoutId id="2147483772" r:id="rId26"/>
    <p:sldLayoutId id="2147483773" r:id="rId27"/>
    <p:sldLayoutId id="2147483774"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5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azure/cognitive-services/LUIS/luis-concept-utterance" TargetMode="External"/><Relationship Id="rId2" Type="http://schemas.openxmlformats.org/officeDocument/2006/relationships/notesSlide" Target="../notesSlides/notesSlide14.xml"/><Relationship Id="rId1" Type="http://schemas.openxmlformats.org/officeDocument/2006/relationships/slideLayout" Target="../slideLayouts/slideLayout5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azure/cognitive-services/LUIS/luis-concept-utterance" TargetMode="External"/><Relationship Id="rId2" Type="http://schemas.openxmlformats.org/officeDocument/2006/relationships/notesSlide" Target="../notesSlides/notesSlide18.xml"/><Relationship Id="rId1" Type="http://schemas.openxmlformats.org/officeDocument/2006/relationships/slideLayout" Target="../slideLayouts/slideLayout5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aka.ms/icpst"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hyperlink" Target="http://aka.ms.icmp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5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5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58E46C-50B0-47CD-9C70-58561269F20F}"/>
              </a:ext>
            </a:extLst>
          </p:cNvPr>
          <p:cNvPicPr>
            <a:picLocks noChangeAspect="1"/>
          </p:cNvPicPr>
          <p:nvPr/>
        </p:nvPicPr>
        <p:blipFill>
          <a:blip r:embed="rId3"/>
          <a:stretch>
            <a:fillRect/>
          </a:stretch>
        </p:blipFill>
        <p:spPr>
          <a:xfrm>
            <a:off x="0" y="5476"/>
            <a:ext cx="12192000" cy="6847047"/>
          </a:xfrm>
          <a:prstGeom prst="rect">
            <a:avLst/>
          </a:prstGeom>
        </p:spPr>
      </p:pic>
      <p:sp>
        <p:nvSpPr>
          <p:cNvPr id="4" name="Title 1">
            <a:extLst>
              <a:ext uri="{FF2B5EF4-FFF2-40B4-BE49-F238E27FC236}">
                <a16:creationId xmlns:a16="http://schemas.microsoft.com/office/drawing/2014/main" id="{616C5F49-332E-4482-84F4-F0523C81A3EA}"/>
              </a:ext>
            </a:extLst>
          </p:cNvPr>
          <p:cNvSpPr>
            <a:spLocks noGrp="1"/>
          </p:cNvSpPr>
          <p:nvPr>
            <p:ph type="title"/>
          </p:nvPr>
        </p:nvSpPr>
        <p:spPr>
          <a:xfrm>
            <a:off x="269302" y="2084187"/>
            <a:ext cx="8964185" cy="1793090"/>
          </a:xfrm>
        </p:spPr>
        <p:txBody>
          <a:bodyPr/>
          <a:lstStyle/>
          <a:p>
            <a:r>
              <a:rPr lang="en-US" dirty="0"/>
              <a:t>Principles of LUIS Schema Design</a:t>
            </a:r>
          </a:p>
        </p:txBody>
      </p:sp>
      <p:sp>
        <p:nvSpPr>
          <p:cNvPr id="5" name="Text Placeholder 2">
            <a:extLst>
              <a:ext uri="{FF2B5EF4-FFF2-40B4-BE49-F238E27FC236}">
                <a16:creationId xmlns:a16="http://schemas.microsoft.com/office/drawing/2014/main" id="{877CC8D6-523D-43B7-9E2A-2284DE169732}"/>
              </a:ext>
            </a:extLst>
          </p:cNvPr>
          <p:cNvSpPr txBox="1">
            <a:spLocks/>
          </p:cNvSpPr>
          <p:nvPr/>
        </p:nvSpPr>
        <p:spPr>
          <a:xfrm>
            <a:off x="269301" y="3878574"/>
            <a:ext cx="7171337" cy="1792326"/>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3921" b="0" i="0" u="none" strike="noStrike" kern="1200" cap="none" spc="0" normalizeH="0" baseline="0" noProof="0" dirty="0">
                <a:ln>
                  <a:noFill/>
                </a:ln>
                <a:gradFill>
                  <a:gsLst>
                    <a:gs pos="1250">
                      <a:srgbClr val="FFFFFF"/>
                    </a:gs>
                    <a:gs pos="100000">
                      <a:srgbClr val="FFFFFF"/>
                    </a:gs>
                  </a:gsLst>
                  <a:lin ang="5400000" scaled="0"/>
                </a:gradFill>
                <a:effectLst/>
                <a:uLnTx/>
                <a:uFillTx/>
                <a:latin typeface="Segoe UI Light"/>
                <a:ea typeface="+mn-ea"/>
                <a:cs typeface="+mn-cs"/>
              </a:rPr>
              <a:t>Speaker name</a:t>
            </a:r>
          </a:p>
        </p:txBody>
      </p:sp>
    </p:spTree>
    <p:extLst>
      <p:ext uri="{BB962C8B-B14F-4D97-AF65-F5344CB8AC3E}">
        <p14:creationId xmlns:p14="http://schemas.microsoft.com/office/powerpoint/2010/main" val="176897134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3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Understanding Entities</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5" name="TextBox 4">
            <a:extLst>
              <a:ext uri="{FF2B5EF4-FFF2-40B4-BE49-F238E27FC236}">
                <a16:creationId xmlns:a16="http://schemas.microsoft.com/office/drawing/2014/main" id="{83A66D2D-82E8-4A3F-BE72-9BCE96BE4D41}"/>
              </a:ext>
            </a:extLst>
          </p:cNvPr>
          <p:cNvSpPr txBox="1"/>
          <p:nvPr/>
        </p:nvSpPr>
        <p:spPr>
          <a:xfrm>
            <a:off x="5215030" y="3508530"/>
            <a:ext cx="143020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a:noFill/>
                </a:ln>
                <a:solidFill>
                  <a:prstClr val="white"/>
                </a:solidFill>
                <a:effectLst/>
                <a:uLnTx/>
                <a:uFillTx/>
                <a:latin typeface="Calibri" panose="020F0502020204030204"/>
                <a:ea typeface="+mn-ea"/>
                <a:cs typeface="+mn-cs"/>
              </a:rPr>
              <a:t>Hybrid</a:t>
            </a:r>
          </a:p>
        </p:txBody>
      </p:sp>
      <p:sp>
        <p:nvSpPr>
          <p:cNvPr id="2" name="Rectangle 1">
            <a:extLst>
              <a:ext uri="{FF2B5EF4-FFF2-40B4-BE49-F238E27FC236}">
                <a16:creationId xmlns:a16="http://schemas.microsoft.com/office/drawing/2014/main" id="{B267564A-E1F4-4924-BA90-59E9C9C231B2}"/>
              </a:ext>
            </a:extLst>
          </p:cNvPr>
          <p:cNvSpPr/>
          <p:nvPr/>
        </p:nvSpPr>
        <p:spPr>
          <a:xfrm>
            <a:off x="751813" y="1670512"/>
            <a:ext cx="9605322" cy="5078313"/>
          </a:xfrm>
          <a:prstGeom prst="rect">
            <a:avLst/>
          </a:prstGeom>
        </p:spPr>
        <p:txBody>
          <a:bodyPr wrap="none">
            <a:spAutoFit/>
          </a:bodyPr>
          <a:lstStyle/>
          <a:p>
            <a:r>
              <a:rPr lang="en-US" sz="3600" dirty="0">
                <a:solidFill>
                  <a:srgbClr val="000000"/>
                </a:solidFill>
                <a:latin typeface="segoe-ui_normal"/>
              </a:rPr>
              <a:t>Entities are </a:t>
            </a:r>
            <a:r>
              <a:rPr lang="en-US" sz="3600" i="1" dirty="0">
                <a:solidFill>
                  <a:srgbClr val="000000"/>
                </a:solidFill>
                <a:latin typeface="segoe-ui_normal"/>
              </a:rPr>
              <a:t>optional</a:t>
            </a:r>
            <a:r>
              <a:rPr lang="en-US" sz="3600" dirty="0">
                <a:solidFill>
                  <a:srgbClr val="000000"/>
                </a:solidFill>
                <a:latin typeface="segoe-ui_normal"/>
              </a:rPr>
              <a:t> but highly recommended</a:t>
            </a:r>
          </a:p>
          <a:p>
            <a:endParaRPr lang="en-US" sz="3600" dirty="0">
              <a:solidFill>
                <a:srgbClr val="000000"/>
              </a:solidFill>
              <a:latin typeface="segoe-ui_normal"/>
            </a:endParaRPr>
          </a:p>
          <a:p>
            <a:r>
              <a:rPr lang="en-GB" sz="3600" dirty="0"/>
              <a:t>Entities represent parameters or data for an intent</a:t>
            </a:r>
            <a:endParaRPr lang="en-US" sz="3600" dirty="0">
              <a:solidFill>
                <a:srgbClr val="000000"/>
              </a:solidFill>
              <a:latin typeface="segoe-ui_normal"/>
            </a:endParaRPr>
          </a:p>
          <a:p>
            <a:endParaRPr lang="en-US" sz="3600" dirty="0">
              <a:solidFill>
                <a:srgbClr val="000000"/>
              </a:solidFill>
              <a:latin typeface="segoe-ui_normal"/>
            </a:endParaRPr>
          </a:p>
          <a:p>
            <a:r>
              <a:rPr lang="en-US" sz="3600" dirty="0"/>
              <a:t>Entities are shared across intents</a:t>
            </a:r>
          </a:p>
          <a:p>
            <a:endParaRPr lang="en-US" sz="3600" dirty="0"/>
          </a:p>
          <a:p>
            <a:r>
              <a:rPr lang="en-US" sz="3600" dirty="0"/>
              <a:t>There are different types of entities</a:t>
            </a:r>
          </a:p>
          <a:p>
            <a:endParaRPr lang="en-US" sz="3600" dirty="0"/>
          </a:p>
          <a:p>
            <a:endParaRPr lang="en-GB" sz="3600" dirty="0"/>
          </a:p>
        </p:txBody>
      </p:sp>
    </p:spTree>
    <p:extLst>
      <p:ext uri="{BB962C8B-B14F-4D97-AF65-F5344CB8AC3E}">
        <p14:creationId xmlns:p14="http://schemas.microsoft.com/office/powerpoint/2010/main" val="3867734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3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Understanding Entity Types</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5" name="TextBox 4">
            <a:extLst>
              <a:ext uri="{FF2B5EF4-FFF2-40B4-BE49-F238E27FC236}">
                <a16:creationId xmlns:a16="http://schemas.microsoft.com/office/drawing/2014/main" id="{83A66D2D-82E8-4A3F-BE72-9BCE96BE4D41}"/>
              </a:ext>
            </a:extLst>
          </p:cNvPr>
          <p:cNvSpPr txBox="1"/>
          <p:nvPr/>
        </p:nvSpPr>
        <p:spPr>
          <a:xfrm>
            <a:off x="5215030" y="3508530"/>
            <a:ext cx="143020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a:noFill/>
                </a:ln>
                <a:solidFill>
                  <a:prstClr val="white"/>
                </a:solidFill>
                <a:effectLst/>
                <a:uLnTx/>
                <a:uFillTx/>
                <a:latin typeface="Calibri" panose="020F0502020204030204"/>
                <a:ea typeface="+mn-ea"/>
                <a:cs typeface="+mn-cs"/>
              </a:rPr>
              <a:t>Hybrid</a:t>
            </a:r>
          </a:p>
        </p:txBody>
      </p:sp>
      <p:graphicFrame>
        <p:nvGraphicFramePr>
          <p:cNvPr id="9" name="Diagram 8">
            <a:extLst>
              <a:ext uri="{FF2B5EF4-FFF2-40B4-BE49-F238E27FC236}">
                <a16:creationId xmlns:a16="http://schemas.microsoft.com/office/drawing/2014/main" id="{D0DB2619-A1A9-4B43-8A9C-139C1A065C1E}"/>
              </a:ext>
            </a:extLst>
          </p:cNvPr>
          <p:cNvGraphicFramePr/>
          <p:nvPr>
            <p:extLst>
              <p:ext uri="{D42A27DB-BD31-4B8C-83A1-F6EECF244321}">
                <p14:modId xmlns:p14="http://schemas.microsoft.com/office/powerpoint/2010/main" val="3517147495"/>
              </p:ext>
            </p:extLst>
          </p:nvPr>
        </p:nvGraphicFramePr>
        <p:xfrm>
          <a:off x="129556" y="1229030"/>
          <a:ext cx="11990847"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9108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46547" y="665560"/>
            <a:ext cx="4863003" cy="425758"/>
          </a:xfrm>
          <a:prstGeom prst="rect">
            <a:avLst/>
          </a:prstGeom>
        </p:spPr>
        <p:txBody>
          <a:bodyPr wrap="square">
            <a:spAutoFit/>
          </a:bodyPr>
          <a:lstStyle/>
          <a:p>
            <a:pPr marL="0" marR="0" lvl="0" indent="0" algn="l" defTabSz="1219170" rtl="0" eaLnBrk="1" fontAlgn="auto" latinLnBrk="0" hangingPunct="1">
              <a:lnSpc>
                <a:spcPts val="2600"/>
              </a:lnSpc>
              <a:spcBef>
                <a:spcPts val="0"/>
              </a:spcBef>
              <a:spcAft>
                <a:spcPts val="0"/>
              </a:spcAft>
              <a:buClrTx/>
              <a:buSzTx/>
              <a:buFontTx/>
              <a:buNone/>
              <a:tabLst/>
              <a:defRPr/>
            </a:pPr>
            <a:r>
              <a:rPr kumimoji="0" lang="en-US" sz="2800" b="1" i="0" u="none" strike="noStrike" kern="1200" cap="none" spc="-133" normalizeH="0" baseline="0" noProof="0" dirty="0">
                <a:ln>
                  <a:noFill/>
                </a:ln>
                <a:solidFill>
                  <a:srgbClr val="273160"/>
                </a:solidFill>
                <a:effectLst/>
                <a:uLnTx/>
                <a:uFillTx/>
                <a:latin typeface="Segoe UI" panose="020B0502040204020203" pitchFamily="34" charset="0"/>
                <a:ea typeface="+mn-ea"/>
                <a:cs typeface="Segoe UI" panose="020B0502040204020203" pitchFamily="34" charset="0"/>
              </a:rPr>
              <a:t>Discussion - Entities</a:t>
            </a:r>
          </a:p>
        </p:txBody>
      </p:sp>
      <p:sp>
        <p:nvSpPr>
          <p:cNvPr id="9" name="Rectangle 8">
            <a:extLst>
              <a:ext uri="{FF2B5EF4-FFF2-40B4-BE49-F238E27FC236}">
                <a16:creationId xmlns:a16="http://schemas.microsoft.com/office/drawing/2014/main" id="{78F6D888-3D59-495B-87E0-51926D94DBB5}"/>
              </a:ext>
            </a:extLst>
          </p:cNvPr>
          <p:cNvSpPr/>
          <p:nvPr/>
        </p:nvSpPr>
        <p:spPr>
          <a:xfrm>
            <a:off x="0" y="6732547"/>
            <a:ext cx="12192000" cy="125453"/>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white"/>
              </a:solidFill>
              <a:effectLst/>
              <a:uLnTx/>
              <a:uFillTx/>
              <a:latin typeface="Segoe UI Light"/>
              <a:ea typeface="+mn-ea"/>
              <a:cs typeface="+mn-cs"/>
            </a:endParaRPr>
          </a:p>
        </p:txBody>
      </p:sp>
      <p:cxnSp>
        <p:nvCxnSpPr>
          <p:cNvPr id="19" name="Straight Connector 18">
            <a:extLst>
              <a:ext uri="{FF2B5EF4-FFF2-40B4-BE49-F238E27FC236}">
                <a16:creationId xmlns:a16="http://schemas.microsoft.com/office/drawing/2014/main" id="{C2199506-ABC6-4D11-A5E8-14EC5BD821CF}"/>
              </a:ext>
            </a:extLst>
          </p:cNvPr>
          <p:cNvCxnSpPr>
            <a:cxnSpLocks/>
          </p:cNvCxnSpPr>
          <p:nvPr/>
        </p:nvCxnSpPr>
        <p:spPr>
          <a:xfrm>
            <a:off x="455168" y="728260"/>
            <a:ext cx="0" cy="615400"/>
          </a:xfrm>
          <a:prstGeom prst="line">
            <a:avLst/>
          </a:prstGeom>
          <a:ln w="57150">
            <a:solidFill>
              <a:srgbClr val="0069AA"/>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793A044-F1C3-4258-B321-3328E047D960}"/>
              </a:ext>
            </a:extLst>
          </p:cNvPr>
          <p:cNvSpPr/>
          <p:nvPr/>
        </p:nvSpPr>
        <p:spPr>
          <a:xfrm>
            <a:off x="646548" y="1035960"/>
            <a:ext cx="10953025" cy="623077"/>
          </a:xfrm>
          <a:prstGeom prst="rect">
            <a:avLst/>
          </a:prstGeom>
        </p:spPr>
        <p:txBody>
          <a:bodyPr wrap="square">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The instructor will discuss this example with you before starting the discussion.</a:t>
            </a:r>
          </a:p>
        </p:txBody>
      </p:sp>
      <p:sp>
        <p:nvSpPr>
          <p:cNvPr id="14" name="Rectangle: Rounded Corners 13">
            <a:extLst>
              <a:ext uri="{FF2B5EF4-FFF2-40B4-BE49-F238E27FC236}">
                <a16:creationId xmlns:a16="http://schemas.microsoft.com/office/drawing/2014/main" id="{98CE42ED-1E27-4E05-B1F8-8BEBC6B26B40}"/>
              </a:ext>
            </a:extLst>
          </p:cNvPr>
          <p:cNvSpPr/>
          <p:nvPr/>
        </p:nvSpPr>
        <p:spPr>
          <a:xfrm>
            <a:off x="2827541" y="1739395"/>
            <a:ext cx="7254616"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black"/>
                </a:solidFill>
                <a:effectLst/>
                <a:uLnTx/>
                <a:uFillTx/>
                <a:latin typeface="Segoe UI Light"/>
                <a:ea typeface="+mn-ea"/>
                <a:cs typeface="+mn-cs"/>
              </a:rPr>
              <a:t>Conference Management Bot</a:t>
            </a:r>
          </a:p>
        </p:txBody>
      </p:sp>
      <p:sp>
        <p:nvSpPr>
          <p:cNvPr id="15" name="Rectangle 14">
            <a:extLst>
              <a:ext uri="{FF2B5EF4-FFF2-40B4-BE49-F238E27FC236}">
                <a16:creationId xmlns:a16="http://schemas.microsoft.com/office/drawing/2014/main" id="{8A35E5B9-CFE9-4939-8A66-3CC6297EF056}"/>
              </a:ext>
            </a:extLst>
          </p:cNvPr>
          <p:cNvSpPr/>
          <p:nvPr/>
        </p:nvSpPr>
        <p:spPr>
          <a:xfrm>
            <a:off x="646547" y="1755318"/>
            <a:ext cx="1635384" cy="338554"/>
          </a:xfrm>
          <a:prstGeom prst="rect">
            <a:avLst/>
          </a:prstGeom>
        </p:spPr>
        <p:txBody>
          <a:bodyPr wrap="non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Light"/>
                <a:ea typeface="+mn-ea"/>
                <a:cs typeface="+mn-cs"/>
              </a:rPr>
              <a:t>Business Domain</a:t>
            </a:r>
          </a:p>
        </p:txBody>
      </p:sp>
      <p:sp>
        <p:nvSpPr>
          <p:cNvPr id="18" name="Rectangle: Rounded Corners 17">
            <a:extLst>
              <a:ext uri="{FF2B5EF4-FFF2-40B4-BE49-F238E27FC236}">
                <a16:creationId xmlns:a16="http://schemas.microsoft.com/office/drawing/2014/main" id="{87A7DD98-4C98-4027-A053-E782A3EC975C}"/>
              </a:ext>
            </a:extLst>
          </p:cNvPr>
          <p:cNvSpPr/>
          <p:nvPr/>
        </p:nvSpPr>
        <p:spPr>
          <a:xfrm>
            <a:off x="5410476" y="2780511"/>
            <a:ext cx="222934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black"/>
                </a:solidFill>
                <a:effectLst/>
                <a:uLnTx/>
                <a:uFillTx/>
                <a:latin typeface="Segoe UI Light"/>
                <a:ea typeface="+mn-ea"/>
                <a:cs typeface="+mn-cs"/>
              </a:rPr>
              <a:t>Booking Information</a:t>
            </a:r>
          </a:p>
        </p:txBody>
      </p:sp>
      <p:sp>
        <p:nvSpPr>
          <p:cNvPr id="21" name="Rectangle: Rounded Corners 20">
            <a:extLst>
              <a:ext uri="{FF2B5EF4-FFF2-40B4-BE49-F238E27FC236}">
                <a16:creationId xmlns:a16="http://schemas.microsoft.com/office/drawing/2014/main" id="{F289537F-C81E-4652-B71A-AB8335AA2F6B}"/>
              </a:ext>
            </a:extLst>
          </p:cNvPr>
          <p:cNvSpPr/>
          <p:nvPr/>
        </p:nvSpPr>
        <p:spPr>
          <a:xfrm>
            <a:off x="5988040" y="3717227"/>
            <a:ext cx="107421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black"/>
                </a:solidFill>
                <a:effectLst/>
                <a:uLnTx/>
                <a:uFillTx/>
                <a:latin typeface="Segoe UI Light"/>
                <a:ea typeface="+mn-ea"/>
                <a:cs typeface="+mn-cs"/>
              </a:rPr>
              <a:t>Get Booking Information</a:t>
            </a:r>
          </a:p>
        </p:txBody>
      </p:sp>
      <p:sp>
        <p:nvSpPr>
          <p:cNvPr id="22" name="Rectangle 21">
            <a:extLst>
              <a:ext uri="{FF2B5EF4-FFF2-40B4-BE49-F238E27FC236}">
                <a16:creationId xmlns:a16="http://schemas.microsoft.com/office/drawing/2014/main" id="{E289A4EE-A77E-486B-8429-EB457C0CD2C5}"/>
              </a:ext>
            </a:extLst>
          </p:cNvPr>
          <p:cNvSpPr/>
          <p:nvPr/>
        </p:nvSpPr>
        <p:spPr>
          <a:xfrm>
            <a:off x="3647001" y="4748205"/>
            <a:ext cx="6151828" cy="759182"/>
          </a:xfrm>
          <a:prstGeom prst="rect">
            <a:avLst/>
          </a:prstGeom>
        </p:spPr>
        <p:txBody>
          <a:bodyPr wrap="square">
            <a:spAutoFit/>
          </a:bodyPr>
          <a:lstStyle/>
          <a:p>
            <a:pPr marL="0" marR="0" lvl="0" indent="0" algn="l" defTabSz="1219170" rtl="0" eaLnBrk="1" fontAlgn="auto" latinLnBrk="0" hangingPunct="1">
              <a:lnSpc>
                <a:spcPts val="2600"/>
              </a:lnSpc>
              <a:spcBef>
                <a:spcPts val="0"/>
              </a:spcBef>
              <a:spcAft>
                <a:spcPts val="0"/>
              </a:spcAft>
              <a:buClrTx/>
              <a:buSzTx/>
              <a:buFontTx/>
              <a:buNone/>
              <a:tabLst/>
              <a:defRPr/>
            </a:pPr>
            <a:r>
              <a:rPr kumimoji="0" lang="en-US" sz="2800" b="1" i="0" u="none" strike="noStrike" kern="1200" cap="none" spc="-133" normalizeH="0" baseline="0" noProof="0" dirty="0">
                <a:ln>
                  <a:noFill/>
                </a:ln>
                <a:solidFill>
                  <a:srgbClr val="273160"/>
                </a:solidFill>
                <a:effectLst/>
                <a:uLnTx/>
                <a:uFillTx/>
                <a:latin typeface="Segoe UI" panose="020B0502040204020203" pitchFamily="34" charset="0"/>
                <a:ea typeface="+mn-ea"/>
                <a:cs typeface="Segoe UI" panose="020B0502040204020203" pitchFamily="34" charset="0"/>
              </a:rPr>
              <a:t>How would entities help with the intent show in the example above?</a:t>
            </a:r>
          </a:p>
        </p:txBody>
      </p:sp>
    </p:spTree>
    <p:extLst>
      <p:ext uri="{BB962C8B-B14F-4D97-AF65-F5344CB8AC3E}">
        <p14:creationId xmlns:p14="http://schemas.microsoft.com/office/powerpoint/2010/main" val="2691483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39" y="2084172"/>
            <a:ext cx="11653523" cy="1162178"/>
          </a:xfrm>
        </p:spPr>
        <p:txBody>
          <a:bodyPr/>
          <a:lstStyle/>
          <a:p>
            <a:r>
              <a:rPr lang="en-US" dirty="0"/>
              <a:t>Managing Utterances</a:t>
            </a:r>
          </a:p>
        </p:txBody>
      </p:sp>
    </p:spTree>
    <p:extLst>
      <p:ext uri="{BB962C8B-B14F-4D97-AF65-F5344CB8AC3E}">
        <p14:creationId xmlns:p14="http://schemas.microsoft.com/office/powerpoint/2010/main" val="2212967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3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Utterance Design Guidance</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5" name="TextBox 4">
            <a:extLst>
              <a:ext uri="{FF2B5EF4-FFF2-40B4-BE49-F238E27FC236}">
                <a16:creationId xmlns:a16="http://schemas.microsoft.com/office/drawing/2014/main" id="{83A66D2D-82E8-4A3F-BE72-9BCE96BE4D41}"/>
              </a:ext>
            </a:extLst>
          </p:cNvPr>
          <p:cNvSpPr txBox="1"/>
          <p:nvPr/>
        </p:nvSpPr>
        <p:spPr>
          <a:xfrm>
            <a:off x="5215030" y="3508530"/>
            <a:ext cx="143020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a:noFill/>
                </a:ln>
                <a:solidFill>
                  <a:prstClr val="white"/>
                </a:solidFill>
                <a:effectLst/>
                <a:uLnTx/>
                <a:uFillTx/>
                <a:latin typeface="Calibri" panose="020F0502020204030204"/>
                <a:ea typeface="+mn-ea"/>
                <a:cs typeface="+mn-cs"/>
              </a:rPr>
              <a:t>Hybrid</a:t>
            </a:r>
          </a:p>
        </p:txBody>
      </p:sp>
      <p:sp>
        <p:nvSpPr>
          <p:cNvPr id="2" name="Rectangle 1">
            <a:extLst>
              <a:ext uri="{FF2B5EF4-FFF2-40B4-BE49-F238E27FC236}">
                <a16:creationId xmlns:a16="http://schemas.microsoft.com/office/drawing/2014/main" id="{B267564A-E1F4-4924-BA90-59E9C9C231B2}"/>
              </a:ext>
            </a:extLst>
          </p:cNvPr>
          <p:cNvSpPr/>
          <p:nvPr/>
        </p:nvSpPr>
        <p:spPr>
          <a:xfrm>
            <a:off x="356556" y="1208225"/>
            <a:ext cx="12077986" cy="6924973"/>
          </a:xfrm>
          <a:prstGeom prst="rect">
            <a:avLst/>
          </a:prstGeom>
        </p:spPr>
        <p:txBody>
          <a:bodyPr wrap="none">
            <a:spAutoFit/>
          </a:bodyPr>
          <a:lstStyle/>
          <a:p>
            <a:pPr lvl="0">
              <a:lnSpc>
                <a:spcPct val="150000"/>
              </a:lnSpc>
            </a:pPr>
            <a:r>
              <a:rPr lang="en-US" sz="3200" dirty="0"/>
              <a:t>Begin with 10-15 </a:t>
            </a:r>
            <a:r>
              <a:rPr lang="en-US" sz="3200" u="sng" dirty="0">
                <a:hlinkClick r:id="rId3"/>
              </a:rPr>
              <a:t>utterances</a:t>
            </a:r>
            <a:r>
              <a:rPr lang="en-US" sz="3200" dirty="0"/>
              <a:t> per intent</a:t>
            </a:r>
          </a:p>
          <a:p>
            <a:pPr>
              <a:lnSpc>
                <a:spcPct val="150000"/>
              </a:lnSpc>
            </a:pPr>
            <a:r>
              <a:rPr lang="en-US" sz="3200" dirty="0"/>
              <a:t>Collect phrases that you think users will say</a:t>
            </a:r>
          </a:p>
          <a:p>
            <a:pPr>
              <a:lnSpc>
                <a:spcPct val="150000"/>
              </a:lnSpc>
            </a:pPr>
            <a:r>
              <a:rPr lang="en-US" sz="3200" dirty="0"/>
              <a:t>Use the representative language of the user</a:t>
            </a:r>
          </a:p>
          <a:p>
            <a:pPr lvl="0">
              <a:lnSpc>
                <a:spcPct val="150000"/>
              </a:lnSpc>
            </a:pPr>
            <a:r>
              <a:rPr lang="en-US" sz="3200" dirty="0"/>
              <a:t>Include utterances that mean the same but are constructed differently. </a:t>
            </a:r>
            <a:endParaRPr lang="en-US" sz="3200" dirty="0">
              <a:solidFill>
                <a:srgbClr val="000000"/>
              </a:solidFill>
              <a:latin typeface="segoe-ui_normal"/>
            </a:endParaRPr>
          </a:p>
          <a:p>
            <a:pPr lvl="0">
              <a:lnSpc>
                <a:spcPct val="150000"/>
              </a:lnSpc>
            </a:pPr>
            <a:r>
              <a:rPr lang="en-US" sz="3200" dirty="0"/>
              <a:t>Be mindful that utterances aren't always well formed</a:t>
            </a:r>
            <a:endParaRPr lang="en-US" sz="3200" dirty="0">
              <a:solidFill>
                <a:srgbClr val="000000"/>
              </a:solidFill>
              <a:latin typeface="segoe-ui_normal"/>
            </a:endParaRPr>
          </a:p>
          <a:p>
            <a:pPr lvl="0">
              <a:lnSpc>
                <a:spcPct val="150000"/>
              </a:lnSpc>
            </a:pPr>
            <a:r>
              <a:rPr lang="en-US" sz="3200" dirty="0"/>
              <a:t>Choose varied terminology as well as phrasing</a:t>
            </a:r>
            <a:endParaRPr lang="en-US" sz="3200" dirty="0">
              <a:solidFill>
                <a:srgbClr val="000000"/>
              </a:solidFill>
              <a:latin typeface="segoe-ui_normal"/>
            </a:endParaRPr>
          </a:p>
          <a:p>
            <a:pPr lvl="0">
              <a:lnSpc>
                <a:spcPct val="150000"/>
              </a:lnSpc>
            </a:pPr>
            <a:r>
              <a:rPr lang="en-US" sz="3200" b="1" dirty="0"/>
              <a:t>None</a:t>
            </a:r>
            <a:r>
              <a:rPr lang="en-US" sz="3200" dirty="0"/>
              <a:t> intent should have between 10-20 % of the total utterances.</a:t>
            </a:r>
          </a:p>
          <a:p>
            <a:endParaRPr lang="en-US" sz="3600" dirty="0">
              <a:solidFill>
                <a:srgbClr val="000000"/>
              </a:solidFill>
              <a:latin typeface="segoe-ui_normal"/>
            </a:endParaRPr>
          </a:p>
          <a:p>
            <a:pPr lvl="0"/>
            <a:endParaRPr lang="en-US" sz="3600" dirty="0">
              <a:solidFill>
                <a:srgbClr val="000000"/>
              </a:solidFill>
              <a:latin typeface="segoe-ui_norm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3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4720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3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Utterance Review Guidance</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5" name="TextBox 4">
            <a:extLst>
              <a:ext uri="{FF2B5EF4-FFF2-40B4-BE49-F238E27FC236}">
                <a16:creationId xmlns:a16="http://schemas.microsoft.com/office/drawing/2014/main" id="{83A66D2D-82E8-4A3F-BE72-9BCE96BE4D41}"/>
              </a:ext>
            </a:extLst>
          </p:cNvPr>
          <p:cNvSpPr txBox="1"/>
          <p:nvPr/>
        </p:nvSpPr>
        <p:spPr>
          <a:xfrm>
            <a:off x="5215030" y="3508530"/>
            <a:ext cx="143020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a:noFill/>
                </a:ln>
                <a:solidFill>
                  <a:prstClr val="white"/>
                </a:solidFill>
                <a:effectLst/>
                <a:uLnTx/>
                <a:uFillTx/>
                <a:latin typeface="Calibri" panose="020F0502020204030204"/>
                <a:ea typeface="+mn-ea"/>
                <a:cs typeface="+mn-cs"/>
              </a:rPr>
              <a:t>Hybrid</a:t>
            </a:r>
          </a:p>
        </p:txBody>
      </p:sp>
      <p:sp>
        <p:nvSpPr>
          <p:cNvPr id="2" name="Rectangle 1">
            <a:extLst>
              <a:ext uri="{FF2B5EF4-FFF2-40B4-BE49-F238E27FC236}">
                <a16:creationId xmlns:a16="http://schemas.microsoft.com/office/drawing/2014/main" id="{B267564A-E1F4-4924-BA90-59E9C9C231B2}"/>
              </a:ext>
            </a:extLst>
          </p:cNvPr>
          <p:cNvSpPr/>
          <p:nvPr/>
        </p:nvSpPr>
        <p:spPr>
          <a:xfrm>
            <a:off x="362693" y="932064"/>
            <a:ext cx="10884262" cy="9140964"/>
          </a:xfrm>
          <a:prstGeom prst="rect">
            <a:avLst/>
          </a:prstGeom>
        </p:spPr>
        <p:txBody>
          <a:bodyPr wrap="non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In the first instance: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Use LUIS Active Learning to improve utterances.</a:t>
            </a:r>
          </a:p>
          <a:p>
            <a:pPr lvl="0">
              <a:lnSpc>
                <a:spcPct val="150000"/>
              </a:lnSpc>
            </a:pPr>
            <a:r>
              <a:rPr lang="en-US" sz="3200" dirty="0">
                <a:solidFill>
                  <a:prstClr val="black"/>
                </a:solidFill>
                <a:latin typeface="Calibri" panose="020F0502020204030204"/>
              </a:rPr>
              <a:t>	Review endpoint utterances.</a:t>
            </a:r>
          </a:p>
          <a:p>
            <a:pPr lvl="0">
              <a:lnSpc>
                <a:spcPct val="150000"/>
              </a:lnSpc>
            </a:pPr>
            <a:r>
              <a:rPr lang="en-US" sz="3200" dirty="0">
                <a:solidFill>
                  <a:prstClr val="black"/>
                </a:solidFill>
                <a:latin typeface="Calibri" panose="020F0502020204030204"/>
              </a:rPr>
              <a:t>	Label identified utterances, train, and publish back to LUIS.</a:t>
            </a:r>
          </a:p>
          <a:p>
            <a:pPr lvl="0">
              <a:lnSpc>
                <a:spcPct val="150000"/>
              </a:lnSpc>
            </a:pPr>
            <a:r>
              <a:rPr lang="en-US" sz="3200" dirty="0">
                <a:solidFill>
                  <a:prstClr val="black"/>
                </a:solidFill>
                <a:latin typeface="Calibri" panose="020F0502020204030204"/>
              </a:rPr>
              <a:t>For remaining utterances:</a:t>
            </a:r>
          </a:p>
          <a:p>
            <a:pPr lvl="0">
              <a:lnSpc>
                <a:spcPct val="150000"/>
              </a:lnSpc>
            </a:pPr>
            <a:r>
              <a:rPr lang="en-US" sz="3200" dirty="0">
                <a:solidFill>
                  <a:prstClr val="black"/>
                </a:solidFill>
                <a:latin typeface="Calibri" panose="020F0502020204030204"/>
              </a:rPr>
              <a:t>	Download the endpoint logs</a:t>
            </a:r>
          </a:p>
          <a:p>
            <a:pPr lvl="0">
              <a:lnSpc>
                <a:spcPct val="150000"/>
              </a:lnSpc>
            </a:pPr>
            <a:r>
              <a:rPr lang="en-US" sz="3200" dirty="0">
                <a:solidFill>
                  <a:prstClr val="black"/>
                </a:solidFill>
                <a:latin typeface="Calibri" panose="020F0502020204030204"/>
              </a:rPr>
              <a:t>	Parse to JSON and review the utterances</a:t>
            </a:r>
          </a:p>
          <a:p>
            <a:pPr lvl="0">
              <a:lnSpc>
                <a:spcPct val="150000"/>
              </a:lnSpc>
            </a:pPr>
            <a:r>
              <a:rPr lang="en-US" sz="3200" dirty="0">
                <a:solidFill>
                  <a:prstClr val="black"/>
                </a:solidFill>
                <a:latin typeface="Calibri" panose="020F0502020204030204"/>
              </a:rPr>
              <a:t>	Consider adding new </a:t>
            </a:r>
            <a:r>
              <a:rPr lang="en-US" sz="3200" dirty="0" err="1">
                <a:solidFill>
                  <a:prstClr val="black"/>
                </a:solidFill>
                <a:latin typeface="Calibri" panose="020F0502020204030204"/>
              </a:rPr>
              <a:t>utterences</a:t>
            </a:r>
            <a:r>
              <a:rPr lang="en-US" sz="3200" dirty="0">
                <a:solidFill>
                  <a:prstClr val="black"/>
                </a:solidFill>
                <a:latin typeface="Calibri" panose="020F0502020204030204"/>
              </a:rPr>
              <a:t> for those identified</a:t>
            </a:r>
          </a:p>
          <a:p>
            <a:pPr lvl="0">
              <a:lnSpc>
                <a:spcPct val="150000"/>
              </a:lnSpc>
            </a:pPr>
            <a:endParaRPr lang="en-US" sz="3200" dirty="0">
              <a:solidFill>
                <a:prstClr val="black"/>
              </a:solidFill>
              <a:latin typeface="Calibri" panose="020F0502020204030204"/>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000000"/>
              </a:solidFill>
              <a:effectLst/>
              <a:uLnTx/>
              <a:uFillTx/>
              <a:latin typeface="segoe-ui_norm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000000"/>
              </a:solidFill>
              <a:effectLst/>
              <a:uLnTx/>
              <a:uFillTx/>
              <a:latin typeface="segoe-ui_norm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3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5942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46547" y="665560"/>
            <a:ext cx="5990227" cy="425758"/>
          </a:xfrm>
          <a:prstGeom prst="rect">
            <a:avLst/>
          </a:prstGeom>
        </p:spPr>
        <p:txBody>
          <a:bodyPr wrap="square">
            <a:spAutoFit/>
          </a:bodyPr>
          <a:lstStyle/>
          <a:p>
            <a:pPr marL="0" marR="0" lvl="0" indent="0" algn="l" defTabSz="1219170" rtl="0" eaLnBrk="1" fontAlgn="auto" latinLnBrk="0" hangingPunct="1">
              <a:lnSpc>
                <a:spcPts val="2600"/>
              </a:lnSpc>
              <a:spcBef>
                <a:spcPts val="0"/>
              </a:spcBef>
              <a:spcAft>
                <a:spcPts val="0"/>
              </a:spcAft>
              <a:buClrTx/>
              <a:buSzTx/>
              <a:buFontTx/>
              <a:buNone/>
              <a:tabLst/>
              <a:defRPr/>
            </a:pPr>
            <a:r>
              <a:rPr kumimoji="0" lang="en-US" sz="2800" b="1" i="0" u="none" strike="noStrike" kern="1200" cap="none" spc="-133" normalizeH="0" baseline="0" noProof="0" dirty="0">
                <a:ln>
                  <a:noFill/>
                </a:ln>
                <a:solidFill>
                  <a:srgbClr val="273160"/>
                </a:solidFill>
                <a:effectLst/>
                <a:uLnTx/>
                <a:uFillTx/>
                <a:latin typeface="Segoe UI" panose="020B0502040204020203" pitchFamily="34" charset="0"/>
                <a:ea typeface="+mn-ea"/>
                <a:cs typeface="Segoe UI" panose="020B0502040204020203" pitchFamily="34" charset="0"/>
              </a:rPr>
              <a:t>Discussion – Defining Utterances</a:t>
            </a:r>
          </a:p>
        </p:txBody>
      </p:sp>
      <p:sp>
        <p:nvSpPr>
          <p:cNvPr id="9" name="Rectangle 8">
            <a:extLst>
              <a:ext uri="{FF2B5EF4-FFF2-40B4-BE49-F238E27FC236}">
                <a16:creationId xmlns:a16="http://schemas.microsoft.com/office/drawing/2014/main" id="{78F6D888-3D59-495B-87E0-51926D94DBB5}"/>
              </a:ext>
            </a:extLst>
          </p:cNvPr>
          <p:cNvSpPr/>
          <p:nvPr/>
        </p:nvSpPr>
        <p:spPr>
          <a:xfrm>
            <a:off x="0" y="6732547"/>
            <a:ext cx="12192000" cy="125453"/>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white"/>
              </a:solidFill>
              <a:effectLst/>
              <a:uLnTx/>
              <a:uFillTx/>
              <a:latin typeface="Segoe UI Light"/>
              <a:ea typeface="+mn-ea"/>
              <a:cs typeface="+mn-cs"/>
            </a:endParaRPr>
          </a:p>
        </p:txBody>
      </p:sp>
      <p:cxnSp>
        <p:nvCxnSpPr>
          <p:cNvPr id="19" name="Straight Connector 18">
            <a:extLst>
              <a:ext uri="{FF2B5EF4-FFF2-40B4-BE49-F238E27FC236}">
                <a16:creationId xmlns:a16="http://schemas.microsoft.com/office/drawing/2014/main" id="{C2199506-ABC6-4D11-A5E8-14EC5BD821CF}"/>
              </a:ext>
            </a:extLst>
          </p:cNvPr>
          <p:cNvCxnSpPr>
            <a:cxnSpLocks/>
          </p:cNvCxnSpPr>
          <p:nvPr/>
        </p:nvCxnSpPr>
        <p:spPr>
          <a:xfrm>
            <a:off x="455168" y="728260"/>
            <a:ext cx="0" cy="615400"/>
          </a:xfrm>
          <a:prstGeom prst="line">
            <a:avLst/>
          </a:prstGeom>
          <a:ln w="57150">
            <a:solidFill>
              <a:srgbClr val="0069AA"/>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EC4868E2-A7C8-4602-93D6-C04947DB44A4}"/>
              </a:ext>
            </a:extLst>
          </p:cNvPr>
          <p:cNvSpPr/>
          <p:nvPr/>
        </p:nvSpPr>
        <p:spPr>
          <a:xfrm>
            <a:off x="646548" y="1035960"/>
            <a:ext cx="10953025" cy="623077"/>
          </a:xfrm>
          <a:prstGeom prst="rect">
            <a:avLst/>
          </a:prstGeom>
        </p:spPr>
        <p:txBody>
          <a:bodyPr wrap="square">
            <a:noAutofit/>
          </a:bodyPr>
          <a:lstStyle/>
          <a:p>
            <a:pPr lvl="0" defTabSz="1219170">
              <a:defRPr/>
            </a:pPr>
            <a:r>
              <a:rPr lang="en-US" sz="1200" dirty="0">
                <a:solidFill>
                  <a:prstClr val="black"/>
                </a:solidFill>
                <a:latin typeface="Segoe UI Light" panose="020B0502040204020203" pitchFamily="34" charset="0"/>
                <a:cs typeface="Segoe UI Light" panose="020B0502040204020203" pitchFamily="34" charset="0"/>
              </a:rPr>
              <a:t>The instructor will discuss this example with you before starting the discussion.</a:t>
            </a:r>
          </a:p>
        </p:txBody>
      </p:sp>
      <p:sp>
        <p:nvSpPr>
          <p:cNvPr id="34" name="Rectangle: Rounded Corners 33">
            <a:extLst>
              <a:ext uri="{FF2B5EF4-FFF2-40B4-BE49-F238E27FC236}">
                <a16:creationId xmlns:a16="http://schemas.microsoft.com/office/drawing/2014/main" id="{081B4D8F-4A3F-4906-97B1-037CD80BFBD2}"/>
              </a:ext>
            </a:extLst>
          </p:cNvPr>
          <p:cNvSpPr/>
          <p:nvPr/>
        </p:nvSpPr>
        <p:spPr>
          <a:xfrm>
            <a:off x="2827541" y="2745532"/>
            <a:ext cx="107421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black"/>
                </a:solidFill>
                <a:effectLst/>
                <a:uLnTx/>
                <a:uFillTx/>
                <a:latin typeface="Segoe UI Light"/>
                <a:ea typeface="+mn-ea"/>
                <a:cs typeface="+mn-cs"/>
              </a:rPr>
              <a:t>Get video</a:t>
            </a:r>
          </a:p>
        </p:txBody>
      </p:sp>
      <p:sp>
        <p:nvSpPr>
          <p:cNvPr id="35" name="Rectangle: Rounded Corners 34">
            <a:extLst>
              <a:ext uri="{FF2B5EF4-FFF2-40B4-BE49-F238E27FC236}">
                <a16:creationId xmlns:a16="http://schemas.microsoft.com/office/drawing/2014/main" id="{20148BD2-1970-474D-A4DA-EF5A6EB85852}"/>
              </a:ext>
            </a:extLst>
          </p:cNvPr>
          <p:cNvSpPr/>
          <p:nvPr/>
        </p:nvSpPr>
        <p:spPr>
          <a:xfrm>
            <a:off x="2827541" y="2745532"/>
            <a:ext cx="222934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black"/>
                </a:solidFill>
                <a:effectLst/>
                <a:uLnTx/>
                <a:uFillTx/>
                <a:latin typeface="Segoe UI Light"/>
                <a:ea typeface="+mn-ea"/>
                <a:cs typeface="+mn-cs"/>
              </a:rPr>
              <a:t>Booking Information</a:t>
            </a:r>
          </a:p>
        </p:txBody>
      </p:sp>
      <p:sp>
        <p:nvSpPr>
          <p:cNvPr id="36" name="Rectangle: Rounded Corners 35">
            <a:extLst>
              <a:ext uri="{FF2B5EF4-FFF2-40B4-BE49-F238E27FC236}">
                <a16:creationId xmlns:a16="http://schemas.microsoft.com/office/drawing/2014/main" id="{98869BA4-D50C-44AE-8161-07F7A52FEDD2}"/>
              </a:ext>
            </a:extLst>
          </p:cNvPr>
          <p:cNvSpPr/>
          <p:nvPr/>
        </p:nvSpPr>
        <p:spPr>
          <a:xfrm>
            <a:off x="5137800" y="2745532"/>
            <a:ext cx="222934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black"/>
                </a:solidFill>
                <a:effectLst/>
                <a:uLnTx/>
                <a:uFillTx/>
                <a:latin typeface="Segoe UI Light"/>
                <a:ea typeface="+mn-ea"/>
                <a:cs typeface="+mn-cs"/>
              </a:rPr>
              <a:t>Agenda Information</a:t>
            </a:r>
          </a:p>
        </p:txBody>
      </p:sp>
      <p:sp>
        <p:nvSpPr>
          <p:cNvPr id="38" name="Rectangle: Rounded Corners 37">
            <a:extLst>
              <a:ext uri="{FF2B5EF4-FFF2-40B4-BE49-F238E27FC236}">
                <a16:creationId xmlns:a16="http://schemas.microsoft.com/office/drawing/2014/main" id="{E7DEEE4C-54AE-49A9-AEB7-C08DAD1C06E5}"/>
              </a:ext>
            </a:extLst>
          </p:cNvPr>
          <p:cNvSpPr/>
          <p:nvPr/>
        </p:nvSpPr>
        <p:spPr>
          <a:xfrm>
            <a:off x="7448059" y="2745532"/>
            <a:ext cx="222934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black"/>
                </a:solidFill>
                <a:effectLst/>
                <a:uLnTx/>
                <a:uFillTx/>
                <a:latin typeface="Segoe UI Light"/>
                <a:ea typeface="+mn-ea"/>
                <a:cs typeface="+mn-cs"/>
              </a:rPr>
              <a:t>Exhibitor Information</a:t>
            </a:r>
          </a:p>
        </p:txBody>
      </p:sp>
      <p:sp>
        <p:nvSpPr>
          <p:cNvPr id="40" name="Rectangle: Rounded Corners 39">
            <a:extLst>
              <a:ext uri="{FF2B5EF4-FFF2-40B4-BE49-F238E27FC236}">
                <a16:creationId xmlns:a16="http://schemas.microsoft.com/office/drawing/2014/main" id="{B1DD869E-2CA7-4240-A610-17ED9FE233BC}"/>
              </a:ext>
            </a:extLst>
          </p:cNvPr>
          <p:cNvSpPr/>
          <p:nvPr/>
        </p:nvSpPr>
        <p:spPr>
          <a:xfrm>
            <a:off x="9758317" y="2745532"/>
            <a:ext cx="2229350"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a:ln>
                  <a:noFill/>
                </a:ln>
                <a:solidFill>
                  <a:prstClr val="black"/>
                </a:solidFill>
                <a:effectLst/>
                <a:uLnTx/>
                <a:uFillTx/>
                <a:latin typeface="Segoe UI Light"/>
                <a:ea typeface="+mn-ea"/>
                <a:cs typeface="+mn-cs"/>
              </a:rPr>
              <a:t>General Q&amp;A</a:t>
            </a:r>
          </a:p>
        </p:txBody>
      </p:sp>
      <p:sp>
        <p:nvSpPr>
          <p:cNvPr id="42" name="Rectangle 41">
            <a:extLst>
              <a:ext uri="{FF2B5EF4-FFF2-40B4-BE49-F238E27FC236}">
                <a16:creationId xmlns:a16="http://schemas.microsoft.com/office/drawing/2014/main" id="{4CFFE607-A607-4A38-8572-4F0A740EE802}"/>
              </a:ext>
            </a:extLst>
          </p:cNvPr>
          <p:cNvSpPr/>
          <p:nvPr/>
        </p:nvSpPr>
        <p:spPr>
          <a:xfrm>
            <a:off x="455168" y="2761455"/>
            <a:ext cx="2229349" cy="338554"/>
          </a:xfrm>
          <a:prstGeom prst="rect">
            <a:avLst/>
          </a:prstGeom>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Light"/>
                <a:ea typeface="+mn-ea"/>
                <a:cs typeface="+mn-cs"/>
              </a:rPr>
              <a:t>Top Business Intents</a:t>
            </a:r>
          </a:p>
        </p:txBody>
      </p:sp>
      <p:sp>
        <p:nvSpPr>
          <p:cNvPr id="44" name="Rectangle: Rounded Corners 43">
            <a:extLst>
              <a:ext uri="{FF2B5EF4-FFF2-40B4-BE49-F238E27FC236}">
                <a16:creationId xmlns:a16="http://schemas.microsoft.com/office/drawing/2014/main" id="{9A408E2E-D36E-4A08-8213-CC927972AFF8}"/>
              </a:ext>
            </a:extLst>
          </p:cNvPr>
          <p:cNvSpPr/>
          <p:nvPr/>
        </p:nvSpPr>
        <p:spPr>
          <a:xfrm>
            <a:off x="2827541" y="1739395"/>
            <a:ext cx="9160126"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black"/>
                </a:solidFill>
                <a:effectLst/>
                <a:uLnTx/>
                <a:uFillTx/>
                <a:latin typeface="Segoe UI Light"/>
                <a:ea typeface="+mn-ea"/>
                <a:cs typeface="+mn-cs"/>
              </a:rPr>
              <a:t>Conference Management Bot</a:t>
            </a:r>
          </a:p>
        </p:txBody>
      </p:sp>
      <p:sp>
        <p:nvSpPr>
          <p:cNvPr id="67" name="Rectangle 66">
            <a:extLst>
              <a:ext uri="{FF2B5EF4-FFF2-40B4-BE49-F238E27FC236}">
                <a16:creationId xmlns:a16="http://schemas.microsoft.com/office/drawing/2014/main" id="{AF85CF70-63AE-4C4B-9F00-4444B3A029E2}"/>
              </a:ext>
            </a:extLst>
          </p:cNvPr>
          <p:cNvSpPr/>
          <p:nvPr/>
        </p:nvSpPr>
        <p:spPr>
          <a:xfrm>
            <a:off x="646547" y="1755318"/>
            <a:ext cx="1635384" cy="338554"/>
          </a:xfrm>
          <a:prstGeom prst="rect">
            <a:avLst/>
          </a:prstGeom>
        </p:spPr>
        <p:txBody>
          <a:bodyPr wrap="non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Light"/>
                <a:ea typeface="+mn-ea"/>
                <a:cs typeface="+mn-cs"/>
              </a:rPr>
              <a:t>Business Domain</a:t>
            </a:r>
          </a:p>
        </p:txBody>
      </p:sp>
      <p:sp>
        <p:nvSpPr>
          <p:cNvPr id="33" name="Rectangle 32">
            <a:extLst>
              <a:ext uri="{FF2B5EF4-FFF2-40B4-BE49-F238E27FC236}">
                <a16:creationId xmlns:a16="http://schemas.microsoft.com/office/drawing/2014/main" id="{9A56BE83-C7E7-4AEE-B07F-1DFD6DE18092}"/>
              </a:ext>
            </a:extLst>
          </p:cNvPr>
          <p:cNvSpPr/>
          <p:nvPr/>
        </p:nvSpPr>
        <p:spPr>
          <a:xfrm>
            <a:off x="455167" y="3534011"/>
            <a:ext cx="2229349" cy="338554"/>
          </a:xfrm>
          <a:prstGeom prst="rect">
            <a:avLst/>
          </a:prstGeom>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Segoe UI Light"/>
              </a:rPr>
              <a:t>Utterances</a:t>
            </a:r>
            <a:endParaRPr kumimoji="0" lang="en-US" sz="1600" b="0" i="0" u="none" strike="noStrike" kern="1200" cap="none" spc="0" normalizeH="0" baseline="0" noProof="0" dirty="0">
              <a:ln>
                <a:noFill/>
              </a:ln>
              <a:solidFill>
                <a:prstClr val="black"/>
              </a:solidFill>
              <a:effectLst/>
              <a:uLnTx/>
              <a:uFillTx/>
              <a:latin typeface="Segoe UI Light"/>
              <a:ea typeface="+mn-ea"/>
              <a:cs typeface="+mn-cs"/>
            </a:endParaRPr>
          </a:p>
        </p:txBody>
      </p:sp>
      <p:sp>
        <p:nvSpPr>
          <p:cNvPr id="39" name="Rectangle 38">
            <a:extLst>
              <a:ext uri="{FF2B5EF4-FFF2-40B4-BE49-F238E27FC236}">
                <a16:creationId xmlns:a16="http://schemas.microsoft.com/office/drawing/2014/main" id="{327F37A9-D4B7-4D75-A9CF-C499BEE79225}"/>
              </a:ext>
            </a:extLst>
          </p:cNvPr>
          <p:cNvSpPr/>
          <p:nvPr/>
        </p:nvSpPr>
        <p:spPr>
          <a:xfrm>
            <a:off x="3647001" y="4748205"/>
            <a:ext cx="6151828" cy="1426031"/>
          </a:xfrm>
          <a:prstGeom prst="rect">
            <a:avLst/>
          </a:prstGeom>
        </p:spPr>
        <p:txBody>
          <a:bodyPr wrap="square">
            <a:spAutoFit/>
          </a:bodyPr>
          <a:lstStyle/>
          <a:p>
            <a:pPr marL="0" marR="0" lvl="0" indent="0" algn="l" defTabSz="1219170" rtl="0" eaLnBrk="1" fontAlgn="auto" latinLnBrk="0" hangingPunct="1">
              <a:lnSpc>
                <a:spcPts val="2600"/>
              </a:lnSpc>
              <a:spcBef>
                <a:spcPts val="0"/>
              </a:spcBef>
              <a:spcAft>
                <a:spcPts val="0"/>
              </a:spcAft>
              <a:buClrTx/>
              <a:buSzTx/>
              <a:buFontTx/>
              <a:buNone/>
              <a:tabLst/>
              <a:defRPr/>
            </a:pPr>
            <a:r>
              <a:rPr kumimoji="0" lang="en-US" sz="2800" b="1" i="0" u="none" strike="noStrike" kern="1200" cap="none" spc="-133" normalizeH="0" baseline="0" noProof="0" dirty="0">
                <a:ln>
                  <a:noFill/>
                </a:ln>
                <a:solidFill>
                  <a:srgbClr val="273160"/>
                </a:solidFill>
                <a:effectLst/>
                <a:uLnTx/>
                <a:uFillTx/>
                <a:latin typeface="Segoe UI" panose="020B0502040204020203" pitchFamily="34" charset="0"/>
                <a:ea typeface="+mn-ea"/>
                <a:cs typeface="Segoe UI" panose="020B0502040204020203" pitchFamily="34" charset="0"/>
              </a:rPr>
              <a:t>Separate into four groups, and define a set of utterances for each of the intents. </a:t>
            </a:r>
            <a:r>
              <a:rPr lang="en-US" sz="2800" b="1" spc="-133" dirty="0">
                <a:solidFill>
                  <a:srgbClr val="273160"/>
                </a:solidFill>
                <a:latin typeface="Segoe UI" panose="020B0502040204020203" pitchFamily="34" charset="0"/>
                <a:cs typeface="Segoe UI" panose="020B0502040204020203" pitchFamily="34" charset="0"/>
              </a:rPr>
              <a:t>Your instructor will bring you back to discuss your answers?</a:t>
            </a:r>
            <a:endParaRPr kumimoji="0" lang="en-US" sz="2800" b="1" i="0" u="none" strike="noStrike" kern="1200" cap="none" spc="-133" normalizeH="0" baseline="0" noProof="0" dirty="0">
              <a:ln>
                <a:noFill/>
              </a:ln>
              <a:solidFill>
                <a:srgbClr val="27316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8946069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39" y="2084172"/>
            <a:ext cx="11653523" cy="1162178"/>
          </a:xfrm>
        </p:spPr>
        <p:txBody>
          <a:bodyPr/>
          <a:lstStyle/>
          <a:p>
            <a:r>
              <a:rPr lang="en-US" dirty="0"/>
              <a:t>Best Practices</a:t>
            </a:r>
          </a:p>
        </p:txBody>
      </p:sp>
    </p:spTree>
    <p:extLst>
      <p:ext uri="{BB962C8B-B14F-4D97-AF65-F5344CB8AC3E}">
        <p14:creationId xmlns:p14="http://schemas.microsoft.com/office/powerpoint/2010/main" val="2667940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3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Best Practices</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5" name="TextBox 4">
            <a:extLst>
              <a:ext uri="{FF2B5EF4-FFF2-40B4-BE49-F238E27FC236}">
                <a16:creationId xmlns:a16="http://schemas.microsoft.com/office/drawing/2014/main" id="{83A66D2D-82E8-4A3F-BE72-9BCE96BE4D41}"/>
              </a:ext>
            </a:extLst>
          </p:cNvPr>
          <p:cNvSpPr txBox="1"/>
          <p:nvPr/>
        </p:nvSpPr>
        <p:spPr>
          <a:xfrm>
            <a:off x="5215030" y="3508530"/>
            <a:ext cx="143020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a:noFill/>
                </a:ln>
                <a:solidFill>
                  <a:prstClr val="white"/>
                </a:solidFill>
                <a:effectLst/>
                <a:uLnTx/>
                <a:uFillTx/>
                <a:latin typeface="Calibri" panose="020F0502020204030204"/>
                <a:ea typeface="+mn-ea"/>
                <a:cs typeface="+mn-cs"/>
              </a:rPr>
              <a:t>Hybrid</a:t>
            </a:r>
          </a:p>
        </p:txBody>
      </p:sp>
      <p:sp>
        <p:nvSpPr>
          <p:cNvPr id="2" name="Rectangle 1">
            <a:extLst>
              <a:ext uri="{FF2B5EF4-FFF2-40B4-BE49-F238E27FC236}">
                <a16:creationId xmlns:a16="http://schemas.microsoft.com/office/drawing/2014/main" id="{B267564A-E1F4-4924-BA90-59E9C9C231B2}"/>
              </a:ext>
            </a:extLst>
          </p:cNvPr>
          <p:cNvSpPr/>
          <p:nvPr/>
        </p:nvSpPr>
        <p:spPr>
          <a:xfrm>
            <a:off x="509939" y="1122363"/>
            <a:ext cx="9732664" cy="5575052"/>
          </a:xfrm>
          <a:prstGeom prst="rect">
            <a:avLst/>
          </a:prstGeom>
        </p:spPr>
        <p:txBody>
          <a:bodyPr wrap="none">
            <a:spAutoFit/>
          </a:bodyPr>
          <a:lstStyle/>
          <a:p>
            <a:pPr>
              <a:lnSpc>
                <a:spcPct val="150000"/>
              </a:lnSpc>
            </a:pPr>
            <a:r>
              <a:rPr lang="en-US" sz="2400" b="1" dirty="0"/>
              <a:t>Intents</a:t>
            </a:r>
          </a:p>
          <a:p>
            <a:pPr>
              <a:lnSpc>
                <a:spcPct val="150000"/>
              </a:lnSpc>
            </a:pPr>
            <a:r>
              <a:rPr lang="en-US" sz="2400" dirty="0"/>
              <a:t>	Create an intent when this intent would trigger an action. </a:t>
            </a:r>
          </a:p>
          <a:p>
            <a:pPr>
              <a:lnSpc>
                <a:spcPct val="150000"/>
              </a:lnSpc>
            </a:pPr>
            <a:r>
              <a:rPr lang="en-GB" sz="2400" dirty="0"/>
              <a:t>	Intents should be specific.</a:t>
            </a:r>
          </a:p>
          <a:p>
            <a:pPr>
              <a:lnSpc>
                <a:spcPct val="150000"/>
              </a:lnSpc>
            </a:pPr>
            <a:r>
              <a:rPr lang="en-US" sz="2400" dirty="0"/>
              <a:t>	If intents are semantically close, consider merging them.</a:t>
            </a:r>
          </a:p>
          <a:p>
            <a:pPr>
              <a:lnSpc>
                <a:spcPct val="150000"/>
              </a:lnSpc>
            </a:pPr>
            <a:r>
              <a:rPr lang="en-US" sz="2400" b="1" dirty="0"/>
              <a:t>Entities</a:t>
            </a:r>
          </a:p>
          <a:p>
            <a:pPr>
              <a:lnSpc>
                <a:spcPct val="150000"/>
              </a:lnSpc>
            </a:pPr>
            <a:r>
              <a:rPr lang="en-US" sz="2400" dirty="0"/>
              <a:t>	Create when bot needs some parameters or data from the utterance.</a:t>
            </a:r>
          </a:p>
          <a:p>
            <a:pPr>
              <a:lnSpc>
                <a:spcPct val="150000"/>
              </a:lnSpc>
            </a:pPr>
            <a:r>
              <a:rPr lang="en-US" sz="2400" b="1" dirty="0"/>
              <a:t>Utterances</a:t>
            </a:r>
          </a:p>
          <a:p>
            <a:pPr>
              <a:lnSpc>
                <a:spcPct val="150000"/>
              </a:lnSpc>
            </a:pPr>
            <a:r>
              <a:rPr lang="en-US" sz="2400" dirty="0"/>
              <a:t>	Begin with 10-15 </a:t>
            </a:r>
            <a:r>
              <a:rPr lang="en-US" sz="2400" u="sng" dirty="0">
                <a:hlinkClick r:id="rId3"/>
              </a:rPr>
              <a:t>utterances</a:t>
            </a:r>
            <a:r>
              <a:rPr lang="en-US" sz="2400" dirty="0"/>
              <a:t> per intent.</a:t>
            </a:r>
          </a:p>
          <a:p>
            <a:pPr lvl="0">
              <a:lnSpc>
                <a:spcPct val="150000"/>
              </a:lnSpc>
            </a:pPr>
            <a:r>
              <a:rPr lang="en-US" sz="2400" dirty="0"/>
              <a:t>	Each utterance should be contextually different.</a:t>
            </a:r>
          </a:p>
          <a:p>
            <a:pPr lvl="0">
              <a:lnSpc>
                <a:spcPct val="150000"/>
              </a:lnSpc>
            </a:pPr>
            <a:r>
              <a:rPr lang="en-US" sz="2400" dirty="0"/>
              <a:t>	The </a:t>
            </a:r>
            <a:r>
              <a:rPr lang="en-US" sz="2400" b="1" dirty="0"/>
              <a:t>None</a:t>
            </a:r>
            <a:r>
              <a:rPr lang="en-US" sz="2400" dirty="0"/>
              <a:t> intent should have between 10-20% of the total utterances</a:t>
            </a:r>
          </a:p>
        </p:txBody>
      </p:sp>
    </p:spTree>
    <p:extLst>
      <p:ext uri="{BB962C8B-B14F-4D97-AF65-F5344CB8AC3E}">
        <p14:creationId xmlns:p14="http://schemas.microsoft.com/office/powerpoint/2010/main" val="3969114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3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Enterprise Considerations</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5" name="TextBox 4">
            <a:extLst>
              <a:ext uri="{FF2B5EF4-FFF2-40B4-BE49-F238E27FC236}">
                <a16:creationId xmlns:a16="http://schemas.microsoft.com/office/drawing/2014/main" id="{83A66D2D-82E8-4A3F-BE72-9BCE96BE4D41}"/>
              </a:ext>
            </a:extLst>
          </p:cNvPr>
          <p:cNvSpPr txBox="1"/>
          <p:nvPr/>
        </p:nvSpPr>
        <p:spPr>
          <a:xfrm>
            <a:off x="5215030" y="3508530"/>
            <a:ext cx="143020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a:noFill/>
                </a:ln>
                <a:solidFill>
                  <a:prstClr val="white"/>
                </a:solidFill>
                <a:effectLst/>
                <a:uLnTx/>
                <a:uFillTx/>
                <a:latin typeface="Calibri" panose="020F0502020204030204"/>
                <a:ea typeface="+mn-ea"/>
                <a:cs typeface="+mn-cs"/>
              </a:rPr>
              <a:t>Hybrid</a:t>
            </a:r>
          </a:p>
        </p:txBody>
      </p:sp>
      <p:sp>
        <p:nvSpPr>
          <p:cNvPr id="2" name="Rectangle 1">
            <a:extLst>
              <a:ext uri="{FF2B5EF4-FFF2-40B4-BE49-F238E27FC236}">
                <a16:creationId xmlns:a16="http://schemas.microsoft.com/office/drawing/2014/main" id="{B267564A-E1F4-4924-BA90-59E9C9C231B2}"/>
              </a:ext>
            </a:extLst>
          </p:cNvPr>
          <p:cNvSpPr/>
          <p:nvPr/>
        </p:nvSpPr>
        <p:spPr>
          <a:xfrm>
            <a:off x="356556" y="1208225"/>
            <a:ext cx="9975231" cy="7201972"/>
          </a:xfrm>
          <a:prstGeom prst="rect">
            <a:avLst/>
          </a:prstGeom>
        </p:spPr>
        <p:txBody>
          <a:bodyPr wrap="non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3200" b="1" dirty="0">
                <a:solidFill>
                  <a:prstClr val="black"/>
                </a:solidFill>
                <a:latin typeface="Calibri" panose="020F0502020204030204"/>
              </a:rPr>
              <a:t>LUIS requests exceeding quotas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2800" dirty="0">
                <a:solidFill>
                  <a:prstClr val="black"/>
                </a:solidFill>
                <a:latin typeface="Calibri" panose="020F0502020204030204"/>
              </a:rPr>
              <a:t>	Spread the load the multiple LUIS applications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2800" dirty="0">
                <a:solidFill>
                  <a:prstClr val="black"/>
                </a:solidFill>
                <a:latin typeface="Calibri" panose="020F0502020204030204"/>
              </a:rPr>
              <a:t>	Export the original app, and import back onto a separate app</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Load balance request across the apps and monitor</a:t>
            </a:r>
            <a:endParaRPr lang="en-US" sz="2800" dirty="0">
              <a:solidFill>
                <a:prstClr val="black"/>
              </a:solidFill>
              <a:latin typeface="Calibri" panose="020F0502020204030204"/>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rPr>
              <a:t>Wrong in</a:t>
            </a:r>
            <a:r>
              <a:rPr lang="en-US" sz="3200" b="1" dirty="0">
                <a:solidFill>
                  <a:prstClr val="black"/>
                </a:solidFill>
                <a:latin typeface="Calibri" panose="020F0502020204030204"/>
              </a:rPr>
              <a:t>tents are returned</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Consider implementing a dispatcher model approach</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2800" dirty="0">
                <a:solidFill>
                  <a:prstClr val="black"/>
                </a:solidFill>
                <a:latin typeface="Calibri" panose="020F0502020204030204"/>
              </a:rPr>
              <a:t>	Parent app provides categories. Child app subcategories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000000"/>
              </a:solidFill>
              <a:effectLst/>
              <a:uLnTx/>
              <a:uFillTx/>
              <a:latin typeface="segoe-ui_norm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000000"/>
              </a:solidFill>
              <a:effectLst/>
              <a:uLnTx/>
              <a:uFillTx/>
              <a:latin typeface="segoe-ui_norm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3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7726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C421D-5FC9-45F1-9B0F-4B5CF041002B}"/>
              </a:ext>
            </a:extLst>
          </p:cNvPr>
          <p:cNvSpPr>
            <a:spLocks noGrp="1"/>
          </p:cNvSpPr>
          <p:nvPr>
            <p:ph type="title"/>
          </p:nvPr>
        </p:nvSpPr>
        <p:spPr/>
        <p:txBody>
          <a:bodyPr/>
          <a:lstStyle/>
          <a:p>
            <a:r>
              <a:rPr lang="en-US" dirty="0">
                <a:solidFill>
                  <a:schemeClr val="tx1"/>
                </a:solidFill>
              </a:rPr>
              <a:t>Session objectives and takeaways</a:t>
            </a:r>
          </a:p>
        </p:txBody>
      </p:sp>
      <p:sp>
        <p:nvSpPr>
          <p:cNvPr id="4" name="Text Placeholder 5">
            <a:extLst>
              <a:ext uri="{FF2B5EF4-FFF2-40B4-BE49-F238E27FC236}">
                <a16:creationId xmlns:a16="http://schemas.microsoft.com/office/drawing/2014/main" id="{FB2598CB-611F-40C0-832F-10C82350BE6C}"/>
              </a:ext>
            </a:extLst>
          </p:cNvPr>
          <p:cNvSpPr txBox="1">
            <a:spLocks/>
          </p:cNvSpPr>
          <p:nvPr/>
        </p:nvSpPr>
        <p:spPr>
          <a:xfrm>
            <a:off x="394844" y="1440703"/>
            <a:ext cx="11655078" cy="4065793"/>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3600" dirty="0"/>
              <a:t>At the end of this session, you should be better able to…</a:t>
            </a:r>
            <a:br>
              <a:rPr lang="en-US" sz="3600" dirty="0"/>
            </a:br>
            <a:endParaRPr lang="en-US" sz="3600" dirty="0"/>
          </a:p>
          <a:p>
            <a:r>
              <a:rPr lang="en-US" sz="2800" dirty="0"/>
              <a:t>Design Domains and Intents.</a:t>
            </a:r>
            <a:br>
              <a:rPr lang="en-US" sz="2800" dirty="0"/>
            </a:br>
            <a:endParaRPr lang="en-US" sz="2800" dirty="0"/>
          </a:p>
          <a:p>
            <a:r>
              <a:rPr lang="en-US" sz="2800" dirty="0"/>
              <a:t>Designing Entities</a:t>
            </a:r>
            <a:br>
              <a:rPr lang="en-US" sz="2800" dirty="0"/>
            </a:br>
            <a:endParaRPr lang="en-US" sz="2800" dirty="0"/>
          </a:p>
          <a:p>
            <a:r>
              <a:rPr lang="en-US" sz="2800" dirty="0"/>
              <a:t>Managing Utterances</a:t>
            </a:r>
          </a:p>
          <a:p>
            <a:endParaRPr lang="en-US" sz="2800" dirty="0"/>
          </a:p>
          <a:p>
            <a:r>
              <a:rPr lang="en-US" sz="2800" dirty="0"/>
              <a:t>Best Practices</a:t>
            </a:r>
          </a:p>
          <a:p>
            <a:pPr marL="0" indent="0">
              <a:buNone/>
            </a:pPr>
            <a:endParaRPr lang="en-US" sz="3600" dirty="0"/>
          </a:p>
          <a:p>
            <a:pPr lvl="2"/>
            <a:endParaRPr lang="en-US" dirty="0"/>
          </a:p>
        </p:txBody>
      </p:sp>
    </p:spTree>
    <p:extLst>
      <p:ext uri="{BB962C8B-B14F-4D97-AF65-F5344CB8AC3E}">
        <p14:creationId xmlns:p14="http://schemas.microsoft.com/office/powerpoint/2010/main" val="316506064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C421D-5FC9-45F1-9B0F-4B5CF041002B}"/>
              </a:ext>
            </a:extLst>
          </p:cNvPr>
          <p:cNvSpPr>
            <a:spLocks noGrp="1"/>
          </p:cNvSpPr>
          <p:nvPr>
            <p:ph type="title"/>
          </p:nvPr>
        </p:nvSpPr>
        <p:spPr/>
        <p:txBody>
          <a:bodyPr/>
          <a:lstStyle/>
          <a:p>
            <a:r>
              <a:rPr lang="en-US" dirty="0">
                <a:solidFill>
                  <a:schemeClr val="tx1"/>
                </a:solidFill>
              </a:rPr>
              <a:t>Session objectives and takeaways</a:t>
            </a:r>
          </a:p>
        </p:txBody>
      </p:sp>
      <p:sp>
        <p:nvSpPr>
          <p:cNvPr id="4" name="Text Placeholder 5">
            <a:extLst>
              <a:ext uri="{FF2B5EF4-FFF2-40B4-BE49-F238E27FC236}">
                <a16:creationId xmlns:a16="http://schemas.microsoft.com/office/drawing/2014/main" id="{FB2598CB-611F-40C0-832F-10C82350BE6C}"/>
              </a:ext>
            </a:extLst>
          </p:cNvPr>
          <p:cNvSpPr txBox="1">
            <a:spLocks/>
          </p:cNvSpPr>
          <p:nvPr/>
        </p:nvSpPr>
        <p:spPr>
          <a:xfrm>
            <a:off x="394844" y="1440703"/>
            <a:ext cx="11655078" cy="4065793"/>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800" b="0" i="0" u="none" strike="noStrike" kern="1200" cap="none" spc="0" normalizeH="0" baseline="0" noProof="0" dirty="0">
                <a:ln>
                  <a:noFill/>
                </a:ln>
                <a:gradFill>
                  <a:gsLst>
                    <a:gs pos="1250">
                      <a:srgbClr val="FFFFFF"/>
                    </a:gs>
                    <a:gs pos="100000">
                      <a:srgbClr val="FFFFFF"/>
                    </a:gs>
                  </a:gsLst>
                  <a:lin ang="5400000" scaled="0"/>
                </a:gradFill>
                <a:effectLst/>
                <a:uLnTx/>
                <a:uFillTx/>
                <a:latin typeface="Segoe UI Light"/>
                <a:ea typeface="+mn-ea"/>
                <a:cs typeface="+mn-cs"/>
              </a:rPr>
              <a:t>Design Domains and Intents.</a:t>
            </a:r>
            <a:br>
              <a:rPr kumimoji="0" lang="en-US" sz="2800" b="0" i="0" u="none" strike="noStrike" kern="1200" cap="none" spc="0" normalizeH="0" baseline="0" noProof="0" dirty="0">
                <a:ln>
                  <a:noFill/>
                </a:ln>
                <a:gradFill>
                  <a:gsLst>
                    <a:gs pos="1250">
                      <a:srgbClr val="FFFFFF"/>
                    </a:gs>
                    <a:gs pos="100000">
                      <a:srgbClr val="FFFFFF"/>
                    </a:gs>
                  </a:gsLst>
                  <a:lin ang="5400000" scaled="0"/>
                </a:gradFill>
                <a:effectLst/>
                <a:uLnTx/>
                <a:uFillTx/>
                <a:latin typeface="Segoe UI Light"/>
                <a:ea typeface="+mn-ea"/>
                <a:cs typeface="+mn-cs"/>
              </a:rPr>
            </a:br>
            <a:endParaRPr kumimoji="0" lang="en-US" sz="2800" b="0" i="0" u="none" strike="noStrike" kern="1200" cap="none" spc="0" normalizeH="0" baseline="0" noProof="0" dirty="0">
              <a:ln>
                <a:noFill/>
              </a:ln>
              <a:gradFill>
                <a:gsLst>
                  <a:gs pos="1250">
                    <a:srgbClr val="FFFFFF"/>
                  </a:gs>
                  <a:gs pos="100000">
                    <a:srgbClr val="FFFFFF"/>
                  </a:gs>
                </a:gsLst>
                <a:lin ang="5400000" scaled="0"/>
              </a:gradFill>
              <a:effectLst/>
              <a:uLnTx/>
              <a:uFillTx/>
              <a:latin typeface="Segoe UI Light"/>
              <a:ea typeface="+mn-ea"/>
              <a:cs typeface="+mn-cs"/>
            </a:endParaRP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800" b="0" i="0" u="none" strike="noStrike" kern="1200" cap="none" spc="0" normalizeH="0" baseline="0" noProof="0" dirty="0">
                <a:ln>
                  <a:noFill/>
                </a:ln>
                <a:gradFill>
                  <a:gsLst>
                    <a:gs pos="1250">
                      <a:srgbClr val="FFFFFF"/>
                    </a:gs>
                    <a:gs pos="100000">
                      <a:srgbClr val="FFFFFF"/>
                    </a:gs>
                  </a:gsLst>
                  <a:lin ang="5400000" scaled="0"/>
                </a:gradFill>
                <a:effectLst/>
                <a:uLnTx/>
                <a:uFillTx/>
                <a:latin typeface="Segoe UI Light"/>
                <a:ea typeface="+mn-ea"/>
                <a:cs typeface="+mn-cs"/>
              </a:rPr>
              <a:t>Designing Entities</a:t>
            </a:r>
            <a:br>
              <a:rPr kumimoji="0" lang="en-US" sz="2800" b="0" i="0" u="none" strike="noStrike" kern="1200" cap="none" spc="0" normalizeH="0" baseline="0" noProof="0" dirty="0">
                <a:ln>
                  <a:noFill/>
                </a:ln>
                <a:gradFill>
                  <a:gsLst>
                    <a:gs pos="1250">
                      <a:srgbClr val="FFFFFF"/>
                    </a:gs>
                    <a:gs pos="100000">
                      <a:srgbClr val="FFFFFF"/>
                    </a:gs>
                  </a:gsLst>
                  <a:lin ang="5400000" scaled="0"/>
                </a:gradFill>
                <a:effectLst/>
                <a:uLnTx/>
                <a:uFillTx/>
                <a:latin typeface="Segoe UI Light"/>
                <a:ea typeface="+mn-ea"/>
                <a:cs typeface="+mn-cs"/>
              </a:rPr>
            </a:br>
            <a:endParaRPr kumimoji="0" lang="en-US" sz="2800" b="0" i="0" u="none" strike="noStrike" kern="1200" cap="none" spc="0" normalizeH="0" baseline="0" noProof="0" dirty="0">
              <a:ln>
                <a:noFill/>
              </a:ln>
              <a:gradFill>
                <a:gsLst>
                  <a:gs pos="1250">
                    <a:srgbClr val="FFFFFF"/>
                  </a:gs>
                  <a:gs pos="100000">
                    <a:srgbClr val="FFFFFF"/>
                  </a:gs>
                </a:gsLst>
                <a:lin ang="5400000" scaled="0"/>
              </a:gradFill>
              <a:effectLst/>
              <a:uLnTx/>
              <a:uFillTx/>
              <a:latin typeface="Segoe UI Light"/>
              <a:ea typeface="+mn-ea"/>
              <a:cs typeface="+mn-cs"/>
            </a:endParaRP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800" b="0" i="0" u="none" strike="noStrike" kern="1200" cap="none" spc="0" normalizeH="0" baseline="0" noProof="0" dirty="0">
                <a:ln>
                  <a:noFill/>
                </a:ln>
                <a:gradFill>
                  <a:gsLst>
                    <a:gs pos="1250">
                      <a:srgbClr val="FFFFFF"/>
                    </a:gs>
                    <a:gs pos="100000">
                      <a:srgbClr val="FFFFFF"/>
                    </a:gs>
                  </a:gsLst>
                  <a:lin ang="5400000" scaled="0"/>
                </a:gradFill>
                <a:effectLst/>
                <a:uLnTx/>
                <a:uFillTx/>
                <a:latin typeface="Segoe UI Light"/>
                <a:ea typeface="+mn-ea"/>
                <a:cs typeface="+mn-cs"/>
              </a:rPr>
              <a:t>Managing Utterances</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2800" b="0" i="0" u="none" strike="noStrike" kern="1200" cap="none" spc="0" normalizeH="0" baseline="0" noProof="0" dirty="0">
              <a:ln>
                <a:noFill/>
              </a:ln>
              <a:gradFill>
                <a:gsLst>
                  <a:gs pos="1250">
                    <a:srgbClr val="FFFFFF"/>
                  </a:gs>
                  <a:gs pos="100000">
                    <a:srgbClr val="FFFFFF"/>
                  </a:gs>
                </a:gsLst>
                <a:lin ang="5400000" scaled="0"/>
              </a:gradFill>
              <a:effectLst/>
              <a:uLnTx/>
              <a:uFillTx/>
              <a:latin typeface="Segoe UI Light"/>
              <a:ea typeface="+mn-ea"/>
              <a:cs typeface="+mn-cs"/>
            </a:endParaRP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800" b="0" i="0" u="none" strike="noStrike" kern="1200" cap="none" spc="0" normalizeH="0" baseline="0" noProof="0" dirty="0">
                <a:ln>
                  <a:noFill/>
                </a:ln>
                <a:gradFill>
                  <a:gsLst>
                    <a:gs pos="1250">
                      <a:srgbClr val="FFFFFF"/>
                    </a:gs>
                    <a:gs pos="100000">
                      <a:srgbClr val="FFFFFF"/>
                    </a:gs>
                  </a:gsLst>
                  <a:lin ang="5400000" scaled="0"/>
                </a:gradFill>
                <a:effectLst/>
                <a:uLnTx/>
                <a:uFillTx/>
                <a:latin typeface="Segoe UI Light"/>
                <a:ea typeface="+mn-ea"/>
                <a:cs typeface="+mn-cs"/>
              </a:rPr>
              <a:t>Best Practices</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endParaRPr kumimoji="0" lang="en-US" sz="3600" b="0" i="0" u="none" strike="noStrike" kern="1200" cap="none" spc="0" normalizeH="0" baseline="0" noProof="0" dirty="0">
              <a:ln>
                <a:noFill/>
              </a:ln>
              <a:gradFill>
                <a:gsLst>
                  <a:gs pos="1250">
                    <a:srgbClr val="FFFFFF"/>
                  </a:gs>
                  <a:gs pos="100000">
                    <a:srgbClr val="FFFFFF"/>
                  </a:gs>
                </a:gsLst>
                <a:lin ang="5400000" scaled="0"/>
              </a:gradFill>
              <a:effectLst/>
              <a:uLnTx/>
              <a:uFillTx/>
              <a:latin typeface="Segoe UI Light"/>
              <a:ea typeface="+mn-ea"/>
              <a:cs typeface="+mn-cs"/>
            </a:endParaRPr>
          </a:p>
          <a:p>
            <a:pPr marL="784338" marR="0" lvl="2"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1961" b="0" i="0" u="none" strike="noStrike" kern="1200" cap="none" spc="0" normalizeH="0" baseline="0" noProof="0" dirty="0">
              <a:ln>
                <a:noFill/>
              </a:ln>
              <a:gradFill>
                <a:gsLst>
                  <a:gs pos="1250">
                    <a:srgbClr val="FFFFFF"/>
                  </a:gs>
                  <a:gs pos="100000">
                    <a:srgbClr val="FFFFFF"/>
                  </a:gs>
                </a:gsLst>
                <a:lin ang="5400000" scaled="0"/>
              </a:gradFill>
              <a:effectLst/>
              <a:uLnTx/>
              <a:uFillTx/>
              <a:latin typeface="Segoe UI Semilight"/>
              <a:ea typeface="+mn-ea"/>
              <a:cs typeface="+mn-cs"/>
            </a:endParaRPr>
          </a:p>
        </p:txBody>
      </p:sp>
    </p:spTree>
    <p:extLst>
      <p:ext uri="{BB962C8B-B14F-4D97-AF65-F5344CB8AC3E}">
        <p14:creationId xmlns:p14="http://schemas.microsoft.com/office/powerpoint/2010/main" val="66755074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495"/>
            <a:ext cx="11653523" cy="2055114"/>
          </a:xfrm>
        </p:spPr>
        <p:txBody>
          <a:bodyPr/>
          <a:lstStyle/>
          <a:p>
            <a:r>
              <a:rPr lang="en-US" dirty="0"/>
              <a:t>GitHub resources: </a:t>
            </a:r>
            <a:r>
              <a:rPr lang="en-US" u="sng" dirty="0">
                <a:hlinkClick r:id="rId3"/>
              </a:rPr>
              <a:t>http://aka.ms/icpst</a:t>
            </a:r>
            <a:endParaRPr lang="en-US" dirty="0"/>
          </a:p>
          <a:p>
            <a:r>
              <a:rPr lang="en-US" dirty="0"/>
              <a:t>Microsoft Partner: </a:t>
            </a:r>
            <a:r>
              <a:rPr lang="en-US" u="sng" dirty="0">
                <a:hlinkClick r:id="rId4"/>
              </a:rPr>
              <a:t>http://aka.ms.icmpn</a:t>
            </a:r>
            <a:endParaRPr lang="en-US" dirty="0"/>
          </a:p>
          <a:p>
            <a:pPr marL="333032" indent="-333032">
              <a:buFont typeface="Arial" panose="020B0604020202020204" pitchFamily="34" charset="0"/>
              <a:buChar char="•"/>
            </a:pPr>
            <a:endParaRPr lang="en-US" dirty="0">
              <a:gradFill>
                <a:gsLst>
                  <a:gs pos="7965">
                    <a:schemeClr val="tx1"/>
                  </a:gs>
                  <a:gs pos="63000">
                    <a:schemeClr val="tx1"/>
                  </a:gs>
                </a:gsLst>
                <a:lin ang="5400000" scaled="0"/>
              </a:gradFill>
            </a:endParaRPr>
          </a:p>
        </p:txBody>
      </p:sp>
      <p:sp>
        <p:nvSpPr>
          <p:cNvPr id="17" name="Title 16"/>
          <p:cNvSpPr>
            <a:spLocks noGrp="1"/>
          </p:cNvSpPr>
          <p:nvPr>
            <p:ph type="title"/>
          </p:nvPr>
        </p:nvSpPr>
        <p:spPr/>
        <p:txBody>
          <a:bodyPr/>
          <a:lstStyle/>
          <a:p>
            <a:r>
              <a:rPr lang="en-US" dirty="0"/>
              <a:t>Additional resources</a:t>
            </a:r>
          </a:p>
        </p:txBody>
      </p:sp>
    </p:spTree>
    <p:extLst>
      <p:ext uri="{BB962C8B-B14F-4D97-AF65-F5344CB8AC3E}">
        <p14:creationId xmlns:p14="http://schemas.microsoft.com/office/powerpoint/2010/main" val="845816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Domains and Intents</a:t>
            </a:r>
          </a:p>
        </p:txBody>
      </p:sp>
    </p:spTree>
    <p:extLst>
      <p:ext uri="{BB962C8B-B14F-4D97-AF65-F5344CB8AC3E}">
        <p14:creationId xmlns:p14="http://schemas.microsoft.com/office/powerpoint/2010/main" val="421368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122363"/>
          </a:xfrm>
          <a:prstGeom prst="rect">
            <a:avLst/>
          </a:prstGeom>
          <a:solidFill>
            <a:srgbClr val="0078D7"/>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3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Understanding LUIS Domain Options</a:t>
            </a:r>
            <a:endParaRPr kumimoji="0" lang="de-DE"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graphicFrame>
        <p:nvGraphicFramePr>
          <p:cNvPr id="3" name="Diagram 2">
            <a:extLst>
              <a:ext uri="{FF2B5EF4-FFF2-40B4-BE49-F238E27FC236}">
                <a16:creationId xmlns:a16="http://schemas.microsoft.com/office/drawing/2014/main" id="{B4C3B2B0-964B-4EA8-9823-BD9191783F1A}"/>
              </a:ext>
            </a:extLst>
          </p:cNvPr>
          <p:cNvGraphicFramePr/>
          <p:nvPr>
            <p:extLst>
              <p:ext uri="{D42A27DB-BD31-4B8C-83A1-F6EECF244321}">
                <p14:modId xmlns:p14="http://schemas.microsoft.com/office/powerpoint/2010/main" val="3218838444"/>
              </p:ext>
            </p:extLst>
          </p:nvPr>
        </p:nvGraphicFramePr>
        <p:xfrm>
          <a:off x="2032000" y="1122363"/>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83A66D2D-82E8-4A3F-BE72-9BCE96BE4D41}"/>
              </a:ext>
            </a:extLst>
          </p:cNvPr>
          <p:cNvSpPr txBox="1"/>
          <p:nvPr/>
        </p:nvSpPr>
        <p:spPr>
          <a:xfrm>
            <a:off x="5215030" y="3508530"/>
            <a:ext cx="1430200" cy="646331"/>
          </a:xfrm>
          <a:prstGeom prst="rect">
            <a:avLst/>
          </a:prstGeom>
          <a:noFill/>
        </p:spPr>
        <p:txBody>
          <a:bodyPr wrap="none" rtlCol="0">
            <a:spAutoFit/>
          </a:bodyPr>
          <a:lstStyle/>
          <a:p>
            <a:r>
              <a:rPr lang="en-GB" sz="3600" dirty="0">
                <a:solidFill>
                  <a:schemeClr val="bg1"/>
                </a:solidFill>
              </a:rPr>
              <a:t>Hybrid</a:t>
            </a:r>
          </a:p>
        </p:txBody>
      </p:sp>
    </p:spTree>
    <p:extLst>
      <p:ext uri="{BB962C8B-B14F-4D97-AF65-F5344CB8AC3E}">
        <p14:creationId xmlns:p14="http://schemas.microsoft.com/office/powerpoint/2010/main" val="72192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46547" y="665560"/>
            <a:ext cx="4863003" cy="425758"/>
          </a:xfrm>
          <a:prstGeom prst="rect">
            <a:avLst/>
          </a:prstGeom>
        </p:spPr>
        <p:txBody>
          <a:bodyPr wrap="square">
            <a:spAutoFit/>
          </a:bodyPr>
          <a:lstStyle/>
          <a:p>
            <a:pPr defTabSz="1219170">
              <a:lnSpc>
                <a:spcPts val="2600"/>
              </a:lnSpc>
              <a:defRPr/>
            </a:pPr>
            <a:r>
              <a:rPr lang="en-US" sz="2800" b="1" spc="-133" dirty="0">
                <a:solidFill>
                  <a:srgbClr val="273160"/>
                </a:solidFill>
                <a:latin typeface="Segoe UI" panose="020B0502040204020203" pitchFamily="34" charset="0"/>
                <a:cs typeface="Segoe UI" panose="020B0502040204020203" pitchFamily="34" charset="0"/>
              </a:rPr>
              <a:t>Determining Intents</a:t>
            </a:r>
          </a:p>
        </p:txBody>
      </p:sp>
      <p:sp>
        <p:nvSpPr>
          <p:cNvPr id="9" name="Rectangle 8">
            <a:extLst>
              <a:ext uri="{FF2B5EF4-FFF2-40B4-BE49-F238E27FC236}">
                <a16:creationId xmlns:a16="http://schemas.microsoft.com/office/drawing/2014/main" id="{78F6D888-3D59-495B-87E0-51926D94DBB5}"/>
              </a:ext>
            </a:extLst>
          </p:cNvPr>
          <p:cNvSpPr/>
          <p:nvPr/>
        </p:nvSpPr>
        <p:spPr>
          <a:xfrm>
            <a:off x="0" y="6732547"/>
            <a:ext cx="12192000" cy="125453"/>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en-GB" sz="2400">
              <a:solidFill>
                <a:prstClr val="white"/>
              </a:solidFill>
              <a:latin typeface="Segoe UI Light"/>
            </a:endParaRPr>
          </a:p>
        </p:txBody>
      </p:sp>
      <p:cxnSp>
        <p:nvCxnSpPr>
          <p:cNvPr id="19" name="Straight Connector 18">
            <a:extLst>
              <a:ext uri="{FF2B5EF4-FFF2-40B4-BE49-F238E27FC236}">
                <a16:creationId xmlns:a16="http://schemas.microsoft.com/office/drawing/2014/main" id="{C2199506-ABC6-4D11-A5E8-14EC5BD821CF}"/>
              </a:ext>
            </a:extLst>
          </p:cNvPr>
          <p:cNvCxnSpPr>
            <a:cxnSpLocks/>
          </p:cNvCxnSpPr>
          <p:nvPr/>
        </p:nvCxnSpPr>
        <p:spPr>
          <a:xfrm>
            <a:off x="455168" y="728260"/>
            <a:ext cx="0" cy="615400"/>
          </a:xfrm>
          <a:prstGeom prst="line">
            <a:avLst/>
          </a:prstGeom>
          <a:ln w="57150">
            <a:solidFill>
              <a:srgbClr val="0069AA"/>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EC4868E2-A7C8-4602-93D6-C04947DB44A4}"/>
              </a:ext>
            </a:extLst>
          </p:cNvPr>
          <p:cNvSpPr/>
          <p:nvPr/>
        </p:nvSpPr>
        <p:spPr>
          <a:xfrm>
            <a:off x="646548" y="1035960"/>
            <a:ext cx="10953025" cy="623077"/>
          </a:xfrm>
          <a:prstGeom prst="rect">
            <a:avLst/>
          </a:prstGeom>
        </p:spPr>
        <p:txBody>
          <a:bodyPr wrap="square">
            <a:noAutofit/>
          </a:bodyPr>
          <a:lstStyle/>
          <a:p>
            <a:pPr defTabSz="1219170">
              <a:defRPr/>
            </a:pPr>
            <a:r>
              <a:rPr lang="en-US" sz="1200" dirty="0">
                <a:solidFill>
                  <a:prstClr val="black"/>
                </a:solidFill>
                <a:latin typeface="Segoe UI Light" panose="020B0502040204020203" pitchFamily="34" charset="0"/>
                <a:cs typeface="Segoe UI Light" panose="020B0502040204020203" pitchFamily="34" charset="0"/>
              </a:rPr>
              <a:t>Here is a more detailed view of the Top Business Intents as LUIS intents.</a:t>
            </a:r>
          </a:p>
        </p:txBody>
      </p:sp>
      <p:sp>
        <p:nvSpPr>
          <p:cNvPr id="34" name="Rectangle: Rounded Corners 33">
            <a:extLst>
              <a:ext uri="{FF2B5EF4-FFF2-40B4-BE49-F238E27FC236}">
                <a16:creationId xmlns:a16="http://schemas.microsoft.com/office/drawing/2014/main" id="{081B4D8F-4A3F-4906-97B1-037CD80BFBD2}"/>
              </a:ext>
            </a:extLst>
          </p:cNvPr>
          <p:cNvSpPr/>
          <p:nvPr/>
        </p:nvSpPr>
        <p:spPr>
          <a:xfrm>
            <a:off x="2827541" y="2745532"/>
            <a:ext cx="107421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067" dirty="0">
                <a:solidFill>
                  <a:prstClr val="black"/>
                </a:solidFill>
                <a:latin typeface="Segoe UI Light"/>
              </a:rPr>
              <a:t>Get video</a:t>
            </a:r>
          </a:p>
        </p:txBody>
      </p:sp>
      <p:sp>
        <p:nvSpPr>
          <p:cNvPr id="35" name="Rectangle: Rounded Corners 34">
            <a:extLst>
              <a:ext uri="{FF2B5EF4-FFF2-40B4-BE49-F238E27FC236}">
                <a16:creationId xmlns:a16="http://schemas.microsoft.com/office/drawing/2014/main" id="{20148BD2-1970-474D-A4DA-EF5A6EB85852}"/>
              </a:ext>
            </a:extLst>
          </p:cNvPr>
          <p:cNvSpPr/>
          <p:nvPr/>
        </p:nvSpPr>
        <p:spPr>
          <a:xfrm>
            <a:off x="2827541" y="2745532"/>
            <a:ext cx="222934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067" dirty="0">
                <a:solidFill>
                  <a:prstClr val="black"/>
                </a:solidFill>
                <a:latin typeface="Segoe UI Light"/>
              </a:rPr>
              <a:t>Booking Information</a:t>
            </a:r>
          </a:p>
        </p:txBody>
      </p:sp>
      <p:sp>
        <p:nvSpPr>
          <p:cNvPr id="36" name="Rectangle: Rounded Corners 35">
            <a:extLst>
              <a:ext uri="{FF2B5EF4-FFF2-40B4-BE49-F238E27FC236}">
                <a16:creationId xmlns:a16="http://schemas.microsoft.com/office/drawing/2014/main" id="{98869BA4-D50C-44AE-8161-07F7A52FEDD2}"/>
              </a:ext>
            </a:extLst>
          </p:cNvPr>
          <p:cNvSpPr/>
          <p:nvPr/>
        </p:nvSpPr>
        <p:spPr>
          <a:xfrm>
            <a:off x="5137800" y="2745532"/>
            <a:ext cx="222934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067" dirty="0">
                <a:solidFill>
                  <a:prstClr val="black"/>
                </a:solidFill>
                <a:latin typeface="Segoe UI Light"/>
              </a:rPr>
              <a:t>Agenda Information</a:t>
            </a:r>
          </a:p>
        </p:txBody>
      </p:sp>
      <p:sp>
        <p:nvSpPr>
          <p:cNvPr id="38" name="Rectangle: Rounded Corners 37">
            <a:extLst>
              <a:ext uri="{FF2B5EF4-FFF2-40B4-BE49-F238E27FC236}">
                <a16:creationId xmlns:a16="http://schemas.microsoft.com/office/drawing/2014/main" id="{E7DEEE4C-54AE-49A9-AEB7-C08DAD1C06E5}"/>
              </a:ext>
            </a:extLst>
          </p:cNvPr>
          <p:cNvSpPr/>
          <p:nvPr/>
        </p:nvSpPr>
        <p:spPr>
          <a:xfrm>
            <a:off x="7448059" y="2745532"/>
            <a:ext cx="222934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067" dirty="0">
                <a:solidFill>
                  <a:prstClr val="black"/>
                </a:solidFill>
                <a:latin typeface="Segoe UI Light"/>
              </a:rPr>
              <a:t>Exhibitor Information</a:t>
            </a:r>
          </a:p>
        </p:txBody>
      </p:sp>
      <p:sp>
        <p:nvSpPr>
          <p:cNvPr id="40" name="Rectangle: Rounded Corners 39">
            <a:extLst>
              <a:ext uri="{FF2B5EF4-FFF2-40B4-BE49-F238E27FC236}">
                <a16:creationId xmlns:a16="http://schemas.microsoft.com/office/drawing/2014/main" id="{B1DD869E-2CA7-4240-A610-17ED9FE233BC}"/>
              </a:ext>
            </a:extLst>
          </p:cNvPr>
          <p:cNvSpPr/>
          <p:nvPr/>
        </p:nvSpPr>
        <p:spPr>
          <a:xfrm>
            <a:off x="9758317" y="2745532"/>
            <a:ext cx="2229350"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067">
                <a:solidFill>
                  <a:prstClr val="black"/>
                </a:solidFill>
                <a:latin typeface="Segoe UI Light"/>
              </a:rPr>
              <a:t>General Q&amp;A</a:t>
            </a:r>
          </a:p>
        </p:txBody>
      </p:sp>
      <p:sp>
        <p:nvSpPr>
          <p:cNvPr id="42" name="Rectangle 41">
            <a:extLst>
              <a:ext uri="{FF2B5EF4-FFF2-40B4-BE49-F238E27FC236}">
                <a16:creationId xmlns:a16="http://schemas.microsoft.com/office/drawing/2014/main" id="{4CFFE607-A607-4A38-8572-4F0A740EE802}"/>
              </a:ext>
            </a:extLst>
          </p:cNvPr>
          <p:cNvSpPr/>
          <p:nvPr/>
        </p:nvSpPr>
        <p:spPr>
          <a:xfrm>
            <a:off x="455168" y="2761455"/>
            <a:ext cx="2229349" cy="338554"/>
          </a:xfrm>
          <a:prstGeom prst="rect">
            <a:avLst/>
          </a:prstGeom>
        </p:spPr>
        <p:txBody>
          <a:bodyPr wrap="square">
            <a:spAutoFit/>
          </a:bodyPr>
          <a:lstStyle/>
          <a:p>
            <a:pPr algn="ctr" defTabSz="1219170"/>
            <a:r>
              <a:rPr lang="en-US" sz="1600" dirty="0">
                <a:solidFill>
                  <a:prstClr val="black"/>
                </a:solidFill>
                <a:latin typeface="Segoe UI Light"/>
              </a:rPr>
              <a:t>Top Business Intents</a:t>
            </a:r>
          </a:p>
        </p:txBody>
      </p:sp>
      <p:sp>
        <p:nvSpPr>
          <p:cNvPr id="44" name="Rectangle: Rounded Corners 43">
            <a:extLst>
              <a:ext uri="{FF2B5EF4-FFF2-40B4-BE49-F238E27FC236}">
                <a16:creationId xmlns:a16="http://schemas.microsoft.com/office/drawing/2014/main" id="{9A408E2E-D36E-4A08-8213-CC927972AFF8}"/>
              </a:ext>
            </a:extLst>
          </p:cNvPr>
          <p:cNvSpPr/>
          <p:nvPr/>
        </p:nvSpPr>
        <p:spPr>
          <a:xfrm>
            <a:off x="2827541" y="1739395"/>
            <a:ext cx="9160126"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067" dirty="0">
                <a:solidFill>
                  <a:prstClr val="black"/>
                </a:solidFill>
                <a:latin typeface="Segoe UI Light"/>
              </a:rPr>
              <a:t>Conference Management Bot</a:t>
            </a:r>
          </a:p>
        </p:txBody>
      </p:sp>
      <p:sp>
        <p:nvSpPr>
          <p:cNvPr id="67" name="Rectangle 66">
            <a:extLst>
              <a:ext uri="{FF2B5EF4-FFF2-40B4-BE49-F238E27FC236}">
                <a16:creationId xmlns:a16="http://schemas.microsoft.com/office/drawing/2014/main" id="{AF85CF70-63AE-4C4B-9F00-4444B3A029E2}"/>
              </a:ext>
            </a:extLst>
          </p:cNvPr>
          <p:cNvSpPr/>
          <p:nvPr/>
        </p:nvSpPr>
        <p:spPr>
          <a:xfrm>
            <a:off x="646547" y="1755318"/>
            <a:ext cx="1635384" cy="338554"/>
          </a:xfrm>
          <a:prstGeom prst="rect">
            <a:avLst/>
          </a:prstGeom>
        </p:spPr>
        <p:txBody>
          <a:bodyPr wrap="none">
            <a:spAutoFit/>
          </a:bodyPr>
          <a:lstStyle/>
          <a:p>
            <a:pPr algn="ctr" defTabSz="1219170"/>
            <a:r>
              <a:rPr lang="en-US" sz="1600" dirty="0">
                <a:solidFill>
                  <a:prstClr val="black"/>
                </a:solidFill>
                <a:latin typeface="Segoe UI Light"/>
              </a:rPr>
              <a:t>Business Domain</a:t>
            </a:r>
          </a:p>
        </p:txBody>
      </p:sp>
      <p:sp>
        <p:nvSpPr>
          <p:cNvPr id="24" name="Rectangle: Rounded Corners 23">
            <a:extLst>
              <a:ext uri="{FF2B5EF4-FFF2-40B4-BE49-F238E27FC236}">
                <a16:creationId xmlns:a16="http://schemas.microsoft.com/office/drawing/2014/main" id="{7EA7CAF7-9CA6-4135-8622-0D9AC94216C4}"/>
              </a:ext>
            </a:extLst>
          </p:cNvPr>
          <p:cNvSpPr/>
          <p:nvPr/>
        </p:nvSpPr>
        <p:spPr>
          <a:xfrm>
            <a:off x="3317449" y="3624342"/>
            <a:ext cx="107421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067" dirty="0">
                <a:solidFill>
                  <a:prstClr val="black"/>
                </a:solidFill>
                <a:latin typeface="Segoe UI Light"/>
              </a:rPr>
              <a:t>Make Booking</a:t>
            </a:r>
            <a:endParaRPr lang="en-US" sz="1067" b="1" dirty="0">
              <a:solidFill>
                <a:prstClr val="black"/>
              </a:solidFill>
              <a:latin typeface="Segoe UI Light"/>
            </a:endParaRPr>
          </a:p>
        </p:txBody>
      </p:sp>
      <p:sp>
        <p:nvSpPr>
          <p:cNvPr id="25" name="Rectangle: Rounded Corners 24">
            <a:extLst>
              <a:ext uri="{FF2B5EF4-FFF2-40B4-BE49-F238E27FC236}">
                <a16:creationId xmlns:a16="http://schemas.microsoft.com/office/drawing/2014/main" id="{36926738-141D-4561-920A-D76B34D417F5}"/>
              </a:ext>
            </a:extLst>
          </p:cNvPr>
          <p:cNvSpPr/>
          <p:nvPr/>
        </p:nvSpPr>
        <p:spPr>
          <a:xfrm>
            <a:off x="5627185" y="3624342"/>
            <a:ext cx="107421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067" dirty="0">
                <a:solidFill>
                  <a:prstClr val="black"/>
                </a:solidFill>
                <a:latin typeface="Segoe UI Light"/>
              </a:rPr>
              <a:t>Get agenda</a:t>
            </a:r>
          </a:p>
        </p:txBody>
      </p:sp>
      <p:sp>
        <p:nvSpPr>
          <p:cNvPr id="26" name="Rectangle: Rounded Corners 25">
            <a:extLst>
              <a:ext uri="{FF2B5EF4-FFF2-40B4-BE49-F238E27FC236}">
                <a16:creationId xmlns:a16="http://schemas.microsoft.com/office/drawing/2014/main" id="{224E12F7-C14C-46E8-963E-3F28D51FC4FB}"/>
              </a:ext>
            </a:extLst>
          </p:cNvPr>
          <p:cNvSpPr/>
          <p:nvPr/>
        </p:nvSpPr>
        <p:spPr>
          <a:xfrm>
            <a:off x="3317448" y="4162883"/>
            <a:ext cx="107421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067" dirty="0">
                <a:solidFill>
                  <a:prstClr val="black"/>
                </a:solidFill>
                <a:latin typeface="Segoe UI Light"/>
              </a:rPr>
              <a:t>Get Booking Balance</a:t>
            </a:r>
          </a:p>
        </p:txBody>
      </p:sp>
      <p:sp>
        <p:nvSpPr>
          <p:cNvPr id="27" name="Rectangle: Rounded Corners 26">
            <a:extLst>
              <a:ext uri="{FF2B5EF4-FFF2-40B4-BE49-F238E27FC236}">
                <a16:creationId xmlns:a16="http://schemas.microsoft.com/office/drawing/2014/main" id="{C8AC171C-B51C-40FE-A744-4D5899CBB31B}"/>
              </a:ext>
            </a:extLst>
          </p:cNvPr>
          <p:cNvSpPr/>
          <p:nvPr/>
        </p:nvSpPr>
        <p:spPr>
          <a:xfrm>
            <a:off x="3317448" y="4670153"/>
            <a:ext cx="107421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067" dirty="0">
                <a:solidFill>
                  <a:prstClr val="black"/>
                </a:solidFill>
                <a:latin typeface="Segoe UI Light"/>
              </a:rPr>
              <a:t>Get Booking Status</a:t>
            </a:r>
          </a:p>
        </p:txBody>
      </p:sp>
      <p:sp>
        <p:nvSpPr>
          <p:cNvPr id="28" name="Rectangle: Rounded Corners 27">
            <a:extLst>
              <a:ext uri="{FF2B5EF4-FFF2-40B4-BE49-F238E27FC236}">
                <a16:creationId xmlns:a16="http://schemas.microsoft.com/office/drawing/2014/main" id="{1795668A-CDA9-4CE1-96DD-2AB9A7972E13}"/>
              </a:ext>
            </a:extLst>
          </p:cNvPr>
          <p:cNvSpPr/>
          <p:nvPr/>
        </p:nvSpPr>
        <p:spPr>
          <a:xfrm>
            <a:off x="3317447" y="5242108"/>
            <a:ext cx="107421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067" dirty="0">
                <a:solidFill>
                  <a:prstClr val="black"/>
                </a:solidFill>
                <a:latin typeface="Segoe UI Light"/>
              </a:rPr>
              <a:t>Booking Refund</a:t>
            </a:r>
          </a:p>
        </p:txBody>
      </p:sp>
      <p:sp>
        <p:nvSpPr>
          <p:cNvPr id="29" name="Rectangle: Rounded Corners 28">
            <a:extLst>
              <a:ext uri="{FF2B5EF4-FFF2-40B4-BE49-F238E27FC236}">
                <a16:creationId xmlns:a16="http://schemas.microsoft.com/office/drawing/2014/main" id="{380DCD5E-1365-4481-8544-1C44C1276B0B}"/>
              </a:ext>
            </a:extLst>
          </p:cNvPr>
          <p:cNvSpPr/>
          <p:nvPr/>
        </p:nvSpPr>
        <p:spPr>
          <a:xfrm>
            <a:off x="8025623" y="3616588"/>
            <a:ext cx="107421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067" dirty="0">
                <a:solidFill>
                  <a:prstClr val="black"/>
                </a:solidFill>
                <a:latin typeface="Segoe UI Light"/>
              </a:rPr>
              <a:t>Exhibitor.</a:t>
            </a:r>
          </a:p>
          <a:p>
            <a:pPr algn="ctr" defTabSz="1219170"/>
            <a:r>
              <a:rPr lang="en-US" sz="1067" dirty="0">
                <a:solidFill>
                  <a:prstClr val="black"/>
                </a:solidFill>
                <a:latin typeface="Segoe UI Light"/>
              </a:rPr>
              <a:t>How to Apply </a:t>
            </a:r>
          </a:p>
        </p:txBody>
      </p:sp>
      <p:sp>
        <p:nvSpPr>
          <p:cNvPr id="30" name="Rectangle: Rounded Corners 29">
            <a:extLst>
              <a:ext uri="{FF2B5EF4-FFF2-40B4-BE49-F238E27FC236}">
                <a16:creationId xmlns:a16="http://schemas.microsoft.com/office/drawing/2014/main" id="{9C67AC06-611D-4317-8283-3C8ACA7AD75A}"/>
              </a:ext>
            </a:extLst>
          </p:cNvPr>
          <p:cNvSpPr/>
          <p:nvPr/>
        </p:nvSpPr>
        <p:spPr>
          <a:xfrm>
            <a:off x="10424061" y="4155424"/>
            <a:ext cx="107421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067">
                <a:solidFill>
                  <a:prstClr val="black"/>
                </a:solidFill>
                <a:latin typeface="Segoe UI Light"/>
              </a:rPr>
              <a:t>Reset Password</a:t>
            </a:r>
          </a:p>
        </p:txBody>
      </p:sp>
      <p:sp>
        <p:nvSpPr>
          <p:cNvPr id="31" name="Rectangle: Rounded Corners 30">
            <a:extLst>
              <a:ext uri="{FF2B5EF4-FFF2-40B4-BE49-F238E27FC236}">
                <a16:creationId xmlns:a16="http://schemas.microsoft.com/office/drawing/2014/main" id="{188D4F06-F447-4019-A622-8B6503C9D949}"/>
              </a:ext>
            </a:extLst>
          </p:cNvPr>
          <p:cNvSpPr/>
          <p:nvPr/>
        </p:nvSpPr>
        <p:spPr>
          <a:xfrm>
            <a:off x="10424061" y="3600011"/>
            <a:ext cx="107421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067">
                <a:solidFill>
                  <a:prstClr val="black"/>
                </a:solidFill>
                <a:latin typeface="Segoe UI Light"/>
              </a:rPr>
              <a:t>General Q&amp;A</a:t>
            </a:r>
          </a:p>
        </p:txBody>
      </p:sp>
      <p:sp>
        <p:nvSpPr>
          <p:cNvPr id="32" name="Rectangle: Rounded Corners 31">
            <a:extLst>
              <a:ext uri="{FF2B5EF4-FFF2-40B4-BE49-F238E27FC236}">
                <a16:creationId xmlns:a16="http://schemas.microsoft.com/office/drawing/2014/main" id="{90ABD6E4-DCD6-4A38-80DE-83F9D08066F2}"/>
              </a:ext>
            </a:extLst>
          </p:cNvPr>
          <p:cNvSpPr/>
          <p:nvPr/>
        </p:nvSpPr>
        <p:spPr>
          <a:xfrm>
            <a:off x="3317448" y="5853737"/>
            <a:ext cx="8180832"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067">
                <a:solidFill>
                  <a:prstClr val="black"/>
                </a:solidFill>
                <a:latin typeface="Segoe UI Light"/>
              </a:rPr>
              <a:t>None</a:t>
            </a:r>
          </a:p>
        </p:txBody>
      </p:sp>
      <p:sp>
        <p:nvSpPr>
          <p:cNvPr id="33" name="Rectangle 32">
            <a:extLst>
              <a:ext uri="{FF2B5EF4-FFF2-40B4-BE49-F238E27FC236}">
                <a16:creationId xmlns:a16="http://schemas.microsoft.com/office/drawing/2014/main" id="{9A56BE83-C7E7-4AEE-B07F-1DFD6DE18092}"/>
              </a:ext>
            </a:extLst>
          </p:cNvPr>
          <p:cNvSpPr/>
          <p:nvPr/>
        </p:nvSpPr>
        <p:spPr>
          <a:xfrm>
            <a:off x="455167" y="3534011"/>
            <a:ext cx="2229349" cy="338554"/>
          </a:xfrm>
          <a:prstGeom prst="rect">
            <a:avLst/>
          </a:prstGeom>
        </p:spPr>
        <p:txBody>
          <a:bodyPr wrap="square">
            <a:spAutoFit/>
          </a:bodyPr>
          <a:lstStyle/>
          <a:p>
            <a:pPr algn="ctr" defTabSz="1219170"/>
            <a:r>
              <a:rPr lang="en-US" sz="1600" dirty="0">
                <a:solidFill>
                  <a:prstClr val="black"/>
                </a:solidFill>
                <a:latin typeface="Segoe UI Light"/>
              </a:rPr>
              <a:t>LUIS Intents</a:t>
            </a:r>
          </a:p>
        </p:txBody>
      </p:sp>
      <p:sp>
        <p:nvSpPr>
          <p:cNvPr id="37" name="Rectangle: Rounded Corners 36">
            <a:extLst>
              <a:ext uri="{FF2B5EF4-FFF2-40B4-BE49-F238E27FC236}">
                <a16:creationId xmlns:a16="http://schemas.microsoft.com/office/drawing/2014/main" id="{D57EA5A8-4F1D-4E77-9325-EAD351E4FABC}"/>
              </a:ext>
            </a:extLst>
          </p:cNvPr>
          <p:cNvSpPr/>
          <p:nvPr/>
        </p:nvSpPr>
        <p:spPr>
          <a:xfrm>
            <a:off x="8025622" y="4155424"/>
            <a:ext cx="107421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067" dirty="0">
                <a:solidFill>
                  <a:prstClr val="black"/>
                </a:solidFill>
                <a:latin typeface="Segoe UI Light"/>
              </a:rPr>
              <a:t>Exhibitor.</a:t>
            </a:r>
          </a:p>
          <a:p>
            <a:pPr algn="ctr" defTabSz="1219170"/>
            <a:r>
              <a:rPr lang="en-US" sz="1067" dirty="0">
                <a:solidFill>
                  <a:prstClr val="black"/>
                </a:solidFill>
                <a:latin typeface="Segoe UI Light"/>
              </a:rPr>
              <a:t>Levels</a:t>
            </a:r>
          </a:p>
        </p:txBody>
      </p:sp>
    </p:spTree>
    <p:extLst>
      <p:ext uri="{BB962C8B-B14F-4D97-AF65-F5344CB8AC3E}">
        <p14:creationId xmlns:p14="http://schemas.microsoft.com/office/powerpoint/2010/main" val="31101988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500"/>
                                        <p:tgtEl>
                                          <p:spTgt spid="3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P spid="30" grpId="0" animBg="1"/>
      <p:bldP spid="31" grpId="0" animBg="1"/>
      <p:bldP spid="32" grpId="0" animBg="1"/>
      <p:bldP spid="33" grpId="0"/>
      <p:bldP spid="3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46547" y="665560"/>
            <a:ext cx="4863003" cy="425758"/>
          </a:xfrm>
          <a:prstGeom prst="rect">
            <a:avLst/>
          </a:prstGeom>
        </p:spPr>
        <p:txBody>
          <a:bodyPr wrap="square">
            <a:spAutoFit/>
          </a:bodyPr>
          <a:lstStyle/>
          <a:p>
            <a:pPr defTabSz="1219170">
              <a:lnSpc>
                <a:spcPts val="2600"/>
              </a:lnSpc>
              <a:defRPr/>
            </a:pPr>
            <a:r>
              <a:rPr lang="en-US" sz="2800" b="1" spc="-133" dirty="0">
                <a:solidFill>
                  <a:srgbClr val="273160"/>
                </a:solidFill>
                <a:latin typeface="Segoe UI" panose="020B0502040204020203" pitchFamily="34" charset="0"/>
                <a:cs typeface="Segoe UI" panose="020B0502040204020203" pitchFamily="34" charset="0"/>
              </a:rPr>
              <a:t>BOT LOGIC FLOW – Intents</a:t>
            </a:r>
          </a:p>
        </p:txBody>
      </p:sp>
      <p:sp>
        <p:nvSpPr>
          <p:cNvPr id="9" name="Rectangle 8">
            <a:extLst>
              <a:ext uri="{FF2B5EF4-FFF2-40B4-BE49-F238E27FC236}">
                <a16:creationId xmlns:a16="http://schemas.microsoft.com/office/drawing/2014/main" id="{78F6D888-3D59-495B-87E0-51926D94DBB5}"/>
              </a:ext>
            </a:extLst>
          </p:cNvPr>
          <p:cNvSpPr/>
          <p:nvPr/>
        </p:nvSpPr>
        <p:spPr>
          <a:xfrm>
            <a:off x="0" y="6732547"/>
            <a:ext cx="12192000" cy="125453"/>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en-GB" sz="2400">
              <a:solidFill>
                <a:prstClr val="white"/>
              </a:solidFill>
              <a:latin typeface="Segoe UI Light"/>
            </a:endParaRPr>
          </a:p>
        </p:txBody>
      </p:sp>
      <p:cxnSp>
        <p:nvCxnSpPr>
          <p:cNvPr id="19" name="Straight Connector 18">
            <a:extLst>
              <a:ext uri="{FF2B5EF4-FFF2-40B4-BE49-F238E27FC236}">
                <a16:creationId xmlns:a16="http://schemas.microsoft.com/office/drawing/2014/main" id="{C2199506-ABC6-4D11-A5E8-14EC5BD821CF}"/>
              </a:ext>
            </a:extLst>
          </p:cNvPr>
          <p:cNvCxnSpPr>
            <a:cxnSpLocks/>
          </p:cNvCxnSpPr>
          <p:nvPr/>
        </p:nvCxnSpPr>
        <p:spPr>
          <a:xfrm>
            <a:off x="455168" y="728260"/>
            <a:ext cx="0" cy="615400"/>
          </a:xfrm>
          <a:prstGeom prst="line">
            <a:avLst/>
          </a:prstGeom>
          <a:ln w="57150">
            <a:solidFill>
              <a:srgbClr val="0069AA"/>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EC4868E2-A7C8-4602-93D6-C04947DB44A4}"/>
              </a:ext>
            </a:extLst>
          </p:cNvPr>
          <p:cNvSpPr/>
          <p:nvPr/>
        </p:nvSpPr>
        <p:spPr>
          <a:xfrm>
            <a:off x="646548" y="1035960"/>
            <a:ext cx="10953025" cy="623077"/>
          </a:xfrm>
          <a:prstGeom prst="rect">
            <a:avLst/>
          </a:prstGeom>
        </p:spPr>
        <p:txBody>
          <a:bodyPr wrap="square">
            <a:noAutofit/>
          </a:bodyPr>
          <a:lstStyle/>
          <a:p>
            <a:pPr defTabSz="1219170">
              <a:defRPr/>
            </a:pPr>
            <a:r>
              <a:rPr lang="en-US" sz="1200">
                <a:solidFill>
                  <a:prstClr val="black"/>
                </a:solidFill>
                <a:latin typeface="Segoe UI Light" panose="020B0502040204020203" pitchFamily="34" charset="0"/>
                <a:cs typeface="Segoe UI Light" panose="020B0502040204020203" pitchFamily="34" charset="0"/>
              </a:rPr>
              <a:t>Here is a high level logic flow for the bot starting with Top Intents.</a:t>
            </a:r>
          </a:p>
        </p:txBody>
      </p:sp>
      <p:sp>
        <p:nvSpPr>
          <p:cNvPr id="33" name="Rectangle: Rounded Corners 32">
            <a:extLst>
              <a:ext uri="{FF2B5EF4-FFF2-40B4-BE49-F238E27FC236}">
                <a16:creationId xmlns:a16="http://schemas.microsoft.com/office/drawing/2014/main" id="{577F88DE-C181-455C-A2D7-7B18768884EB}"/>
              </a:ext>
            </a:extLst>
          </p:cNvPr>
          <p:cNvSpPr/>
          <p:nvPr/>
        </p:nvSpPr>
        <p:spPr>
          <a:xfrm>
            <a:off x="1665629" y="2119098"/>
            <a:ext cx="107421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067" dirty="0">
                <a:solidFill>
                  <a:prstClr val="black"/>
                </a:solidFill>
                <a:latin typeface="Segoe UI Light"/>
              </a:rPr>
              <a:t>Make Booking </a:t>
            </a:r>
            <a:r>
              <a:rPr lang="en-US" sz="1067" b="1" dirty="0">
                <a:solidFill>
                  <a:prstClr val="black"/>
                </a:solidFill>
                <a:latin typeface="Segoe UI Light"/>
              </a:rPr>
              <a:t>(PBI)</a:t>
            </a:r>
          </a:p>
        </p:txBody>
      </p:sp>
      <p:sp>
        <p:nvSpPr>
          <p:cNvPr id="34" name="Rectangle: Rounded Corners 33">
            <a:extLst>
              <a:ext uri="{FF2B5EF4-FFF2-40B4-BE49-F238E27FC236}">
                <a16:creationId xmlns:a16="http://schemas.microsoft.com/office/drawing/2014/main" id="{081B4D8F-4A3F-4906-97B1-037CD80BFBD2}"/>
              </a:ext>
            </a:extLst>
          </p:cNvPr>
          <p:cNvSpPr/>
          <p:nvPr/>
        </p:nvSpPr>
        <p:spPr>
          <a:xfrm>
            <a:off x="2820758" y="2119098"/>
            <a:ext cx="107421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067" dirty="0">
                <a:solidFill>
                  <a:prstClr val="black"/>
                </a:solidFill>
                <a:latin typeface="Segoe UI Light"/>
              </a:rPr>
              <a:t>Get agenda</a:t>
            </a:r>
          </a:p>
        </p:txBody>
      </p:sp>
      <p:sp>
        <p:nvSpPr>
          <p:cNvPr id="35" name="Rectangle: Rounded Corners 34">
            <a:extLst>
              <a:ext uri="{FF2B5EF4-FFF2-40B4-BE49-F238E27FC236}">
                <a16:creationId xmlns:a16="http://schemas.microsoft.com/office/drawing/2014/main" id="{20148BD2-1970-474D-A4DA-EF5A6EB85852}"/>
              </a:ext>
            </a:extLst>
          </p:cNvPr>
          <p:cNvSpPr/>
          <p:nvPr/>
        </p:nvSpPr>
        <p:spPr>
          <a:xfrm>
            <a:off x="3975888" y="2119098"/>
            <a:ext cx="107421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067" dirty="0">
                <a:solidFill>
                  <a:prstClr val="black"/>
                </a:solidFill>
                <a:latin typeface="Segoe UI Light"/>
              </a:rPr>
              <a:t>Get Booking Balance</a:t>
            </a:r>
          </a:p>
        </p:txBody>
      </p:sp>
      <p:sp>
        <p:nvSpPr>
          <p:cNvPr id="36" name="Rectangle: Rounded Corners 35">
            <a:extLst>
              <a:ext uri="{FF2B5EF4-FFF2-40B4-BE49-F238E27FC236}">
                <a16:creationId xmlns:a16="http://schemas.microsoft.com/office/drawing/2014/main" id="{98869BA4-D50C-44AE-8161-07F7A52FEDD2}"/>
              </a:ext>
            </a:extLst>
          </p:cNvPr>
          <p:cNvSpPr/>
          <p:nvPr/>
        </p:nvSpPr>
        <p:spPr>
          <a:xfrm>
            <a:off x="5131017" y="2119098"/>
            <a:ext cx="107421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067" dirty="0">
                <a:solidFill>
                  <a:prstClr val="black"/>
                </a:solidFill>
                <a:latin typeface="Segoe UI Light"/>
              </a:rPr>
              <a:t>Get Booking Status</a:t>
            </a:r>
          </a:p>
        </p:txBody>
      </p:sp>
      <p:sp>
        <p:nvSpPr>
          <p:cNvPr id="37" name="Rectangle: Rounded Corners 36">
            <a:extLst>
              <a:ext uri="{FF2B5EF4-FFF2-40B4-BE49-F238E27FC236}">
                <a16:creationId xmlns:a16="http://schemas.microsoft.com/office/drawing/2014/main" id="{B94A897F-1BD7-4AF6-9A65-318D94E3CF42}"/>
              </a:ext>
            </a:extLst>
          </p:cNvPr>
          <p:cNvSpPr/>
          <p:nvPr/>
        </p:nvSpPr>
        <p:spPr>
          <a:xfrm>
            <a:off x="6286146" y="2119098"/>
            <a:ext cx="107421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067" dirty="0">
                <a:solidFill>
                  <a:prstClr val="black"/>
                </a:solidFill>
                <a:latin typeface="Segoe UI Light"/>
              </a:rPr>
              <a:t>Booking Refund</a:t>
            </a:r>
          </a:p>
        </p:txBody>
      </p:sp>
      <p:sp>
        <p:nvSpPr>
          <p:cNvPr id="38" name="Rectangle: Rounded Corners 37">
            <a:extLst>
              <a:ext uri="{FF2B5EF4-FFF2-40B4-BE49-F238E27FC236}">
                <a16:creationId xmlns:a16="http://schemas.microsoft.com/office/drawing/2014/main" id="{E7DEEE4C-54AE-49A9-AEB7-C08DAD1C06E5}"/>
              </a:ext>
            </a:extLst>
          </p:cNvPr>
          <p:cNvSpPr/>
          <p:nvPr/>
        </p:nvSpPr>
        <p:spPr>
          <a:xfrm>
            <a:off x="7441276" y="2119098"/>
            <a:ext cx="107421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067" dirty="0">
                <a:solidFill>
                  <a:prstClr val="black"/>
                </a:solidFill>
                <a:latin typeface="Segoe UI Light"/>
              </a:rPr>
              <a:t>Exhibitor.</a:t>
            </a:r>
          </a:p>
          <a:p>
            <a:pPr algn="ctr" defTabSz="1219170"/>
            <a:r>
              <a:rPr lang="en-US" sz="1067" dirty="0">
                <a:solidFill>
                  <a:prstClr val="black"/>
                </a:solidFill>
                <a:latin typeface="Segoe UI Light"/>
              </a:rPr>
              <a:t>How to Apply </a:t>
            </a:r>
          </a:p>
        </p:txBody>
      </p:sp>
      <p:sp>
        <p:nvSpPr>
          <p:cNvPr id="39" name="Rectangle: Rounded Corners 38">
            <a:extLst>
              <a:ext uri="{FF2B5EF4-FFF2-40B4-BE49-F238E27FC236}">
                <a16:creationId xmlns:a16="http://schemas.microsoft.com/office/drawing/2014/main" id="{067ADEB0-3261-43E5-B01F-BB7216F48D1C}"/>
              </a:ext>
            </a:extLst>
          </p:cNvPr>
          <p:cNvSpPr/>
          <p:nvPr/>
        </p:nvSpPr>
        <p:spPr>
          <a:xfrm>
            <a:off x="8596405" y="2119098"/>
            <a:ext cx="107421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067" dirty="0">
                <a:solidFill>
                  <a:prstClr val="black"/>
                </a:solidFill>
                <a:latin typeface="Segoe UI Light"/>
              </a:rPr>
              <a:t>Reset Password</a:t>
            </a:r>
          </a:p>
        </p:txBody>
      </p:sp>
      <p:sp>
        <p:nvSpPr>
          <p:cNvPr id="40" name="Rectangle: Rounded Corners 39">
            <a:extLst>
              <a:ext uri="{FF2B5EF4-FFF2-40B4-BE49-F238E27FC236}">
                <a16:creationId xmlns:a16="http://schemas.microsoft.com/office/drawing/2014/main" id="{B1DD869E-2CA7-4240-A610-17ED9FE233BC}"/>
              </a:ext>
            </a:extLst>
          </p:cNvPr>
          <p:cNvSpPr/>
          <p:nvPr/>
        </p:nvSpPr>
        <p:spPr>
          <a:xfrm>
            <a:off x="9751534" y="2119098"/>
            <a:ext cx="107421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067">
                <a:solidFill>
                  <a:prstClr val="black"/>
                </a:solidFill>
                <a:latin typeface="Segoe UI Light"/>
              </a:rPr>
              <a:t>General Q&amp;A</a:t>
            </a:r>
          </a:p>
        </p:txBody>
      </p:sp>
      <p:sp>
        <p:nvSpPr>
          <p:cNvPr id="41" name="Rectangle: Rounded Corners 40">
            <a:extLst>
              <a:ext uri="{FF2B5EF4-FFF2-40B4-BE49-F238E27FC236}">
                <a16:creationId xmlns:a16="http://schemas.microsoft.com/office/drawing/2014/main" id="{6949F85F-2430-4DD0-90D3-676412B7CC3D}"/>
              </a:ext>
            </a:extLst>
          </p:cNvPr>
          <p:cNvSpPr/>
          <p:nvPr/>
        </p:nvSpPr>
        <p:spPr>
          <a:xfrm>
            <a:off x="10906665" y="2119098"/>
            <a:ext cx="107421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067">
                <a:solidFill>
                  <a:prstClr val="black"/>
                </a:solidFill>
                <a:latin typeface="Segoe UI Light"/>
              </a:rPr>
              <a:t>None</a:t>
            </a:r>
          </a:p>
        </p:txBody>
      </p:sp>
      <p:sp>
        <p:nvSpPr>
          <p:cNvPr id="42" name="Rectangle 41">
            <a:extLst>
              <a:ext uri="{FF2B5EF4-FFF2-40B4-BE49-F238E27FC236}">
                <a16:creationId xmlns:a16="http://schemas.microsoft.com/office/drawing/2014/main" id="{4CFFE607-A607-4A38-8572-4F0A740EE802}"/>
              </a:ext>
            </a:extLst>
          </p:cNvPr>
          <p:cNvSpPr/>
          <p:nvPr/>
        </p:nvSpPr>
        <p:spPr>
          <a:xfrm>
            <a:off x="116449" y="2120167"/>
            <a:ext cx="1117422" cy="584775"/>
          </a:xfrm>
          <a:prstGeom prst="rect">
            <a:avLst/>
          </a:prstGeom>
        </p:spPr>
        <p:txBody>
          <a:bodyPr wrap="none">
            <a:spAutoFit/>
          </a:bodyPr>
          <a:lstStyle/>
          <a:p>
            <a:pPr algn="ctr" defTabSz="1219170"/>
            <a:r>
              <a:rPr lang="en-US" sz="1600">
                <a:solidFill>
                  <a:prstClr val="black"/>
                </a:solidFill>
                <a:latin typeface="Segoe UI Light"/>
              </a:rPr>
              <a:t>Top Intents</a:t>
            </a:r>
          </a:p>
          <a:p>
            <a:pPr algn="ctr" defTabSz="1219170"/>
            <a:r>
              <a:rPr lang="en-US" sz="1600">
                <a:solidFill>
                  <a:prstClr val="black"/>
                </a:solidFill>
                <a:latin typeface="Segoe UI Light"/>
              </a:rPr>
              <a:t>(LUIS)</a:t>
            </a:r>
          </a:p>
        </p:txBody>
      </p:sp>
      <p:cxnSp>
        <p:nvCxnSpPr>
          <p:cNvPr id="6" name="Straight Arrow Connector 5">
            <a:extLst>
              <a:ext uri="{FF2B5EF4-FFF2-40B4-BE49-F238E27FC236}">
                <a16:creationId xmlns:a16="http://schemas.microsoft.com/office/drawing/2014/main" id="{8E17FDA0-3C15-4DC4-8033-D398363F6E22}"/>
              </a:ext>
            </a:extLst>
          </p:cNvPr>
          <p:cNvCxnSpPr>
            <a:cxnSpLocks/>
            <a:stCxn id="42" idx="3"/>
          </p:cNvCxnSpPr>
          <p:nvPr/>
        </p:nvCxnSpPr>
        <p:spPr>
          <a:xfrm flipV="1">
            <a:off x="1233871" y="2304300"/>
            <a:ext cx="294769" cy="1082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Left Brace 10">
            <a:extLst>
              <a:ext uri="{FF2B5EF4-FFF2-40B4-BE49-F238E27FC236}">
                <a16:creationId xmlns:a16="http://schemas.microsoft.com/office/drawing/2014/main" id="{D5D59F75-BEA4-4C74-AB3C-5509E5243D14}"/>
              </a:ext>
            </a:extLst>
          </p:cNvPr>
          <p:cNvSpPr/>
          <p:nvPr/>
        </p:nvSpPr>
        <p:spPr>
          <a:xfrm rot="16200000">
            <a:off x="3652953" y="674329"/>
            <a:ext cx="585624" cy="453960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1219170"/>
            <a:endParaRPr lang="en-US" sz="2400">
              <a:solidFill>
                <a:prstClr val="black"/>
              </a:solidFill>
              <a:latin typeface="Segoe UI Light"/>
            </a:endParaRPr>
          </a:p>
        </p:txBody>
      </p:sp>
      <p:sp>
        <p:nvSpPr>
          <p:cNvPr id="43" name="Rectangle 42">
            <a:extLst>
              <a:ext uri="{FF2B5EF4-FFF2-40B4-BE49-F238E27FC236}">
                <a16:creationId xmlns:a16="http://schemas.microsoft.com/office/drawing/2014/main" id="{2CF06E10-B521-4FFD-8C05-864DE014FD58}"/>
              </a:ext>
            </a:extLst>
          </p:cNvPr>
          <p:cNvSpPr/>
          <p:nvPr/>
        </p:nvSpPr>
        <p:spPr>
          <a:xfrm>
            <a:off x="2557598" y="3347057"/>
            <a:ext cx="2776337" cy="584775"/>
          </a:xfrm>
          <a:prstGeom prst="rect">
            <a:avLst/>
          </a:prstGeom>
        </p:spPr>
        <p:txBody>
          <a:bodyPr wrap="none">
            <a:spAutoFit/>
          </a:bodyPr>
          <a:lstStyle/>
          <a:p>
            <a:pPr algn="ctr" defTabSz="1219170"/>
            <a:r>
              <a:rPr lang="en-US" sz="1600">
                <a:solidFill>
                  <a:prstClr val="black"/>
                </a:solidFill>
                <a:latin typeface="Segoe UI Light"/>
              </a:rPr>
              <a:t>One-Turn Intelligent Response</a:t>
            </a:r>
          </a:p>
          <a:p>
            <a:pPr algn="ctr" defTabSz="1219170"/>
            <a:r>
              <a:rPr lang="en-US" sz="1600">
                <a:solidFill>
                  <a:prstClr val="black"/>
                </a:solidFill>
                <a:latin typeface="Segoe UI Light"/>
              </a:rPr>
              <a:t>Dialogs</a:t>
            </a:r>
          </a:p>
        </p:txBody>
      </p:sp>
      <p:sp>
        <p:nvSpPr>
          <p:cNvPr id="45" name="Left Brace 44">
            <a:extLst>
              <a:ext uri="{FF2B5EF4-FFF2-40B4-BE49-F238E27FC236}">
                <a16:creationId xmlns:a16="http://schemas.microsoft.com/office/drawing/2014/main" id="{4719304B-9ED5-43A7-BE13-E6AECE219BC9}"/>
              </a:ext>
            </a:extLst>
          </p:cNvPr>
          <p:cNvSpPr/>
          <p:nvPr/>
        </p:nvSpPr>
        <p:spPr>
          <a:xfrm rot="16200000">
            <a:off x="7108008" y="1829459"/>
            <a:ext cx="585624" cy="222934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1219170"/>
            <a:endParaRPr lang="en-US" sz="2400">
              <a:solidFill>
                <a:prstClr val="black"/>
              </a:solidFill>
              <a:latin typeface="Segoe UI Light"/>
            </a:endParaRPr>
          </a:p>
        </p:txBody>
      </p:sp>
      <p:sp>
        <p:nvSpPr>
          <p:cNvPr id="46" name="Rectangle 45">
            <a:extLst>
              <a:ext uri="{FF2B5EF4-FFF2-40B4-BE49-F238E27FC236}">
                <a16:creationId xmlns:a16="http://schemas.microsoft.com/office/drawing/2014/main" id="{74648C85-9C9B-462F-AFE7-255C1F67A77B}"/>
              </a:ext>
            </a:extLst>
          </p:cNvPr>
          <p:cNvSpPr/>
          <p:nvPr/>
        </p:nvSpPr>
        <p:spPr>
          <a:xfrm>
            <a:off x="5980775" y="3347057"/>
            <a:ext cx="2684980" cy="584775"/>
          </a:xfrm>
          <a:prstGeom prst="rect">
            <a:avLst/>
          </a:prstGeom>
        </p:spPr>
        <p:txBody>
          <a:bodyPr wrap="square">
            <a:spAutoFit/>
          </a:bodyPr>
          <a:lstStyle/>
          <a:p>
            <a:pPr algn="ctr" defTabSz="1219170"/>
            <a:r>
              <a:rPr lang="en-US" sz="1600">
                <a:solidFill>
                  <a:prstClr val="black"/>
                </a:solidFill>
                <a:latin typeface="Segoe UI Light"/>
              </a:rPr>
              <a:t>Multi-Turn Process Guidance</a:t>
            </a:r>
          </a:p>
          <a:p>
            <a:pPr algn="ctr" defTabSz="1219170"/>
            <a:r>
              <a:rPr lang="en-US" sz="1600">
                <a:solidFill>
                  <a:prstClr val="black"/>
                </a:solidFill>
                <a:latin typeface="Segoe UI Light"/>
              </a:rPr>
              <a:t>Dialogs</a:t>
            </a:r>
          </a:p>
        </p:txBody>
      </p:sp>
      <p:sp>
        <p:nvSpPr>
          <p:cNvPr id="47" name="Left Brace 46">
            <a:extLst>
              <a:ext uri="{FF2B5EF4-FFF2-40B4-BE49-F238E27FC236}">
                <a16:creationId xmlns:a16="http://schemas.microsoft.com/office/drawing/2014/main" id="{DE8071DA-CB61-4719-AD21-FD9BE6891C3C}"/>
              </a:ext>
            </a:extLst>
          </p:cNvPr>
          <p:cNvSpPr/>
          <p:nvPr/>
        </p:nvSpPr>
        <p:spPr>
          <a:xfrm rot="16200000">
            <a:off x="8840705" y="2407020"/>
            <a:ext cx="585624" cy="107422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1219170"/>
            <a:endParaRPr lang="en-US" sz="2400">
              <a:solidFill>
                <a:prstClr val="black"/>
              </a:solidFill>
              <a:latin typeface="Segoe UI Light"/>
            </a:endParaRPr>
          </a:p>
        </p:txBody>
      </p:sp>
      <p:sp>
        <p:nvSpPr>
          <p:cNvPr id="48" name="Rectangle 47">
            <a:extLst>
              <a:ext uri="{FF2B5EF4-FFF2-40B4-BE49-F238E27FC236}">
                <a16:creationId xmlns:a16="http://schemas.microsoft.com/office/drawing/2014/main" id="{D92F3A89-B643-4A08-8C3D-4D5CC7BEB910}"/>
              </a:ext>
            </a:extLst>
          </p:cNvPr>
          <p:cNvSpPr/>
          <p:nvPr/>
        </p:nvSpPr>
        <p:spPr>
          <a:xfrm>
            <a:off x="7946263" y="3955799"/>
            <a:ext cx="2684980" cy="584775"/>
          </a:xfrm>
          <a:prstGeom prst="rect">
            <a:avLst/>
          </a:prstGeom>
        </p:spPr>
        <p:txBody>
          <a:bodyPr wrap="square">
            <a:spAutoFit/>
          </a:bodyPr>
          <a:lstStyle/>
          <a:p>
            <a:pPr algn="ctr" defTabSz="1219170"/>
            <a:r>
              <a:rPr lang="en-US" sz="1600">
                <a:solidFill>
                  <a:prstClr val="black"/>
                </a:solidFill>
                <a:latin typeface="Segoe UI Light"/>
              </a:rPr>
              <a:t>Multi-Turn Conversational Task Completion</a:t>
            </a:r>
          </a:p>
        </p:txBody>
      </p:sp>
      <p:cxnSp>
        <p:nvCxnSpPr>
          <p:cNvPr id="50" name="Straight Connector 49">
            <a:extLst>
              <a:ext uri="{FF2B5EF4-FFF2-40B4-BE49-F238E27FC236}">
                <a16:creationId xmlns:a16="http://schemas.microsoft.com/office/drawing/2014/main" id="{12A805F6-D3CA-4774-9C2A-74832839D82A}"/>
              </a:ext>
            </a:extLst>
          </p:cNvPr>
          <p:cNvCxnSpPr>
            <a:cxnSpLocks/>
          </p:cNvCxnSpPr>
          <p:nvPr/>
        </p:nvCxnSpPr>
        <p:spPr>
          <a:xfrm>
            <a:off x="9133514" y="3236942"/>
            <a:ext cx="1" cy="70681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2" name="Left Brace 51">
            <a:extLst>
              <a:ext uri="{FF2B5EF4-FFF2-40B4-BE49-F238E27FC236}">
                <a16:creationId xmlns:a16="http://schemas.microsoft.com/office/drawing/2014/main" id="{ACD9DA4A-DE8E-4179-BB83-6E98E942B97A}"/>
              </a:ext>
            </a:extLst>
          </p:cNvPr>
          <p:cNvSpPr/>
          <p:nvPr/>
        </p:nvSpPr>
        <p:spPr>
          <a:xfrm rot="16200000">
            <a:off x="10573400" y="1843600"/>
            <a:ext cx="585624" cy="222935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1219170"/>
            <a:endParaRPr lang="en-US" sz="2400">
              <a:solidFill>
                <a:prstClr val="black"/>
              </a:solidFill>
              <a:latin typeface="Segoe UI Light"/>
            </a:endParaRPr>
          </a:p>
        </p:txBody>
      </p:sp>
      <p:cxnSp>
        <p:nvCxnSpPr>
          <p:cNvPr id="53" name="Straight Connector 52">
            <a:extLst>
              <a:ext uri="{FF2B5EF4-FFF2-40B4-BE49-F238E27FC236}">
                <a16:creationId xmlns:a16="http://schemas.microsoft.com/office/drawing/2014/main" id="{B9A56DEF-8F7C-4FBE-9580-DE99C860EA7B}"/>
              </a:ext>
            </a:extLst>
          </p:cNvPr>
          <p:cNvCxnSpPr>
            <a:cxnSpLocks/>
          </p:cNvCxnSpPr>
          <p:nvPr/>
        </p:nvCxnSpPr>
        <p:spPr>
          <a:xfrm flipH="1">
            <a:off x="10868421" y="3195241"/>
            <a:ext cx="0" cy="153656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F9035E28-6371-4685-979E-CB5D1288A3C0}"/>
              </a:ext>
            </a:extLst>
          </p:cNvPr>
          <p:cNvSpPr/>
          <p:nvPr/>
        </p:nvSpPr>
        <p:spPr>
          <a:xfrm>
            <a:off x="9535562" y="4368501"/>
            <a:ext cx="2539999" cy="584775"/>
          </a:xfrm>
          <a:prstGeom prst="rect">
            <a:avLst/>
          </a:prstGeom>
        </p:spPr>
        <p:txBody>
          <a:bodyPr wrap="square">
            <a:spAutoFit/>
          </a:bodyPr>
          <a:lstStyle/>
          <a:p>
            <a:pPr algn="ctr" defTabSz="1219170"/>
            <a:r>
              <a:rPr lang="en-US" sz="1600" dirty="0">
                <a:solidFill>
                  <a:prstClr val="black"/>
                </a:solidFill>
                <a:latin typeface="Segoe UI Light"/>
              </a:rPr>
              <a:t>One-Turn FAQ</a:t>
            </a:r>
          </a:p>
          <a:p>
            <a:pPr algn="ctr" defTabSz="1219170"/>
            <a:r>
              <a:rPr lang="en-US" sz="1600" dirty="0">
                <a:solidFill>
                  <a:prstClr val="black"/>
                </a:solidFill>
                <a:latin typeface="Segoe UI Light"/>
              </a:rPr>
              <a:t>(Processed by </a:t>
            </a:r>
            <a:r>
              <a:rPr lang="en-US" sz="1600" dirty="0" err="1">
                <a:solidFill>
                  <a:prstClr val="black"/>
                </a:solidFill>
                <a:latin typeface="Segoe UI Light"/>
              </a:rPr>
              <a:t>QnA</a:t>
            </a:r>
            <a:r>
              <a:rPr lang="en-US" sz="1600" dirty="0">
                <a:solidFill>
                  <a:prstClr val="black"/>
                </a:solidFill>
                <a:latin typeface="Segoe UI Light"/>
              </a:rPr>
              <a:t> maker)</a:t>
            </a:r>
          </a:p>
        </p:txBody>
      </p:sp>
      <p:sp>
        <p:nvSpPr>
          <p:cNvPr id="56" name="Rectangle 55">
            <a:extLst>
              <a:ext uri="{FF2B5EF4-FFF2-40B4-BE49-F238E27FC236}">
                <a16:creationId xmlns:a16="http://schemas.microsoft.com/office/drawing/2014/main" id="{D08EDABB-3754-4F04-8F0D-655958967185}"/>
              </a:ext>
            </a:extLst>
          </p:cNvPr>
          <p:cNvSpPr/>
          <p:nvPr/>
        </p:nvSpPr>
        <p:spPr>
          <a:xfrm>
            <a:off x="173873" y="5106112"/>
            <a:ext cx="1688283" cy="584775"/>
          </a:xfrm>
          <a:prstGeom prst="rect">
            <a:avLst/>
          </a:prstGeom>
        </p:spPr>
        <p:txBody>
          <a:bodyPr wrap="none">
            <a:spAutoFit/>
          </a:bodyPr>
          <a:lstStyle/>
          <a:p>
            <a:pPr algn="ctr" defTabSz="1219170"/>
            <a:r>
              <a:rPr lang="en-US" sz="1600" dirty="0">
                <a:solidFill>
                  <a:prstClr val="black"/>
                </a:solidFill>
                <a:latin typeface="Segoe UI Light"/>
              </a:rPr>
              <a:t>Additional Intents</a:t>
            </a:r>
          </a:p>
          <a:p>
            <a:pPr algn="ctr" defTabSz="1219170"/>
            <a:r>
              <a:rPr lang="en-US" sz="1600" dirty="0">
                <a:solidFill>
                  <a:prstClr val="black"/>
                </a:solidFill>
                <a:latin typeface="Segoe UI Light"/>
              </a:rPr>
              <a:t>(Non-LUIS)</a:t>
            </a:r>
          </a:p>
        </p:txBody>
      </p:sp>
      <p:sp>
        <p:nvSpPr>
          <p:cNvPr id="57" name="Rectangle: Rounded Corners 56">
            <a:extLst>
              <a:ext uri="{FF2B5EF4-FFF2-40B4-BE49-F238E27FC236}">
                <a16:creationId xmlns:a16="http://schemas.microsoft.com/office/drawing/2014/main" id="{CFD12594-56FB-4425-9141-98AED2A0264B}"/>
              </a:ext>
            </a:extLst>
          </p:cNvPr>
          <p:cNvSpPr/>
          <p:nvPr/>
        </p:nvSpPr>
        <p:spPr>
          <a:xfrm>
            <a:off x="2166990" y="5194956"/>
            <a:ext cx="107421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067">
                <a:solidFill>
                  <a:prstClr val="black"/>
                </a:solidFill>
                <a:latin typeface="Segoe UI Light"/>
              </a:rPr>
              <a:t>Greeting</a:t>
            </a:r>
          </a:p>
        </p:txBody>
      </p:sp>
      <p:sp>
        <p:nvSpPr>
          <p:cNvPr id="58" name="Rectangle: Rounded Corners 57">
            <a:extLst>
              <a:ext uri="{FF2B5EF4-FFF2-40B4-BE49-F238E27FC236}">
                <a16:creationId xmlns:a16="http://schemas.microsoft.com/office/drawing/2014/main" id="{60A222A0-C310-4C66-9F9B-DAB91C5407FD}"/>
              </a:ext>
            </a:extLst>
          </p:cNvPr>
          <p:cNvSpPr/>
          <p:nvPr/>
        </p:nvSpPr>
        <p:spPr>
          <a:xfrm>
            <a:off x="3322119" y="5194956"/>
            <a:ext cx="107421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067">
                <a:solidFill>
                  <a:prstClr val="black"/>
                </a:solidFill>
                <a:latin typeface="Segoe UI Light"/>
              </a:rPr>
              <a:t>Closing</a:t>
            </a:r>
          </a:p>
        </p:txBody>
      </p:sp>
      <p:sp>
        <p:nvSpPr>
          <p:cNvPr id="60" name="Rectangle 59">
            <a:extLst>
              <a:ext uri="{FF2B5EF4-FFF2-40B4-BE49-F238E27FC236}">
                <a16:creationId xmlns:a16="http://schemas.microsoft.com/office/drawing/2014/main" id="{F305B133-C19D-4BE3-A410-5F25F3494FD7}"/>
              </a:ext>
            </a:extLst>
          </p:cNvPr>
          <p:cNvSpPr/>
          <p:nvPr/>
        </p:nvSpPr>
        <p:spPr>
          <a:xfrm>
            <a:off x="9713376" y="5402155"/>
            <a:ext cx="2305669" cy="981267"/>
          </a:xfrm>
          <a:prstGeom prst="rect">
            <a:avLst/>
          </a:prstGeom>
          <a:noFill/>
          <a:ln w="12700">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US" sz="1467" b="1">
                <a:solidFill>
                  <a:prstClr val="black">
                    <a:lumMod val="50000"/>
                    <a:lumOff val="50000"/>
                  </a:prstClr>
                </a:solidFill>
                <a:latin typeface="Segoe UI Light"/>
              </a:rPr>
              <a:t>QnA Confidence Logic</a:t>
            </a:r>
          </a:p>
          <a:p>
            <a:pPr defTabSz="1219170"/>
            <a:r>
              <a:rPr lang="en-US" sz="1467">
                <a:solidFill>
                  <a:prstClr val="black">
                    <a:lumMod val="50000"/>
                    <a:lumOff val="50000"/>
                  </a:prstClr>
                </a:solidFill>
                <a:latin typeface="Segoe UI Light"/>
              </a:rPr>
              <a:t>0.3 or less (Closing dialog)</a:t>
            </a:r>
          </a:p>
          <a:p>
            <a:pPr defTabSz="1219170"/>
            <a:r>
              <a:rPr lang="en-US" sz="1467">
                <a:solidFill>
                  <a:prstClr val="black">
                    <a:lumMod val="50000"/>
                    <a:lumOff val="50000"/>
                  </a:prstClr>
                </a:solidFill>
                <a:latin typeface="Segoe UI Light"/>
              </a:rPr>
              <a:t>0.3-0.5 (Confirm dialog)</a:t>
            </a:r>
          </a:p>
          <a:p>
            <a:pPr defTabSz="1219170"/>
            <a:r>
              <a:rPr lang="en-US" sz="1467">
                <a:solidFill>
                  <a:prstClr val="black">
                    <a:lumMod val="50000"/>
                    <a:lumOff val="50000"/>
                  </a:prstClr>
                </a:solidFill>
                <a:latin typeface="Segoe UI Light"/>
              </a:rPr>
              <a:t>0.5 and above (Respond)</a:t>
            </a:r>
          </a:p>
        </p:txBody>
      </p:sp>
      <p:sp>
        <p:nvSpPr>
          <p:cNvPr id="61" name="Rectangle 60">
            <a:extLst>
              <a:ext uri="{FF2B5EF4-FFF2-40B4-BE49-F238E27FC236}">
                <a16:creationId xmlns:a16="http://schemas.microsoft.com/office/drawing/2014/main" id="{4A2FFAEF-903F-4C36-B565-04E7CF327839}"/>
              </a:ext>
            </a:extLst>
          </p:cNvPr>
          <p:cNvSpPr/>
          <p:nvPr/>
        </p:nvSpPr>
        <p:spPr>
          <a:xfrm>
            <a:off x="1670916" y="5967128"/>
            <a:ext cx="2094813" cy="726568"/>
          </a:xfrm>
          <a:prstGeom prst="rect">
            <a:avLst/>
          </a:prstGeom>
          <a:noFill/>
          <a:ln w="12700">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US" sz="1400" dirty="0">
                <a:solidFill>
                  <a:prstClr val="black">
                    <a:lumMod val="50000"/>
                    <a:lumOff val="50000"/>
                  </a:prstClr>
                </a:solidFill>
                <a:latin typeface="Segoe UI Light"/>
              </a:rPr>
              <a:t>Personalized Notification Using Regex</a:t>
            </a:r>
          </a:p>
        </p:txBody>
      </p:sp>
      <p:cxnSp>
        <p:nvCxnSpPr>
          <p:cNvPr id="62" name="Straight Connector 61">
            <a:extLst>
              <a:ext uri="{FF2B5EF4-FFF2-40B4-BE49-F238E27FC236}">
                <a16:creationId xmlns:a16="http://schemas.microsoft.com/office/drawing/2014/main" id="{E01ECFF7-8463-4DB4-84E5-8C9D9A0CFD1D}"/>
              </a:ext>
            </a:extLst>
          </p:cNvPr>
          <p:cNvCxnSpPr>
            <a:cxnSpLocks/>
          </p:cNvCxnSpPr>
          <p:nvPr/>
        </p:nvCxnSpPr>
        <p:spPr>
          <a:xfrm>
            <a:off x="2704099" y="5591112"/>
            <a:ext cx="0" cy="36576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9B8F51AE-FB18-47BE-8D94-154605CC38C1}"/>
              </a:ext>
            </a:extLst>
          </p:cNvPr>
          <p:cNvSpPr/>
          <p:nvPr/>
        </p:nvSpPr>
        <p:spPr>
          <a:xfrm>
            <a:off x="2520232" y="4047968"/>
            <a:ext cx="2911311" cy="726568"/>
          </a:xfrm>
          <a:prstGeom prst="rect">
            <a:avLst/>
          </a:prstGeom>
          <a:noFill/>
          <a:ln w="12700">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US" sz="1400" dirty="0">
                <a:solidFill>
                  <a:prstClr val="black">
                    <a:lumMod val="50000"/>
                    <a:lumOff val="50000"/>
                  </a:prstClr>
                </a:solidFill>
                <a:latin typeface="Segoe UI Light"/>
              </a:rPr>
              <a:t>Personalized follow up notification specific to the response </a:t>
            </a:r>
          </a:p>
          <a:p>
            <a:pPr algn="ctr" defTabSz="1219170"/>
            <a:r>
              <a:rPr lang="en-US" sz="1400" i="1" dirty="0">
                <a:solidFill>
                  <a:prstClr val="black">
                    <a:lumMod val="50000"/>
                    <a:lumOff val="50000"/>
                  </a:prstClr>
                </a:solidFill>
                <a:latin typeface="Segoe UI Light"/>
              </a:rPr>
              <a:t>(e.g. “of course.” if Booking = True)</a:t>
            </a:r>
          </a:p>
        </p:txBody>
      </p:sp>
      <p:cxnSp>
        <p:nvCxnSpPr>
          <p:cNvPr id="69" name="Straight Connector 68">
            <a:extLst>
              <a:ext uri="{FF2B5EF4-FFF2-40B4-BE49-F238E27FC236}">
                <a16:creationId xmlns:a16="http://schemas.microsoft.com/office/drawing/2014/main" id="{E0219620-FDAD-4302-9A97-0CB72448AD62}"/>
              </a:ext>
            </a:extLst>
          </p:cNvPr>
          <p:cNvCxnSpPr>
            <a:cxnSpLocks/>
          </p:cNvCxnSpPr>
          <p:nvPr/>
        </p:nvCxnSpPr>
        <p:spPr>
          <a:xfrm>
            <a:off x="3945765" y="3872231"/>
            <a:ext cx="0" cy="1806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BA3921B7-E589-4C8D-AD73-0A96DB973EDD}"/>
              </a:ext>
            </a:extLst>
          </p:cNvPr>
          <p:cNvSpPr/>
          <p:nvPr/>
        </p:nvSpPr>
        <p:spPr>
          <a:xfrm>
            <a:off x="2297544" y="1508439"/>
            <a:ext cx="9160126"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defTabSz="1219170"/>
            <a:r>
              <a:rPr lang="en-US" sz="1067" b="1" dirty="0">
                <a:solidFill>
                  <a:prstClr val="black"/>
                </a:solidFill>
                <a:latin typeface="Segoe UI Light"/>
              </a:rPr>
              <a:t>Event</a:t>
            </a:r>
            <a:r>
              <a:rPr lang="en-US" sz="1067" dirty="0">
                <a:solidFill>
                  <a:prstClr val="black"/>
                </a:solidFill>
                <a:latin typeface="Segoe UI Light"/>
              </a:rPr>
              <a:t> Pre-built Domain with added custom intents and entities</a:t>
            </a:r>
          </a:p>
        </p:txBody>
      </p:sp>
      <p:sp>
        <p:nvSpPr>
          <p:cNvPr id="49" name="Rectangle 48">
            <a:extLst>
              <a:ext uri="{FF2B5EF4-FFF2-40B4-BE49-F238E27FC236}">
                <a16:creationId xmlns:a16="http://schemas.microsoft.com/office/drawing/2014/main" id="{E2D57852-9705-4294-B39B-03C17748D931}"/>
              </a:ext>
            </a:extLst>
          </p:cNvPr>
          <p:cNvSpPr/>
          <p:nvPr/>
        </p:nvSpPr>
        <p:spPr>
          <a:xfrm>
            <a:off x="323849" y="1537118"/>
            <a:ext cx="1287853" cy="338554"/>
          </a:xfrm>
          <a:prstGeom prst="rect">
            <a:avLst/>
          </a:prstGeom>
        </p:spPr>
        <p:txBody>
          <a:bodyPr wrap="none">
            <a:spAutoFit/>
          </a:bodyPr>
          <a:lstStyle/>
          <a:p>
            <a:pPr algn="ctr" defTabSz="1219170"/>
            <a:r>
              <a:rPr lang="en-US" sz="1600" dirty="0">
                <a:solidFill>
                  <a:prstClr val="black"/>
                </a:solidFill>
                <a:latin typeface="Segoe UI Light"/>
              </a:rPr>
              <a:t>LUIS Domain</a:t>
            </a:r>
          </a:p>
        </p:txBody>
      </p:sp>
      <p:cxnSp>
        <p:nvCxnSpPr>
          <p:cNvPr id="51" name="Straight Arrow Connector 50">
            <a:extLst>
              <a:ext uri="{FF2B5EF4-FFF2-40B4-BE49-F238E27FC236}">
                <a16:creationId xmlns:a16="http://schemas.microsoft.com/office/drawing/2014/main" id="{C60E68AD-D798-4988-805F-0C080A07BF67}"/>
              </a:ext>
            </a:extLst>
          </p:cNvPr>
          <p:cNvCxnSpPr>
            <a:cxnSpLocks/>
          </p:cNvCxnSpPr>
          <p:nvPr/>
        </p:nvCxnSpPr>
        <p:spPr>
          <a:xfrm flipV="1">
            <a:off x="1675961" y="1669293"/>
            <a:ext cx="454955" cy="571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C2558DB1-6077-4204-83B0-F88A0D8E5437}"/>
              </a:ext>
            </a:extLst>
          </p:cNvPr>
          <p:cNvSpPr/>
          <p:nvPr/>
        </p:nvSpPr>
        <p:spPr>
          <a:xfrm>
            <a:off x="59695" y="3447771"/>
            <a:ext cx="2229349" cy="338554"/>
          </a:xfrm>
          <a:prstGeom prst="rect">
            <a:avLst/>
          </a:prstGeom>
        </p:spPr>
        <p:txBody>
          <a:bodyPr wrap="square">
            <a:spAutoFit/>
          </a:bodyPr>
          <a:lstStyle/>
          <a:p>
            <a:pPr algn="ctr" defTabSz="1219170"/>
            <a:r>
              <a:rPr lang="en-US" sz="1600" dirty="0">
                <a:solidFill>
                  <a:prstClr val="black"/>
                </a:solidFill>
                <a:latin typeface="Segoe UI Light"/>
              </a:rPr>
              <a:t>Conversation Patterns</a:t>
            </a:r>
          </a:p>
        </p:txBody>
      </p:sp>
      <p:cxnSp>
        <p:nvCxnSpPr>
          <p:cNvPr id="59" name="Straight Arrow Connector 58">
            <a:extLst>
              <a:ext uri="{FF2B5EF4-FFF2-40B4-BE49-F238E27FC236}">
                <a16:creationId xmlns:a16="http://schemas.microsoft.com/office/drawing/2014/main" id="{07296FBF-55CC-4140-9FDC-09AB80C2D480}"/>
              </a:ext>
            </a:extLst>
          </p:cNvPr>
          <p:cNvCxnSpPr>
            <a:cxnSpLocks/>
          </p:cNvCxnSpPr>
          <p:nvPr/>
        </p:nvCxnSpPr>
        <p:spPr>
          <a:xfrm flipV="1">
            <a:off x="2143099" y="3585306"/>
            <a:ext cx="454955" cy="571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0860F2E5-D397-4296-B08E-AEC81552C3DD}"/>
              </a:ext>
            </a:extLst>
          </p:cNvPr>
          <p:cNvSpPr/>
          <p:nvPr/>
        </p:nvSpPr>
        <p:spPr>
          <a:xfrm>
            <a:off x="148198" y="4224021"/>
            <a:ext cx="2229349" cy="338554"/>
          </a:xfrm>
          <a:prstGeom prst="rect">
            <a:avLst/>
          </a:prstGeom>
        </p:spPr>
        <p:txBody>
          <a:bodyPr wrap="square">
            <a:spAutoFit/>
          </a:bodyPr>
          <a:lstStyle/>
          <a:p>
            <a:pPr algn="ctr" defTabSz="1219170"/>
            <a:r>
              <a:rPr lang="en-US" sz="1600" dirty="0">
                <a:solidFill>
                  <a:prstClr val="black"/>
                </a:solidFill>
                <a:latin typeface="Segoe UI Light"/>
              </a:rPr>
              <a:t>Annotations</a:t>
            </a:r>
          </a:p>
        </p:txBody>
      </p:sp>
      <p:cxnSp>
        <p:nvCxnSpPr>
          <p:cNvPr id="64" name="Straight Arrow Connector 63">
            <a:extLst>
              <a:ext uri="{FF2B5EF4-FFF2-40B4-BE49-F238E27FC236}">
                <a16:creationId xmlns:a16="http://schemas.microsoft.com/office/drawing/2014/main" id="{158D2460-3E08-4550-A023-37F0A24CB4EE}"/>
              </a:ext>
            </a:extLst>
          </p:cNvPr>
          <p:cNvCxnSpPr>
            <a:cxnSpLocks/>
          </p:cNvCxnSpPr>
          <p:nvPr/>
        </p:nvCxnSpPr>
        <p:spPr>
          <a:xfrm flipV="1">
            <a:off x="1903438" y="4346985"/>
            <a:ext cx="454955" cy="571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A9A574A6-A970-4AAC-8474-5B456A1DC639}"/>
              </a:ext>
            </a:extLst>
          </p:cNvPr>
          <p:cNvSpPr/>
          <p:nvPr/>
        </p:nvSpPr>
        <p:spPr>
          <a:xfrm>
            <a:off x="2557599" y="3347057"/>
            <a:ext cx="2776337" cy="584775"/>
          </a:xfrm>
          <a:prstGeom prst="rect">
            <a:avLst/>
          </a:prstGeom>
        </p:spPr>
        <p:txBody>
          <a:bodyPr wrap="none">
            <a:spAutoFit/>
          </a:bodyPr>
          <a:lstStyle/>
          <a:p>
            <a:pPr algn="ctr" defTabSz="1219170"/>
            <a:r>
              <a:rPr lang="en-US" sz="1600">
                <a:solidFill>
                  <a:prstClr val="black"/>
                </a:solidFill>
                <a:latin typeface="Segoe UI Light"/>
              </a:rPr>
              <a:t>One-Turn Intelligent Response</a:t>
            </a:r>
          </a:p>
          <a:p>
            <a:pPr algn="ctr" defTabSz="1219170"/>
            <a:r>
              <a:rPr lang="en-US" sz="1600">
                <a:solidFill>
                  <a:prstClr val="black"/>
                </a:solidFill>
                <a:latin typeface="Segoe UI Light"/>
              </a:rPr>
              <a:t>Dialogs</a:t>
            </a:r>
          </a:p>
        </p:txBody>
      </p:sp>
      <p:sp>
        <p:nvSpPr>
          <p:cNvPr id="67" name="Rectangle 66">
            <a:extLst>
              <a:ext uri="{FF2B5EF4-FFF2-40B4-BE49-F238E27FC236}">
                <a16:creationId xmlns:a16="http://schemas.microsoft.com/office/drawing/2014/main" id="{76A68AD9-5F60-4008-BE29-4919B390CB1A}"/>
              </a:ext>
            </a:extLst>
          </p:cNvPr>
          <p:cNvSpPr/>
          <p:nvPr/>
        </p:nvSpPr>
        <p:spPr>
          <a:xfrm>
            <a:off x="5980776" y="3347057"/>
            <a:ext cx="2684980" cy="584775"/>
          </a:xfrm>
          <a:prstGeom prst="rect">
            <a:avLst/>
          </a:prstGeom>
        </p:spPr>
        <p:txBody>
          <a:bodyPr wrap="square">
            <a:spAutoFit/>
          </a:bodyPr>
          <a:lstStyle/>
          <a:p>
            <a:pPr algn="ctr" defTabSz="1219170"/>
            <a:r>
              <a:rPr lang="en-US" sz="1600">
                <a:solidFill>
                  <a:prstClr val="black"/>
                </a:solidFill>
                <a:latin typeface="Segoe UI Light"/>
              </a:rPr>
              <a:t>Multi-Turn Process Guidance</a:t>
            </a:r>
          </a:p>
          <a:p>
            <a:pPr algn="ctr" defTabSz="1219170"/>
            <a:r>
              <a:rPr lang="en-US" sz="1600">
                <a:solidFill>
                  <a:prstClr val="black"/>
                </a:solidFill>
                <a:latin typeface="Segoe UI Light"/>
              </a:rPr>
              <a:t>Dialogs</a:t>
            </a:r>
          </a:p>
        </p:txBody>
      </p:sp>
      <p:sp>
        <p:nvSpPr>
          <p:cNvPr id="70" name="Rectangle 69">
            <a:extLst>
              <a:ext uri="{FF2B5EF4-FFF2-40B4-BE49-F238E27FC236}">
                <a16:creationId xmlns:a16="http://schemas.microsoft.com/office/drawing/2014/main" id="{485FCED0-40C3-4E73-AC0E-FDE1608E7830}"/>
              </a:ext>
            </a:extLst>
          </p:cNvPr>
          <p:cNvSpPr/>
          <p:nvPr/>
        </p:nvSpPr>
        <p:spPr>
          <a:xfrm>
            <a:off x="7946264" y="3955799"/>
            <a:ext cx="2684980" cy="584775"/>
          </a:xfrm>
          <a:prstGeom prst="rect">
            <a:avLst/>
          </a:prstGeom>
        </p:spPr>
        <p:txBody>
          <a:bodyPr wrap="square">
            <a:spAutoFit/>
          </a:bodyPr>
          <a:lstStyle/>
          <a:p>
            <a:pPr algn="ctr" defTabSz="1219170"/>
            <a:r>
              <a:rPr lang="en-US" sz="1600">
                <a:solidFill>
                  <a:prstClr val="black"/>
                </a:solidFill>
                <a:latin typeface="Segoe UI Light"/>
              </a:rPr>
              <a:t>Multi-Turn Conversational Task Completion</a:t>
            </a:r>
          </a:p>
        </p:txBody>
      </p:sp>
      <p:sp>
        <p:nvSpPr>
          <p:cNvPr id="71" name="Rectangle 70">
            <a:extLst>
              <a:ext uri="{FF2B5EF4-FFF2-40B4-BE49-F238E27FC236}">
                <a16:creationId xmlns:a16="http://schemas.microsoft.com/office/drawing/2014/main" id="{CCF9216B-9C2D-490A-99CB-01DB7FB6C494}"/>
              </a:ext>
            </a:extLst>
          </p:cNvPr>
          <p:cNvSpPr/>
          <p:nvPr/>
        </p:nvSpPr>
        <p:spPr>
          <a:xfrm>
            <a:off x="9535563" y="4368501"/>
            <a:ext cx="2539999" cy="584775"/>
          </a:xfrm>
          <a:prstGeom prst="rect">
            <a:avLst/>
          </a:prstGeom>
        </p:spPr>
        <p:txBody>
          <a:bodyPr wrap="square">
            <a:spAutoFit/>
          </a:bodyPr>
          <a:lstStyle/>
          <a:p>
            <a:pPr algn="ctr" defTabSz="1219170"/>
            <a:r>
              <a:rPr lang="en-US" sz="1600" dirty="0">
                <a:solidFill>
                  <a:prstClr val="black"/>
                </a:solidFill>
                <a:latin typeface="Segoe UI Light"/>
              </a:rPr>
              <a:t>One-Turn FAQ</a:t>
            </a:r>
          </a:p>
          <a:p>
            <a:pPr algn="ctr" defTabSz="1219170"/>
            <a:r>
              <a:rPr lang="en-US" sz="1600" dirty="0">
                <a:solidFill>
                  <a:prstClr val="black"/>
                </a:solidFill>
                <a:latin typeface="Segoe UI Light"/>
              </a:rPr>
              <a:t>(Processed by </a:t>
            </a:r>
            <a:r>
              <a:rPr lang="en-US" sz="1600" dirty="0" err="1">
                <a:solidFill>
                  <a:prstClr val="black"/>
                </a:solidFill>
                <a:latin typeface="Segoe UI Light"/>
              </a:rPr>
              <a:t>QnA</a:t>
            </a:r>
            <a:r>
              <a:rPr lang="en-US" sz="1600" dirty="0">
                <a:solidFill>
                  <a:prstClr val="black"/>
                </a:solidFill>
                <a:latin typeface="Segoe UI Light"/>
              </a:rPr>
              <a:t> maker)</a:t>
            </a:r>
          </a:p>
        </p:txBody>
      </p:sp>
      <p:sp>
        <p:nvSpPr>
          <p:cNvPr id="77" name="Rectangle 76">
            <a:extLst>
              <a:ext uri="{FF2B5EF4-FFF2-40B4-BE49-F238E27FC236}">
                <a16:creationId xmlns:a16="http://schemas.microsoft.com/office/drawing/2014/main" id="{8DC8C0EE-CA44-4280-82C3-9A248C749536}"/>
              </a:ext>
            </a:extLst>
          </p:cNvPr>
          <p:cNvSpPr/>
          <p:nvPr/>
        </p:nvSpPr>
        <p:spPr>
          <a:xfrm>
            <a:off x="2557600" y="3347057"/>
            <a:ext cx="2776337" cy="584775"/>
          </a:xfrm>
          <a:prstGeom prst="rect">
            <a:avLst/>
          </a:prstGeom>
        </p:spPr>
        <p:txBody>
          <a:bodyPr wrap="none">
            <a:spAutoFit/>
          </a:bodyPr>
          <a:lstStyle/>
          <a:p>
            <a:pPr algn="ctr" defTabSz="1219170"/>
            <a:r>
              <a:rPr lang="en-US" sz="1600" dirty="0">
                <a:solidFill>
                  <a:prstClr val="black"/>
                </a:solidFill>
                <a:latin typeface="Segoe UI Light"/>
              </a:rPr>
              <a:t>One-Turn Intelligent Response</a:t>
            </a:r>
          </a:p>
          <a:p>
            <a:pPr algn="ctr" defTabSz="1219170"/>
            <a:r>
              <a:rPr lang="en-US" sz="1600" dirty="0">
                <a:solidFill>
                  <a:prstClr val="black"/>
                </a:solidFill>
                <a:latin typeface="Segoe UI Light"/>
              </a:rPr>
              <a:t>Dialogs</a:t>
            </a:r>
          </a:p>
        </p:txBody>
      </p:sp>
      <p:cxnSp>
        <p:nvCxnSpPr>
          <p:cNvPr id="82" name="Straight Connector 81">
            <a:extLst>
              <a:ext uri="{FF2B5EF4-FFF2-40B4-BE49-F238E27FC236}">
                <a16:creationId xmlns:a16="http://schemas.microsoft.com/office/drawing/2014/main" id="{D9332302-C58A-4FA1-BBB1-9D7FFFEC3BAD}"/>
              </a:ext>
            </a:extLst>
          </p:cNvPr>
          <p:cNvCxnSpPr>
            <a:cxnSpLocks/>
            <a:stCxn id="60" idx="0"/>
          </p:cNvCxnSpPr>
          <p:nvPr/>
        </p:nvCxnSpPr>
        <p:spPr>
          <a:xfrm flipH="1" flipV="1">
            <a:off x="10856951" y="5015721"/>
            <a:ext cx="9260" cy="38643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5" name="Left Brace 94">
            <a:extLst>
              <a:ext uri="{FF2B5EF4-FFF2-40B4-BE49-F238E27FC236}">
                <a16:creationId xmlns:a16="http://schemas.microsoft.com/office/drawing/2014/main" id="{C8126D59-7EED-486E-8ABA-E6975BAAE35A}"/>
              </a:ext>
            </a:extLst>
          </p:cNvPr>
          <p:cNvSpPr/>
          <p:nvPr/>
        </p:nvSpPr>
        <p:spPr>
          <a:xfrm rot="16200000">
            <a:off x="7108009" y="1829459"/>
            <a:ext cx="585624" cy="222934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1219170"/>
            <a:endParaRPr lang="en-US" sz="2400">
              <a:solidFill>
                <a:prstClr val="black"/>
              </a:solidFill>
              <a:latin typeface="Segoe UI Light"/>
            </a:endParaRPr>
          </a:p>
        </p:txBody>
      </p:sp>
      <p:sp>
        <p:nvSpPr>
          <p:cNvPr id="96" name="Left Brace 95">
            <a:extLst>
              <a:ext uri="{FF2B5EF4-FFF2-40B4-BE49-F238E27FC236}">
                <a16:creationId xmlns:a16="http://schemas.microsoft.com/office/drawing/2014/main" id="{9BB2B3A6-0F41-4A84-BA39-E6CCD56C416F}"/>
              </a:ext>
            </a:extLst>
          </p:cNvPr>
          <p:cNvSpPr/>
          <p:nvPr/>
        </p:nvSpPr>
        <p:spPr>
          <a:xfrm rot="16200000">
            <a:off x="8840706" y="2407020"/>
            <a:ext cx="585624" cy="107422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1219170"/>
            <a:endParaRPr lang="en-US" sz="2400">
              <a:solidFill>
                <a:prstClr val="black"/>
              </a:solidFill>
              <a:latin typeface="Segoe UI Light"/>
            </a:endParaRPr>
          </a:p>
        </p:txBody>
      </p:sp>
      <p:cxnSp>
        <p:nvCxnSpPr>
          <p:cNvPr id="97" name="Straight Connector 96">
            <a:extLst>
              <a:ext uri="{FF2B5EF4-FFF2-40B4-BE49-F238E27FC236}">
                <a16:creationId xmlns:a16="http://schemas.microsoft.com/office/drawing/2014/main" id="{9D0D5DAC-310F-4FE4-BC0A-7042E608945A}"/>
              </a:ext>
            </a:extLst>
          </p:cNvPr>
          <p:cNvCxnSpPr>
            <a:cxnSpLocks/>
          </p:cNvCxnSpPr>
          <p:nvPr/>
        </p:nvCxnSpPr>
        <p:spPr>
          <a:xfrm>
            <a:off x="9133515" y="3236942"/>
            <a:ext cx="1" cy="70681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D57624F-1E45-4255-ADD3-25EAF93D8AAA}"/>
              </a:ext>
            </a:extLst>
          </p:cNvPr>
          <p:cNvCxnSpPr>
            <a:cxnSpLocks/>
          </p:cNvCxnSpPr>
          <p:nvPr/>
        </p:nvCxnSpPr>
        <p:spPr>
          <a:xfrm flipH="1">
            <a:off x="10868422" y="3195241"/>
            <a:ext cx="0" cy="153656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74504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1000"/>
                                        <p:tgtEl>
                                          <p:spTgt spid="51"/>
                                        </p:tgtEl>
                                      </p:cBhvr>
                                    </p:animEffect>
                                    <p:anim calcmode="lin" valueType="num">
                                      <p:cBhvr>
                                        <p:cTn id="8" dur="1000" fill="hold"/>
                                        <p:tgtEl>
                                          <p:spTgt spid="51"/>
                                        </p:tgtEl>
                                        <p:attrNameLst>
                                          <p:attrName>ppt_x</p:attrName>
                                        </p:attrNameLst>
                                      </p:cBhvr>
                                      <p:tavLst>
                                        <p:tav tm="0">
                                          <p:val>
                                            <p:strVal val="#ppt_x"/>
                                          </p:val>
                                        </p:tav>
                                        <p:tav tm="100000">
                                          <p:val>
                                            <p:strVal val="#ppt_x"/>
                                          </p:val>
                                        </p:tav>
                                      </p:tavLst>
                                    </p:anim>
                                    <p:anim calcmode="lin" valueType="num">
                                      <p:cBhvr>
                                        <p:cTn id="9" dur="1000" fill="hold"/>
                                        <p:tgtEl>
                                          <p:spTgt spid="5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1000"/>
                                        <p:tgtEl>
                                          <p:spTgt spid="49"/>
                                        </p:tgtEl>
                                      </p:cBhvr>
                                    </p:animEffect>
                                    <p:anim calcmode="lin" valueType="num">
                                      <p:cBhvr>
                                        <p:cTn id="13" dur="1000" fill="hold"/>
                                        <p:tgtEl>
                                          <p:spTgt spid="49"/>
                                        </p:tgtEl>
                                        <p:attrNameLst>
                                          <p:attrName>ppt_x</p:attrName>
                                        </p:attrNameLst>
                                      </p:cBhvr>
                                      <p:tavLst>
                                        <p:tav tm="0">
                                          <p:val>
                                            <p:strVal val="#ppt_x"/>
                                          </p:val>
                                        </p:tav>
                                        <p:tav tm="100000">
                                          <p:val>
                                            <p:strVal val="#ppt_x"/>
                                          </p:val>
                                        </p:tav>
                                      </p:tavLst>
                                    </p:anim>
                                    <p:anim calcmode="lin" valueType="num">
                                      <p:cBhvr>
                                        <p:cTn id="14"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1000"/>
                                        <p:tgtEl>
                                          <p:spTgt spid="42"/>
                                        </p:tgtEl>
                                      </p:cBhvr>
                                    </p:animEffect>
                                    <p:anim calcmode="lin" valueType="num">
                                      <p:cBhvr>
                                        <p:cTn id="25" dur="1000" fill="hold"/>
                                        <p:tgtEl>
                                          <p:spTgt spid="42"/>
                                        </p:tgtEl>
                                        <p:attrNameLst>
                                          <p:attrName>ppt_x</p:attrName>
                                        </p:attrNameLst>
                                      </p:cBhvr>
                                      <p:tavLst>
                                        <p:tav tm="0">
                                          <p:val>
                                            <p:strVal val="#ppt_x"/>
                                          </p:val>
                                        </p:tav>
                                        <p:tav tm="100000">
                                          <p:val>
                                            <p:strVal val="#ppt_x"/>
                                          </p:val>
                                        </p:tav>
                                      </p:tavLst>
                                    </p:anim>
                                    <p:anim calcmode="lin" valueType="num">
                                      <p:cBhvr>
                                        <p:cTn id="26"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1000"/>
                                        <p:tgtEl>
                                          <p:spTgt spid="59"/>
                                        </p:tgtEl>
                                      </p:cBhvr>
                                    </p:animEffect>
                                    <p:anim calcmode="lin" valueType="num">
                                      <p:cBhvr>
                                        <p:cTn id="32" dur="1000" fill="hold"/>
                                        <p:tgtEl>
                                          <p:spTgt spid="59"/>
                                        </p:tgtEl>
                                        <p:attrNameLst>
                                          <p:attrName>ppt_x</p:attrName>
                                        </p:attrNameLst>
                                      </p:cBhvr>
                                      <p:tavLst>
                                        <p:tav tm="0">
                                          <p:val>
                                            <p:strVal val="#ppt_x"/>
                                          </p:val>
                                        </p:tav>
                                        <p:tav tm="100000">
                                          <p:val>
                                            <p:strVal val="#ppt_x"/>
                                          </p:val>
                                        </p:tav>
                                      </p:tavLst>
                                    </p:anim>
                                    <p:anim calcmode="lin" valueType="num">
                                      <p:cBhvr>
                                        <p:cTn id="33" dur="1000" fill="hold"/>
                                        <p:tgtEl>
                                          <p:spTgt spid="5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4"/>
                                        </p:tgtEl>
                                        <p:attrNameLst>
                                          <p:attrName>style.visibility</p:attrName>
                                        </p:attrNameLst>
                                      </p:cBhvr>
                                      <p:to>
                                        <p:strVal val="visible"/>
                                      </p:to>
                                    </p:set>
                                    <p:animEffect transition="in" filter="fade">
                                      <p:cBhvr>
                                        <p:cTn id="36" dur="1000"/>
                                        <p:tgtEl>
                                          <p:spTgt spid="54"/>
                                        </p:tgtEl>
                                      </p:cBhvr>
                                    </p:animEffect>
                                    <p:anim calcmode="lin" valueType="num">
                                      <p:cBhvr>
                                        <p:cTn id="37" dur="1000" fill="hold"/>
                                        <p:tgtEl>
                                          <p:spTgt spid="54"/>
                                        </p:tgtEl>
                                        <p:attrNameLst>
                                          <p:attrName>ppt_x</p:attrName>
                                        </p:attrNameLst>
                                      </p:cBhvr>
                                      <p:tavLst>
                                        <p:tav tm="0">
                                          <p:val>
                                            <p:strVal val="#ppt_x"/>
                                          </p:val>
                                        </p:tav>
                                        <p:tav tm="100000">
                                          <p:val>
                                            <p:strVal val="#ppt_x"/>
                                          </p:val>
                                        </p:tav>
                                      </p:tavLst>
                                    </p:anim>
                                    <p:anim calcmode="lin" valueType="num">
                                      <p:cBhvr>
                                        <p:cTn id="38"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fade">
                                      <p:cBhvr>
                                        <p:cTn id="43" dur="1000"/>
                                        <p:tgtEl>
                                          <p:spTgt spid="64"/>
                                        </p:tgtEl>
                                      </p:cBhvr>
                                    </p:animEffect>
                                    <p:anim calcmode="lin" valueType="num">
                                      <p:cBhvr>
                                        <p:cTn id="44" dur="1000" fill="hold"/>
                                        <p:tgtEl>
                                          <p:spTgt spid="64"/>
                                        </p:tgtEl>
                                        <p:attrNameLst>
                                          <p:attrName>ppt_x</p:attrName>
                                        </p:attrNameLst>
                                      </p:cBhvr>
                                      <p:tavLst>
                                        <p:tav tm="0">
                                          <p:val>
                                            <p:strVal val="#ppt_x"/>
                                          </p:val>
                                        </p:tav>
                                        <p:tav tm="100000">
                                          <p:val>
                                            <p:strVal val="#ppt_x"/>
                                          </p:val>
                                        </p:tav>
                                      </p:tavLst>
                                    </p:anim>
                                    <p:anim calcmode="lin" valueType="num">
                                      <p:cBhvr>
                                        <p:cTn id="45" dur="1000" fill="hold"/>
                                        <p:tgtEl>
                                          <p:spTgt spid="64"/>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1000"/>
                                        <p:tgtEl>
                                          <p:spTgt spid="63"/>
                                        </p:tgtEl>
                                      </p:cBhvr>
                                    </p:animEffect>
                                    <p:anim calcmode="lin" valueType="num">
                                      <p:cBhvr>
                                        <p:cTn id="49" dur="1000" fill="hold"/>
                                        <p:tgtEl>
                                          <p:spTgt spid="63"/>
                                        </p:tgtEl>
                                        <p:attrNameLst>
                                          <p:attrName>ppt_x</p:attrName>
                                        </p:attrNameLst>
                                      </p:cBhvr>
                                      <p:tavLst>
                                        <p:tav tm="0">
                                          <p:val>
                                            <p:strVal val="#ppt_x"/>
                                          </p:val>
                                        </p:tav>
                                        <p:tav tm="100000">
                                          <p:val>
                                            <p:strVal val="#ppt_x"/>
                                          </p:val>
                                        </p:tav>
                                      </p:tavLst>
                                    </p:anim>
                                    <p:anim calcmode="lin" valueType="num">
                                      <p:cBhvr>
                                        <p:cTn id="50"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fade">
                                      <p:cBhvr>
                                        <p:cTn id="55" dur="1000"/>
                                        <p:tgtEl>
                                          <p:spTgt spid="56"/>
                                        </p:tgtEl>
                                      </p:cBhvr>
                                    </p:animEffect>
                                    <p:anim calcmode="lin" valueType="num">
                                      <p:cBhvr>
                                        <p:cTn id="56" dur="1000" fill="hold"/>
                                        <p:tgtEl>
                                          <p:spTgt spid="56"/>
                                        </p:tgtEl>
                                        <p:attrNameLst>
                                          <p:attrName>ppt_x</p:attrName>
                                        </p:attrNameLst>
                                      </p:cBhvr>
                                      <p:tavLst>
                                        <p:tav tm="0">
                                          <p:val>
                                            <p:strVal val="#ppt_x"/>
                                          </p:val>
                                        </p:tav>
                                        <p:tav tm="100000">
                                          <p:val>
                                            <p:strVal val="#ppt_x"/>
                                          </p:val>
                                        </p:tav>
                                      </p:tavLst>
                                    </p:anim>
                                    <p:anim calcmode="lin" valueType="num">
                                      <p:cBhvr>
                                        <p:cTn id="57"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56" grpId="0"/>
      <p:bldP spid="49" grpId="0"/>
      <p:bldP spid="54" grpId="0"/>
      <p:bldP spid="6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46547" y="665561"/>
            <a:ext cx="6701433" cy="425758"/>
          </a:xfrm>
          <a:prstGeom prst="rect">
            <a:avLst/>
          </a:prstGeom>
        </p:spPr>
        <p:txBody>
          <a:bodyPr wrap="square">
            <a:spAutoFit/>
          </a:bodyPr>
          <a:lstStyle/>
          <a:p>
            <a:pPr marL="0" marR="0" lvl="0" indent="0" algn="l" defTabSz="1219170" rtl="0" eaLnBrk="1" fontAlgn="auto" latinLnBrk="0" hangingPunct="1">
              <a:lnSpc>
                <a:spcPts val="2600"/>
              </a:lnSpc>
              <a:spcBef>
                <a:spcPts val="0"/>
              </a:spcBef>
              <a:spcAft>
                <a:spcPts val="0"/>
              </a:spcAft>
              <a:buClrTx/>
              <a:buSzTx/>
              <a:buFontTx/>
              <a:buNone/>
              <a:tabLst/>
              <a:defRPr/>
            </a:pPr>
            <a:r>
              <a:rPr kumimoji="0" lang="en-US" sz="2800" b="1" i="0" u="none" strike="noStrike" kern="1200" cap="none" spc="-133" normalizeH="0" baseline="0" noProof="0" dirty="0">
                <a:ln>
                  <a:noFill/>
                </a:ln>
                <a:solidFill>
                  <a:srgbClr val="273160"/>
                </a:solidFill>
                <a:effectLst/>
                <a:uLnTx/>
                <a:uFillTx/>
                <a:latin typeface="Segoe UI" panose="020B0502040204020203" pitchFamily="34" charset="0"/>
                <a:ea typeface="+mn-ea"/>
                <a:cs typeface="Segoe UI" panose="020B0502040204020203" pitchFamily="34" charset="0"/>
              </a:rPr>
              <a:t>LUIS INTENT EVOLUTION/ROADMAP</a:t>
            </a:r>
          </a:p>
        </p:txBody>
      </p:sp>
      <p:sp>
        <p:nvSpPr>
          <p:cNvPr id="9" name="Rectangle 8">
            <a:extLst>
              <a:ext uri="{FF2B5EF4-FFF2-40B4-BE49-F238E27FC236}">
                <a16:creationId xmlns:a16="http://schemas.microsoft.com/office/drawing/2014/main" id="{78F6D888-3D59-495B-87E0-51926D94DBB5}"/>
              </a:ext>
            </a:extLst>
          </p:cNvPr>
          <p:cNvSpPr/>
          <p:nvPr/>
        </p:nvSpPr>
        <p:spPr>
          <a:xfrm>
            <a:off x="0" y="6732547"/>
            <a:ext cx="12192000" cy="125453"/>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white"/>
              </a:solidFill>
              <a:effectLst/>
              <a:uLnTx/>
              <a:uFillTx/>
              <a:latin typeface="Segoe UI Light"/>
              <a:ea typeface="+mn-ea"/>
              <a:cs typeface="+mn-cs"/>
            </a:endParaRPr>
          </a:p>
        </p:txBody>
      </p:sp>
      <p:cxnSp>
        <p:nvCxnSpPr>
          <p:cNvPr id="19" name="Straight Connector 18">
            <a:extLst>
              <a:ext uri="{FF2B5EF4-FFF2-40B4-BE49-F238E27FC236}">
                <a16:creationId xmlns:a16="http://schemas.microsoft.com/office/drawing/2014/main" id="{C2199506-ABC6-4D11-A5E8-14EC5BD821CF}"/>
              </a:ext>
            </a:extLst>
          </p:cNvPr>
          <p:cNvCxnSpPr>
            <a:cxnSpLocks/>
          </p:cNvCxnSpPr>
          <p:nvPr/>
        </p:nvCxnSpPr>
        <p:spPr>
          <a:xfrm>
            <a:off x="455168" y="728260"/>
            <a:ext cx="0" cy="615400"/>
          </a:xfrm>
          <a:prstGeom prst="line">
            <a:avLst/>
          </a:prstGeom>
          <a:ln w="57150">
            <a:solidFill>
              <a:srgbClr val="0069AA"/>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EC4868E2-A7C8-4602-93D6-C04947DB44A4}"/>
              </a:ext>
            </a:extLst>
          </p:cNvPr>
          <p:cNvSpPr/>
          <p:nvPr/>
        </p:nvSpPr>
        <p:spPr>
          <a:xfrm>
            <a:off x="646548" y="1035960"/>
            <a:ext cx="10953025" cy="623077"/>
          </a:xfrm>
          <a:prstGeom prst="rect">
            <a:avLst/>
          </a:prstGeom>
        </p:spPr>
        <p:txBody>
          <a:bodyPr wrap="square">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rPr>
              <a:t>The following illustrates use cases selected for the Project (</a:t>
            </a:r>
            <a:r>
              <a:rPr kumimoji="0" lang="en-US" sz="1200" b="1" i="0" u="none" strike="noStrike" kern="1200" cap="none" spc="0" normalizeH="0" baseline="0" noProof="0">
                <a:ln>
                  <a:noFill/>
                </a:ln>
                <a:solidFill>
                  <a:srgbClr val="00AEEF"/>
                </a:solidFill>
                <a:effectLst/>
                <a:uLnTx/>
                <a:uFillTx/>
                <a:latin typeface="Segoe UI Light" panose="020B0502040204020203" pitchFamily="34" charset="0"/>
                <a:ea typeface="+mn-ea"/>
                <a:cs typeface="Segoe UI Light" panose="020B0502040204020203" pitchFamily="34" charset="0"/>
              </a:rPr>
              <a:t>highlighted</a:t>
            </a:r>
            <a:r>
              <a:rPr kumimoji="0" lang="en-US" sz="1200" b="0" i="0" u="none" strike="noStrike" kern="120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rPr>
              <a:t>) as well as potential future use cases that can be considered to further evolve bot experience.</a:t>
            </a:r>
          </a:p>
        </p:txBody>
      </p:sp>
      <p:graphicFrame>
        <p:nvGraphicFramePr>
          <p:cNvPr id="3" name="Diagram 2">
            <a:extLst>
              <a:ext uri="{FF2B5EF4-FFF2-40B4-BE49-F238E27FC236}">
                <a16:creationId xmlns:a16="http://schemas.microsoft.com/office/drawing/2014/main" id="{E2C27377-128D-403D-8F5B-6B7A72E84F69}"/>
              </a:ext>
            </a:extLst>
          </p:cNvPr>
          <p:cNvGraphicFramePr/>
          <p:nvPr>
            <p:extLst/>
          </p:nvPr>
        </p:nvGraphicFramePr>
        <p:xfrm>
          <a:off x="404119" y="1500942"/>
          <a:ext cx="11401515" cy="5211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5" name="Straight Connector 4">
            <a:extLst>
              <a:ext uri="{FF2B5EF4-FFF2-40B4-BE49-F238E27FC236}">
                <a16:creationId xmlns:a16="http://schemas.microsoft.com/office/drawing/2014/main" id="{47A59ABB-78DE-478D-87EA-F383BF055F11}"/>
              </a:ext>
            </a:extLst>
          </p:cNvPr>
          <p:cNvCxnSpPr>
            <a:cxnSpLocks/>
          </p:cNvCxnSpPr>
          <p:nvPr/>
        </p:nvCxnSpPr>
        <p:spPr>
          <a:xfrm flipH="1" flipV="1">
            <a:off x="5095981" y="1747631"/>
            <a:ext cx="1" cy="476618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Straight Connector 12">
            <a:extLst>
              <a:ext uri="{FF2B5EF4-FFF2-40B4-BE49-F238E27FC236}">
                <a16:creationId xmlns:a16="http://schemas.microsoft.com/office/drawing/2014/main" id="{380EF086-D6AC-48D9-97AB-B2CFBF6088A4}"/>
              </a:ext>
            </a:extLst>
          </p:cNvPr>
          <p:cNvCxnSpPr>
            <a:cxnSpLocks/>
          </p:cNvCxnSpPr>
          <p:nvPr/>
        </p:nvCxnSpPr>
        <p:spPr>
          <a:xfrm flipH="1" flipV="1">
            <a:off x="8347186" y="1747631"/>
            <a:ext cx="1" cy="476618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Rectangle: Rounded Corners 11">
            <a:extLst>
              <a:ext uri="{FF2B5EF4-FFF2-40B4-BE49-F238E27FC236}">
                <a16:creationId xmlns:a16="http://schemas.microsoft.com/office/drawing/2014/main" id="{98C2F2C9-EE99-4BAE-8D38-ABD95B7859B9}"/>
              </a:ext>
            </a:extLst>
          </p:cNvPr>
          <p:cNvSpPr/>
          <p:nvPr/>
        </p:nvSpPr>
        <p:spPr>
          <a:xfrm>
            <a:off x="2401867" y="1747631"/>
            <a:ext cx="2305988" cy="451039"/>
          </a:xfrm>
          <a:prstGeom prst="roundRect">
            <a:avLst/>
          </a:prstGeom>
          <a:solidFill>
            <a:srgbClr val="B2E7FA"/>
          </a:solidFill>
          <a:ln w="127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a:ln>
                  <a:noFill/>
                </a:ln>
                <a:solidFill>
                  <a:prstClr val="black"/>
                </a:solidFill>
                <a:effectLst/>
                <a:uLnTx/>
                <a:uFillTx/>
                <a:latin typeface="Segoe UI"/>
                <a:ea typeface="+mn-ea"/>
                <a:cs typeface="+mn-cs"/>
              </a:rPr>
              <a:t>~100 FAQ Initial Model Training using QnA Maker</a:t>
            </a:r>
          </a:p>
        </p:txBody>
      </p:sp>
      <p:sp>
        <p:nvSpPr>
          <p:cNvPr id="16" name="Rectangle: Rounded Corners 15">
            <a:extLst>
              <a:ext uri="{FF2B5EF4-FFF2-40B4-BE49-F238E27FC236}">
                <a16:creationId xmlns:a16="http://schemas.microsoft.com/office/drawing/2014/main" id="{7FC6798E-7768-46B7-8E01-C7B8860A4EED}"/>
              </a:ext>
            </a:extLst>
          </p:cNvPr>
          <p:cNvSpPr/>
          <p:nvPr/>
        </p:nvSpPr>
        <p:spPr>
          <a:xfrm>
            <a:off x="2401867" y="2560431"/>
            <a:ext cx="2305988" cy="451039"/>
          </a:xfrm>
          <a:prstGeom prst="roundRect">
            <a:avLst/>
          </a:prstGeom>
          <a:solidFill>
            <a:srgbClr val="B2E7FA"/>
          </a:solidFill>
          <a:ln w="127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black"/>
                </a:solidFill>
                <a:effectLst/>
                <a:uLnTx/>
                <a:uFillTx/>
                <a:latin typeface="Segoe UI"/>
                <a:ea typeface="+mn-ea"/>
                <a:cs typeface="+mn-cs"/>
              </a:rPr>
              <a:t>Personalized greeting related to Booking Process</a:t>
            </a:r>
          </a:p>
        </p:txBody>
      </p:sp>
      <p:sp>
        <p:nvSpPr>
          <p:cNvPr id="17" name="Rectangle: Rounded Corners 16">
            <a:extLst>
              <a:ext uri="{FF2B5EF4-FFF2-40B4-BE49-F238E27FC236}">
                <a16:creationId xmlns:a16="http://schemas.microsoft.com/office/drawing/2014/main" id="{3CB52647-DB5A-469E-B315-034347CBF570}"/>
              </a:ext>
            </a:extLst>
          </p:cNvPr>
          <p:cNvSpPr/>
          <p:nvPr/>
        </p:nvSpPr>
        <p:spPr>
          <a:xfrm>
            <a:off x="2426051" y="3454390"/>
            <a:ext cx="2305988" cy="451039"/>
          </a:xfrm>
          <a:prstGeom prst="roundRect">
            <a:avLst/>
          </a:prstGeom>
          <a:solidFill>
            <a:srgbClr val="B2E7FA"/>
          </a:solidFill>
          <a:ln w="127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black"/>
                </a:solidFill>
                <a:effectLst/>
                <a:uLnTx/>
                <a:uFillTx/>
                <a:latin typeface="Segoe UI"/>
                <a:ea typeface="+mn-ea"/>
                <a:cs typeface="+mn-cs"/>
              </a:rPr>
              <a:t>Booking Status, Booking Balance</a:t>
            </a:r>
          </a:p>
        </p:txBody>
      </p:sp>
      <p:sp>
        <p:nvSpPr>
          <p:cNvPr id="18" name="Rectangle: Rounded Corners 17">
            <a:extLst>
              <a:ext uri="{FF2B5EF4-FFF2-40B4-BE49-F238E27FC236}">
                <a16:creationId xmlns:a16="http://schemas.microsoft.com/office/drawing/2014/main" id="{8C18076D-498B-4ABB-BC20-020C37874061}"/>
              </a:ext>
            </a:extLst>
          </p:cNvPr>
          <p:cNvSpPr/>
          <p:nvPr/>
        </p:nvSpPr>
        <p:spPr>
          <a:xfrm>
            <a:off x="2426051" y="5161149"/>
            <a:ext cx="2305988" cy="451039"/>
          </a:xfrm>
          <a:prstGeom prst="roundRect">
            <a:avLst/>
          </a:prstGeom>
          <a:solidFill>
            <a:srgbClr val="B2E7FA"/>
          </a:solidFill>
          <a:ln w="127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black"/>
                </a:solidFill>
                <a:effectLst/>
                <a:uLnTx/>
                <a:uFillTx/>
                <a:latin typeface="Segoe UI"/>
                <a:ea typeface="+mn-ea"/>
                <a:cs typeface="+mn-cs"/>
              </a:rPr>
              <a:t>How to apply as an Exhibitor</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67" dirty="0">
                <a:solidFill>
                  <a:prstClr val="black"/>
                </a:solidFill>
                <a:latin typeface="Segoe UI"/>
              </a:rPr>
              <a:t>Booking Refund</a:t>
            </a:r>
            <a:endParaRPr kumimoji="0" lang="en-US" sz="1067" b="0" i="0" u="none" strike="noStrike" kern="1200" cap="none" spc="0" normalizeH="0" baseline="0" noProof="0" dirty="0">
              <a:ln>
                <a:noFill/>
              </a:ln>
              <a:solidFill>
                <a:prstClr val="black"/>
              </a:solidFill>
              <a:effectLst/>
              <a:uLnTx/>
              <a:uFillTx/>
              <a:latin typeface="Segoe UI"/>
              <a:ea typeface="+mn-ea"/>
              <a:cs typeface="+mn-cs"/>
            </a:endParaRPr>
          </a:p>
        </p:txBody>
      </p:sp>
      <p:sp>
        <p:nvSpPr>
          <p:cNvPr id="21" name="Rectangle: Rounded Corners 20">
            <a:extLst>
              <a:ext uri="{FF2B5EF4-FFF2-40B4-BE49-F238E27FC236}">
                <a16:creationId xmlns:a16="http://schemas.microsoft.com/office/drawing/2014/main" id="{230D322E-3D87-40C4-B1C2-E9ACD69A0B4B}"/>
              </a:ext>
            </a:extLst>
          </p:cNvPr>
          <p:cNvSpPr/>
          <p:nvPr/>
        </p:nvSpPr>
        <p:spPr>
          <a:xfrm>
            <a:off x="2426051" y="6011693"/>
            <a:ext cx="2305988" cy="451039"/>
          </a:xfrm>
          <a:prstGeom prst="roundRect">
            <a:avLst/>
          </a:prstGeom>
          <a:solidFill>
            <a:srgbClr val="B2E7FA"/>
          </a:solidFill>
          <a:ln w="127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a:ln>
                  <a:noFill/>
                </a:ln>
                <a:solidFill>
                  <a:prstClr val="black"/>
                </a:solidFill>
                <a:effectLst/>
                <a:uLnTx/>
                <a:uFillTx/>
                <a:latin typeface="Segoe UI"/>
                <a:ea typeface="+mn-ea"/>
                <a:cs typeface="+mn-cs"/>
              </a:rPr>
              <a:t>Change Password</a:t>
            </a:r>
          </a:p>
        </p:txBody>
      </p:sp>
      <p:sp>
        <p:nvSpPr>
          <p:cNvPr id="22" name="Rectangle: Rounded Corners 21">
            <a:extLst>
              <a:ext uri="{FF2B5EF4-FFF2-40B4-BE49-F238E27FC236}">
                <a16:creationId xmlns:a16="http://schemas.microsoft.com/office/drawing/2014/main" id="{D7F93BE3-8E8A-4368-831C-EDDD2693D4DA}"/>
              </a:ext>
            </a:extLst>
          </p:cNvPr>
          <p:cNvSpPr/>
          <p:nvPr/>
        </p:nvSpPr>
        <p:spPr>
          <a:xfrm>
            <a:off x="5509550" y="6011691"/>
            <a:ext cx="2305988" cy="451039"/>
          </a:xfrm>
          <a:prstGeom prst="roundRect">
            <a:avLst/>
          </a:prstGeom>
          <a:ln w="127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a:ln>
                  <a:noFill/>
                </a:ln>
                <a:solidFill>
                  <a:prstClr val="black"/>
                </a:solidFill>
                <a:effectLst/>
                <a:uLnTx/>
                <a:uFillTx/>
                <a:latin typeface="Segoe UI"/>
                <a:ea typeface="+mn-ea"/>
                <a:cs typeface="+mn-cs"/>
              </a:rPr>
              <a:t>Change Address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a:ln>
                  <a:noFill/>
                </a:ln>
                <a:solidFill>
                  <a:prstClr val="black"/>
                </a:solidFill>
                <a:effectLst/>
                <a:uLnTx/>
                <a:uFillTx/>
                <a:latin typeface="Segoe UI"/>
                <a:ea typeface="+mn-ea"/>
                <a:cs typeface="+mn-cs"/>
              </a:rPr>
              <a:t>Program Selection</a:t>
            </a:r>
          </a:p>
        </p:txBody>
      </p:sp>
      <p:sp>
        <p:nvSpPr>
          <p:cNvPr id="23" name="Rectangle: Rounded Corners 22">
            <a:extLst>
              <a:ext uri="{FF2B5EF4-FFF2-40B4-BE49-F238E27FC236}">
                <a16:creationId xmlns:a16="http://schemas.microsoft.com/office/drawing/2014/main" id="{CDFE2CC5-4984-4BB0-958B-A8ED3C571A20}"/>
              </a:ext>
            </a:extLst>
          </p:cNvPr>
          <p:cNvSpPr/>
          <p:nvPr/>
        </p:nvSpPr>
        <p:spPr>
          <a:xfrm>
            <a:off x="5509550" y="4301438"/>
            <a:ext cx="2305988" cy="451039"/>
          </a:xfrm>
          <a:prstGeom prst="roundRect">
            <a:avLst/>
          </a:prstGeom>
          <a:ln w="127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black"/>
                </a:solidFill>
                <a:effectLst/>
                <a:uLnTx/>
                <a:uFillTx/>
                <a:latin typeface="Segoe UI"/>
                <a:ea typeface="+mn-ea"/>
                <a:cs typeface="+mn-cs"/>
              </a:rPr>
              <a:t>Application, Orientation, Course Registration</a:t>
            </a:r>
          </a:p>
        </p:txBody>
      </p:sp>
      <p:sp>
        <p:nvSpPr>
          <p:cNvPr id="26" name="Rectangle: Rounded Corners 25">
            <a:extLst>
              <a:ext uri="{FF2B5EF4-FFF2-40B4-BE49-F238E27FC236}">
                <a16:creationId xmlns:a16="http://schemas.microsoft.com/office/drawing/2014/main" id="{9B8B0694-B244-49CA-8E93-F010420D33B9}"/>
              </a:ext>
            </a:extLst>
          </p:cNvPr>
          <p:cNvSpPr/>
          <p:nvPr/>
        </p:nvSpPr>
        <p:spPr>
          <a:xfrm>
            <a:off x="5509549" y="3448993"/>
            <a:ext cx="2305988" cy="451039"/>
          </a:xfrm>
          <a:prstGeom prst="roundRect">
            <a:avLst/>
          </a:prstGeom>
          <a:ln w="127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67" dirty="0">
                <a:solidFill>
                  <a:prstClr val="black"/>
                </a:solidFill>
                <a:latin typeface="Segoe UI"/>
              </a:rPr>
              <a:t>Agenda</a:t>
            </a:r>
            <a:r>
              <a:rPr kumimoji="0" lang="en-US" sz="1067" b="0" i="0" u="none" strike="noStrike" kern="1200" cap="none" spc="0" normalizeH="0" baseline="0" noProof="0" dirty="0">
                <a:ln>
                  <a:noFill/>
                </a:ln>
                <a:solidFill>
                  <a:prstClr val="black"/>
                </a:solidFill>
                <a:effectLst/>
                <a:uLnTx/>
                <a:uFillTx/>
                <a:latin typeface="Segoe UI"/>
                <a:ea typeface="+mn-ea"/>
                <a:cs typeface="+mn-cs"/>
              </a:rPr>
              <a:t> Selection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black"/>
                </a:solidFill>
                <a:effectLst/>
                <a:uLnTx/>
                <a:uFillTx/>
                <a:latin typeface="Segoe UI"/>
                <a:ea typeface="+mn-ea"/>
                <a:cs typeface="+mn-cs"/>
              </a:rPr>
              <a:t>(Recommendation/ML Driven)</a:t>
            </a:r>
          </a:p>
        </p:txBody>
      </p:sp>
      <p:sp>
        <p:nvSpPr>
          <p:cNvPr id="27" name="Rectangle: Rounded Corners 26">
            <a:extLst>
              <a:ext uri="{FF2B5EF4-FFF2-40B4-BE49-F238E27FC236}">
                <a16:creationId xmlns:a16="http://schemas.microsoft.com/office/drawing/2014/main" id="{3DF1B343-F74F-4245-A071-0C64BFDD4934}"/>
              </a:ext>
            </a:extLst>
          </p:cNvPr>
          <p:cNvSpPr/>
          <p:nvPr/>
        </p:nvSpPr>
        <p:spPr>
          <a:xfrm>
            <a:off x="5509547" y="2558466"/>
            <a:ext cx="2305988" cy="451039"/>
          </a:xfrm>
          <a:prstGeom prst="roundRect">
            <a:avLst/>
          </a:prstGeom>
          <a:ln w="127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black"/>
                </a:solidFill>
                <a:effectLst/>
                <a:uLnTx/>
                <a:uFillTx/>
                <a:latin typeface="Segoe UI"/>
                <a:ea typeface="+mn-ea"/>
                <a:cs typeface="+mn-cs"/>
              </a:rPr>
              <a:t>Critical deadline notification (e.g. Booking deadline)</a:t>
            </a:r>
          </a:p>
        </p:txBody>
      </p:sp>
      <p:sp>
        <p:nvSpPr>
          <p:cNvPr id="28" name="Rectangle: Rounded Corners 27">
            <a:extLst>
              <a:ext uri="{FF2B5EF4-FFF2-40B4-BE49-F238E27FC236}">
                <a16:creationId xmlns:a16="http://schemas.microsoft.com/office/drawing/2014/main" id="{75220BBC-87BF-4463-A44A-D15F72F70278}"/>
              </a:ext>
            </a:extLst>
          </p:cNvPr>
          <p:cNvSpPr/>
          <p:nvPr/>
        </p:nvSpPr>
        <p:spPr>
          <a:xfrm>
            <a:off x="5509546" y="1735435"/>
            <a:ext cx="2305988" cy="451039"/>
          </a:xfrm>
          <a:prstGeom prst="roundRect">
            <a:avLst/>
          </a:prstGeom>
          <a:ln w="127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black"/>
                </a:solidFill>
                <a:effectLst/>
                <a:uLnTx/>
                <a:uFillTx/>
                <a:latin typeface="Segoe UI"/>
                <a:ea typeface="+mn-ea"/>
                <a:cs typeface="+mn-cs"/>
              </a:rPr>
              <a:t>~200 FAQ / Model Tuning</a:t>
            </a:r>
          </a:p>
        </p:txBody>
      </p:sp>
      <p:sp>
        <p:nvSpPr>
          <p:cNvPr id="29" name="Rectangle: Rounded Corners 28">
            <a:extLst>
              <a:ext uri="{FF2B5EF4-FFF2-40B4-BE49-F238E27FC236}">
                <a16:creationId xmlns:a16="http://schemas.microsoft.com/office/drawing/2014/main" id="{EA1F5AA6-896A-4814-9E54-0453CAF6BAE3}"/>
              </a:ext>
            </a:extLst>
          </p:cNvPr>
          <p:cNvSpPr/>
          <p:nvPr/>
        </p:nvSpPr>
        <p:spPr>
          <a:xfrm>
            <a:off x="8615507" y="1747631"/>
            <a:ext cx="2305988" cy="451039"/>
          </a:xfrm>
          <a:prstGeom prst="roundRect">
            <a:avLst/>
          </a:prstGeom>
          <a:ln w="127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a:ln>
                  <a:noFill/>
                </a:ln>
                <a:solidFill>
                  <a:prstClr val="black"/>
                </a:solidFill>
                <a:effectLst/>
                <a:uLnTx/>
                <a:uFillTx/>
                <a:latin typeface="Segoe UI"/>
                <a:ea typeface="+mn-ea"/>
                <a:cs typeface="+mn-cs"/>
              </a:rPr>
              <a:t>Model Tuning</a:t>
            </a:r>
          </a:p>
        </p:txBody>
      </p:sp>
      <p:sp>
        <p:nvSpPr>
          <p:cNvPr id="2" name="Rectangle 1">
            <a:extLst>
              <a:ext uri="{FF2B5EF4-FFF2-40B4-BE49-F238E27FC236}">
                <a16:creationId xmlns:a16="http://schemas.microsoft.com/office/drawing/2014/main" id="{02066AE5-DC00-4FE8-8511-1B7156B43054}"/>
              </a:ext>
            </a:extLst>
          </p:cNvPr>
          <p:cNvSpPr/>
          <p:nvPr/>
        </p:nvSpPr>
        <p:spPr>
          <a:xfrm>
            <a:off x="2845255" y="1240946"/>
            <a:ext cx="1467581" cy="3385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a:ea typeface="+mn-ea"/>
                <a:cs typeface="+mn-cs"/>
              </a:rPr>
              <a:t>Current Scope</a:t>
            </a:r>
          </a:p>
        </p:txBody>
      </p:sp>
      <p:sp>
        <p:nvSpPr>
          <p:cNvPr id="31" name="Rectangle 30">
            <a:extLst>
              <a:ext uri="{FF2B5EF4-FFF2-40B4-BE49-F238E27FC236}">
                <a16:creationId xmlns:a16="http://schemas.microsoft.com/office/drawing/2014/main" id="{35A31A56-4D86-4044-BE57-1CC882D1BB5C}"/>
              </a:ext>
            </a:extLst>
          </p:cNvPr>
          <p:cNvSpPr/>
          <p:nvPr/>
        </p:nvSpPr>
        <p:spPr>
          <a:xfrm>
            <a:off x="5977096" y="1264443"/>
            <a:ext cx="1370888" cy="3385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a:ea typeface="+mn-ea"/>
                <a:cs typeface="+mn-cs"/>
              </a:rPr>
              <a:t>Scope v Next</a:t>
            </a:r>
          </a:p>
        </p:txBody>
      </p:sp>
      <p:sp>
        <p:nvSpPr>
          <p:cNvPr id="32" name="Rectangle 31">
            <a:extLst>
              <a:ext uri="{FF2B5EF4-FFF2-40B4-BE49-F238E27FC236}">
                <a16:creationId xmlns:a16="http://schemas.microsoft.com/office/drawing/2014/main" id="{4D7F8217-8094-441C-8597-AA521098C091}"/>
              </a:ext>
            </a:extLst>
          </p:cNvPr>
          <p:cNvSpPr/>
          <p:nvPr/>
        </p:nvSpPr>
        <p:spPr>
          <a:xfrm>
            <a:off x="8885511" y="1260050"/>
            <a:ext cx="1622559" cy="3385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a:ea typeface="+mn-ea"/>
                <a:cs typeface="+mn-cs"/>
              </a:rPr>
              <a:t>Scope v Next+1</a:t>
            </a:r>
          </a:p>
        </p:txBody>
      </p:sp>
      <p:sp>
        <p:nvSpPr>
          <p:cNvPr id="33" name="Rectangle: Rounded Corners 32">
            <a:extLst>
              <a:ext uri="{FF2B5EF4-FFF2-40B4-BE49-F238E27FC236}">
                <a16:creationId xmlns:a16="http://schemas.microsoft.com/office/drawing/2014/main" id="{C7B5BA87-C6F7-4B87-BADF-6CAAAA9A1ED9}"/>
              </a:ext>
            </a:extLst>
          </p:cNvPr>
          <p:cNvSpPr/>
          <p:nvPr/>
        </p:nvSpPr>
        <p:spPr>
          <a:xfrm>
            <a:off x="8634849" y="4325417"/>
            <a:ext cx="2305988" cy="451039"/>
          </a:xfrm>
          <a:prstGeom prst="roundRect">
            <a:avLst/>
          </a:prstGeom>
          <a:ln w="127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black"/>
                </a:solidFill>
                <a:effectLst/>
                <a:uLnTx/>
                <a:uFillTx/>
                <a:latin typeface="Segoe UI"/>
                <a:ea typeface="+mn-ea"/>
                <a:cs typeface="+mn-cs"/>
              </a:rPr>
              <a:t>Video specific Contextual Guided Scenarios</a:t>
            </a:r>
          </a:p>
        </p:txBody>
      </p:sp>
      <p:sp>
        <p:nvSpPr>
          <p:cNvPr id="34" name="Rectangle: Rounded Corners 33">
            <a:extLst>
              <a:ext uri="{FF2B5EF4-FFF2-40B4-BE49-F238E27FC236}">
                <a16:creationId xmlns:a16="http://schemas.microsoft.com/office/drawing/2014/main" id="{E594F42E-B49E-4FC9-97D0-DF85C3E3CE2E}"/>
              </a:ext>
            </a:extLst>
          </p:cNvPr>
          <p:cNvSpPr/>
          <p:nvPr/>
        </p:nvSpPr>
        <p:spPr>
          <a:xfrm>
            <a:off x="8612477" y="3459730"/>
            <a:ext cx="2305988" cy="451039"/>
          </a:xfrm>
          <a:prstGeom prst="roundRect">
            <a:avLst/>
          </a:prstGeom>
          <a:ln w="127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black"/>
                </a:solidFill>
                <a:effectLst/>
                <a:uLnTx/>
                <a:uFillTx/>
                <a:latin typeface="Segoe UI"/>
                <a:ea typeface="+mn-ea"/>
                <a:cs typeface="+mn-cs"/>
              </a:rPr>
              <a:t>Marketing/Outreach,</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black"/>
                </a:solidFill>
                <a:effectLst/>
                <a:uLnTx/>
                <a:uFillTx/>
                <a:latin typeface="Segoe UI"/>
                <a:ea typeface="+mn-ea"/>
                <a:cs typeface="+mn-cs"/>
              </a:rPr>
              <a:t>Event Management</a:t>
            </a:r>
          </a:p>
        </p:txBody>
      </p:sp>
    </p:spTree>
    <p:extLst>
      <p:ext uri="{BB962C8B-B14F-4D97-AF65-F5344CB8AC3E}">
        <p14:creationId xmlns:p14="http://schemas.microsoft.com/office/powerpoint/2010/main" val="35349309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46547" y="665560"/>
            <a:ext cx="11199358" cy="425758"/>
          </a:xfrm>
          <a:prstGeom prst="rect">
            <a:avLst/>
          </a:prstGeom>
        </p:spPr>
        <p:txBody>
          <a:bodyPr wrap="square">
            <a:spAutoFit/>
          </a:bodyPr>
          <a:lstStyle/>
          <a:p>
            <a:pPr marL="0" marR="0" lvl="0" indent="0" algn="l" defTabSz="1219170" rtl="0" eaLnBrk="1" fontAlgn="auto" latinLnBrk="0" hangingPunct="1">
              <a:lnSpc>
                <a:spcPts val="2600"/>
              </a:lnSpc>
              <a:spcBef>
                <a:spcPts val="0"/>
              </a:spcBef>
              <a:spcAft>
                <a:spcPts val="0"/>
              </a:spcAft>
              <a:buClrTx/>
              <a:buSzTx/>
              <a:buFontTx/>
              <a:buNone/>
              <a:tabLst/>
              <a:defRPr/>
            </a:pPr>
            <a:r>
              <a:rPr kumimoji="0" lang="en-US" sz="2800" b="1" i="0" u="none" strike="noStrike" kern="1200" cap="none" spc="-133" normalizeH="0" baseline="0" noProof="0" dirty="0">
                <a:ln>
                  <a:noFill/>
                </a:ln>
                <a:solidFill>
                  <a:srgbClr val="273160"/>
                </a:solidFill>
                <a:effectLst/>
                <a:uLnTx/>
                <a:uFillTx/>
                <a:latin typeface="Segoe UI" panose="020B0502040204020203" pitchFamily="34" charset="0"/>
                <a:ea typeface="+mn-ea"/>
                <a:cs typeface="Segoe UI" panose="020B0502040204020203" pitchFamily="34" charset="0"/>
              </a:rPr>
              <a:t>Discussion – one intent, or multiple intents. That is the question. </a:t>
            </a:r>
          </a:p>
        </p:txBody>
      </p:sp>
      <p:sp>
        <p:nvSpPr>
          <p:cNvPr id="9" name="Rectangle 8">
            <a:extLst>
              <a:ext uri="{FF2B5EF4-FFF2-40B4-BE49-F238E27FC236}">
                <a16:creationId xmlns:a16="http://schemas.microsoft.com/office/drawing/2014/main" id="{78F6D888-3D59-495B-87E0-51926D94DBB5}"/>
              </a:ext>
            </a:extLst>
          </p:cNvPr>
          <p:cNvSpPr/>
          <p:nvPr/>
        </p:nvSpPr>
        <p:spPr>
          <a:xfrm>
            <a:off x="0" y="6732547"/>
            <a:ext cx="12192000" cy="125453"/>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white"/>
              </a:solidFill>
              <a:effectLst/>
              <a:uLnTx/>
              <a:uFillTx/>
              <a:latin typeface="Segoe UI Light"/>
              <a:ea typeface="+mn-ea"/>
              <a:cs typeface="+mn-cs"/>
            </a:endParaRPr>
          </a:p>
        </p:txBody>
      </p:sp>
      <p:cxnSp>
        <p:nvCxnSpPr>
          <p:cNvPr id="19" name="Straight Connector 18">
            <a:extLst>
              <a:ext uri="{FF2B5EF4-FFF2-40B4-BE49-F238E27FC236}">
                <a16:creationId xmlns:a16="http://schemas.microsoft.com/office/drawing/2014/main" id="{C2199506-ABC6-4D11-A5E8-14EC5BD821CF}"/>
              </a:ext>
            </a:extLst>
          </p:cNvPr>
          <p:cNvCxnSpPr>
            <a:cxnSpLocks/>
          </p:cNvCxnSpPr>
          <p:nvPr/>
        </p:nvCxnSpPr>
        <p:spPr>
          <a:xfrm>
            <a:off x="455168" y="728260"/>
            <a:ext cx="0" cy="615400"/>
          </a:xfrm>
          <a:prstGeom prst="line">
            <a:avLst/>
          </a:prstGeom>
          <a:ln w="57150">
            <a:solidFill>
              <a:srgbClr val="0069AA"/>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EC4868E2-A7C8-4602-93D6-C04947DB44A4}"/>
              </a:ext>
            </a:extLst>
          </p:cNvPr>
          <p:cNvSpPr/>
          <p:nvPr/>
        </p:nvSpPr>
        <p:spPr>
          <a:xfrm>
            <a:off x="646548" y="1035960"/>
            <a:ext cx="10953025" cy="623077"/>
          </a:xfrm>
          <a:prstGeom prst="rect">
            <a:avLst/>
          </a:prstGeom>
        </p:spPr>
        <p:txBody>
          <a:bodyPr wrap="square">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The instructor will discuss this example with you before starting the discussion.</a:t>
            </a:r>
          </a:p>
        </p:txBody>
      </p:sp>
      <p:sp>
        <p:nvSpPr>
          <p:cNvPr id="34" name="Rectangle: Rounded Corners 33">
            <a:extLst>
              <a:ext uri="{FF2B5EF4-FFF2-40B4-BE49-F238E27FC236}">
                <a16:creationId xmlns:a16="http://schemas.microsoft.com/office/drawing/2014/main" id="{081B4D8F-4A3F-4906-97B1-037CD80BFBD2}"/>
              </a:ext>
            </a:extLst>
          </p:cNvPr>
          <p:cNvSpPr/>
          <p:nvPr/>
        </p:nvSpPr>
        <p:spPr>
          <a:xfrm>
            <a:off x="2827541" y="2745532"/>
            <a:ext cx="107421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black"/>
                </a:solidFill>
                <a:effectLst/>
                <a:uLnTx/>
                <a:uFillTx/>
                <a:latin typeface="Segoe UI Light"/>
                <a:ea typeface="+mn-ea"/>
                <a:cs typeface="+mn-cs"/>
              </a:rPr>
              <a:t>Get video</a:t>
            </a:r>
          </a:p>
        </p:txBody>
      </p:sp>
      <p:sp>
        <p:nvSpPr>
          <p:cNvPr id="35" name="Rectangle: Rounded Corners 34">
            <a:extLst>
              <a:ext uri="{FF2B5EF4-FFF2-40B4-BE49-F238E27FC236}">
                <a16:creationId xmlns:a16="http://schemas.microsoft.com/office/drawing/2014/main" id="{20148BD2-1970-474D-A4DA-EF5A6EB85852}"/>
              </a:ext>
            </a:extLst>
          </p:cNvPr>
          <p:cNvSpPr/>
          <p:nvPr/>
        </p:nvSpPr>
        <p:spPr>
          <a:xfrm>
            <a:off x="2827541" y="2745532"/>
            <a:ext cx="222934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black"/>
                </a:solidFill>
                <a:effectLst/>
                <a:uLnTx/>
                <a:uFillTx/>
                <a:latin typeface="Segoe UI Light"/>
                <a:ea typeface="+mn-ea"/>
                <a:cs typeface="+mn-cs"/>
              </a:rPr>
              <a:t>Booking Information</a:t>
            </a:r>
          </a:p>
        </p:txBody>
      </p:sp>
      <p:sp>
        <p:nvSpPr>
          <p:cNvPr id="42" name="Rectangle 41">
            <a:extLst>
              <a:ext uri="{FF2B5EF4-FFF2-40B4-BE49-F238E27FC236}">
                <a16:creationId xmlns:a16="http://schemas.microsoft.com/office/drawing/2014/main" id="{4CFFE607-A607-4A38-8572-4F0A740EE802}"/>
              </a:ext>
            </a:extLst>
          </p:cNvPr>
          <p:cNvSpPr/>
          <p:nvPr/>
        </p:nvSpPr>
        <p:spPr>
          <a:xfrm>
            <a:off x="455168" y="2761455"/>
            <a:ext cx="2229349" cy="338554"/>
          </a:xfrm>
          <a:prstGeom prst="rect">
            <a:avLst/>
          </a:prstGeom>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Light"/>
                <a:ea typeface="+mn-ea"/>
                <a:cs typeface="+mn-cs"/>
              </a:rPr>
              <a:t>Top Business Intents</a:t>
            </a:r>
          </a:p>
        </p:txBody>
      </p:sp>
      <p:sp>
        <p:nvSpPr>
          <p:cNvPr id="44" name="Rectangle: Rounded Corners 43">
            <a:extLst>
              <a:ext uri="{FF2B5EF4-FFF2-40B4-BE49-F238E27FC236}">
                <a16:creationId xmlns:a16="http://schemas.microsoft.com/office/drawing/2014/main" id="{9A408E2E-D36E-4A08-8213-CC927972AFF8}"/>
              </a:ext>
            </a:extLst>
          </p:cNvPr>
          <p:cNvSpPr/>
          <p:nvPr/>
        </p:nvSpPr>
        <p:spPr>
          <a:xfrm>
            <a:off x="2827541" y="1739395"/>
            <a:ext cx="7254616"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black"/>
                </a:solidFill>
                <a:effectLst/>
                <a:uLnTx/>
                <a:uFillTx/>
                <a:latin typeface="Segoe UI Light"/>
                <a:ea typeface="+mn-ea"/>
                <a:cs typeface="+mn-cs"/>
              </a:rPr>
              <a:t>Conference Management Bot</a:t>
            </a:r>
          </a:p>
        </p:txBody>
      </p:sp>
      <p:sp>
        <p:nvSpPr>
          <p:cNvPr id="67" name="Rectangle 66">
            <a:extLst>
              <a:ext uri="{FF2B5EF4-FFF2-40B4-BE49-F238E27FC236}">
                <a16:creationId xmlns:a16="http://schemas.microsoft.com/office/drawing/2014/main" id="{AF85CF70-63AE-4C4B-9F00-4444B3A029E2}"/>
              </a:ext>
            </a:extLst>
          </p:cNvPr>
          <p:cNvSpPr/>
          <p:nvPr/>
        </p:nvSpPr>
        <p:spPr>
          <a:xfrm>
            <a:off x="646547" y="1755318"/>
            <a:ext cx="1635384" cy="338554"/>
          </a:xfrm>
          <a:prstGeom prst="rect">
            <a:avLst/>
          </a:prstGeom>
        </p:spPr>
        <p:txBody>
          <a:bodyPr wrap="non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Light"/>
                <a:ea typeface="+mn-ea"/>
                <a:cs typeface="+mn-cs"/>
              </a:rPr>
              <a:t>Business Domain</a:t>
            </a:r>
          </a:p>
        </p:txBody>
      </p:sp>
      <p:sp>
        <p:nvSpPr>
          <p:cNvPr id="26" name="Rectangle: Rounded Corners 25">
            <a:extLst>
              <a:ext uri="{FF2B5EF4-FFF2-40B4-BE49-F238E27FC236}">
                <a16:creationId xmlns:a16="http://schemas.microsoft.com/office/drawing/2014/main" id="{224E12F7-C14C-46E8-963E-3F28D51FC4FB}"/>
              </a:ext>
            </a:extLst>
          </p:cNvPr>
          <p:cNvSpPr/>
          <p:nvPr/>
        </p:nvSpPr>
        <p:spPr>
          <a:xfrm>
            <a:off x="2827540" y="3728284"/>
            <a:ext cx="107421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black"/>
                </a:solidFill>
                <a:effectLst/>
                <a:uLnTx/>
                <a:uFillTx/>
                <a:latin typeface="Segoe UI Light"/>
                <a:ea typeface="+mn-ea"/>
                <a:cs typeface="+mn-cs"/>
              </a:rPr>
              <a:t>Get Booking Balance</a:t>
            </a:r>
          </a:p>
        </p:txBody>
      </p:sp>
      <p:sp>
        <p:nvSpPr>
          <p:cNvPr id="27" name="Rectangle: Rounded Corners 26">
            <a:extLst>
              <a:ext uri="{FF2B5EF4-FFF2-40B4-BE49-F238E27FC236}">
                <a16:creationId xmlns:a16="http://schemas.microsoft.com/office/drawing/2014/main" id="{C8AC171C-B51C-40FE-A744-4D5899CBB31B}"/>
              </a:ext>
            </a:extLst>
          </p:cNvPr>
          <p:cNvSpPr/>
          <p:nvPr/>
        </p:nvSpPr>
        <p:spPr>
          <a:xfrm>
            <a:off x="3982671" y="3719118"/>
            <a:ext cx="107421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black"/>
                </a:solidFill>
                <a:effectLst/>
                <a:uLnTx/>
                <a:uFillTx/>
                <a:latin typeface="Segoe UI Light"/>
                <a:ea typeface="+mn-ea"/>
                <a:cs typeface="+mn-cs"/>
              </a:rPr>
              <a:t>Get Booking Status</a:t>
            </a:r>
          </a:p>
        </p:txBody>
      </p:sp>
      <p:sp>
        <p:nvSpPr>
          <p:cNvPr id="33" name="Rectangle 32">
            <a:extLst>
              <a:ext uri="{FF2B5EF4-FFF2-40B4-BE49-F238E27FC236}">
                <a16:creationId xmlns:a16="http://schemas.microsoft.com/office/drawing/2014/main" id="{9A56BE83-C7E7-4AEE-B07F-1DFD6DE18092}"/>
              </a:ext>
            </a:extLst>
          </p:cNvPr>
          <p:cNvSpPr/>
          <p:nvPr/>
        </p:nvSpPr>
        <p:spPr>
          <a:xfrm>
            <a:off x="455167" y="3534011"/>
            <a:ext cx="2229349" cy="338554"/>
          </a:xfrm>
          <a:prstGeom prst="rect">
            <a:avLst/>
          </a:prstGeom>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Light"/>
                <a:ea typeface="+mn-ea"/>
                <a:cs typeface="+mn-cs"/>
              </a:rPr>
              <a:t>LUIS Intents</a:t>
            </a:r>
          </a:p>
        </p:txBody>
      </p:sp>
      <p:sp>
        <p:nvSpPr>
          <p:cNvPr id="16" name="Rectangle: Rounded Corners 15">
            <a:extLst>
              <a:ext uri="{FF2B5EF4-FFF2-40B4-BE49-F238E27FC236}">
                <a16:creationId xmlns:a16="http://schemas.microsoft.com/office/drawing/2014/main" id="{66D85CFB-20C7-4B80-8204-9CD214140F1A}"/>
              </a:ext>
            </a:extLst>
          </p:cNvPr>
          <p:cNvSpPr/>
          <p:nvPr/>
        </p:nvSpPr>
        <p:spPr>
          <a:xfrm>
            <a:off x="7852808" y="2745532"/>
            <a:ext cx="222934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black"/>
                </a:solidFill>
                <a:effectLst/>
                <a:uLnTx/>
                <a:uFillTx/>
                <a:latin typeface="Segoe UI Light"/>
                <a:ea typeface="+mn-ea"/>
                <a:cs typeface="+mn-cs"/>
              </a:rPr>
              <a:t>Booking Information</a:t>
            </a:r>
          </a:p>
        </p:txBody>
      </p:sp>
      <p:sp>
        <p:nvSpPr>
          <p:cNvPr id="17" name="Rectangle: Rounded Corners 16">
            <a:extLst>
              <a:ext uri="{FF2B5EF4-FFF2-40B4-BE49-F238E27FC236}">
                <a16:creationId xmlns:a16="http://schemas.microsoft.com/office/drawing/2014/main" id="{21881FDB-29C8-4E8B-9747-196263C66506}"/>
              </a:ext>
            </a:extLst>
          </p:cNvPr>
          <p:cNvSpPr/>
          <p:nvPr/>
        </p:nvSpPr>
        <p:spPr>
          <a:xfrm>
            <a:off x="8530090" y="3730872"/>
            <a:ext cx="1074219" cy="370401"/>
          </a:xfrm>
          <a:prstGeom prst="roundRect">
            <a:avLst/>
          </a:prstGeom>
          <a:solidFill>
            <a:schemeClr val="bg1">
              <a:lumMod val="85000"/>
            </a:schemeClr>
          </a:solidFill>
          <a:ln w="127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black"/>
                </a:solidFill>
                <a:effectLst/>
                <a:uLnTx/>
                <a:uFillTx/>
                <a:latin typeface="Segoe UI Light"/>
                <a:ea typeface="+mn-ea"/>
                <a:cs typeface="+mn-cs"/>
              </a:rPr>
              <a:t>Get Booking Information</a:t>
            </a:r>
          </a:p>
        </p:txBody>
      </p:sp>
      <p:sp>
        <p:nvSpPr>
          <p:cNvPr id="18" name="Rectangle 17">
            <a:extLst>
              <a:ext uri="{FF2B5EF4-FFF2-40B4-BE49-F238E27FC236}">
                <a16:creationId xmlns:a16="http://schemas.microsoft.com/office/drawing/2014/main" id="{AE629BA2-95B9-4344-B3C9-694192A72800}"/>
              </a:ext>
            </a:extLst>
          </p:cNvPr>
          <p:cNvSpPr/>
          <p:nvPr/>
        </p:nvSpPr>
        <p:spPr>
          <a:xfrm>
            <a:off x="1299057" y="4851891"/>
            <a:ext cx="9237191" cy="759182"/>
          </a:xfrm>
          <a:prstGeom prst="rect">
            <a:avLst/>
          </a:prstGeom>
        </p:spPr>
        <p:txBody>
          <a:bodyPr wrap="square">
            <a:spAutoFit/>
          </a:bodyPr>
          <a:lstStyle/>
          <a:p>
            <a:pPr marL="0" marR="0" lvl="0" indent="0" algn="l" defTabSz="1219170" rtl="0" eaLnBrk="1" fontAlgn="auto" latinLnBrk="0" hangingPunct="1">
              <a:lnSpc>
                <a:spcPts val="2600"/>
              </a:lnSpc>
              <a:spcBef>
                <a:spcPts val="0"/>
              </a:spcBef>
              <a:spcAft>
                <a:spcPts val="0"/>
              </a:spcAft>
              <a:buClrTx/>
              <a:buSzTx/>
              <a:buFontTx/>
              <a:buNone/>
              <a:tabLst/>
              <a:defRPr/>
            </a:pPr>
            <a:r>
              <a:rPr kumimoji="0" lang="en-US" sz="2800" b="1" i="0" u="none" strike="noStrike" kern="1200" cap="none" spc="-133" normalizeH="0" baseline="0" noProof="0" dirty="0">
                <a:ln>
                  <a:noFill/>
                </a:ln>
                <a:solidFill>
                  <a:srgbClr val="273160"/>
                </a:solidFill>
                <a:effectLst/>
                <a:uLnTx/>
                <a:uFillTx/>
                <a:latin typeface="Segoe UI" panose="020B0502040204020203" pitchFamily="34" charset="0"/>
                <a:ea typeface="+mn-ea"/>
                <a:cs typeface="Segoe UI" panose="020B0502040204020203" pitchFamily="34" charset="0"/>
              </a:rPr>
              <a:t>What would be the pro’s and cons of using two LUIS intents</a:t>
            </a:r>
          </a:p>
          <a:p>
            <a:pPr marL="0" marR="0" lvl="0" indent="0" algn="l" defTabSz="1219170" rtl="0" eaLnBrk="1" fontAlgn="auto" latinLnBrk="0" hangingPunct="1">
              <a:lnSpc>
                <a:spcPts val="2600"/>
              </a:lnSpc>
              <a:spcBef>
                <a:spcPts val="0"/>
              </a:spcBef>
              <a:spcAft>
                <a:spcPts val="0"/>
              </a:spcAft>
              <a:buClrTx/>
              <a:buSzTx/>
              <a:buFontTx/>
              <a:buNone/>
              <a:tabLst/>
              <a:defRPr/>
            </a:pPr>
            <a:r>
              <a:rPr lang="en-US" sz="2800" b="1" spc="-133" dirty="0">
                <a:solidFill>
                  <a:srgbClr val="273160"/>
                </a:solidFill>
                <a:latin typeface="Segoe UI" panose="020B0502040204020203" pitchFamily="34" charset="0"/>
                <a:cs typeface="Segoe UI" panose="020B0502040204020203" pitchFamily="34" charset="0"/>
              </a:rPr>
              <a:t>versus one in the example above?</a:t>
            </a:r>
            <a:endParaRPr kumimoji="0" lang="en-US" sz="2800" b="1" i="0" u="none" strike="noStrike" kern="1200" cap="none" spc="-133" normalizeH="0" baseline="0" noProof="0" dirty="0">
              <a:ln>
                <a:noFill/>
              </a:ln>
              <a:solidFill>
                <a:srgbClr val="27316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6397536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33" grpId="0"/>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39" y="2084172"/>
            <a:ext cx="11653523" cy="1162178"/>
          </a:xfrm>
        </p:spPr>
        <p:txBody>
          <a:bodyPr/>
          <a:lstStyle/>
          <a:p>
            <a:r>
              <a:rPr lang="en-US" dirty="0"/>
              <a:t>Designing Entities</a:t>
            </a:r>
          </a:p>
        </p:txBody>
      </p:sp>
    </p:spTree>
    <p:extLst>
      <p:ext uri="{BB962C8B-B14F-4D97-AF65-F5344CB8AC3E}">
        <p14:creationId xmlns:p14="http://schemas.microsoft.com/office/powerpoint/2010/main" val="2037618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2.xml><?xml version="1.0" encoding="utf-8"?>
<a:theme xmlns:a="http://schemas.openxmlformats.org/drawingml/2006/main" name="5-50173_Microsoft_Ready_Light_Template">
  <a:themeElements>
    <a:clrScheme name="Microsoft Ready Light">
      <a:dk1>
        <a:srgbClr val="353535"/>
      </a:dk1>
      <a:lt1>
        <a:srgbClr val="FFFFFF"/>
      </a:lt1>
      <a:dk2>
        <a:srgbClr val="002050"/>
      </a:dk2>
      <a:lt2>
        <a:srgbClr val="E6E6E6"/>
      </a:lt2>
      <a:accent1>
        <a:srgbClr val="002050"/>
      </a:accent1>
      <a:accent2>
        <a:srgbClr val="00188F"/>
      </a:accent2>
      <a:accent3>
        <a:srgbClr val="0078D7"/>
      </a:accent3>
      <a:accent4>
        <a:srgbClr val="00BCF2"/>
      </a:accent4>
      <a:accent5>
        <a:srgbClr val="00B294"/>
      </a:accent5>
      <a:accent6>
        <a:srgbClr val="BAD80A"/>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810D1621-7EC8-4B51-A678-36097813A578}" vid="{BABC4CDB-E230-49BE-A9F6-33781B02F17C}"/>
    </a:ext>
  </a:extLst>
</a:theme>
</file>

<file path=ppt/theme/theme3.xml><?xml version="1.0" encoding="utf-8"?>
<a:theme xmlns:a="http://schemas.openxmlformats.org/drawingml/2006/main" name="5-50173_Microsoft_Ready_Dark_Template">
  <a:themeElements>
    <a:clrScheme name="Microsoft Ready Dark">
      <a:dk1>
        <a:srgbClr val="353535"/>
      </a:dk1>
      <a:lt1>
        <a:srgbClr val="FFFFFF"/>
      </a:lt1>
      <a:dk2>
        <a:srgbClr val="002050"/>
      </a:dk2>
      <a:lt2>
        <a:srgbClr val="CDF4FF"/>
      </a:lt2>
      <a:accent1>
        <a:srgbClr val="0078D7"/>
      </a:accent1>
      <a:accent2>
        <a:srgbClr val="00BCF2"/>
      </a:accent2>
      <a:accent3>
        <a:srgbClr val="D2D2D2"/>
      </a:accent3>
      <a:accent4>
        <a:srgbClr val="00B294"/>
      </a:accent4>
      <a:accent5>
        <a:srgbClr val="BAD80A"/>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810D1621-7EC8-4B51-A678-36097813A578}" vid="{AAAB9BC6-90B3-485A-97BE-C966297A0E6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6-30537_Envision 2016 Keynote Templat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Envision_2016_Keynote_16x9_Template_033016" id="{6BB7CA33-D663-4366-BD8A-38B270669132}" vid="{152881AD-48A7-43F3-9C33-242C8A6BA4A7}"/>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astSharedByUser xmlns="8f159844-3118-4b08-9ac0-0a51e3431bb6">v-karfis@microsoft.com</LastSharedByUser>
    <SharedWithUsers xmlns="8f159844-3118-4b08-9ac0-0a51e3431bb6">
      <UserInfo>
        <DisplayName>Natalie Nurock</DisplayName>
        <AccountId>85</AccountId>
        <AccountType/>
      </UserInfo>
    </SharedWithUsers>
    <LastSharedByTime xmlns="8f159844-3118-4b08-9ac0-0a51e3431bb6">2018-03-14T05:42:29+00:00</LastSharedByTim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D93766AA3535D4C9AB033C0324D3CD7" ma:contentTypeVersion="6" ma:contentTypeDescription="Create a new document." ma:contentTypeScope="" ma:versionID="710d354100089abd2572cae88cea3a2b">
  <xsd:schema xmlns:xsd="http://www.w3.org/2001/XMLSchema" xmlns:xs="http://www.w3.org/2001/XMLSchema" xmlns:p="http://schemas.microsoft.com/office/2006/metadata/properties" xmlns:ns2="87bad0cd-9f5f-4471-94ca-f7c37ef15840" xmlns:ns3="8f159844-3118-4b08-9ac0-0a51e3431bb6" targetNamespace="http://schemas.microsoft.com/office/2006/metadata/properties" ma:root="true" ma:fieldsID="70ea667c588725e6207a5fd18235c984" ns2:_="" ns3:_="">
    <xsd:import namespace="87bad0cd-9f5f-4471-94ca-f7c37ef15840"/>
    <xsd:import namespace="8f159844-3118-4b08-9ac0-0a51e3431bb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bad0cd-9f5f-4471-94ca-f7c37ef158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f159844-3118-4b08-9ac0-0a51e3431bb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91DBAA-73B1-46DE-A02B-B400BCCAEA24}">
  <ds:schemaRefs>
    <ds:schemaRef ds:uri="8f159844-3118-4b08-9ac0-0a51e3431bb6"/>
    <ds:schemaRef ds:uri="87bad0cd-9f5f-4471-94ca-f7c37ef15840"/>
    <ds:schemaRef ds:uri="http://purl.org/dc/elements/1.1/"/>
    <ds:schemaRef ds:uri="http://purl.org/dc/terms/"/>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81018208-8004-4CED-BF44-ED368E32B811}">
  <ds:schemaRefs>
    <ds:schemaRef ds:uri="http://schemas.microsoft.com/sharepoint/v3/contenttype/forms"/>
  </ds:schemaRefs>
</ds:datastoreItem>
</file>

<file path=customXml/itemProps3.xml><?xml version="1.0" encoding="utf-8"?>
<ds:datastoreItem xmlns:ds="http://schemas.openxmlformats.org/officeDocument/2006/customXml" ds:itemID="{3C55D2E5-22B4-4502-8B75-3251A5BBB6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bad0cd-9f5f-4471-94ca-f7c37ef15840"/>
    <ds:schemaRef ds:uri="8f159844-3118-4b08-9ac0-0a51e3431b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1385</TotalTime>
  <Words>3539</Words>
  <Application>Microsoft Office PowerPoint</Application>
  <PresentationFormat>Widescreen</PresentationFormat>
  <Paragraphs>451</Paragraphs>
  <Slides>21</Slides>
  <Notes>21</Notes>
  <HiddenSlides>0</HiddenSlides>
  <MMClips>0</MMClips>
  <ScaleCrop>false</ScaleCrop>
  <HeadingPairs>
    <vt:vector size="6" baseType="variant">
      <vt:variant>
        <vt:lpstr>Fonts Used</vt:lpstr>
      </vt:variant>
      <vt:variant>
        <vt:i4>12</vt:i4>
      </vt:variant>
      <vt:variant>
        <vt:lpstr>Theme</vt:lpstr>
      </vt:variant>
      <vt:variant>
        <vt:i4>5</vt:i4>
      </vt:variant>
      <vt:variant>
        <vt:lpstr>Slide Titles</vt:lpstr>
      </vt:variant>
      <vt:variant>
        <vt:i4>21</vt:i4>
      </vt:variant>
    </vt:vector>
  </HeadingPairs>
  <TitlesOfParts>
    <vt:vector size="38" baseType="lpstr">
      <vt:lpstr>Arial</vt:lpstr>
      <vt:lpstr>Calibri</vt:lpstr>
      <vt:lpstr>Calibri Light</vt:lpstr>
      <vt:lpstr>Consolas</vt:lpstr>
      <vt:lpstr>Segoe</vt:lpstr>
      <vt:lpstr>Segoe UI</vt:lpstr>
      <vt:lpstr>Segoe UI Bold</vt:lpstr>
      <vt:lpstr>Segoe UI Light</vt:lpstr>
      <vt:lpstr>Segoe UI Semibold</vt:lpstr>
      <vt:lpstr>Segoe UI Semilight</vt:lpstr>
      <vt:lpstr>segoe-ui_normal</vt:lpstr>
      <vt:lpstr>Wingdings</vt:lpstr>
      <vt:lpstr>C+E Readiness Template</vt:lpstr>
      <vt:lpstr>5-50173_Microsoft_Ready_Light_Template</vt:lpstr>
      <vt:lpstr>5-50173_Microsoft_Ready_Dark_Template</vt:lpstr>
      <vt:lpstr>Office Theme</vt:lpstr>
      <vt:lpstr>6-30537_Envision 2016 Keynote Template</vt:lpstr>
      <vt:lpstr>Principles of LUIS Schema Design</vt:lpstr>
      <vt:lpstr>Session objectives and takeaways</vt:lpstr>
      <vt:lpstr>Design Domains and Intents</vt:lpstr>
      <vt:lpstr>PowerPoint Presentation</vt:lpstr>
      <vt:lpstr>PowerPoint Presentation</vt:lpstr>
      <vt:lpstr>PowerPoint Presentation</vt:lpstr>
      <vt:lpstr>PowerPoint Presentation</vt:lpstr>
      <vt:lpstr>PowerPoint Presentation</vt:lpstr>
      <vt:lpstr>Designing Entities</vt:lpstr>
      <vt:lpstr>PowerPoint Presentation</vt:lpstr>
      <vt:lpstr>PowerPoint Presentation</vt:lpstr>
      <vt:lpstr>PowerPoint Presentation</vt:lpstr>
      <vt:lpstr>Managing Utterances</vt:lpstr>
      <vt:lpstr>PowerPoint Presentation</vt:lpstr>
      <vt:lpstr>PowerPoint Presentation</vt:lpstr>
      <vt:lpstr>PowerPoint Presentation</vt:lpstr>
      <vt:lpstr>Best Practices</vt:lpstr>
      <vt:lpstr>PowerPoint Presentation</vt:lpstr>
      <vt:lpstr>PowerPoint Presentation</vt:lpstr>
      <vt:lpstr>Session objectives and takeaways</vt:lpstr>
      <vt:lpstr>Additional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Chris Testa-O Neill</cp:lastModifiedBy>
  <cp:revision>131</cp:revision>
  <dcterms:modified xsi:type="dcterms:W3CDTF">2018-04-24T13:21:18Z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0x010100ED93766AA3535D4C9AB033C0324D3CD7</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v-karfis@microsoft.com</vt:lpwstr>
  </property>
  <property fmtid="{D5CDD505-2E9C-101B-9397-08002B2CF9AE}" pid="6" name="MSIP_Label_f42aa342-8706-4288-bd11-ebb85995028c_SetDate">
    <vt:lpwstr>2017-12-19T18:52:59.5454825Z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