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2" r:id="rId5"/>
    <p:sldMasterId id="2147483702" r:id="rId6"/>
  </p:sldMasterIdLst>
  <p:notesMasterIdLst>
    <p:notesMasterId r:id="rId13"/>
  </p:notesMasterIdLst>
  <p:sldIdLst>
    <p:sldId id="1598" r:id="rId7"/>
    <p:sldId id="1554" r:id="rId8"/>
    <p:sldId id="1599" r:id="rId9"/>
    <p:sldId id="1600" r:id="rId10"/>
    <p:sldId id="1601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03DEF54-94D6-4B8C-B66A-FE6BF15660F0}">
          <p14:sldIdLst>
            <p14:sldId id="1598"/>
            <p14:sldId id="1554"/>
            <p14:sldId id="1599"/>
            <p14:sldId id="1600"/>
            <p14:sldId id="1601"/>
          </p14:sldIdLst>
        </p14:section>
        <p14:section name="Closing" id="{ED3D9EBA-5667-4F82-A18A-D6925A699660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4BBB"/>
    <a:srgbClr val="00BCF2"/>
    <a:srgbClr val="FFB900"/>
    <a:srgbClr val="C8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91" autoAdjust="0"/>
  </p:normalViewPr>
  <p:slideViewPr>
    <p:cSldViewPr snapToGrid="0">
      <p:cViewPr varScale="1">
        <p:scale>
          <a:sx n="97" d="100"/>
          <a:sy n="97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E8FA-D7B2-4534-825C-89895736491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94323-46EB-47FD-802B-1151F9FD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F1828-DED3-4B3E-946D-FF38F1AA0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sz="1200" dirty="0"/>
              <a:t>Refer to the main readme for the course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4/11/2018 7:35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2078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94323-46EB-47FD-802B-1151F9FD2B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sz="1200" dirty="0"/>
              <a:t>Key scenarios for bots – 10-15 minutes </a:t>
            </a:r>
          </a:p>
          <a:p>
            <a:pPr fontAlgn="ctr"/>
            <a:r>
              <a:rPr lang="en-US" sz="1200" dirty="0"/>
              <a:t>Common patterns – 5-10 minutes</a:t>
            </a:r>
          </a:p>
          <a:p>
            <a:pPr fontAlgn="ctr"/>
            <a:r>
              <a:rPr lang="en-US" sz="1200" dirty="0"/>
              <a:t>New Bot Framework SDK – 5-10 minutes </a:t>
            </a:r>
          </a:p>
          <a:p>
            <a:pPr fontAlgn="ctr"/>
            <a:r>
              <a:rPr lang="en-US" sz="1200" dirty="0"/>
              <a:t>QnA – remaining time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4/11/2018 8:07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7938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4/11/2018 8:11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33076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4/11/2018 7:35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4500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telligent Cloud Architect Boot Cam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2">
            <a:extLst>
              <a:ext uri="{FF2B5EF4-FFF2-40B4-BE49-F238E27FC236}">
                <a16:creationId xmlns:a16="http://schemas.microsoft.com/office/drawing/2014/main" id="{4482FD05-F4F6-4D52-A0D4-67F8B984BC9F}"/>
              </a:ext>
            </a:extLst>
          </p:cNvPr>
          <p:cNvSpPr/>
          <p:nvPr userDrawn="1"/>
        </p:nvSpPr>
        <p:spPr>
          <a:xfrm rot="16200000">
            <a:off x="8300546" y="1869065"/>
            <a:ext cx="2659858" cy="5123677"/>
          </a:xfrm>
          <a:custGeom>
            <a:avLst/>
            <a:gdLst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3" fmla="*/ 1485900 w 2971800"/>
              <a:gd name="connsiteY3" fmla="*/ 2290634 h 4581267"/>
              <a:gd name="connsiteX4" fmla="*/ 1485900 w 2971800"/>
              <a:gd name="connsiteY4" fmla="*/ 0 h 4581267"/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1485885 w 1485900"/>
              <a:gd name="connsiteY2" fmla="*/ 2301099 h 5095102"/>
              <a:gd name="connsiteX3" fmla="*/ 0 w 1485900"/>
              <a:gd name="connsiteY3" fmla="*/ 2290634 h 5095102"/>
              <a:gd name="connsiteX4" fmla="*/ 0 w 1485900"/>
              <a:gd name="connsiteY4" fmla="*/ 0 h 5095102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457184 w 1485900"/>
              <a:gd name="connsiteY2" fmla="*/ 5095102 h 5095102"/>
              <a:gd name="connsiteX0" fmla="*/ 1143000 w 2628900"/>
              <a:gd name="connsiteY0" fmla="*/ 0 h 5095102"/>
              <a:gd name="connsiteX1" fmla="*/ 2392182 w 2628900"/>
              <a:gd name="connsiteY1" fmla="*/ 1050219 h 5095102"/>
              <a:gd name="connsiteX2" fmla="*/ 2628885 w 2628900"/>
              <a:gd name="connsiteY2" fmla="*/ 2301099 h 5095102"/>
              <a:gd name="connsiteX3" fmla="*/ 1143000 w 2628900"/>
              <a:gd name="connsiteY3" fmla="*/ 2290634 h 5095102"/>
              <a:gd name="connsiteX4" fmla="*/ 1143000 w 2628900"/>
              <a:gd name="connsiteY4" fmla="*/ 0 h 5095102"/>
              <a:gd name="connsiteX0" fmla="*/ 0 w 2628900"/>
              <a:gd name="connsiteY0" fmla="*/ 1816100 h 5095102"/>
              <a:gd name="connsiteX1" fmla="*/ 2392182 w 2628900"/>
              <a:gd name="connsiteY1" fmla="*/ 1050219 h 5095102"/>
              <a:gd name="connsiteX2" fmla="*/ 1600184 w 2628900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2425520 w 2662238"/>
              <a:gd name="connsiteY1" fmla="*/ 1050219 h 5095102"/>
              <a:gd name="connsiteX2" fmla="*/ 1633522 w 2662238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9858" h="5123677" stroke="0" extrusionOk="0">
                <a:moveTo>
                  <a:pt x="1173958" y="0"/>
                </a:moveTo>
                <a:cubicBezTo>
                  <a:pt x="1679080" y="0"/>
                  <a:pt x="2149608" y="395585"/>
                  <a:pt x="2423140" y="1050219"/>
                </a:cubicBezTo>
                <a:cubicBezTo>
                  <a:pt x="2578929" y="1423063"/>
                  <a:pt x="2661157" y="1857606"/>
                  <a:pt x="2659843" y="2301099"/>
                </a:cubicBezTo>
                <a:lnTo>
                  <a:pt x="1173958" y="2290634"/>
                </a:lnTo>
                <a:lnTo>
                  <a:pt x="1173958" y="0"/>
                </a:lnTo>
                <a:close/>
              </a:path>
              <a:path w="2659858" h="5123677" fill="none">
                <a:moveTo>
                  <a:pt x="0" y="1889922"/>
                </a:moveTo>
                <a:cubicBezTo>
                  <a:pt x="1442247" y="2534466"/>
                  <a:pt x="1905795" y="3976716"/>
                  <a:pt x="1650192" y="5123677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  <a:alpha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c 12">
            <a:extLst>
              <a:ext uri="{FF2B5EF4-FFF2-40B4-BE49-F238E27FC236}">
                <a16:creationId xmlns:a16="http://schemas.microsoft.com/office/drawing/2014/main" id="{E73B8847-EA8B-4495-9732-9FA0DB1963B0}"/>
              </a:ext>
            </a:extLst>
          </p:cNvPr>
          <p:cNvSpPr/>
          <p:nvPr userDrawn="1"/>
        </p:nvSpPr>
        <p:spPr>
          <a:xfrm rot="16200000">
            <a:off x="4275597" y="-1752531"/>
            <a:ext cx="6569893" cy="9188265"/>
          </a:xfrm>
          <a:custGeom>
            <a:avLst/>
            <a:gdLst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3" fmla="*/ 1485900 w 2971800"/>
              <a:gd name="connsiteY3" fmla="*/ 2290634 h 4581267"/>
              <a:gd name="connsiteX4" fmla="*/ 1485900 w 2971800"/>
              <a:gd name="connsiteY4" fmla="*/ 0 h 4581267"/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1485885 w 1485900"/>
              <a:gd name="connsiteY2" fmla="*/ 2301099 h 5095102"/>
              <a:gd name="connsiteX3" fmla="*/ 0 w 1485900"/>
              <a:gd name="connsiteY3" fmla="*/ 2290634 h 5095102"/>
              <a:gd name="connsiteX4" fmla="*/ 0 w 1485900"/>
              <a:gd name="connsiteY4" fmla="*/ 0 h 5095102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457184 w 1485900"/>
              <a:gd name="connsiteY2" fmla="*/ 5095102 h 5095102"/>
              <a:gd name="connsiteX0" fmla="*/ 1143000 w 2628900"/>
              <a:gd name="connsiteY0" fmla="*/ 0 h 5095102"/>
              <a:gd name="connsiteX1" fmla="*/ 2392182 w 2628900"/>
              <a:gd name="connsiteY1" fmla="*/ 1050219 h 5095102"/>
              <a:gd name="connsiteX2" fmla="*/ 2628885 w 2628900"/>
              <a:gd name="connsiteY2" fmla="*/ 2301099 h 5095102"/>
              <a:gd name="connsiteX3" fmla="*/ 1143000 w 2628900"/>
              <a:gd name="connsiteY3" fmla="*/ 2290634 h 5095102"/>
              <a:gd name="connsiteX4" fmla="*/ 1143000 w 2628900"/>
              <a:gd name="connsiteY4" fmla="*/ 0 h 5095102"/>
              <a:gd name="connsiteX0" fmla="*/ 0 w 2628900"/>
              <a:gd name="connsiteY0" fmla="*/ 1816100 h 5095102"/>
              <a:gd name="connsiteX1" fmla="*/ 2392182 w 2628900"/>
              <a:gd name="connsiteY1" fmla="*/ 1050219 h 5095102"/>
              <a:gd name="connsiteX2" fmla="*/ 1600184 w 2628900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2425520 w 2662238"/>
              <a:gd name="connsiteY1" fmla="*/ 1050219 h 5095102"/>
              <a:gd name="connsiteX2" fmla="*/ 1633522 w 2662238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6109" h="5123677" stroke="0" extrusionOk="0">
                <a:moveTo>
                  <a:pt x="1150209" y="0"/>
                </a:moveTo>
                <a:cubicBezTo>
                  <a:pt x="1655331" y="0"/>
                  <a:pt x="2125859" y="395585"/>
                  <a:pt x="2399391" y="1050219"/>
                </a:cubicBezTo>
                <a:cubicBezTo>
                  <a:pt x="2555180" y="1423063"/>
                  <a:pt x="2637408" y="1857606"/>
                  <a:pt x="2636094" y="2301099"/>
                </a:cubicBezTo>
                <a:lnTo>
                  <a:pt x="1150209" y="2290634"/>
                </a:lnTo>
                <a:lnTo>
                  <a:pt x="1150209" y="0"/>
                </a:lnTo>
                <a:close/>
              </a:path>
              <a:path w="2636109" h="5123677" fill="none">
                <a:moveTo>
                  <a:pt x="0" y="2045387"/>
                </a:moveTo>
                <a:cubicBezTo>
                  <a:pt x="1360446" y="2375211"/>
                  <a:pt x="1736915" y="4098056"/>
                  <a:pt x="1626443" y="5123677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  <a:alpha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1F943766-1615-4432-905C-072976630204}"/>
              </a:ext>
            </a:extLst>
          </p:cNvPr>
          <p:cNvSpPr>
            <a:spLocks/>
          </p:cNvSpPr>
          <p:nvPr userDrawn="1"/>
        </p:nvSpPr>
        <p:spPr bwMode="auto">
          <a:xfrm>
            <a:off x="-92364" y="4651948"/>
            <a:ext cx="12284364" cy="2258859"/>
          </a:xfrm>
          <a:custGeom>
            <a:avLst/>
            <a:gdLst>
              <a:gd name="T0" fmla="*/ 4468 w 4666"/>
              <a:gd name="T1" fmla="*/ 394 h 887"/>
              <a:gd name="T2" fmla="*/ 4208 w 4666"/>
              <a:gd name="T3" fmla="*/ 497 h 887"/>
              <a:gd name="T4" fmla="*/ 4019 w 4666"/>
              <a:gd name="T5" fmla="*/ 257 h 887"/>
              <a:gd name="T6" fmla="*/ 3962 w 4666"/>
              <a:gd name="T7" fmla="*/ 180 h 887"/>
              <a:gd name="T8" fmla="*/ 3796 w 4666"/>
              <a:gd name="T9" fmla="*/ 257 h 887"/>
              <a:gd name="T10" fmla="*/ 3739 w 4666"/>
              <a:gd name="T11" fmla="*/ 320 h 887"/>
              <a:gd name="T12" fmla="*/ 3606 w 4666"/>
              <a:gd name="T13" fmla="*/ 109 h 887"/>
              <a:gd name="T14" fmla="*/ 3364 w 4666"/>
              <a:gd name="T15" fmla="*/ 0 h 887"/>
              <a:gd name="T16" fmla="*/ 2978 w 4666"/>
              <a:gd name="T17" fmla="*/ 257 h 887"/>
              <a:gd name="T18" fmla="*/ 2926 w 4666"/>
              <a:gd name="T19" fmla="*/ 180 h 887"/>
              <a:gd name="T20" fmla="*/ 2760 w 4666"/>
              <a:gd name="T21" fmla="*/ 257 h 887"/>
              <a:gd name="T22" fmla="*/ 2703 w 4666"/>
              <a:gd name="T23" fmla="*/ 497 h 887"/>
              <a:gd name="T24" fmla="*/ 2512 w 4666"/>
              <a:gd name="T25" fmla="*/ 394 h 887"/>
              <a:gd name="T26" fmla="*/ 2254 w 4666"/>
              <a:gd name="T27" fmla="*/ 320 h 887"/>
              <a:gd name="T28" fmla="*/ 1955 w 4666"/>
              <a:gd name="T29" fmla="*/ 91 h 887"/>
              <a:gd name="T30" fmla="*/ 1751 w 4666"/>
              <a:gd name="T31" fmla="*/ 465 h 887"/>
              <a:gd name="T32" fmla="*/ 1567 w 4666"/>
              <a:gd name="T33" fmla="*/ 394 h 887"/>
              <a:gd name="T34" fmla="*/ 1325 w 4666"/>
              <a:gd name="T35" fmla="*/ 394 h 887"/>
              <a:gd name="T36" fmla="*/ 1290 w 4666"/>
              <a:gd name="T37" fmla="*/ 497 h 887"/>
              <a:gd name="T38" fmla="*/ 1099 w 4666"/>
              <a:gd name="T39" fmla="*/ 428 h 887"/>
              <a:gd name="T40" fmla="*/ 1044 w 4666"/>
              <a:gd name="T41" fmla="*/ 351 h 887"/>
              <a:gd name="T42" fmla="*/ 876 w 4666"/>
              <a:gd name="T43" fmla="*/ 428 h 887"/>
              <a:gd name="T44" fmla="*/ 821 w 4666"/>
              <a:gd name="T45" fmla="*/ 634 h 887"/>
              <a:gd name="T46" fmla="*/ 567 w 4666"/>
              <a:gd name="T47" fmla="*/ 465 h 887"/>
              <a:gd name="T48" fmla="*/ 325 w 4666"/>
              <a:gd name="T49" fmla="*/ 603 h 887"/>
              <a:gd name="T50" fmla="*/ 0 w 4666"/>
              <a:gd name="T51" fmla="*/ 887 h 887"/>
              <a:gd name="T52" fmla="*/ 327 w 4666"/>
              <a:gd name="T53" fmla="*/ 887 h 887"/>
              <a:gd name="T54" fmla="*/ 567 w 4666"/>
              <a:gd name="T55" fmla="*/ 887 h 887"/>
              <a:gd name="T56" fmla="*/ 860 w 4666"/>
              <a:gd name="T57" fmla="*/ 887 h 887"/>
              <a:gd name="T58" fmla="*/ 1099 w 4666"/>
              <a:gd name="T59" fmla="*/ 887 h 887"/>
              <a:gd name="T60" fmla="*/ 1204 w 4666"/>
              <a:gd name="T61" fmla="*/ 887 h 887"/>
              <a:gd name="T62" fmla="*/ 1321 w 4666"/>
              <a:gd name="T63" fmla="*/ 887 h 887"/>
              <a:gd name="T64" fmla="*/ 1346 w 4666"/>
              <a:gd name="T65" fmla="*/ 887 h 887"/>
              <a:gd name="T66" fmla="*/ 1553 w 4666"/>
              <a:gd name="T67" fmla="*/ 887 h 887"/>
              <a:gd name="T68" fmla="*/ 1751 w 4666"/>
              <a:gd name="T69" fmla="*/ 887 h 887"/>
              <a:gd name="T70" fmla="*/ 1827 w 4666"/>
              <a:gd name="T71" fmla="*/ 887 h 887"/>
              <a:gd name="T72" fmla="*/ 2254 w 4666"/>
              <a:gd name="T73" fmla="*/ 887 h 887"/>
              <a:gd name="T74" fmla="*/ 2512 w 4666"/>
              <a:gd name="T75" fmla="*/ 887 h 887"/>
              <a:gd name="T76" fmla="*/ 2741 w 4666"/>
              <a:gd name="T77" fmla="*/ 887 h 887"/>
              <a:gd name="T78" fmla="*/ 2981 w 4666"/>
              <a:gd name="T79" fmla="*/ 887 h 887"/>
              <a:gd name="T80" fmla="*/ 3364 w 4666"/>
              <a:gd name="T81" fmla="*/ 887 h 887"/>
              <a:gd name="T82" fmla="*/ 3606 w 4666"/>
              <a:gd name="T83" fmla="*/ 887 h 887"/>
              <a:gd name="T84" fmla="*/ 3780 w 4666"/>
              <a:gd name="T85" fmla="*/ 887 h 887"/>
              <a:gd name="T86" fmla="*/ 4019 w 4666"/>
              <a:gd name="T87" fmla="*/ 887 h 887"/>
              <a:gd name="T88" fmla="*/ 4208 w 4666"/>
              <a:gd name="T89" fmla="*/ 887 h 887"/>
              <a:gd name="T90" fmla="*/ 4468 w 4666"/>
              <a:gd name="T91" fmla="*/ 887 h 887"/>
              <a:gd name="T92" fmla="*/ 4666 w 4666"/>
              <a:gd name="T93" fmla="*/ 722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666" h="887">
                <a:moveTo>
                  <a:pt x="4468" y="722"/>
                </a:moveTo>
                <a:lnTo>
                  <a:pt x="4468" y="394"/>
                </a:lnTo>
                <a:lnTo>
                  <a:pt x="4208" y="394"/>
                </a:lnTo>
                <a:lnTo>
                  <a:pt x="4208" y="497"/>
                </a:lnTo>
                <a:lnTo>
                  <a:pt x="4019" y="497"/>
                </a:lnTo>
                <a:lnTo>
                  <a:pt x="4019" y="257"/>
                </a:lnTo>
                <a:lnTo>
                  <a:pt x="3962" y="257"/>
                </a:lnTo>
                <a:lnTo>
                  <a:pt x="3962" y="180"/>
                </a:lnTo>
                <a:lnTo>
                  <a:pt x="3796" y="180"/>
                </a:lnTo>
                <a:lnTo>
                  <a:pt x="3796" y="257"/>
                </a:lnTo>
                <a:lnTo>
                  <a:pt x="3739" y="257"/>
                </a:lnTo>
                <a:lnTo>
                  <a:pt x="3739" y="320"/>
                </a:lnTo>
                <a:lnTo>
                  <a:pt x="3606" y="320"/>
                </a:lnTo>
                <a:lnTo>
                  <a:pt x="3606" y="109"/>
                </a:lnTo>
                <a:lnTo>
                  <a:pt x="3364" y="306"/>
                </a:lnTo>
                <a:lnTo>
                  <a:pt x="3364" y="0"/>
                </a:lnTo>
                <a:lnTo>
                  <a:pt x="2978" y="0"/>
                </a:lnTo>
                <a:lnTo>
                  <a:pt x="2978" y="257"/>
                </a:lnTo>
                <a:lnTo>
                  <a:pt x="2926" y="257"/>
                </a:lnTo>
                <a:lnTo>
                  <a:pt x="2926" y="180"/>
                </a:lnTo>
                <a:lnTo>
                  <a:pt x="2760" y="180"/>
                </a:lnTo>
                <a:lnTo>
                  <a:pt x="2760" y="257"/>
                </a:lnTo>
                <a:lnTo>
                  <a:pt x="2703" y="257"/>
                </a:lnTo>
                <a:lnTo>
                  <a:pt x="2703" y="497"/>
                </a:lnTo>
                <a:lnTo>
                  <a:pt x="2512" y="497"/>
                </a:lnTo>
                <a:lnTo>
                  <a:pt x="2512" y="394"/>
                </a:lnTo>
                <a:lnTo>
                  <a:pt x="2254" y="394"/>
                </a:lnTo>
                <a:lnTo>
                  <a:pt x="2254" y="320"/>
                </a:lnTo>
                <a:lnTo>
                  <a:pt x="1955" y="320"/>
                </a:lnTo>
                <a:lnTo>
                  <a:pt x="1955" y="91"/>
                </a:lnTo>
                <a:lnTo>
                  <a:pt x="1751" y="91"/>
                </a:lnTo>
                <a:lnTo>
                  <a:pt x="1751" y="465"/>
                </a:lnTo>
                <a:lnTo>
                  <a:pt x="1567" y="465"/>
                </a:lnTo>
                <a:lnTo>
                  <a:pt x="1567" y="394"/>
                </a:lnTo>
                <a:lnTo>
                  <a:pt x="1550" y="394"/>
                </a:lnTo>
                <a:lnTo>
                  <a:pt x="1325" y="394"/>
                </a:lnTo>
                <a:lnTo>
                  <a:pt x="1290" y="394"/>
                </a:lnTo>
                <a:lnTo>
                  <a:pt x="1290" y="497"/>
                </a:lnTo>
                <a:lnTo>
                  <a:pt x="1099" y="497"/>
                </a:lnTo>
                <a:lnTo>
                  <a:pt x="1099" y="428"/>
                </a:lnTo>
                <a:lnTo>
                  <a:pt x="1044" y="428"/>
                </a:lnTo>
                <a:lnTo>
                  <a:pt x="1044" y="351"/>
                </a:lnTo>
                <a:lnTo>
                  <a:pt x="876" y="351"/>
                </a:lnTo>
                <a:lnTo>
                  <a:pt x="876" y="428"/>
                </a:lnTo>
                <a:lnTo>
                  <a:pt x="821" y="428"/>
                </a:lnTo>
                <a:lnTo>
                  <a:pt x="821" y="634"/>
                </a:lnTo>
                <a:lnTo>
                  <a:pt x="567" y="634"/>
                </a:lnTo>
                <a:lnTo>
                  <a:pt x="567" y="465"/>
                </a:lnTo>
                <a:lnTo>
                  <a:pt x="325" y="465"/>
                </a:lnTo>
                <a:lnTo>
                  <a:pt x="325" y="603"/>
                </a:lnTo>
                <a:lnTo>
                  <a:pt x="0" y="603"/>
                </a:lnTo>
                <a:lnTo>
                  <a:pt x="0" y="887"/>
                </a:lnTo>
                <a:lnTo>
                  <a:pt x="325" y="887"/>
                </a:lnTo>
                <a:lnTo>
                  <a:pt x="327" y="887"/>
                </a:lnTo>
                <a:lnTo>
                  <a:pt x="563" y="887"/>
                </a:lnTo>
                <a:lnTo>
                  <a:pt x="567" y="887"/>
                </a:lnTo>
                <a:lnTo>
                  <a:pt x="821" y="887"/>
                </a:lnTo>
                <a:lnTo>
                  <a:pt x="860" y="887"/>
                </a:lnTo>
                <a:lnTo>
                  <a:pt x="1061" y="887"/>
                </a:lnTo>
                <a:lnTo>
                  <a:pt x="1099" y="887"/>
                </a:lnTo>
                <a:lnTo>
                  <a:pt x="1104" y="887"/>
                </a:lnTo>
                <a:lnTo>
                  <a:pt x="1204" y="887"/>
                </a:lnTo>
                <a:lnTo>
                  <a:pt x="1290" y="887"/>
                </a:lnTo>
                <a:lnTo>
                  <a:pt x="1321" y="887"/>
                </a:lnTo>
                <a:lnTo>
                  <a:pt x="1325" y="887"/>
                </a:lnTo>
                <a:lnTo>
                  <a:pt x="1346" y="887"/>
                </a:lnTo>
                <a:lnTo>
                  <a:pt x="1550" y="887"/>
                </a:lnTo>
                <a:lnTo>
                  <a:pt x="1553" y="887"/>
                </a:lnTo>
                <a:lnTo>
                  <a:pt x="1567" y="887"/>
                </a:lnTo>
                <a:lnTo>
                  <a:pt x="1751" y="887"/>
                </a:lnTo>
                <a:lnTo>
                  <a:pt x="1795" y="887"/>
                </a:lnTo>
                <a:lnTo>
                  <a:pt x="1827" y="887"/>
                </a:lnTo>
                <a:lnTo>
                  <a:pt x="1955" y="887"/>
                </a:lnTo>
                <a:lnTo>
                  <a:pt x="2254" y="887"/>
                </a:lnTo>
                <a:lnTo>
                  <a:pt x="2483" y="887"/>
                </a:lnTo>
                <a:lnTo>
                  <a:pt x="2512" y="887"/>
                </a:lnTo>
                <a:lnTo>
                  <a:pt x="2703" y="887"/>
                </a:lnTo>
                <a:lnTo>
                  <a:pt x="2741" y="887"/>
                </a:lnTo>
                <a:lnTo>
                  <a:pt x="2978" y="887"/>
                </a:lnTo>
                <a:lnTo>
                  <a:pt x="2981" y="887"/>
                </a:lnTo>
                <a:lnTo>
                  <a:pt x="3356" y="887"/>
                </a:lnTo>
                <a:lnTo>
                  <a:pt x="3364" y="887"/>
                </a:lnTo>
                <a:lnTo>
                  <a:pt x="3481" y="887"/>
                </a:lnTo>
                <a:lnTo>
                  <a:pt x="3606" y="887"/>
                </a:lnTo>
                <a:lnTo>
                  <a:pt x="3739" y="887"/>
                </a:lnTo>
                <a:lnTo>
                  <a:pt x="3780" y="887"/>
                </a:lnTo>
                <a:lnTo>
                  <a:pt x="3980" y="887"/>
                </a:lnTo>
                <a:lnTo>
                  <a:pt x="4019" y="887"/>
                </a:lnTo>
                <a:lnTo>
                  <a:pt x="4124" y="887"/>
                </a:lnTo>
                <a:lnTo>
                  <a:pt x="4208" y="887"/>
                </a:lnTo>
                <a:lnTo>
                  <a:pt x="4239" y="887"/>
                </a:lnTo>
                <a:lnTo>
                  <a:pt x="4468" y="887"/>
                </a:lnTo>
                <a:lnTo>
                  <a:pt x="4666" y="887"/>
                </a:lnTo>
                <a:lnTo>
                  <a:pt x="4666" y="722"/>
                </a:lnTo>
                <a:lnTo>
                  <a:pt x="4468" y="722"/>
                </a:lnTo>
                <a:close/>
              </a:path>
            </a:pathLst>
          </a:custGeom>
          <a:solidFill>
            <a:srgbClr val="00188F">
              <a:lumMod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079376" y="456225"/>
            <a:ext cx="593641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Intelligent Cloud Architect Boot Camp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0A9EA-1D72-4B03-B077-A762734DCADB}"/>
              </a:ext>
            </a:extLst>
          </p:cNvPr>
          <p:cNvGrpSpPr/>
          <p:nvPr userDrawn="1"/>
        </p:nvGrpSpPr>
        <p:grpSpPr>
          <a:xfrm>
            <a:off x="8203269" y="2925966"/>
            <a:ext cx="2361568" cy="2089069"/>
            <a:chOff x="8219218" y="1658816"/>
            <a:chExt cx="3816414" cy="3146214"/>
          </a:xfrm>
        </p:grpSpPr>
        <p:sp>
          <p:nvSpPr>
            <p:cNvPr id="17" name="Rectangle 117">
              <a:extLst>
                <a:ext uri="{FF2B5EF4-FFF2-40B4-BE49-F238E27FC236}">
                  <a16:creationId xmlns:a16="http://schemas.microsoft.com/office/drawing/2014/main" id="{152D6DEB-F313-4840-9689-F5E1200730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74472" y="2182741"/>
              <a:ext cx="2660" cy="26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47EE5AC8-4E33-401B-A686-655AC85D8F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2653477"/>
              <a:ext cx="2287188" cy="2029215"/>
            </a:xfrm>
            <a:custGeom>
              <a:avLst/>
              <a:gdLst>
                <a:gd name="T0" fmla="*/ 162 w 590"/>
                <a:gd name="T1" fmla="*/ 526 h 526"/>
                <a:gd name="T2" fmla="*/ 0 w 590"/>
                <a:gd name="T3" fmla="*/ 526 h 526"/>
                <a:gd name="T4" fmla="*/ 0 w 590"/>
                <a:gd name="T5" fmla="*/ 514 h 526"/>
                <a:gd name="T6" fmla="*/ 162 w 590"/>
                <a:gd name="T7" fmla="*/ 514 h 526"/>
                <a:gd name="T8" fmla="*/ 241 w 590"/>
                <a:gd name="T9" fmla="*/ 434 h 526"/>
                <a:gd name="T10" fmla="*/ 241 w 590"/>
                <a:gd name="T11" fmla="*/ 283 h 526"/>
                <a:gd name="T12" fmla="*/ 333 w 590"/>
                <a:gd name="T13" fmla="*/ 192 h 526"/>
                <a:gd name="T14" fmla="*/ 499 w 590"/>
                <a:gd name="T15" fmla="*/ 192 h 526"/>
                <a:gd name="T16" fmla="*/ 578 w 590"/>
                <a:gd name="T17" fmla="*/ 112 h 526"/>
                <a:gd name="T18" fmla="*/ 578 w 590"/>
                <a:gd name="T19" fmla="*/ 0 h 526"/>
                <a:gd name="T20" fmla="*/ 590 w 590"/>
                <a:gd name="T21" fmla="*/ 0 h 526"/>
                <a:gd name="T22" fmla="*/ 590 w 590"/>
                <a:gd name="T23" fmla="*/ 112 h 526"/>
                <a:gd name="T24" fmla="*/ 499 w 590"/>
                <a:gd name="T25" fmla="*/ 204 h 526"/>
                <a:gd name="T26" fmla="*/ 333 w 590"/>
                <a:gd name="T27" fmla="*/ 204 h 526"/>
                <a:gd name="T28" fmla="*/ 253 w 590"/>
                <a:gd name="T29" fmla="*/ 283 h 526"/>
                <a:gd name="T30" fmla="*/ 253 w 590"/>
                <a:gd name="T31" fmla="*/ 434 h 526"/>
                <a:gd name="T32" fmla="*/ 162 w 590"/>
                <a:gd name="T3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0" h="526">
                  <a:moveTo>
                    <a:pt x="162" y="526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162" y="514"/>
                    <a:pt x="162" y="514"/>
                    <a:pt x="162" y="514"/>
                  </a:cubicBezTo>
                  <a:cubicBezTo>
                    <a:pt x="206" y="514"/>
                    <a:pt x="241" y="478"/>
                    <a:pt x="241" y="434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1" y="233"/>
                    <a:pt x="282" y="192"/>
                    <a:pt x="333" y="192"/>
                  </a:cubicBezTo>
                  <a:cubicBezTo>
                    <a:pt x="499" y="192"/>
                    <a:pt x="499" y="192"/>
                    <a:pt x="499" y="192"/>
                  </a:cubicBezTo>
                  <a:cubicBezTo>
                    <a:pt x="542" y="192"/>
                    <a:pt x="578" y="156"/>
                    <a:pt x="578" y="112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90" y="163"/>
                    <a:pt x="549" y="204"/>
                    <a:pt x="499" y="204"/>
                  </a:cubicBezTo>
                  <a:cubicBezTo>
                    <a:pt x="333" y="204"/>
                    <a:pt x="333" y="204"/>
                    <a:pt x="333" y="204"/>
                  </a:cubicBezTo>
                  <a:cubicBezTo>
                    <a:pt x="289" y="204"/>
                    <a:pt x="253" y="239"/>
                    <a:pt x="253" y="283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85"/>
                    <a:pt x="212" y="526"/>
                    <a:pt x="162" y="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FA277C21-003B-4A3A-8D1B-1FE9E3B81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3859" y="1658816"/>
              <a:ext cx="1821773" cy="1021256"/>
            </a:xfrm>
            <a:custGeom>
              <a:avLst/>
              <a:gdLst>
                <a:gd name="T0" fmla="*/ 194 w 470"/>
                <a:gd name="T1" fmla="*/ 52 h 265"/>
                <a:gd name="T2" fmla="*/ 283 w 470"/>
                <a:gd name="T3" fmla="*/ 0 h 265"/>
                <a:gd name="T4" fmla="*/ 386 w 470"/>
                <a:gd name="T5" fmla="*/ 101 h 265"/>
                <a:gd name="T6" fmla="*/ 387 w 470"/>
                <a:gd name="T7" fmla="*/ 101 h 265"/>
                <a:gd name="T8" fmla="*/ 470 w 470"/>
                <a:gd name="T9" fmla="*/ 183 h 265"/>
                <a:gd name="T10" fmla="*/ 387 w 470"/>
                <a:gd name="T11" fmla="*/ 265 h 265"/>
                <a:gd name="T12" fmla="*/ 66 w 470"/>
                <a:gd name="T13" fmla="*/ 265 h 265"/>
                <a:gd name="T14" fmla="*/ 0 w 470"/>
                <a:gd name="T15" fmla="*/ 200 h 265"/>
                <a:gd name="T16" fmla="*/ 64 w 470"/>
                <a:gd name="T17" fmla="*/ 134 h 265"/>
                <a:gd name="T18" fmla="*/ 63 w 470"/>
                <a:gd name="T19" fmla="*/ 118 h 265"/>
                <a:gd name="T20" fmla="*/ 145 w 470"/>
                <a:gd name="T21" fmla="*/ 35 h 265"/>
                <a:gd name="T22" fmla="*/ 194 w 470"/>
                <a:gd name="T23" fmla="*/ 5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265">
                  <a:moveTo>
                    <a:pt x="194" y="52"/>
                  </a:moveTo>
                  <a:cubicBezTo>
                    <a:pt x="212" y="21"/>
                    <a:pt x="245" y="0"/>
                    <a:pt x="283" y="0"/>
                  </a:cubicBezTo>
                  <a:cubicBezTo>
                    <a:pt x="340" y="0"/>
                    <a:pt x="385" y="45"/>
                    <a:pt x="386" y="101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433" y="101"/>
                    <a:pt x="470" y="138"/>
                    <a:pt x="470" y="183"/>
                  </a:cubicBezTo>
                  <a:cubicBezTo>
                    <a:pt x="470" y="229"/>
                    <a:pt x="433" y="265"/>
                    <a:pt x="387" y="265"/>
                  </a:cubicBezTo>
                  <a:cubicBezTo>
                    <a:pt x="66" y="265"/>
                    <a:pt x="66" y="265"/>
                    <a:pt x="66" y="265"/>
                  </a:cubicBezTo>
                  <a:cubicBezTo>
                    <a:pt x="30" y="265"/>
                    <a:pt x="0" y="236"/>
                    <a:pt x="0" y="200"/>
                  </a:cubicBezTo>
                  <a:cubicBezTo>
                    <a:pt x="0" y="164"/>
                    <a:pt x="29" y="135"/>
                    <a:pt x="64" y="134"/>
                  </a:cubicBezTo>
                  <a:cubicBezTo>
                    <a:pt x="63" y="129"/>
                    <a:pt x="63" y="123"/>
                    <a:pt x="63" y="118"/>
                  </a:cubicBezTo>
                  <a:cubicBezTo>
                    <a:pt x="63" y="72"/>
                    <a:pt x="99" y="35"/>
                    <a:pt x="145" y="35"/>
                  </a:cubicBezTo>
                  <a:cubicBezTo>
                    <a:pt x="163" y="35"/>
                    <a:pt x="180" y="41"/>
                    <a:pt x="194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30DBB117-27A2-40E1-B084-487DC0D15B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77688" y="2076360"/>
              <a:ext cx="1757944" cy="603712"/>
            </a:xfrm>
            <a:custGeom>
              <a:avLst/>
              <a:gdLst>
                <a:gd name="T0" fmla="*/ 405 w 454"/>
                <a:gd name="T1" fmla="*/ 0 h 157"/>
                <a:gd name="T2" fmla="*/ 428 w 454"/>
                <a:gd name="T3" fmla="*/ 57 h 157"/>
                <a:gd name="T4" fmla="*/ 346 w 454"/>
                <a:gd name="T5" fmla="*/ 139 h 157"/>
                <a:gd name="T6" fmla="*/ 24 w 454"/>
                <a:gd name="T7" fmla="*/ 139 h 157"/>
                <a:gd name="T8" fmla="*/ 0 w 454"/>
                <a:gd name="T9" fmla="*/ 135 h 157"/>
                <a:gd name="T10" fmla="*/ 50 w 454"/>
                <a:gd name="T11" fmla="*/ 157 h 157"/>
                <a:gd name="T12" fmla="*/ 371 w 454"/>
                <a:gd name="T13" fmla="*/ 157 h 157"/>
                <a:gd name="T14" fmla="*/ 454 w 454"/>
                <a:gd name="T15" fmla="*/ 75 h 157"/>
                <a:gd name="T16" fmla="*/ 405 w 454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157">
                  <a:moveTo>
                    <a:pt x="405" y="0"/>
                  </a:moveTo>
                  <a:cubicBezTo>
                    <a:pt x="420" y="15"/>
                    <a:pt x="428" y="35"/>
                    <a:pt x="428" y="57"/>
                  </a:cubicBezTo>
                  <a:cubicBezTo>
                    <a:pt x="428" y="102"/>
                    <a:pt x="391" y="139"/>
                    <a:pt x="346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16" y="139"/>
                    <a:pt x="8" y="138"/>
                    <a:pt x="0" y="135"/>
                  </a:cubicBezTo>
                  <a:cubicBezTo>
                    <a:pt x="12" y="149"/>
                    <a:pt x="30" y="157"/>
                    <a:pt x="50" y="157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417" y="157"/>
                    <a:pt x="454" y="121"/>
                    <a:pt x="454" y="75"/>
                  </a:cubicBezTo>
                  <a:cubicBezTo>
                    <a:pt x="454" y="42"/>
                    <a:pt x="434" y="13"/>
                    <a:pt x="405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A979BB99-0B05-4B6E-BF6C-40B84C979F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19218" y="4560352"/>
              <a:ext cx="119679" cy="196804"/>
            </a:xfrm>
            <a:custGeom>
              <a:avLst/>
              <a:gdLst>
                <a:gd name="T0" fmla="*/ 22 w 31"/>
                <a:gd name="T1" fmla="*/ 0 h 51"/>
                <a:gd name="T2" fmla="*/ 0 w 31"/>
                <a:gd name="T3" fmla="*/ 0 h 51"/>
                <a:gd name="T4" fmla="*/ 0 w 31"/>
                <a:gd name="T5" fmla="*/ 51 h 51"/>
                <a:gd name="T6" fmla="*/ 22 w 31"/>
                <a:gd name="T7" fmla="*/ 51 h 51"/>
                <a:gd name="T8" fmla="*/ 31 w 31"/>
                <a:gd name="T9" fmla="*/ 43 h 51"/>
                <a:gd name="T10" fmla="*/ 31 w 31"/>
                <a:gd name="T11" fmla="*/ 9 h 51"/>
                <a:gd name="T12" fmla="*/ 22 w 31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1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7" y="51"/>
                    <a:pt x="31" y="48"/>
                    <a:pt x="31" y="43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4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5CBBC5E3-D11E-4195-A716-BA2A2BB035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4597585"/>
              <a:ext cx="101062" cy="119679"/>
            </a:xfrm>
            <a:custGeom>
              <a:avLst/>
              <a:gdLst>
                <a:gd name="T0" fmla="*/ 11 w 26"/>
                <a:gd name="T1" fmla="*/ 31 h 31"/>
                <a:gd name="T2" fmla="*/ 26 w 26"/>
                <a:gd name="T3" fmla="*/ 16 h 31"/>
                <a:gd name="T4" fmla="*/ 11 w 26"/>
                <a:gd name="T5" fmla="*/ 0 h 31"/>
                <a:gd name="T6" fmla="*/ 0 w 26"/>
                <a:gd name="T7" fmla="*/ 0 h 31"/>
                <a:gd name="T8" fmla="*/ 0 w 26"/>
                <a:gd name="T9" fmla="*/ 31 h 31"/>
                <a:gd name="T10" fmla="*/ 11 w 26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">
                  <a:moveTo>
                    <a:pt x="11" y="31"/>
                  </a:moveTo>
                  <a:cubicBezTo>
                    <a:pt x="19" y="31"/>
                    <a:pt x="26" y="24"/>
                    <a:pt x="26" y="16"/>
                  </a:cubicBezTo>
                  <a:cubicBezTo>
                    <a:pt x="26" y="7"/>
                    <a:pt x="19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1" y="31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662702DC-698E-454A-8ED3-DE28379639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7090" y="4509822"/>
              <a:ext cx="598393" cy="295208"/>
            </a:xfrm>
            <a:custGeom>
              <a:avLst/>
              <a:gdLst>
                <a:gd name="T0" fmla="*/ 154 w 154"/>
                <a:gd name="T1" fmla="*/ 23 h 77"/>
                <a:gd name="T2" fmla="*/ 121 w 154"/>
                <a:gd name="T3" fmla="*/ 4 h 77"/>
                <a:gd name="T4" fmla="*/ 105 w 154"/>
                <a:gd name="T5" fmla="*/ 0 h 77"/>
                <a:gd name="T6" fmla="*/ 8 w 154"/>
                <a:gd name="T7" fmla="*/ 0 h 77"/>
                <a:gd name="T8" fmla="*/ 0 w 154"/>
                <a:gd name="T9" fmla="*/ 9 h 77"/>
                <a:gd name="T10" fmla="*/ 0 w 154"/>
                <a:gd name="T11" fmla="*/ 68 h 77"/>
                <a:gd name="T12" fmla="*/ 8 w 154"/>
                <a:gd name="T13" fmla="*/ 77 h 77"/>
                <a:gd name="T14" fmla="*/ 105 w 154"/>
                <a:gd name="T15" fmla="*/ 77 h 77"/>
                <a:gd name="T16" fmla="*/ 121 w 154"/>
                <a:gd name="T17" fmla="*/ 73 h 77"/>
                <a:gd name="T18" fmla="*/ 154 w 154"/>
                <a:gd name="T19" fmla="*/ 54 h 77"/>
                <a:gd name="T20" fmla="*/ 154 w 154"/>
                <a:gd name="T21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77">
                  <a:moveTo>
                    <a:pt x="154" y="23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17" y="2"/>
                    <a:pt x="110" y="0"/>
                    <a:pt x="10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4" y="77"/>
                    <a:pt x="8" y="77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0" y="77"/>
                    <a:pt x="117" y="75"/>
                    <a:pt x="121" y="73"/>
                  </a:cubicBezTo>
                  <a:cubicBezTo>
                    <a:pt x="154" y="54"/>
                    <a:pt x="154" y="54"/>
                    <a:pt x="154" y="54"/>
                  </a:cubicBezTo>
                  <a:lnTo>
                    <a:pt x="154" y="2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24">
              <a:extLst>
                <a:ext uri="{FF2B5EF4-FFF2-40B4-BE49-F238E27FC236}">
                  <a16:creationId xmlns:a16="http://schemas.microsoft.com/office/drawing/2014/main" id="{2F26795F-DD2F-495C-B65F-D1743C314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7090" y="4512480"/>
              <a:ext cx="598393" cy="292547"/>
            </a:xfrm>
            <a:custGeom>
              <a:avLst/>
              <a:gdLst>
                <a:gd name="T0" fmla="*/ 5 w 154"/>
                <a:gd name="T1" fmla="*/ 0 h 76"/>
                <a:gd name="T2" fmla="*/ 5 w 154"/>
                <a:gd name="T3" fmla="*/ 59 h 76"/>
                <a:gd name="T4" fmla="*/ 13 w 154"/>
                <a:gd name="T5" fmla="*/ 67 h 76"/>
                <a:gd name="T6" fmla="*/ 110 w 154"/>
                <a:gd name="T7" fmla="*/ 67 h 76"/>
                <a:gd name="T8" fmla="*/ 126 w 154"/>
                <a:gd name="T9" fmla="*/ 64 h 76"/>
                <a:gd name="T10" fmla="*/ 154 w 154"/>
                <a:gd name="T11" fmla="*/ 47 h 76"/>
                <a:gd name="T12" fmla="*/ 154 w 154"/>
                <a:gd name="T13" fmla="*/ 53 h 76"/>
                <a:gd name="T14" fmla="*/ 121 w 154"/>
                <a:gd name="T15" fmla="*/ 72 h 76"/>
                <a:gd name="T16" fmla="*/ 105 w 154"/>
                <a:gd name="T17" fmla="*/ 76 h 76"/>
                <a:gd name="T18" fmla="*/ 8 w 154"/>
                <a:gd name="T19" fmla="*/ 76 h 76"/>
                <a:gd name="T20" fmla="*/ 0 w 154"/>
                <a:gd name="T21" fmla="*/ 67 h 76"/>
                <a:gd name="T22" fmla="*/ 0 w 154"/>
                <a:gd name="T23" fmla="*/ 8 h 76"/>
                <a:gd name="T24" fmla="*/ 5 w 154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76">
                  <a:moveTo>
                    <a:pt x="5" y="0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64"/>
                    <a:pt x="9" y="67"/>
                    <a:pt x="13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5" y="67"/>
                    <a:pt x="122" y="66"/>
                    <a:pt x="126" y="64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7" y="74"/>
                    <a:pt x="110" y="76"/>
                    <a:pt x="105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4" y="76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5" y="0"/>
                  </a:cubicBezTo>
                  <a:close/>
                </a:path>
              </a:pathLst>
            </a:custGeom>
            <a:solidFill>
              <a:srgbClr val="C8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125">
              <a:extLst>
                <a:ext uri="{FF2B5EF4-FFF2-40B4-BE49-F238E27FC236}">
                  <a16:creationId xmlns:a16="http://schemas.microsoft.com/office/drawing/2014/main" id="{0AFFE1CB-5B49-4478-9448-59BC06330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19218" y="4706626"/>
              <a:ext cx="47871" cy="5053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90FEE50E-B757-4A7D-8439-3AD720E575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4648117"/>
              <a:ext cx="101062" cy="69148"/>
            </a:xfrm>
            <a:custGeom>
              <a:avLst/>
              <a:gdLst>
                <a:gd name="T0" fmla="*/ 26 w 26"/>
                <a:gd name="T1" fmla="*/ 0 h 18"/>
                <a:gd name="T2" fmla="*/ 26 w 26"/>
                <a:gd name="T3" fmla="*/ 3 h 18"/>
                <a:gd name="T4" fmla="*/ 11 w 26"/>
                <a:gd name="T5" fmla="*/ 18 h 18"/>
                <a:gd name="T6" fmla="*/ 0 w 26"/>
                <a:gd name="T7" fmla="*/ 18 h 18"/>
                <a:gd name="T8" fmla="*/ 0 w 26"/>
                <a:gd name="T9" fmla="*/ 13 h 18"/>
                <a:gd name="T10" fmla="*/ 11 w 26"/>
                <a:gd name="T11" fmla="*/ 13 h 18"/>
                <a:gd name="T12" fmla="*/ 26 w 2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8">
                  <a:moveTo>
                    <a:pt x="26" y="0"/>
                  </a:moveTo>
                  <a:cubicBezTo>
                    <a:pt x="26" y="1"/>
                    <a:pt x="26" y="2"/>
                    <a:pt x="26" y="3"/>
                  </a:cubicBezTo>
                  <a:cubicBezTo>
                    <a:pt x="26" y="11"/>
                    <a:pt x="19" y="18"/>
                    <a:pt x="11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3"/>
                    <a:pt x="25" y="7"/>
                    <a:pt x="26" y="0"/>
                  </a:cubicBez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8295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509700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18961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7842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428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20063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5826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1919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800748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6339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Edi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1373" y="2626221"/>
            <a:ext cx="5692890" cy="102287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D16D0-030B-4E01-8C7E-8FA7B612B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8510" y="1841198"/>
            <a:ext cx="6274974" cy="1022069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EA71668-2A88-4115-853E-BEC05FB59E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8510" y="419812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202095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AE5335-01B3-4932-AE7C-C7409C947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8510" y="3412173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5628510" y="2626221"/>
            <a:ext cx="5533410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keep transforming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9541E-22DB-4D52-8181-A1AA5720B347}"/>
              </a:ext>
            </a:extLst>
          </p:cNvPr>
          <p:cNvSpPr txBox="1"/>
          <p:nvPr userDrawn="1"/>
        </p:nvSpPr>
        <p:spPr>
          <a:xfrm>
            <a:off x="202095" y="105524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5DD86FF-CF8D-4D5A-97BA-7526A8303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8510" y="105524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31529-E991-4DB3-B887-1383B877392A}"/>
              </a:ext>
            </a:extLst>
          </p:cNvPr>
          <p:cNvSpPr txBox="1"/>
          <p:nvPr userDrawn="1"/>
        </p:nvSpPr>
        <p:spPr>
          <a:xfrm>
            <a:off x="202095" y="1840269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98947-DEBB-40AF-8C56-C6A65155B05A}"/>
              </a:ext>
            </a:extLst>
          </p:cNvPr>
          <p:cNvSpPr txBox="1"/>
          <p:nvPr userDrawn="1"/>
        </p:nvSpPr>
        <p:spPr>
          <a:xfrm>
            <a:off x="202095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1AB3B0-9D9C-4DCF-AD0D-97258F1220DE}"/>
              </a:ext>
            </a:extLst>
          </p:cNvPr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1D9E96-E652-43D7-AD1D-25CF06E38D9D}"/>
                </a:ext>
              </a:extLst>
            </p:cNvPr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FA7F9-9C23-492E-BC3D-96F67220A1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767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3478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Gener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10" name="Straight Connector 9"/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1373" y="2626221"/>
            <a:ext cx="11045195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 keep transforming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994D1-B42D-4DF0-86D5-48A780335374}"/>
              </a:ext>
            </a:extLst>
          </p:cNvPr>
          <p:cNvSpPr txBox="1"/>
          <p:nvPr userDrawn="1"/>
        </p:nvSpPr>
        <p:spPr>
          <a:xfrm>
            <a:off x="4927287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l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grow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4927287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l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succeed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4927287" y="1840269"/>
            <a:ext cx="2531861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learn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5F147-F187-406F-B1C7-8708AB3B7EBF}"/>
              </a:ext>
            </a:extLst>
          </p:cNvPr>
          <p:cNvSpPr txBox="1"/>
          <p:nvPr userDrawn="1"/>
        </p:nvSpPr>
        <p:spPr>
          <a:xfrm>
            <a:off x="4927287" y="1055246"/>
            <a:ext cx="2955598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dream</a:t>
            </a:r>
          </a:p>
        </p:txBody>
      </p:sp>
    </p:spTree>
    <p:extLst>
      <p:ext uri="{BB962C8B-B14F-4D97-AF65-F5344CB8AC3E}">
        <p14:creationId xmlns:p14="http://schemas.microsoft.com/office/powerpoint/2010/main" val="92519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2381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893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2836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736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343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804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25380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636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579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730864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8254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049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81513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20772" y="2291365"/>
            <a:ext cx="10249783" cy="1009695"/>
            <a:chOff x="1041241" y="2198265"/>
            <a:chExt cx="10455312" cy="1029795"/>
          </a:xfrm>
        </p:grpSpPr>
        <p:sp>
          <p:nvSpPr>
            <p:cNvPr id="3" name="laptop"/>
            <p:cNvSpPr>
              <a:spLocks noChangeAspect="1" noEditPoints="1"/>
            </p:cNvSpPr>
            <p:nvPr userDrawn="1"/>
          </p:nvSpPr>
          <p:spPr bwMode="auto">
            <a:xfrm>
              <a:off x="9891754" y="2198265"/>
              <a:ext cx="1417556" cy="843914"/>
            </a:xfrm>
            <a:custGeom>
              <a:avLst/>
              <a:gdLst>
                <a:gd name="T0" fmla="*/ 212 w 257"/>
                <a:gd name="T1" fmla="*/ 107 h 153"/>
                <a:gd name="T2" fmla="*/ 43 w 257"/>
                <a:gd name="T3" fmla="*/ 107 h 153"/>
                <a:gd name="T4" fmla="*/ 43 w 257"/>
                <a:gd name="T5" fmla="*/ 0 h 153"/>
                <a:gd name="T6" fmla="*/ 212 w 257"/>
                <a:gd name="T7" fmla="*/ 0 h 153"/>
                <a:gd name="T8" fmla="*/ 212 w 257"/>
                <a:gd name="T9" fmla="*/ 107 h 153"/>
                <a:gd name="T10" fmla="*/ 43 w 257"/>
                <a:gd name="T11" fmla="*/ 107 h 153"/>
                <a:gd name="T12" fmla="*/ 0 w 257"/>
                <a:gd name="T13" fmla="*/ 153 h 153"/>
                <a:gd name="T14" fmla="*/ 257 w 257"/>
                <a:gd name="T15" fmla="*/ 153 h 153"/>
                <a:gd name="T16" fmla="*/ 212 w 257"/>
                <a:gd name="T1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153">
                  <a:moveTo>
                    <a:pt x="212" y="107"/>
                  </a:moveTo>
                  <a:lnTo>
                    <a:pt x="43" y="107"/>
                  </a:lnTo>
                  <a:lnTo>
                    <a:pt x="43" y="0"/>
                  </a:lnTo>
                  <a:lnTo>
                    <a:pt x="212" y="0"/>
                  </a:lnTo>
                  <a:lnTo>
                    <a:pt x="212" y="107"/>
                  </a:lnTo>
                  <a:moveTo>
                    <a:pt x="43" y="107"/>
                  </a:moveTo>
                  <a:lnTo>
                    <a:pt x="0" y="153"/>
                  </a:lnTo>
                  <a:lnTo>
                    <a:pt x="257" y="153"/>
                  </a:lnTo>
                  <a:lnTo>
                    <a:pt x="212" y="10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" name="phone"/>
            <p:cNvSpPr>
              <a:spLocks noChangeAspect="1" noEditPoints="1"/>
            </p:cNvSpPr>
            <p:nvPr userDrawn="1"/>
          </p:nvSpPr>
          <p:spPr bwMode="auto">
            <a:xfrm>
              <a:off x="4177456" y="2253648"/>
              <a:ext cx="473065" cy="757539"/>
            </a:xfrm>
            <a:custGeom>
              <a:avLst/>
              <a:gdLst>
                <a:gd name="T0" fmla="*/ 148 w 148"/>
                <a:gd name="T1" fmla="*/ 112 h 237"/>
                <a:gd name="T2" fmla="*/ 148 w 148"/>
                <a:gd name="T3" fmla="*/ 237 h 237"/>
                <a:gd name="T4" fmla="*/ 0 w 148"/>
                <a:gd name="T5" fmla="*/ 237 h 237"/>
                <a:gd name="T6" fmla="*/ 0 w 148"/>
                <a:gd name="T7" fmla="*/ 0 h 237"/>
                <a:gd name="T8" fmla="*/ 148 w 148"/>
                <a:gd name="T9" fmla="*/ 0 h 237"/>
                <a:gd name="T10" fmla="*/ 148 w 148"/>
                <a:gd name="T11" fmla="*/ 112 h 237"/>
                <a:gd name="T12" fmla="*/ 0 w 148"/>
                <a:gd name="T13" fmla="*/ 29 h 237"/>
                <a:gd name="T14" fmla="*/ 148 w 148"/>
                <a:gd name="T15" fmla="*/ 29 h 237"/>
                <a:gd name="T16" fmla="*/ 0 w 148"/>
                <a:gd name="T17" fmla="*/ 172 h 237"/>
                <a:gd name="T18" fmla="*/ 148 w 148"/>
                <a:gd name="T19" fmla="*/ 172 h 237"/>
                <a:gd name="T20" fmla="*/ 66 w 148"/>
                <a:gd name="T21" fmla="*/ 204 h 237"/>
                <a:gd name="T22" fmla="*/ 82 w 148"/>
                <a:gd name="T23" fmla="*/ 20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37">
                  <a:moveTo>
                    <a:pt x="148" y="112"/>
                  </a:moveTo>
                  <a:lnTo>
                    <a:pt x="148" y="237"/>
                  </a:lnTo>
                  <a:lnTo>
                    <a:pt x="0" y="237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112"/>
                  </a:lnTo>
                  <a:moveTo>
                    <a:pt x="0" y="29"/>
                  </a:moveTo>
                  <a:lnTo>
                    <a:pt x="148" y="29"/>
                  </a:lnTo>
                  <a:moveTo>
                    <a:pt x="0" y="172"/>
                  </a:moveTo>
                  <a:lnTo>
                    <a:pt x="148" y="172"/>
                  </a:lnTo>
                  <a:moveTo>
                    <a:pt x="66" y="204"/>
                  </a:moveTo>
                  <a:lnTo>
                    <a:pt x="82" y="204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tablet_2"/>
            <p:cNvSpPr>
              <a:spLocks noChangeAspect="1" noEditPoints="1"/>
            </p:cNvSpPr>
            <p:nvPr userDrawn="1"/>
          </p:nvSpPr>
          <p:spPr bwMode="auto">
            <a:xfrm>
              <a:off x="6815622" y="2222769"/>
              <a:ext cx="1118473" cy="819293"/>
            </a:xfrm>
            <a:custGeom>
              <a:avLst/>
              <a:gdLst>
                <a:gd name="T0" fmla="*/ 243 w 243"/>
                <a:gd name="T1" fmla="*/ 83 h 178"/>
                <a:gd name="T2" fmla="*/ 243 w 243"/>
                <a:gd name="T3" fmla="*/ 178 h 178"/>
                <a:gd name="T4" fmla="*/ 0 w 243"/>
                <a:gd name="T5" fmla="*/ 178 h 178"/>
                <a:gd name="T6" fmla="*/ 0 w 243"/>
                <a:gd name="T7" fmla="*/ 0 h 178"/>
                <a:gd name="T8" fmla="*/ 243 w 243"/>
                <a:gd name="T9" fmla="*/ 0 h 178"/>
                <a:gd name="T10" fmla="*/ 243 w 243"/>
                <a:gd name="T11" fmla="*/ 83 h 178"/>
                <a:gd name="T12" fmla="*/ 113 w 243"/>
                <a:gd name="T13" fmla="*/ 147 h 178"/>
                <a:gd name="T14" fmla="*/ 129 w 243"/>
                <a:gd name="T15" fmla="*/ 1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243" y="83"/>
                  </a:moveTo>
                  <a:lnTo>
                    <a:pt x="24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83"/>
                  </a:lnTo>
                  <a:moveTo>
                    <a:pt x="113" y="147"/>
                  </a:moveTo>
                  <a:lnTo>
                    <a:pt x="129" y="14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camera"/>
            <p:cNvSpPr>
              <a:spLocks noChangeAspect="1" noEditPoints="1"/>
            </p:cNvSpPr>
            <p:nvPr userDrawn="1"/>
          </p:nvSpPr>
          <p:spPr bwMode="auto">
            <a:xfrm>
              <a:off x="1041241" y="2295852"/>
              <a:ext cx="842296" cy="673131"/>
            </a:xfrm>
            <a:custGeom>
              <a:avLst/>
              <a:gdLst>
                <a:gd name="T0" fmla="*/ 0 w 330"/>
                <a:gd name="T1" fmla="*/ 24 h 264"/>
                <a:gd name="T2" fmla="*/ 87 w 330"/>
                <a:gd name="T3" fmla="*/ 24 h 264"/>
                <a:gd name="T4" fmla="*/ 111 w 330"/>
                <a:gd name="T5" fmla="*/ 0 h 264"/>
                <a:gd name="T6" fmla="*/ 217 w 330"/>
                <a:gd name="T7" fmla="*/ 0 h 264"/>
                <a:gd name="T8" fmla="*/ 242 w 330"/>
                <a:gd name="T9" fmla="*/ 24 h 264"/>
                <a:gd name="T10" fmla="*/ 330 w 330"/>
                <a:gd name="T11" fmla="*/ 24 h 264"/>
                <a:gd name="T12" fmla="*/ 330 w 330"/>
                <a:gd name="T13" fmla="*/ 264 h 264"/>
                <a:gd name="T14" fmla="*/ 0 w 330"/>
                <a:gd name="T15" fmla="*/ 264 h 264"/>
                <a:gd name="T16" fmla="*/ 0 w 330"/>
                <a:gd name="T17" fmla="*/ 24 h 264"/>
                <a:gd name="T18" fmla="*/ 165 w 330"/>
                <a:gd name="T19" fmla="*/ 221 h 264"/>
                <a:gd name="T20" fmla="*/ 242 w 330"/>
                <a:gd name="T21" fmla="*/ 144 h 264"/>
                <a:gd name="T22" fmla="*/ 165 w 330"/>
                <a:gd name="T23" fmla="*/ 67 h 264"/>
                <a:gd name="T24" fmla="*/ 88 w 330"/>
                <a:gd name="T25" fmla="*/ 144 h 264"/>
                <a:gd name="T26" fmla="*/ 165 w 330"/>
                <a:gd name="T27" fmla="*/ 221 h 264"/>
                <a:gd name="T28" fmla="*/ 42 w 330"/>
                <a:gd name="T29" fmla="*/ 73 h 264"/>
                <a:gd name="T30" fmla="*/ 48 w 330"/>
                <a:gd name="T31" fmla="*/ 67 h 264"/>
                <a:gd name="T32" fmla="*/ 42 w 330"/>
                <a:gd name="T33" fmla="*/ 61 h 264"/>
                <a:gd name="T34" fmla="*/ 36 w 330"/>
                <a:gd name="T35" fmla="*/ 67 h 264"/>
                <a:gd name="T36" fmla="*/ 42 w 330"/>
                <a:gd name="T37" fmla="*/ 7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264">
                  <a:moveTo>
                    <a:pt x="0" y="24"/>
                  </a:moveTo>
                  <a:cubicBezTo>
                    <a:pt x="87" y="24"/>
                    <a:pt x="87" y="24"/>
                    <a:pt x="8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42" y="24"/>
                    <a:pt x="242" y="24"/>
                    <a:pt x="242" y="24"/>
                  </a:cubicBezTo>
                  <a:cubicBezTo>
                    <a:pt x="330" y="24"/>
                    <a:pt x="330" y="24"/>
                    <a:pt x="330" y="24"/>
                  </a:cubicBezTo>
                  <a:cubicBezTo>
                    <a:pt x="330" y="264"/>
                    <a:pt x="330" y="264"/>
                    <a:pt x="330" y="264"/>
                  </a:cubicBezTo>
                  <a:cubicBezTo>
                    <a:pt x="0" y="264"/>
                    <a:pt x="0" y="264"/>
                    <a:pt x="0" y="264"/>
                  </a:cubicBezTo>
                  <a:lnTo>
                    <a:pt x="0" y="24"/>
                  </a:lnTo>
                  <a:close/>
                  <a:moveTo>
                    <a:pt x="165" y="221"/>
                  </a:moveTo>
                  <a:cubicBezTo>
                    <a:pt x="208" y="221"/>
                    <a:pt x="242" y="187"/>
                    <a:pt x="242" y="144"/>
                  </a:cubicBezTo>
                  <a:cubicBezTo>
                    <a:pt x="242" y="101"/>
                    <a:pt x="208" y="67"/>
                    <a:pt x="165" y="67"/>
                  </a:cubicBezTo>
                  <a:cubicBezTo>
                    <a:pt x="123" y="67"/>
                    <a:pt x="88" y="101"/>
                    <a:pt x="88" y="144"/>
                  </a:cubicBezTo>
                  <a:cubicBezTo>
                    <a:pt x="88" y="187"/>
                    <a:pt x="123" y="221"/>
                    <a:pt x="165" y="221"/>
                  </a:cubicBezTo>
                  <a:close/>
                  <a:moveTo>
                    <a:pt x="42" y="73"/>
                  </a:moveTo>
                  <a:cubicBezTo>
                    <a:pt x="45" y="73"/>
                    <a:pt x="48" y="70"/>
                    <a:pt x="48" y="67"/>
                  </a:cubicBezTo>
                  <a:cubicBezTo>
                    <a:pt x="48" y="64"/>
                    <a:pt x="45" y="61"/>
                    <a:pt x="42" y="61"/>
                  </a:cubicBezTo>
                  <a:cubicBezTo>
                    <a:pt x="38" y="61"/>
                    <a:pt x="36" y="64"/>
                    <a:pt x="36" y="67"/>
                  </a:cubicBezTo>
                  <a:cubicBezTo>
                    <a:pt x="36" y="70"/>
                    <a:pt x="38" y="73"/>
                    <a:pt x="42" y="73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Multiplication Sign 8"/>
            <p:cNvSpPr/>
            <p:nvPr userDrawn="1"/>
          </p:nvSpPr>
          <p:spPr bwMode="auto">
            <a:xfrm>
              <a:off x="1654939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Multiplication Sign 9"/>
            <p:cNvSpPr/>
            <p:nvPr userDrawn="1"/>
          </p:nvSpPr>
          <p:spPr bwMode="auto">
            <a:xfrm>
              <a:off x="4406053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Multiplication Sign 10"/>
            <p:cNvSpPr/>
            <p:nvPr userDrawn="1"/>
          </p:nvSpPr>
          <p:spPr bwMode="auto">
            <a:xfrm>
              <a:off x="770332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Multiplication Sign 12"/>
            <p:cNvSpPr/>
            <p:nvPr userDrawn="1"/>
          </p:nvSpPr>
          <p:spPr bwMode="auto">
            <a:xfrm>
              <a:off x="1103935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629379" y="4403248"/>
            <a:ext cx="10933243" cy="2163685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</p:spTree>
    <p:extLst>
      <p:ext uri="{BB962C8B-B14F-4D97-AF65-F5344CB8AC3E}">
        <p14:creationId xmlns:p14="http://schemas.microsoft.com/office/powerpoint/2010/main" val="56696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89C2E4-CE3E-472C-A0EE-EC3540422079}"/>
              </a:ext>
            </a:extLst>
          </p:cNvPr>
          <p:cNvSpPr txBox="1"/>
          <p:nvPr userDrawn="1"/>
        </p:nvSpPr>
        <p:spPr>
          <a:xfrm>
            <a:off x="221373" y="2626221"/>
            <a:ext cx="5692890" cy="102287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CCDE24C-597E-4EE9-A4BC-F1FF940CBE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8510" y="1841198"/>
            <a:ext cx="6274974" cy="1022069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EB695-08B2-4884-A095-850451DF01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8510" y="419812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920F8-F6E2-4F83-9569-0CA1D278C9A6}"/>
              </a:ext>
            </a:extLst>
          </p:cNvPr>
          <p:cNvSpPr txBox="1"/>
          <p:nvPr userDrawn="1"/>
        </p:nvSpPr>
        <p:spPr>
          <a:xfrm>
            <a:off x="202095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54F2D01-271D-4ABB-99F8-988ACDEE6E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8510" y="3412173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F8591-1DBE-4565-AC6F-60CAAEBB8F46}"/>
              </a:ext>
            </a:extLst>
          </p:cNvPr>
          <p:cNvSpPr txBox="1"/>
          <p:nvPr userDrawn="1"/>
        </p:nvSpPr>
        <p:spPr>
          <a:xfrm>
            <a:off x="5628510" y="2626221"/>
            <a:ext cx="5533410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keep transforming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D52EC8-9238-4F4A-BBBC-A016D11B5CF8}"/>
              </a:ext>
            </a:extLst>
          </p:cNvPr>
          <p:cNvSpPr txBox="1"/>
          <p:nvPr userDrawn="1"/>
        </p:nvSpPr>
        <p:spPr>
          <a:xfrm>
            <a:off x="202095" y="105524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B3E63AD-42CA-445C-97F3-DDE05F7056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8510" y="105524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A6492-8AD7-4E81-8CF0-97F81C18F3A0}"/>
              </a:ext>
            </a:extLst>
          </p:cNvPr>
          <p:cNvSpPr txBox="1"/>
          <p:nvPr userDrawn="1"/>
        </p:nvSpPr>
        <p:spPr>
          <a:xfrm>
            <a:off x="202095" y="1840269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48E7DD-ABE0-4EDF-8068-30292B1E3A26}"/>
              </a:ext>
            </a:extLst>
          </p:cNvPr>
          <p:cNvSpPr txBox="1"/>
          <p:nvPr userDrawn="1"/>
        </p:nvSpPr>
        <p:spPr>
          <a:xfrm>
            <a:off x="202095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3D1D8B-CF2F-4B87-A9D9-1E19A1F45651}"/>
              </a:ext>
            </a:extLst>
          </p:cNvPr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D72FDB-6EF8-4E3F-BF77-E09C21261007}"/>
                </a:ext>
              </a:extLst>
            </p:cNvPr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ED71E6-D3EC-4091-BD44-FC68E08CA3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94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155453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4365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7000769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66938110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698746" marR="0" lvl="1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890161" marR="0" lvl="2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087802" marR="0" lvl="3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285443" marR="0" lvl="4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4772773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18625" marR="0" lvl="1" indent="-16807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27160" marR="0" lvl="2" indent="-18519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12350" marR="0" lvl="3" indent="-17274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03766" marR="0" lvl="4" indent="-16651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240927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6217800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35834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688217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227292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9312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66464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428774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1014940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1140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41203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8854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3876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66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242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9076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6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81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50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aai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8E46C-50B0-47CD-9C70-58561269F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6"/>
            <a:ext cx="12192000" cy="684704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6C5F49-332E-4482-84F4-F0523C81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77CC8D6-523D-43B7-9E2A-2284DE169732}"/>
              </a:ext>
            </a:extLst>
          </p:cNvPr>
          <p:cNvSpPr txBox="1">
            <a:spLocks/>
          </p:cNvSpPr>
          <p:nvPr/>
        </p:nvSpPr>
        <p:spPr>
          <a:xfrm>
            <a:off x="269301" y="3878574"/>
            <a:ext cx="7171337" cy="1792326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689713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3890296"/>
          </a:xfrm>
        </p:spPr>
        <p:txBody>
          <a:bodyPr/>
          <a:lstStyle/>
          <a:p>
            <a:pPr fontAlgn="ctr"/>
            <a:r>
              <a:rPr lang="en-US" sz="2800" dirty="0"/>
              <a:t>Welcome!</a:t>
            </a:r>
          </a:p>
          <a:p>
            <a:pPr fontAlgn="ctr"/>
            <a:r>
              <a:rPr lang="en-US" sz="2800" dirty="0"/>
              <a:t>About the course</a:t>
            </a:r>
          </a:p>
          <a:p>
            <a:pPr fontAlgn="ctr"/>
            <a:r>
              <a:rPr lang="en-US" sz="2800" dirty="0"/>
              <a:t>Audience</a:t>
            </a:r>
          </a:p>
          <a:p>
            <a:pPr fontAlgn="ctr"/>
            <a:r>
              <a:rPr lang="en-US" sz="2800" dirty="0"/>
              <a:t>Prerequisites</a:t>
            </a:r>
          </a:p>
          <a:p>
            <a:pPr fontAlgn="ctr"/>
            <a:r>
              <a:rPr lang="en-US" sz="2800" dirty="0"/>
              <a:t>Technologies</a:t>
            </a:r>
          </a:p>
          <a:p>
            <a:pPr fontAlgn="ctr"/>
            <a:endParaRPr lang="en-US" sz="2800" dirty="0"/>
          </a:p>
          <a:p>
            <a:pPr marL="0" indent="0" fontAlgn="ctr">
              <a:buNone/>
            </a:pPr>
            <a:endParaRPr lang="en-US" sz="2800" dirty="0"/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979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421D-5FC9-45F1-9B0F-4B5CF041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Learning Objectives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B2598CB-611F-40C0-832F-10C82350BE6C}"/>
              </a:ext>
            </a:extLst>
          </p:cNvPr>
          <p:cNvSpPr txBox="1">
            <a:spLocks/>
          </p:cNvSpPr>
          <p:nvPr/>
        </p:nvSpPr>
        <p:spPr>
          <a:xfrm>
            <a:off x="269240" y="1189495"/>
            <a:ext cx="11008360" cy="4649330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At the end of this course, you should be able to…</a:t>
            </a:r>
          </a:p>
          <a:p>
            <a:pPr marL="0" indent="0">
              <a:buNone/>
            </a:pPr>
            <a:endParaRPr lang="en-US" sz="3600" dirty="0"/>
          </a:p>
          <a:p>
            <a:pPr fontAlgn="ctr"/>
            <a:r>
              <a:rPr lang="en-US" sz="2400" dirty="0"/>
              <a:t>Understand the basic principles of good bot design</a:t>
            </a:r>
          </a:p>
          <a:p>
            <a:pPr fontAlgn="ctr"/>
            <a:r>
              <a:rPr lang="en-US" sz="2400" dirty="0"/>
              <a:t>Be able to efficiently and effectively design LUIS schema, especially with regards to well-established scenarios</a:t>
            </a:r>
          </a:p>
          <a:p>
            <a:pPr fontAlgn="ctr"/>
            <a:r>
              <a:rPr lang="en-US" sz="2400" dirty="0"/>
              <a:t>Be able to decide the most appropriate architectural components for several common bot use-cases</a:t>
            </a:r>
          </a:p>
          <a:p>
            <a:pPr fontAlgn="ctr"/>
            <a:r>
              <a:rPr lang="en-US" sz="2400" dirty="0"/>
              <a:t>For Cognitive Services, determine when to use what and how to combine multiple to increase the intelligence and capabilities of bots</a:t>
            </a:r>
          </a:p>
          <a:p>
            <a:pPr fontAlgn="ctr"/>
            <a:r>
              <a:rPr lang="en-US" sz="2400" dirty="0"/>
              <a:t>Be able to use the prior four learning objectives to design and architect intelligent bot solutions</a:t>
            </a:r>
            <a:endParaRPr lang="en-US" sz="36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823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C83BBF-F034-4950-A024-A686267E5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62741"/>
              </p:ext>
            </p:extLst>
          </p:nvPr>
        </p:nvGraphicFramePr>
        <p:xfrm>
          <a:off x="3078212" y="960169"/>
          <a:ext cx="8297710" cy="5608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518676">
                  <a:extLst>
                    <a:ext uri="{9D8B030D-6E8A-4147-A177-3AD203B41FA5}">
                      <a16:colId xmlns:a16="http://schemas.microsoft.com/office/drawing/2014/main" val="1584511038"/>
                    </a:ext>
                  </a:extLst>
                </a:gridCol>
                <a:gridCol w="5779034">
                  <a:extLst>
                    <a:ext uri="{9D8B030D-6E8A-4147-A177-3AD203B41FA5}">
                      <a16:colId xmlns:a16="http://schemas.microsoft.com/office/drawing/2014/main" val="1371100579"/>
                    </a:ext>
                  </a:extLst>
                </a:gridCol>
              </a:tblGrid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8:00-9:00AM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Sign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77609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9:00-9:30AM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1.1: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26395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9:30-10:00AM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2.1: Bot Design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94906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10:00-10:30AM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2.2: Activity - Bot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01071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10:30-10:45AM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80479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10:45-11:30AM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3.1: LUIS Design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67647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11:30-12:00PM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3.2: Activity - LUIS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926224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12:00-1:00PM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67525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1:00-1:30PM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4.1: Reference Architectures and Common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94033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1:30-2:00PM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4.2: Activity - Architectures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13417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2:00-2:15PM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02206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2:15-2:45PM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5.1 - Integration with Cognitive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72367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2:45-3:15PM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/>
                        <a:t>5.2: Activity - Cognitive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30341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3:15-3:30PM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64972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3:30-4:30PM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6.1: Final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49668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4:30-5:00PM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Q&amp;A and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7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68461" y="1802466"/>
            <a:ext cx="11655840" cy="899665"/>
          </a:xfrm>
        </p:spPr>
        <p:txBody>
          <a:bodyPr/>
          <a:lstStyle/>
          <a:p>
            <a:r>
              <a:rPr lang="en-US" sz="6000" dirty="0"/>
              <a:t>Course resources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8461" y="2849615"/>
            <a:ext cx="11655078" cy="953338"/>
          </a:xfrm>
        </p:spPr>
        <p:txBody>
          <a:bodyPr/>
          <a:lstStyle/>
          <a:p>
            <a:pPr marL="0" indent="0" fontAlgn="ctr">
              <a:buNone/>
            </a:pPr>
            <a:r>
              <a:rPr lang="en-US" sz="5400" dirty="0">
                <a:hlinkClick r:id="rId3"/>
              </a:rPr>
              <a:t>https://aka.ms/daaia</a:t>
            </a:r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62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2.xml><?xml version="1.0" encoding="utf-8"?>
<a:theme xmlns:a="http://schemas.openxmlformats.org/drawingml/2006/main" name="5-5017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BABC4CDB-E230-49BE-A9F6-33781B02F17C}"/>
    </a:ext>
  </a:extLst>
</a:theme>
</file>

<file path=ppt/theme/theme3.xml><?xml version="1.0" encoding="utf-8"?>
<a:theme xmlns:a="http://schemas.openxmlformats.org/drawingml/2006/main" name="5-50173_Microsoft_Ready_Dark_Template">
  <a:themeElements>
    <a:clrScheme name="Microsoft Ready Dark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BCF2"/>
      </a:accent2>
      <a:accent3>
        <a:srgbClr val="D2D2D2"/>
      </a:accent3>
      <a:accent4>
        <a:srgbClr val="00B294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AAAB9BC6-90B3-485A-97BE-C966297A0E6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8f159844-3118-4b08-9ac0-0a51e3431bb6">v-karfis@microsoft.com</LastSharedByUser>
    <SharedWithUsers xmlns="8f159844-3118-4b08-9ac0-0a51e3431bb6">
      <UserInfo>
        <DisplayName>Natalie Nurock</DisplayName>
        <AccountId>85</AccountId>
        <AccountType/>
      </UserInfo>
    </SharedWithUsers>
    <LastSharedByTime xmlns="8f159844-3118-4b08-9ac0-0a51e3431bb6">2018-03-14T05:42:29+00:00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766AA3535D4C9AB033C0324D3CD7" ma:contentTypeVersion="6" ma:contentTypeDescription="Create a new document." ma:contentTypeScope="" ma:versionID="710d354100089abd2572cae88cea3a2b">
  <xsd:schema xmlns:xsd="http://www.w3.org/2001/XMLSchema" xmlns:xs="http://www.w3.org/2001/XMLSchema" xmlns:p="http://schemas.microsoft.com/office/2006/metadata/properties" xmlns:ns2="87bad0cd-9f5f-4471-94ca-f7c37ef15840" xmlns:ns3="8f159844-3118-4b08-9ac0-0a51e3431bb6" targetNamespace="http://schemas.microsoft.com/office/2006/metadata/properties" ma:root="true" ma:fieldsID="70ea667c588725e6207a5fd18235c984" ns2:_="" ns3:_="">
    <xsd:import namespace="87bad0cd-9f5f-4471-94ca-f7c37ef15840"/>
    <xsd:import namespace="8f159844-3118-4b08-9ac0-0a51e3431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ad0cd-9f5f-4471-94ca-f7c37ef15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59844-3118-4b08-9ac0-0a51e3431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91DBAA-73B1-46DE-A02B-B400BCCAEA24}">
  <ds:schemaRefs>
    <ds:schemaRef ds:uri="http://schemas.microsoft.com/office/2006/documentManagement/types"/>
    <ds:schemaRef ds:uri="8f159844-3118-4b08-9ac0-0a51e3431bb6"/>
    <ds:schemaRef ds:uri="http://purl.org/dc/elements/1.1/"/>
    <ds:schemaRef ds:uri="http://schemas.openxmlformats.org/package/2006/metadata/core-properties"/>
    <ds:schemaRef ds:uri="87bad0cd-9f5f-4471-94ca-f7c37ef15840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018208-8004-4CED-BF44-ED368E32B8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55D2E5-22B4-4502-8B75-3251A5BBB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bad0cd-9f5f-4471-94ca-f7c37ef15840"/>
    <ds:schemaRef ds:uri="8f159844-3118-4b08-9ac0-0a51e3431b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342</Words>
  <Application>Microsoft Office PowerPoint</Application>
  <PresentationFormat>Widescreen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C+E Readiness Template</vt:lpstr>
      <vt:lpstr>5-50173_Microsoft_Ready_Light_Template</vt:lpstr>
      <vt:lpstr>5-50173_Microsoft_Ready_Dark_Template</vt:lpstr>
      <vt:lpstr>Introduction</vt:lpstr>
      <vt:lpstr>Introduction</vt:lpstr>
      <vt:lpstr>Learning Objectives</vt:lpstr>
      <vt:lpstr>Agenda</vt:lpstr>
      <vt:lpstr>Course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Anna Thomas</cp:lastModifiedBy>
  <cp:revision>80</cp:revision>
  <dcterms:modified xsi:type="dcterms:W3CDTF">2018-04-11T15:17:54Z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0x010100ED93766AA3535D4C9AB033C0324D3CD7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v-karfis@microsoft.com</vt:lpwstr>
  </property>
  <property fmtid="{D5CDD505-2E9C-101B-9397-08002B2CF9AE}" pid="6" name="MSIP_Label_f42aa342-8706-4288-bd11-ebb85995028c_SetDate">
    <vt:lpwstr>2017-12-19T18:52:59.5454825Z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