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 id="2147483721" r:id="rId7"/>
    <p:sldMasterId id="2147483746" r:id="rId8"/>
  </p:sldMasterIdLst>
  <p:notesMasterIdLst>
    <p:notesMasterId r:id="rId17"/>
  </p:notesMasterIdLst>
  <p:sldIdLst>
    <p:sldId id="290" r:id="rId9"/>
    <p:sldId id="291" r:id="rId10"/>
    <p:sldId id="279" r:id="rId11"/>
    <p:sldId id="1593" r:id="rId12"/>
    <p:sldId id="1560" r:id="rId13"/>
    <p:sldId id="1599" r:id="rId14"/>
    <p:sldId id="1600" r:id="rId15"/>
    <p:sldId id="15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14" autoAdjust="0"/>
  </p:normalViewPr>
  <p:slideViewPr>
    <p:cSldViewPr snapToGrid="0">
      <p:cViewPr varScale="1">
        <p:scale>
          <a:sx n="89" d="100"/>
          <a:sy n="89" d="100"/>
        </p:scale>
        <p:origin x="174"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BE044-29F6-4F30-801A-31E35CA94FA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E68EC94-2D97-4AC6-A6A7-37B836C10C43}">
      <dgm:prSet phldrT="[Text]"/>
      <dgm:spPr/>
      <dgm:t>
        <a:bodyPr/>
        <a:lstStyle/>
        <a:p>
          <a:endParaRPr lang="en-US"/>
        </a:p>
      </dgm:t>
    </dgm:pt>
    <dgm:pt modelId="{52E3E14F-9873-4CE6-AE61-CE7A2AB80799}" type="parTrans" cxnId="{1C2A15D0-4BD6-4B29-8F43-478BCE438C94}">
      <dgm:prSet/>
      <dgm:spPr/>
      <dgm:t>
        <a:bodyPr/>
        <a:lstStyle/>
        <a:p>
          <a:endParaRPr lang="en-US"/>
        </a:p>
      </dgm:t>
    </dgm:pt>
    <dgm:pt modelId="{A52F6142-D21F-49A4-A561-9BBD6B0FD0EB}" type="sibTrans" cxnId="{1C2A15D0-4BD6-4B29-8F43-478BCE438C94}">
      <dgm:prSet/>
      <dgm:spPr/>
      <dgm:t>
        <a:bodyPr/>
        <a:lstStyle/>
        <a:p>
          <a:endParaRPr lang="en-US"/>
        </a:p>
      </dgm:t>
    </dgm:pt>
    <dgm:pt modelId="{DA2B9C83-42B2-4054-AB14-E3DBBD3F7B33}" type="pres">
      <dgm:prSet presAssocID="{31ABE044-29F6-4F30-801A-31E35CA94FA8}" presName="Name0" presStyleCnt="0">
        <dgm:presLayoutVars>
          <dgm:dir/>
          <dgm:animLvl val="lvl"/>
          <dgm:resizeHandles/>
        </dgm:presLayoutVars>
      </dgm:prSet>
      <dgm:spPr/>
    </dgm:pt>
    <dgm:pt modelId="{6840A61E-B0E5-4E25-826C-4E9231E4205E}" type="pres">
      <dgm:prSet presAssocID="{0E68EC94-2D97-4AC6-A6A7-37B836C10C43}" presName="linNode" presStyleCnt="0"/>
      <dgm:spPr/>
    </dgm:pt>
    <dgm:pt modelId="{2A585D83-9D6C-4102-BB8A-237661A4AB19}" type="pres">
      <dgm:prSet presAssocID="{0E68EC94-2D97-4AC6-A6A7-37B836C10C43}" presName="parentShp" presStyleLbl="node1" presStyleIdx="0" presStyleCnt="1" custScaleX="56907" custScaleY="58214">
        <dgm:presLayoutVars>
          <dgm:bulletEnabled val="1"/>
        </dgm:presLayoutVars>
      </dgm:prSet>
      <dgm:spPr/>
    </dgm:pt>
    <dgm:pt modelId="{1FA9D418-1C27-4F29-9204-B7AD1DE7112E}" type="pres">
      <dgm:prSet presAssocID="{0E68EC94-2D97-4AC6-A6A7-37B836C10C43}" presName="childShp" presStyleLbl="bgAccFollowNode1" presStyleIdx="0" presStyleCnt="1" custScaleX="68851" custScaleY="53007">
        <dgm:presLayoutVars>
          <dgm:bulletEnabled val="1"/>
        </dgm:presLayoutVars>
      </dgm:prSet>
      <dgm:spPr/>
    </dgm:pt>
  </dgm:ptLst>
  <dgm:cxnLst>
    <dgm:cxn modelId="{469EB007-01C9-4194-819F-0607C491BAF6}" type="presOf" srcId="{31ABE044-29F6-4F30-801A-31E35CA94FA8}" destId="{DA2B9C83-42B2-4054-AB14-E3DBBD3F7B33}" srcOrd="0" destOrd="0" presId="urn:microsoft.com/office/officeart/2005/8/layout/vList6"/>
    <dgm:cxn modelId="{87773F40-7220-4425-83D2-973D37E8DC93}" type="presOf" srcId="{0E68EC94-2D97-4AC6-A6A7-37B836C10C43}" destId="{2A585D83-9D6C-4102-BB8A-237661A4AB19}" srcOrd="0" destOrd="0" presId="urn:microsoft.com/office/officeart/2005/8/layout/vList6"/>
    <dgm:cxn modelId="{1C2A15D0-4BD6-4B29-8F43-478BCE438C94}" srcId="{31ABE044-29F6-4F30-801A-31E35CA94FA8}" destId="{0E68EC94-2D97-4AC6-A6A7-37B836C10C43}" srcOrd="0" destOrd="0" parTransId="{52E3E14F-9873-4CE6-AE61-CE7A2AB80799}" sibTransId="{A52F6142-D21F-49A4-A561-9BBD6B0FD0EB}"/>
    <dgm:cxn modelId="{0F539CB5-F336-415D-B387-0B643A8E4AC5}" type="presParOf" srcId="{DA2B9C83-42B2-4054-AB14-E3DBBD3F7B33}" destId="{6840A61E-B0E5-4E25-826C-4E9231E4205E}" srcOrd="0" destOrd="0" presId="urn:microsoft.com/office/officeart/2005/8/layout/vList6"/>
    <dgm:cxn modelId="{4FCCDD90-F93A-4742-9F5B-F5521C5B3C47}" type="presParOf" srcId="{6840A61E-B0E5-4E25-826C-4E9231E4205E}" destId="{2A585D83-9D6C-4102-BB8A-237661A4AB19}" srcOrd="0" destOrd="0" presId="urn:microsoft.com/office/officeart/2005/8/layout/vList6"/>
    <dgm:cxn modelId="{EA4CD17F-0EBD-410F-8ED3-7E85E3AB9EAE}" type="presParOf" srcId="{6840A61E-B0E5-4E25-826C-4E9231E4205E}" destId="{1FA9D418-1C27-4F29-9204-B7AD1DE7112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D418-1C27-4F29-9204-B7AD1DE7112E}">
      <dsp:nvSpPr>
        <dsp:cNvPr id="0" name=""/>
        <dsp:cNvSpPr/>
      </dsp:nvSpPr>
      <dsp:spPr>
        <a:xfrm>
          <a:off x="4643392" y="1224567"/>
          <a:ext cx="4710034" cy="2762565"/>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585D83-9D6C-4102-BB8A-237661A4AB19}">
      <dsp:nvSpPr>
        <dsp:cNvPr id="0" name=""/>
        <dsp:cNvSpPr/>
      </dsp:nvSpPr>
      <dsp:spPr>
        <a:xfrm>
          <a:off x="2048088" y="1088880"/>
          <a:ext cx="2595304" cy="303393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174780" y="1215572"/>
        <a:ext cx="2341920" cy="278055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194323-46EB-47FD-802B-1151F9FD2B5B}" type="slidenum">
              <a:rPr lang="en-US" smtClean="0"/>
              <a:t>1</a:t>
            </a:fld>
            <a:endParaRPr lang="en-US"/>
          </a:p>
        </p:txBody>
      </p:sp>
    </p:spTree>
    <p:extLst>
      <p:ext uri="{BB962C8B-B14F-4D97-AF65-F5344CB8AC3E}">
        <p14:creationId xmlns:p14="http://schemas.microsoft.com/office/powerpoint/2010/main" val="99964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is required. </a:t>
            </a:r>
            <a:r>
              <a:rPr lang="en-US" b="1" u="sng" dirty="0"/>
              <a:t>Do NOT delete. </a:t>
            </a:r>
            <a:r>
              <a:rPr lang="en-US" b="1" u="none" dirty="0"/>
              <a:t>This should be the first slide after your Title Slide.  </a:t>
            </a:r>
          </a:p>
          <a:p>
            <a:pPr marL="171450" indent="-171450">
              <a:buFont typeface="Arial" panose="020B0604020202020204" pitchFamily="34" charset="0"/>
              <a:buChar char="•"/>
            </a:pPr>
            <a:r>
              <a:rPr lang="en-US" b="0" u="none" dirty="0"/>
              <a:t>This slide should introduce the session by identifying how this information helps the attendee, partners and customers be more successful.  Why is this content important?</a:t>
            </a:r>
          </a:p>
          <a:p>
            <a:pPr marL="171450" indent="-171450">
              <a:buFont typeface="Arial" panose="020B0604020202020204" pitchFamily="34" charset="0"/>
              <a:buChar char="•"/>
            </a:pPr>
            <a:r>
              <a:rPr lang="en-US" b="0" u="none" dirty="0"/>
              <a:t>This slide should call out what’s important about the session (sort of the why should we care, why is this important and how will it help our customers/partners be successful) as well as the key takeaways/objective associated with the session.  Call out what attendees will be able to execute on using the information gained in this session.  What will they be able to walk away from this session and execute on with their customers.</a:t>
            </a:r>
          </a:p>
          <a:p>
            <a:pPr marL="171450" indent="-171450">
              <a:buFont typeface="Arial" panose="020B0604020202020204" pitchFamily="34" charset="0"/>
              <a:buChar char="•"/>
            </a:pPr>
            <a:r>
              <a:rPr lang="en-US" b="0" u="none" dirty="0"/>
              <a:t>Good Objectives should be SMART (specific, measurable, achievable, realistic, time-bound). Focus on the key takeaways and why this information is important to the attendee, our partners and our customers.</a:t>
            </a:r>
          </a:p>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40253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174E4CE6-2FE4-433F-87B8-CB5DD266EBFC}" type="datetime8">
              <a:rPr lang="en-US" smtClean="0"/>
              <a:t>6/14/2018 10:45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80320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53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17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86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52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6/14/2018 10:45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832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1C3551-4691-492D-A7B3-905DCA39CACC}"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9712653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0599639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C3551-4691-492D-A7B3-905DCA39CACC}"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4894059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1C3551-4691-492D-A7B3-905DCA39CACC}"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1320857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1C3551-4691-492D-A7B3-905DCA39CACC}" type="datetimeFigureOut">
              <a:rPr lang="en-US" smtClean="0"/>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75285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1C3551-4691-492D-A7B3-905DCA39CACC}" type="datetimeFigureOut">
              <a:rPr lang="en-US" smtClean="0"/>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997363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3551-4691-492D-A7B3-905DCA39CACC}" type="datetimeFigureOut">
              <a:rPr lang="en-US" smtClean="0"/>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321360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403593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155225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8681581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2008207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132CD"/>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9" name="Group 8"/>
          <p:cNvGrpSpPr/>
          <p:nvPr userDrawn="1"/>
        </p:nvGrpSpPr>
        <p:grpSpPr>
          <a:xfrm>
            <a:off x="11004178" y="6517755"/>
            <a:ext cx="950755" cy="215444"/>
            <a:chOff x="7082843" y="4126456"/>
            <a:chExt cx="1278066" cy="289613"/>
          </a:xfrm>
        </p:grpSpPr>
        <p:sp>
          <p:nvSpPr>
            <p:cNvPr id="11" name="TextBox 10"/>
            <p:cNvSpPr txBox="1"/>
            <p:nvPr/>
          </p:nvSpPr>
          <p:spPr>
            <a:xfrm>
              <a:off x="7237513" y="4126456"/>
              <a:ext cx="1123396" cy="289613"/>
            </a:xfrm>
            <a:prstGeom prst="rect">
              <a:avLst/>
            </a:prstGeom>
            <a:noFill/>
          </p:spPr>
          <p:txBody>
            <a:bodyPr wrap="square" rtlCol="0">
              <a:spAutoFit/>
            </a:bodyPr>
            <a:lstStyle/>
            <a:p>
              <a:r>
                <a:rPr lang="en-GB" sz="800" b="1">
                  <a:latin typeface="Segoe UI" panose="020B0502040204020203" pitchFamily="34" charset="0"/>
                  <a:cs typeface="Segoe UI" panose="020B0502040204020203" pitchFamily="34" charset="0"/>
                </a:rPr>
                <a:t>MICROSOFT</a:t>
              </a:r>
            </a:p>
          </p:txBody>
        </p:sp>
        <p:sp>
          <p:nvSpPr>
            <p:cNvPr id="12" name="Rectangle 11"/>
            <p:cNvSpPr/>
            <p:nvPr/>
          </p:nvSpPr>
          <p:spPr>
            <a:xfrm flipV="1">
              <a:off x="7082843"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3" name="Rectangle 12"/>
            <p:cNvSpPr/>
            <p:nvPr/>
          </p:nvSpPr>
          <p:spPr>
            <a:xfrm flipV="1">
              <a:off x="7180851"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4" name="Rectangle 13"/>
            <p:cNvSpPr/>
            <p:nvPr/>
          </p:nvSpPr>
          <p:spPr>
            <a:xfrm flipV="1">
              <a:off x="7082843"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5" name="Rectangle 14"/>
            <p:cNvSpPr/>
            <p:nvPr/>
          </p:nvSpPr>
          <p:spPr>
            <a:xfrm flipV="1">
              <a:off x="7180851"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cxnSp>
        <p:nvCxnSpPr>
          <p:cNvPr id="10" name="Straight Connector 9"/>
          <p:cNvCxnSpPr/>
          <p:nvPr userDrawn="1"/>
        </p:nvCxnSpPr>
        <p:spPr>
          <a:xfrm>
            <a:off x="10874587" y="6532880"/>
            <a:ext cx="0" cy="196427"/>
          </a:xfrm>
          <a:prstGeom prst="line">
            <a:avLst/>
          </a:prstGeom>
          <a:ln w="317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11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4_Walki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4" name="Title 3"/>
          <p:cNvSpPr>
            <a:spLocks noGrp="1"/>
          </p:cNvSpPr>
          <p:nvPr>
            <p:ph type="title"/>
          </p:nvPr>
        </p:nvSpPr>
        <p:spPr>
          <a:xfrm>
            <a:off x="274638" y="2267326"/>
            <a:ext cx="11087629" cy="1200622"/>
          </a:xfrm>
        </p:spPr>
        <p:txBody>
          <a:bodyPr/>
          <a:lstStyle>
            <a:lvl1pPr>
              <a:defRPr sz="7200"/>
            </a:lvl1pPr>
          </a:lstStyle>
          <a:p>
            <a:r>
              <a:rPr lang="en-US"/>
              <a:t>Click to edit Master title style</a:t>
            </a:r>
          </a:p>
        </p:txBody>
      </p:sp>
      <p:sp>
        <p:nvSpPr>
          <p:cNvPr id="5" name="Text Placeholder 4"/>
          <p:cNvSpPr>
            <a:spLocks noGrp="1"/>
          </p:cNvSpPr>
          <p:nvPr>
            <p:ph type="body" sz="quarter" idx="10" hasCustomPrompt="1"/>
          </p:nvPr>
        </p:nvSpPr>
        <p:spPr>
          <a:xfrm>
            <a:off x="274638" y="3490913"/>
            <a:ext cx="8721725" cy="517065"/>
          </a:xfrm>
        </p:spPr>
        <p:txBody>
          <a:bodyPr/>
          <a:lstStyle>
            <a:lvl1pPr marL="0" indent="0">
              <a:buNone/>
              <a:defRPr sz="2400" baseline="0"/>
            </a:lvl1pPr>
          </a:lstStyle>
          <a:p>
            <a:pPr lvl="0"/>
            <a:r>
              <a:rPr lang="en-US"/>
              <a:t>Click to add text</a:t>
            </a:r>
          </a:p>
        </p:txBody>
      </p:sp>
    </p:spTree>
    <p:extLst>
      <p:ext uri="{BB962C8B-B14F-4D97-AF65-F5344CB8AC3E}">
        <p14:creationId xmlns:p14="http://schemas.microsoft.com/office/powerpoint/2010/main" val="235727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invGray">
          <a:xfrm>
            <a:off x="1" y="-1"/>
            <a:ext cx="5840360" cy="6858624"/>
          </a:xfrm>
          <a:prstGeom prst="rect">
            <a:avLst/>
          </a:prstGeom>
          <a:solidFill>
            <a:srgbClr val="0132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2"/>
          <p:cNvSpPr txBox="1">
            <a:spLocks/>
          </p:cNvSpPr>
          <p:nvPr userDrawn="1"/>
        </p:nvSpPr>
        <p:spPr>
          <a:xfrm>
            <a:off x="347898" y="2039653"/>
            <a:ext cx="460756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72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chemeClr val="bg1"/>
                </a:solidFill>
              </a:rPr>
              <a:t>Click to edit Master title style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768724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17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amp; 2-color Non-bulleted text">
    <p:bg>
      <p:bgPr>
        <a:solidFill>
          <a:srgbClr val="0132C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9292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9046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accent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5582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1860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05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367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83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2215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0980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4482124"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711941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66583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970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86603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1489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50-50 Right Photo Layout">
    <p:bg>
      <p:bgPr>
        <a:solidFill>
          <a:srgbClr val="F8F8F8"/>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6090699" y="-39757"/>
            <a:ext cx="6101301" cy="6933538"/>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6361043" y="234562"/>
            <a:ext cx="5526158" cy="632837"/>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
        <p:nvSpPr>
          <p:cNvPr id="7" name="Text Placeholder 3"/>
          <p:cNvSpPr>
            <a:spLocks noGrp="1"/>
          </p:cNvSpPr>
          <p:nvPr>
            <p:ph type="body" sz="quarter" idx="12"/>
          </p:nvPr>
        </p:nvSpPr>
        <p:spPr>
          <a:xfrm>
            <a:off x="6675438" y="1180767"/>
            <a:ext cx="5116346" cy="3975654"/>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8015606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674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bg>
      <p:bgPr>
        <a:solidFill>
          <a:srgbClr val="25252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908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04056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57948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40CD-1F4C-4AE8-81E2-E5C7743C6DB9}" type="datetimeFigureOut">
              <a:rPr lang="en-GB" smtClean="0"/>
              <a:t>14/06/2018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4E5F3E-9604-4418-8E10-BA5C14B5081C}" type="slidenum">
              <a:rPr lang="en-GB" smtClean="0"/>
              <a:t>‹#›</a:t>
            </a:fld>
            <a:endParaRPr lang="en-GB"/>
          </a:p>
        </p:txBody>
      </p:sp>
    </p:spTree>
    <p:extLst>
      <p:ext uri="{BB962C8B-B14F-4D97-AF65-F5344CB8AC3E}">
        <p14:creationId xmlns:p14="http://schemas.microsoft.com/office/powerpoint/2010/main" val="16892586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White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56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250" y="357188"/>
            <a:ext cx="10922000" cy="1325563"/>
          </a:xfrm>
        </p:spPr>
        <p:txBody>
          <a:bodyPr>
            <a:normAutofit/>
          </a:bodyPr>
          <a:lstStyle>
            <a:lvl1pPr>
              <a:defRPr sz="4000">
                <a:solidFill>
                  <a:schemeClr val="bg1"/>
                </a:solidFill>
                <a:latin typeface="Segoe UI Bold" panose="020B0802040204020203" pitchFamily="34" charset="0"/>
                <a:cs typeface="Segoe UI Bold" panose="020B0802040204020203" pitchFamily="34" charset="0"/>
              </a:defRPr>
            </a:lvl1pPr>
          </a:lstStyle>
          <a:p>
            <a:r>
              <a:rPr lang="en-US"/>
              <a:t>Click to edit Master title style</a:t>
            </a:r>
          </a:p>
        </p:txBody>
      </p:sp>
      <p:sp>
        <p:nvSpPr>
          <p:cNvPr id="3" name="Content Placeholder 2"/>
          <p:cNvSpPr>
            <a:spLocks noGrp="1"/>
          </p:cNvSpPr>
          <p:nvPr>
            <p:ph idx="1"/>
          </p:nvPr>
        </p:nvSpPr>
        <p:spPr>
          <a:xfrm>
            <a:off x="1174750" y="2201334"/>
            <a:ext cx="10350500" cy="2021836"/>
          </a:xfrm>
        </p:spPr>
        <p:txBody>
          <a:bodyPr/>
          <a:lstStyle>
            <a:lvl1pPr marL="0" indent="0">
              <a:lnSpc>
                <a:spcPct val="100000"/>
              </a:lnSpc>
              <a:buNone/>
              <a:defRPr sz="3333">
                <a:solidFill>
                  <a:schemeClr val="bg1"/>
                </a:solidFill>
                <a:latin typeface="Segoe UI Semilight" panose="020B0402040204020203" pitchFamily="34" charset="0"/>
                <a:cs typeface="Segoe UI Semilight" panose="020B0402040204020203" pitchFamily="34" charset="0"/>
              </a:defRPr>
            </a:lvl1pPr>
            <a:lvl2pPr marL="457163" indent="0">
              <a:buNone/>
              <a:defRPr sz="2333">
                <a:solidFill>
                  <a:schemeClr val="bg1"/>
                </a:solidFill>
              </a:defRPr>
            </a:lvl2pPr>
            <a:lvl3pPr marL="914327" indent="0">
              <a:buNone/>
              <a:defRPr>
                <a:solidFill>
                  <a:schemeClr val="bg1"/>
                </a:solidFill>
              </a:defRPr>
            </a:lvl3pPr>
            <a:lvl4pPr marL="1371490" indent="0">
              <a:buNone/>
              <a:defRPr>
                <a:solidFill>
                  <a:schemeClr val="bg1"/>
                </a:solidFill>
              </a:defRPr>
            </a:lvl4pPr>
            <a:lvl5pPr marL="18286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731978"/>
      </p:ext>
    </p:extLst>
  </p:cSld>
  <p:clrMapOvr>
    <a:masterClrMapping/>
  </p:clrMapOvr>
  <p:extLst mod="1">
    <p:ext uri="{DCECCB84-F9BA-43D5-87BE-67443E8EF086}">
      <p15:sldGuideLst xmlns:p15="http://schemas.microsoft.com/office/powerpoint/2012/main">
        <p15:guide id="1" orient="horz" pos="127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3"/>
          <p:cNvSpPr>
            <a:spLocks noGrp="1"/>
          </p:cNvSpPr>
          <p:nvPr>
            <p:ph type="body" sz="quarter" idx="10"/>
          </p:nvPr>
        </p:nvSpPr>
        <p:spPr>
          <a:xfrm>
            <a:off x="269240" y="2092121"/>
            <a:ext cx="11653523" cy="1462773"/>
          </a:xfrm>
        </p:spPr>
        <p:txBody>
          <a:bodyPr>
            <a:spAutoFit/>
          </a:bodyPr>
          <a:lstStyle>
            <a:lvl1pPr marL="0" indent="0">
              <a:buFontTx/>
              <a:buNone/>
              <a:defRPr sz="1567"/>
            </a:lvl1pPr>
            <a:lvl2pPr>
              <a:defRPr sz="1567"/>
            </a:lvl2pPr>
            <a:lvl3pPr>
              <a:defRPr sz="1567"/>
            </a:lvl3pPr>
            <a:lvl4pPr>
              <a:defRPr sz="1567"/>
            </a:lvl4pPr>
            <a:lvl5pPr>
              <a:defRPr sz="15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22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4.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3551-4691-492D-A7B3-905DCA39CACC}" type="datetimeFigureOut">
              <a:rPr lang="en-US" smtClean="0"/>
              <a:t>6/14/2018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CC813-075D-450D-8831-ADAC84F33A68}" type="slidenum">
              <a:rPr lang="en-US" smtClean="0"/>
              <a:t>‹#›</a:t>
            </a:fld>
            <a:endParaRPr lang="en-US"/>
          </a:p>
        </p:txBody>
      </p:sp>
    </p:spTree>
    <p:extLst>
      <p:ext uri="{BB962C8B-B14F-4D97-AF65-F5344CB8AC3E}">
        <p14:creationId xmlns:p14="http://schemas.microsoft.com/office/powerpoint/2010/main" val="409258084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0 G:32 B:80</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16 G:124 B:16</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a:gradFill>
                      <a:gsLst>
                        <a:gs pos="10042">
                          <a:schemeClr val="tx1"/>
                        </a:gs>
                        <a:gs pos="39000">
                          <a:schemeClr val="tx1"/>
                        </a:gs>
                      </a:gsLst>
                      <a:lin ang="5400000" scaled="0"/>
                    </a:gradFill>
                    <a:ea typeface="Segoe UI" pitchFamily="34" charset="0"/>
                    <a:cs typeface="Segoe UI" pitchFamily="34" charset="0"/>
                  </a:rPr>
                  <a:t>R:</a:t>
                </a:r>
                <a:r>
                  <a:rPr lang="en-US" sz="490" baseline="0">
                    <a:gradFill>
                      <a:gsLst>
                        <a:gs pos="10042">
                          <a:schemeClr val="tx1"/>
                        </a:gs>
                        <a:gs pos="39000">
                          <a:schemeClr val="tx1"/>
                        </a:gs>
                      </a:gsLst>
                      <a:lin ang="5400000" scaled="0"/>
                    </a:gradFill>
                    <a:ea typeface="Segoe UI" pitchFamily="34" charset="0"/>
                    <a:cs typeface="Segoe UI" pitchFamily="34" charset="0"/>
                  </a:rPr>
                  <a:t>186 G:216 B:10</a:t>
                </a:r>
                <a:endParaRPr lang="en-US" sz="49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G:75 B:28</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4271001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18940B-B0C2-47CC-B4EB-17923DFDC3B1}"/>
              </a:ext>
            </a:extLst>
          </p:cNvPr>
          <p:cNvSpPr>
            <a:spLocks noGrp="1"/>
          </p:cNvSpPr>
          <p:nvPr>
            <p:ph type="title"/>
          </p:nvPr>
        </p:nvSpPr>
        <p:spPr>
          <a:xfrm>
            <a:off x="269302" y="2084187"/>
            <a:ext cx="10030320" cy="1793090"/>
          </a:xfrm>
        </p:spPr>
        <p:txBody>
          <a:bodyPr/>
          <a:lstStyle/>
          <a:p>
            <a:r>
              <a:rPr lang="en-US" dirty="0"/>
              <a:t>Lab: Principles of Good Bot Design</a:t>
            </a:r>
          </a:p>
        </p:txBody>
      </p:sp>
      <p:sp>
        <p:nvSpPr>
          <p:cNvPr id="11" name="Text Placeholder 10">
            <a:extLst>
              <a:ext uri="{FF2B5EF4-FFF2-40B4-BE49-F238E27FC236}">
                <a16:creationId xmlns:a16="http://schemas.microsoft.com/office/drawing/2014/main" id="{84103D40-CA1C-4597-A590-83A6C239DD91}"/>
              </a:ext>
            </a:extLst>
          </p:cNvPr>
          <p:cNvSpPr>
            <a:spLocks noGrp="1"/>
          </p:cNvSpPr>
          <p:nvPr>
            <p:ph type="body" sz="quarter" idx="12"/>
          </p:nvPr>
        </p:nvSpPr>
        <p:spPr/>
        <p:txBody>
          <a:bodyPr/>
          <a:lstStyle/>
          <a:p>
            <a:r>
              <a:rPr lang="en-US" dirty="0"/>
              <a:t>&lt;&lt;Add your name here&gt;&gt;</a:t>
            </a:r>
          </a:p>
        </p:txBody>
      </p:sp>
    </p:spTree>
    <p:extLst>
      <p:ext uri="{BB962C8B-B14F-4D97-AF65-F5344CB8AC3E}">
        <p14:creationId xmlns:p14="http://schemas.microsoft.com/office/powerpoint/2010/main" val="3721525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Lab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394844" y="1440703"/>
            <a:ext cx="11655078" cy="406579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lab, you should be better able to…</a:t>
            </a:r>
            <a:br>
              <a:rPr lang="en-US" sz="3600" dirty="0"/>
            </a:br>
            <a:endParaRPr lang="en-US" sz="3600" dirty="0"/>
          </a:p>
          <a:p>
            <a:r>
              <a:rPr lang="en-US" sz="2800" dirty="0"/>
              <a:t>Define the Organizational Requirements</a:t>
            </a:r>
            <a:br>
              <a:rPr lang="en-US" sz="2800" dirty="0"/>
            </a:br>
            <a:endParaRPr lang="en-US" sz="2800" dirty="0"/>
          </a:p>
          <a:p>
            <a:r>
              <a:rPr lang="en-US" sz="2800" dirty="0"/>
              <a:t>Define a Bot Personality Profile for the organizations chat bot</a:t>
            </a:r>
            <a:br>
              <a:rPr lang="en-US" sz="2800" dirty="0"/>
            </a:br>
            <a:endParaRPr lang="en-US" sz="2800" dirty="0"/>
          </a:p>
          <a:p>
            <a:r>
              <a:rPr lang="en-US" sz="2800" dirty="0"/>
              <a:t>Define a high level Bot Flow Logic for the organization</a:t>
            </a:r>
            <a:br>
              <a:rPr lang="en-US" sz="2800" dirty="0"/>
            </a:br>
            <a:endParaRPr lang="en-US" sz="2800" dirty="0"/>
          </a:p>
          <a:p>
            <a:r>
              <a:rPr lang="en-US" sz="2800" dirty="0"/>
              <a:t>Define a Bot Roadmap for the organization</a:t>
            </a:r>
          </a:p>
          <a:p>
            <a:pPr marL="0" indent="0">
              <a:buNone/>
            </a:pPr>
            <a:endParaRPr lang="en-US" sz="3600" dirty="0"/>
          </a:p>
          <a:p>
            <a:pPr lvl="2"/>
            <a:endParaRPr lang="en-US" dirty="0"/>
          </a:p>
        </p:txBody>
      </p:sp>
    </p:spTree>
    <p:extLst>
      <p:ext uri="{BB962C8B-B14F-4D97-AF65-F5344CB8AC3E}">
        <p14:creationId xmlns:p14="http://schemas.microsoft.com/office/powerpoint/2010/main" val="3165060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Case Study</a:t>
            </a:r>
          </a:p>
        </p:txBody>
      </p:sp>
      <p:sp>
        <p:nvSpPr>
          <p:cNvPr id="5" name="Text Placeholder 4"/>
          <p:cNvSpPr>
            <a:spLocks noGrp="1"/>
          </p:cNvSpPr>
          <p:nvPr>
            <p:ph type="body" sz="quarter" idx="10"/>
          </p:nvPr>
        </p:nvSpPr>
        <p:spPr>
          <a:xfrm>
            <a:off x="269239" y="1347929"/>
            <a:ext cx="11653522" cy="5281446"/>
          </a:xfrm>
        </p:spPr>
        <p:txBody>
          <a:bodyPr/>
          <a:lstStyle/>
          <a:p>
            <a:r>
              <a:rPr lang="en-GB" sz="2300" dirty="0">
                <a:latin typeface="Verdana" panose="020B0604030504040204" pitchFamily="34" charset="0"/>
                <a:ea typeface="Verdana" panose="020B0604030504040204" pitchFamily="34" charset="0"/>
                <a:cs typeface="Verdana" panose="020B0604030504040204" pitchFamily="34" charset="0"/>
              </a:rPr>
              <a:t>A hotel chain CEO recently announced in a trade magazine that she is looking to enhance the customer experience by augmenting their in-person concierge service by embedding bot capabilities into their member services mobile app. The hotel guest reservations are held within an Azure SQL Database which contains the dates and the hotel location of the guest that is presented to the application. The bot is intended to handle the common request that guest will make such as setting up wake up calls, ordering services such as a pool cabana or spa session, or handling cab reservations with their in-house cab company. Therefore, the bot should be able to offer to book these services, providing a choice on dates and durations. The intention is to free up the real concierge’s time to focus on informing guest about the local area using local knowledge. It is critical that access to the bot is secured. The hotel chain is a Microsoft Shop. Their network is setup using AD, the databases using SQL Server and cloud applications developed in </a:t>
            </a:r>
            <a:r>
              <a:rPr lang="en-GB" sz="2300" dirty="0" err="1">
                <a:latin typeface="Verdana" panose="020B0604030504040204" pitchFamily="34" charset="0"/>
                <a:ea typeface="Verdana" panose="020B0604030504040204" pitchFamily="34" charset="0"/>
                <a:cs typeface="Verdana" panose="020B0604030504040204" pitchFamily="34" charset="0"/>
              </a:rPr>
              <a:t>.Net</a:t>
            </a:r>
            <a:r>
              <a:rPr lang="en-GB" sz="2300" dirty="0">
                <a:latin typeface="Verdana" panose="020B0604030504040204" pitchFamily="34" charset="0"/>
                <a:ea typeface="Verdana" panose="020B0604030504040204" pitchFamily="34" charset="0"/>
                <a:cs typeface="Verdana" panose="020B0604030504040204" pitchFamily="34" charset="0"/>
              </a:rPr>
              <a:t> in Azure. The CFO and CIO has made budget available for this project to be delivered within 6 months.</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Define the Organizations Requirements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9" name="Rectangle 18"/>
          <p:cNvSpPr/>
          <p:nvPr/>
        </p:nvSpPr>
        <p:spPr>
          <a:xfrm>
            <a:off x="222701" y="1122363"/>
            <a:ext cx="11836621" cy="212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1. What objectives should be met from the case study?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2. Does it meet the desirability, feasibility and viability criteria? Cite examples.</a:t>
            </a:r>
          </a:p>
          <a:p>
            <a:pPr lvl="0">
              <a:lnSpc>
                <a:spcPct val="200000"/>
              </a:lnSpc>
              <a:defRPr/>
            </a:pPr>
            <a:r>
              <a:rPr lang="de-DE" sz="2400" b="1" dirty="0">
                <a:solidFill>
                  <a:prstClr val="black"/>
                </a:solidFill>
                <a:latin typeface="Segoe UI" panose="020B0502040204020203" pitchFamily="34" charset="0"/>
                <a:cs typeface="Segoe UI" panose="020B0502040204020203" pitchFamily="34" charset="0"/>
              </a:rPr>
              <a:t>3. Can you define Use Case/Scenario that needs to be met by the bot?</a:t>
            </a:r>
          </a:p>
          <a:p>
            <a:pPr lvl="0">
              <a:lnSpc>
                <a:spcPct val="200000"/>
              </a:lnSpc>
              <a:defRPr/>
            </a:pPr>
            <a:r>
              <a:rPr lang="de-DE" sz="2400" b="1" dirty="0">
                <a:solidFill>
                  <a:prstClr val="black"/>
                </a:solidFill>
                <a:latin typeface="Segoe UI" panose="020B0502040204020203" pitchFamily="34" charset="0"/>
                <a:cs typeface="Segoe UI" panose="020B0502040204020203" pitchFamily="34" charset="0"/>
              </a:rPr>
              <a:t>4. Can you map out the Lifecycle/Workflow for the Use Case/Scenario identified?</a:t>
            </a:r>
            <a:br>
              <a:rPr lang="de-DE" sz="2400" b="1" dirty="0">
                <a:solidFill>
                  <a:prstClr val="black"/>
                </a:solidFill>
                <a:latin typeface="Segoe UI" panose="020B0502040204020203" pitchFamily="34" charset="0"/>
                <a:cs typeface="Segoe UI" panose="020B0502040204020203" pitchFamily="34" charset="0"/>
              </a:rPr>
            </a:br>
            <a:r>
              <a:rPr lang="de-DE" sz="2400" b="1" dirty="0">
                <a:solidFill>
                  <a:prstClr val="black"/>
                </a:solidFill>
                <a:latin typeface="Segoe UI" panose="020B0502040204020203" pitchFamily="34" charset="0"/>
                <a:cs typeface="Segoe UI" panose="020B0502040204020203" pitchFamily="34" charset="0"/>
              </a:rPr>
              <a:t>5. What high level domains and intents can be extrapolated from the Use       Case/Scenario identified?</a:t>
            </a:r>
            <a:endParaRPr lang="de-DE" sz="2400" i="1" dirty="0">
              <a:solidFill>
                <a:prstClr val="black">
                  <a:lumMod val="65000"/>
                  <a:lumOff val="35000"/>
                </a:prstClr>
              </a:solidFill>
              <a:latin typeface="Segoe UI" panose="020B0502040204020203" pitchFamily="34" charset="0"/>
              <a:cs typeface="Segoe UI" panose="020B0502040204020203" pitchFamily="34" charset="0"/>
            </a:endParaRPr>
          </a:p>
          <a:p>
            <a:pPr lvl="0">
              <a:lnSpc>
                <a:spcPct val="150000"/>
              </a:lnSpc>
              <a:defRPr/>
            </a:pPr>
            <a:endPar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24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2192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40577C4-1F7F-4FE9-AB55-EB0A20694C24}"/>
              </a:ext>
            </a:extLst>
          </p:cNvPr>
          <p:cNvSpPr/>
          <p:nvPr/>
        </p:nvSpPr>
        <p:spPr>
          <a:xfrm>
            <a:off x="-2" y="5061955"/>
            <a:ext cx="12192002" cy="1789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SAMPLE AVATARS</a:t>
            </a:r>
          </a:p>
        </p:txBody>
      </p:sp>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CHATBOT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Personality Profile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6583678" y="1122363"/>
            <a:ext cx="2212848" cy="1911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PERSONALITY</a:t>
            </a:r>
          </a:p>
        </p:txBody>
      </p:sp>
      <p:sp>
        <p:nvSpPr>
          <p:cNvPr id="6" name="Rectangle 5"/>
          <p:cNvSpPr/>
          <p:nvPr/>
        </p:nvSpPr>
        <p:spPr>
          <a:xfrm>
            <a:off x="-2" y="1122363"/>
            <a:ext cx="1594104" cy="164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AGE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OCCUPATION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RESIDENCE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USER-LEVEL</a:t>
            </a:r>
          </a:p>
        </p:txBody>
      </p:sp>
      <p:sp>
        <p:nvSpPr>
          <p:cNvPr id="23" name="Rectangle 22"/>
          <p:cNvSpPr/>
          <p:nvPr/>
        </p:nvSpPr>
        <p:spPr>
          <a:xfrm>
            <a:off x="1594102" y="1122363"/>
            <a:ext cx="1686410" cy="164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0" y="2342662"/>
            <a:ext cx="3188206" cy="1911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BIO</a:t>
            </a:r>
          </a:p>
        </p:txBody>
      </p:sp>
      <p:sp>
        <p:nvSpPr>
          <p:cNvPr id="19" name="Rectangle 18"/>
          <p:cNvSpPr/>
          <p:nvPr/>
        </p:nvSpPr>
        <p:spPr>
          <a:xfrm>
            <a:off x="3188208" y="1122362"/>
            <a:ext cx="3395472" cy="212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GOALS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3188208" y="3193562"/>
            <a:ext cx="3395472" cy="1868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PAIN POINTS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grpSp>
        <p:nvGrpSpPr>
          <p:cNvPr id="15" name="Group 14">
            <a:extLst>
              <a:ext uri="{FF2B5EF4-FFF2-40B4-BE49-F238E27FC236}">
                <a16:creationId xmlns:a16="http://schemas.microsoft.com/office/drawing/2014/main" id="{A0694FBA-65A3-4D18-B84B-F839DD3EB50A}"/>
              </a:ext>
            </a:extLst>
          </p:cNvPr>
          <p:cNvGrpSpPr/>
          <p:nvPr/>
        </p:nvGrpSpPr>
        <p:grpSpPr>
          <a:xfrm>
            <a:off x="6675982" y="1525486"/>
            <a:ext cx="1934955" cy="1353781"/>
            <a:chOff x="10071456" y="1525486"/>
            <a:chExt cx="1934955" cy="1353781"/>
          </a:xfrm>
        </p:grpSpPr>
        <p:sp>
          <p:nvSpPr>
            <p:cNvPr id="48" name="Rectangle 47"/>
            <p:cNvSpPr/>
            <p:nvPr/>
          </p:nvSpPr>
          <p:spPr>
            <a:xfrm>
              <a:off x="10071947" y="1708365"/>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0071947" y="2074126"/>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p:cNvSpPr/>
            <p:nvPr/>
          </p:nvSpPr>
          <p:spPr>
            <a:xfrm>
              <a:off x="10071947" y="2439887"/>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10071947" y="2805648"/>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p:cNvSpPr/>
            <p:nvPr/>
          </p:nvSpPr>
          <p:spPr>
            <a:xfrm>
              <a:off x="10071949" y="152548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Extrovert</a:t>
              </a:r>
            </a:p>
          </p:txBody>
        </p:sp>
        <p:sp>
          <p:nvSpPr>
            <p:cNvPr id="56" name="Rectangle 55"/>
            <p:cNvSpPr/>
            <p:nvPr/>
          </p:nvSpPr>
          <p:spPr>
            <a:xfrm>
              <a:off x="11039180" y="152548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Introvert</a:t>
              </a:r>
            </a:p>
          </p:txBody>
        </p:sp>
        <p:sp>
          <p:nvSpPr>
            <p:cNvPr id="58" name="Rectangle 57"/>
            <p:cNvSpPr/>
            <p:nvPr/>
          </p:nvSpPr>
          <p:spPr>
            <a:xfrm>
              <a:off x="10071949" y="188355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Sensing</a:t>
              </a:r>
            </a:p>
          </p:txBody>
        </p:sp>
        <p:sp>
          <p:nvSpPr>
            <p:cNvPr id="59" name="Rectangle 58"/>
            <p:cNvSpPr/>
            <p:nvPr/>
          </p:nvSpPr>
          <p:spPr>
            <a:xfrm>
              <a:off x="11039180" y="188355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Intuition</a:t>
              </a:r>
            </a:p>
          </p:txBody>
        </p:sp>
        <p:sp>
          <p:nvSpPr>
            <p:cNvPr id="60" name="Rectangle 59"/>
            <p:cNvSpPr/>
            <p:nvPr/>
          </p:nvSpPr>
          <p:spPr>
            <a:xfrm>
              <a:off x="10071949" y="2255695"/>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Thinking</a:t>
              </a:r>
            </a:p>
          </p:txBody>
        </p:sp>
        <p:sp>
          <p:nvSpPr>
            <p:cNvPr id="61" name="Rectangle 60"/>
            <p:cNvSpPr/>
            <p:nvPr/>
          </p:nvSpPr>
          <p:spPr>
            <a:xfrm>
              <a:off x="11039180" y="2255695"/>
              <a:ext cx="967231" cy="1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Feeling</a:t>
              </a:r>
            </a:p>
          </p:txBody>
        </p:sp>
        <p:sp>
          <p:nvSpPr>
            <p:cNvPr id="62" name="Rectangle 61"/>
            <p:cNvSpPr/>
            <p:nvPr/>
          </p:nvSpPr>
          <p:spPr>
            <a:xfrm>
              <a:off x="10071949" y="2616383"/>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Judging</a:t>
              </a:r>
            </a:p>
          </p:txBody>
        </p:sp>
        <p:sp>
          <p:nvSpPr>
            <p:cNvPr id="63" name="Rectangle 62"/>
            <p:cNvSpPr/>
            <p:nvPr/>
          </p:nvSpPr>
          <p:spPr>
            <a:xfrm>
              <a:off x="11039180" y="2616383"/>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Perceiving</a:t>
              </a:r>
            </a:p>
          </p:txBody>
        </p:sp>
        <p:sp>
          <p:nvSpPr>
            <p:cNvPr id="64" name="Rectangle 63"/>
            <p:cNvSpPr/>
            <p:nvPr/>
          </p:nvSpPr>
          <p:spPr>
            <a:xfrm>
              <a:off x="10071456" y="1703589"/>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p:cNvSpPr/>
            <p:nvPr/>
          </p:nvSpPr>
          <p:spPr>
            <a:xfrm>
              <a:off x="10083796" y="2063111"/>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p:cNvSpPr/>
            <p:nvPr/>
          </p:nvSpPr>
          <p:spPr>
            <a:xfrm>
              <a:off x="10083796" y="2436060"/>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p:cNvSpPr/>
            <p:nvPr/>
          </p:nvSpPr>
          <p:spPr>
            <a:xfrm>
              <a:off x="10083796" y="2813524"/>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5" name="Rectangle 54">
            <a:extLst>
              <a:ext uri="{FF2B5EF4-FFF2-40B4-BE49-F238E27FC236}">
                <a16:creationId xmlns:a16="http://schemas.microsoft.com/office/drawing/2014/main" id="{623855C9-5800-441F-B38C-4BC165274882}"/>
              </a:ext>
            </a:extLst>
          </p:cNvPr>
          <p:cNvSpPr/>
          <p:nvPr/>
        </p:nvSpPr>
        <p:spPr>
          <a:xfrm>
            <a:off x="9038503" y="1124414"/>
            <a:ext cx="3089997" cy="180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TARGET USERS</a:t>
            </a:r>
          </a:p>
          <a:p>
            <a:pPr marL="228600" marR="0" lvl="0" indent="-228600" algn="l" defTabSz="914400" rtl="0" eaLnBrk="1" fontAlgn="auto" latinLnBrk="0" hangingPunct="1">
              <a:lnSpc>
                <a:spcPct val="150000"/>
              </a:lnSpc>
              <a:spcBef>
                <a:spcPts val="0"/>
              </a:spcBef>
              <a:spcAft>
                <a:spcPts val="0"/>
              </a:spcAft>
              <a:buClrTx/>
              <a:buSzTx/>
              <a:buFontTx/>
              <a:buAutoNum type="arabicPeriod"/>
              <a:tabLst/>
              <a:defRPr/>
            </a:pPr>
            <a:endParaRPr kumimoji="0" lang="de-DE" sz="1200" b="0" i="1"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3">
            <a:grayscl/>
          </a:blip>
          <a:stretch>
            <a:fillRect/>
          </a:stretch>
        </p:blipFill>
        <p:spPr>
          <a:xfrm>
            <a:off x="2326394" y="5652641"/>
            <a:ext cx="1093788" cy="837902"/>
          </a:xfrm>
          <a:prstGeom prst="rect">
            <a:avLst/>
          </a:prstGeom>
        </p:spPr>
      </p:pic>
      <p:pic>
        <p:nvPicPr>
          <p:cNvPr id="11" name="Picture 10" descr="2017-04-20 15_33_11-2017_04_10-12 BAT-MS BOT workshop VR.pdf and 5 more pages ‎- Microsoft Edge.png"/>
          <p:cNvPicPr>
            <a:picLocks noChangeAspect="1"/>
          </p:cNvPicPr>
          <p:nvPr/>
        </p:nvPicPr>
        <p:blipFill>
          <a:blip r:embed="rId4">
            <a:grayscl/>
          </a:blip>
          <a:stretch>
            <a:fillRect/>
          </a:stretch>
        </p:blipFill>
        <p:spPr>
          <a:xfrm>
            <a:off x="707283" y="5652642"/>
            <a:ext cx="864983" cy="835662"/>
          </a:xfrm>
          <a:prstGeom prst="rect">
            <a:avLst/>
          </a:prstGeom>
        </p:spPr>
      </p:pic>
      <p:sp>
        <p:nvSpPr>
          <p:cNvPr id="9" name="Rectangle 8">
            <a:extLst>
              <a:ext uri="{FF2B5EF4-FFF2-40B4-BE49-F238E27FC236}">
                <a16:creationId xmlns:a16="http://schemas.microsoft.com/office/drawing/2014/main" id="{B77F5033-2669-400F-8EF1-EEDDE2AFDA81}"/>
              </a:ext>
            </a:extLst>
          </p:cNvPr>
          <p:cNvSpPr/>
          <p:nvPr/>
        </p:nvSpPr>
        <p:spPr>
          <a:xfrm>
            <a:off x="7850932" y="5612047"/>
            <a:ext cx="3940786" cy="6001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Choose three additional avatar themes.  Based on your feedback from the case study that you have read.</a:t>
            </a:r>
          </a:p>
        </p:txBody>
      </p:sp>
      <p:sp>
        <p:nvSpPr>
          <p:cNvPr id="35" name="Rectangle 34">
            <a:extLst/>
          </p:cNvPr>
          <p:cNvSpPr/>
          <p:nvPr/>
        </p:nvSpPr>
        <p:spPr>
          <a:xfrm>
            <a:off x="6583678" y="3203370"/>
            <a:ext cx="3089997" cy="180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CHARACTER</a:t>
            </a:r>
          </a:p>
        </p:txBody>
      </p:sp>
      <p:pic>
        <p:nvPicPr>
          <p:cNvPr id="3" name="Picture 2">
            <a:extLst>
              <a:ext uri="{FF2B5EF4-FFF2-40B4-BE49-F238E27FC236}">
                <a16:creationId xmlns:a16="http://schemas.microsoft.com/office/drawing/2014/main" id="{AA637CDC-C6EC-458F-8A7A-B6D275F6B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276" y="5652641"/>
            <a:ext cx="919990" cy="813486"/>
          </a:xfrm>
          <a:prstGeom prst="rect">
            <a:avLst/>
          </a:prstGeom>
        </p:spPr>
      </p:pic>
      <p:sp>
        <p:nvSpPr>
          <p:cNvPr id="39" name="Rectangle 38">
            <a:extLst>
              <a:ext uri="{FF2B5EF4-FFF2-40B4-BE49-F238E27FC236}">
                <a16:creationId xmlns:a16="http://schemas.microsoft.com/office/drawing/2014/main" id="{A5C22F16-64CA-41C1-A8F8-3CD75646458F}"/>
              </a:ext>
            </a:extLst>
          </p:cNvPr>
          <p:cNvSpPr/>
          <p:nvPr/>
        </p:nvSpPr>
        <p:spPr>
          <a:xfrm>
            <a:off x="217671" y="6408824"/>
            <a:ext cx="2171846" cy="31470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1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rPr>
              <a:t>Replace with Customer Logo</a:t>
            </a:r>
          </a:p>
        </p:txBody>
      </p:sp>
      <p:pic>
        <p:nvPicPr>
          <p:cNvPr id="40" name="Picture 39">
            <a:extLst>
              <a:ext uri="{FF2B5EF4-FFF2-40B4-BE49-F238E27FC236}">
                <a16:creationId xmlns:a16="http://schemas.microsoft.com/office/drawing/2014/main" id="{56B9840E-C00A-4495-8A5A-BB029C3CCD59}"/>
              </a:ext>
            </a:extLst>
          </p:cNvPr>
          <p:cNvPicPr>
            <a:picLocks noChangeAspect="1"/>
          </p:cNvPicPr>
          <p:nvPr/>
        </p:nvPicPr>
        <p:blipFill>
          <a:blip r:embed="rId3">
            <a:grayscl/>
          </a:blip>
          <a:stretch>
            <a:fillRect/>
          </a:stretch>
        </p:blipFill>
        <p:spPr>
          <a:xfrm>
            <a:off x="4142526" y="5652641"/>
            <a:ext cx="1093788" cy="837902"/>
          </a:xfrm>
          <a:prstGeom prst="rect">
            <a:avLst/>
          </a:prstGeom>
        </p:spPr>
      </p:pic>
      <p:pic>
        <p:nvPicPr>
          <p:cNvPr id="41" name="Picture 40">
            <a:extLst>
              <a:ext uri="{FF2B5EF4-FFF2-40B4-BE49-F238E27FC236}">
                <a16:creationId xmlns:a16="http://schemas.microsoft.com/office/drawing/2014/main" id="{8D7481A1-79C4-4616-AEAD-C64F83BB7970}"/>
              </a:ext>
            </a:extLst>
          </p:cNvPr>
          <p:cNvPicPr>
            <a:picLocks noChangeAspect="1"/>
          </p:cNvPicPr>
          <p:nvPr/>
        </p:nvPicPr>
        <p:blipFill>
          <a:blip r:embed="rId3">
            <a:grayscl/>
          </a:blip>
          <a:stretch>
            <a:fillRect/>
          </a:stretch>
        </p:blipFill>
        <p:spPr>
          <a:xfrm>
            <a:off x="5907451" y="5651522"/>
            <a:ext cx="1093788" cy="837902"/>
          </a:xfrm>
          <a:prstGeom prst="rect">
            <a:avLst/>
          </a:prstGeom>
        </p:spPr>
      </p:pic>
    </p:spTree>
    <p:extLst>
      <p:ext uri="{BB962C8B-B14F-4D97-AF65-F5344CB8AC3E}">
        <p14:creationId xmlns:p14="http://schemas.microsoft.com/office/powerpoint/2010/main" val="353572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defTabSz="1219170">
              <a:lnSpc>
                <a:spcPts val="2600"/>
              </a:lnSpc>
              <a:defRPr/>
            </a:pPr>
            <a:r>
              <a:rPr lang="en-US" sz="2800" b="1" spc="-133" dirty="0">
                <a:solidFill>
                  <a:srgbClr val="273160"/>
                </a:solidFill>
                <a:latin typeface="Segoe UI" panose="020B0502040204020203" pitchFamily="34" charset="0"/>
                <a:cs typeface="Segoe UI" panose="020B0502040204020203" pitchFamily="34" charset="0"/>
              </a:rPr>
              <a:t>HIGH LEVEL BOT LOGIC FLOW</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GB" sz="2400">
              <a:solidFill>
                <a:prstClr val="white"/>
              </a:solidFill>
              <a:latin typeface="Segoe UI Light"/>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defTabSz="1219170">
              <a:defRPr/>
            </a:pPr>
            <a:r>
              <a:rPr lang="en-US" sz="1600" dirty="0">
                <a:solidFill>
                  <a:prstClr val="black"/>
                </a:solidFill>
                <a:latin typeface="Segoe UI Light" panose="020B0502040204020203" pitchFamily="34" charset="0"/>
                <a:cs typeface="Segoe UI Light" panose="020B0502040204020203" pitchFamily="34" charset="0"/>
              </a:rPr>
              <a:t>Here is a high level logic flow for the bot starting with Top Intents.</a:t>
            </a: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7541" y="274553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2827541"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36" name="Rectangle: Rounded Corners 35">
            <a:extLst>
              <a:ext uri="{FF2B5EF4-FFF2-40B4-BE49-F238E27FC236}">
                <a16:creationId xmlns:a16="http://schemas.microsoft.com/office/drawing/2014/main" id="{98869BA4-D50C-44AE-8161-07F7A52FEDD2}"/>
              </a:ext>
            </a:extLst>
          </p:cNvPr>
          <p:cNvSpPr/>
          <p:nvPr/>
        </p:nvSpPr>
        <p:spPr>
          <a:xfrm>
            <a:off x="5137800"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38" name="Rectangle: Rounded Corners 37">
            <a:extLst>
              <a:ext uri="{FF2B5EF4-FFF2-40B4-BE49-F238E27FC236}">
                <a16:creationId xmlns:a16="http://schemas.microsoft.com/office/drawing/2014/main" id="{E7DEEE4C-54AE-49A9-AEB7-C08DAD1C06E5}"/>
              </a:ext>
            </a:extLst>
          </p:cNvPr>
          <p:cNvSpPr/>
          <p:nvPr/>
        </p:nvSpPr>
        <p:spPr>
          <a:xfrm>
            <a:off x="7448059"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8317" y="2745532"/>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42" name="Rectangle 41">
            <a:extLst>
              <a:ext uri="{FF2B5EF4-FFF2-40B4-BE49-F238E27FC236}">
                <a16:creationId xmlns:a16="http://schemas.microsoft.com/office/drawing/2014/main" id="{4CFFE607-A607-4A38-8572-4F0A740EE802}"/>
              </a:ext>
            </a:extLst>
          </p:cNvPr>
          <p:cNvSpPr/>
          <p:nvPr/>
        </p:nvSpPr>
        <p:spPr>
          <a:xfrm>
            <a:off x="455168" y="2761455"/>
            <a:ext cx="2229349" cy="338554"/>
          </a:xfrm>
          <a:prstGeom prst="rect">
            <a:avLst/>
          </a:prstGeom>
        </p:spPr>
        <p:txBody>
          <a:bodyPr wrap="square">
            <a:spAutoFit/>
          </a:bodyPr>
          <a:lstStyle/>
          <a:p>
            <a:pPr algn="ctr" defTabSz="1219170"/>
            <a:r>
              <a:rPr lang="en-US" sz="1600" dirty="0">
                <a:solidFill>
                  <a:prstClr val="black"/>
                </a:solidFill>
                <a:latin typeface="Segoe UI Light"/>
              </a:rPr>
              <a:t>Top Business Intents</a:t>
            </a:r>
          </a:p>
        </p:txBody>
      </p:sp>
      <p:sp>
        <p:nvSpPr>
          <p:cNvPr id="44" name="Rectangle: Rounded Corners 43">
            <a:extLst>
              <a:ext uri="{FF2B5EF4-FFF2-40B4-BE49-F238E27FC236}">
                <a16:creationId xmlns:a16="http://schemas.microsoft.com/office/drawing/2014/main" id="{9A408E2E-D36E-4A08-8213-CC927972AFF8}"/>
              </a:ext>
            </a:extLst>
          </p:cNvPr>
          <p:cNvSpPr/>
          <p:nvPr/>
        </p:nvSpPr>
        <p:spPr>
          <a:xfrm>
            <a:off x="2827541" y="1739395"/>
            <a:ext cx="916012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67" name="Rectangle 66">
            <a:extLst>
              <a:ext uri="{FF2B5EF4-FFF2-40B4-BE49-F238E27FC236}">
                <a16:creationId xmlns:a16="http://schemas.microsoft.com/office/drawing/2014/main" id="{AF85CF70-63AE-4C4B-9F00-4444B3A029E2}"/>
              </a:ext>
            </a:extLst>
          </p:cNvPr>
          <p:cNvSpPr/>
          <p:nvPr/>
        </p:nvSpPr>
        <p:spPr>
          <a:xfrm>
            <a:off x="646547" y="1755318"/>
            <a:ext cx="1635384" cy="338554"/>
          </a:xfrm>
          <a:prstGeom prst="rect">
            <a:avLst/>
          </a:prstGeom>
        </p:spPr>
        <p:txBody>
          <a:bodyPr wrap="none">
            <a:spAutoFit/>
          </a:bodyPr>
          <a:lstStyle/>
          <a:p>
            <a:pPr algn="ctr" defTabSz="1219170"/>
            <a:r>
              <a:rPr lang="en-US" sz="1600" dirty="0">
                <a:solidFill>
                  <a:prstClr val="black"/>
                </a:solidFill>
                <a:latin typeface="Segoe UI Light"/>
              </a:rPr>
              <a:t>Business Domain</a:t>
            </a:r>
          </a:p>
        </p:txBody>
      </p:sp>
      <p:sp>
        <p:nvSpPr>
          <p:cNvPr id="71" name="Rectangle: Rounded Corners 70">
            <a:extLst>
              <a:ext uri="{FF2B5EF4-FFF2-40B4-BE49-F238E27FC236}">
                <a16:creationId xmlns:a16="http://schemas.microsoft.com/office/drawing/2014/main" id="{3D1CA083-BAE2-4651-B7E9-A8CE2655E569}"/>
              </a:ext>
            </a:extLst>
          </p:cNvPr>
          <p:cNvSpPr/>
          <p:nvPr/>
        </p:nvSpPr>
        <p:spPr>
          <a:xfrm>
            <a:off x="2827541" y="3779933"/>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72" name="Rectangle: Rounded Corners 71">
            <a:extLst>
              <a:ext uri="{FF2B5EF4-FFF2-40B4-BE49-F238E27FC236}">
                <a16:creationId xmlns:a16="http://schemas.microsoft.com/office/drawing/2014/main" id="{315358A8-AE07-4FF0-84DA-3C687AB1EB5D}"/>
              </a:ext>
            </a:extLst>
          </p:cNvPr>
          <p:cNvSpPr/>
          <p:nvPr/>
        </p:nvSpPr>
        <p:spPr>
          <a:xfrm>
            <a:off x="2827541" y="3779933"/>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73" name="Rectangle: Rounded Corners 72">
            <a:extLst>
              <a:ext uri="{FF2B5EF4-FFF2-40B4-BE49-F238E27FC236}">
                <a16:creationId xmlns:a16="http://schemas.microsoft.com/office/drawing/2014/main" id="{56AACBDA-F9F9-4702-BEE6-6CC2B72F76A3}"/>
              </a:ext>
            </a:extLst>
          </p:cNvPr>
          <p:cNvSpPr/>
          <p:nvPr/>
        </p:nvSpPr>
        <p:spPr>
          <a:xfrm>
            <a:off x="5137799" y="3779812"/>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74" name="Rectangle: Rounded Corners 73">
            <a:extLst>
              <a:ext uri="{FF2B5EF4-FFF2-40B4-BE49-F238E27FC236}">
                <a16:creationId xmlns:a16="http://schemas.microsoft.com/office/drawing/2014/main" id="{051DCE6A-0492-4E9C-87B6-FD17967ADDAF}"/>
              </a:ext>
            </a:extLst>
          </p:cNvPr>
          <p:cNvSpPr/>
          <p:nvPr/>
        </p:nvSpPr>
        <p:spPr>
          <a:xfrm>
            <a:off x="7448059" y="3779933"/>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75" name="Rectangle: Rounded Corners 74">
            <a:extLst>
              <a:ext uri="{FF2B5EF4-FFF2-40B4-BE49-F238E27FC236}">
                <a16:creationId xmlns:a16="http://schemas.microsoft.com/office/drawing/2014/main" id="{732174C4-8698-415B-AC6D-08A8485C38F2}"/>
              </a:ext>
            </a:extLst>
          </p:cNvPr>
          <p:cNvSpPr/>
          <p:nvPr/>
        </p:nvSpPr>
        <p:spPr>
          <a:xfrm>
            <a:off x="9758317" y="3779933"/>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76" name="Rectangle 75">
            <a:extLst>
              <a:ext uri="{FF2B5EF4-FFF2-40B4-BE49-F238E27FC236}">
                <a16:creationId xmlns:a16="http://schemas.microsoft.com/office/drawing/2014/main" id="{8E2865E1-AC48-43B3-952D-6A9ED04B9644}"/>
              </a:ext>
            </a:extLst>
          </p:cNvPr>
          <p:cNvSpPr/>
          <p:nvPr/>
        </p:nvSpPr>
        <p:spPr>
          <a:xfrm>
            <a:off x="557736" y="3795735"/>
            <a:ext cx="2229349" cy="338554"/>
          </a:xfrm>
          <a:prstGeom prst="rect">
            <a:avLst/>
          </a:prstGeom>
        </p:spPr>
        <p:txBody>
          <a:bodyPr wrap="square">
            <a:spAutoFit/>
          </a:bodyPr>
          <a:lstStyle/>
          <a:p>
            <a:pPr algn="ctr" defTabSz="1219170"/>
            <a:r>
              <a:rPr lang="en-US" sz="1600" dirty="0">
                <a:solidFill>
                  <a:prstClr val="black"/>
                </a:solidFill>
                <a:latin typeface="Segoe UI Light"/>
              </a:rPr>
              <a:t>Conversation Patterns</a:t>
            </a:r>
          </a:p>
        </p:txBody>
      </p:sp>
      <p:sp>
        <p:nvSpPr>
          <p:cNvPr id="77" name="Rectangle: Rounded Corners 76">
            <a:extLst>
              <a:ext uri="{FF2B5EF4-FFF2-40B4-BE49-F238E27FC236}">
                <a16:creationId xmlns:a16="http://schemas.microsoft.com/office/drawing/2014/main" id="{0549676C-CD12-41C0-A653-2F87E5B67C60}"/>
              </a:ext>
            </a:extLst>
          </p:cNvPr>
          <p:cNvSpPr/>
          <p:nvPr/>
        </p:nvSpPr>
        <p:spPr>
          <a:xfrm>
            <a:off x="2827541" y="474706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78" name="Rectangle: Rounded Corners 77">
            <a:extLst>
              <a:ext uri="{FF2B5EF4-FFF2-40B4-BE49-F238E27FC236}">
                <a16:creationId xmlns:a16="http://schemas.microsoft.com/office/drawing/2014/main" id="{134480A0-A8B7-46C9-8AA0-6F6A9E5859AB}"/>
              </a:ext>
            </a:extLst>
          </p:cNvPr>
          <p:cNvSpPr/>
          <p:nvPr/>
        </p:nvSpPr>
        <p:spPr>
          <a:xfrm>
            <a:off x="2827541" y="474706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82" name="Rectangle 81">
            <a:extLst>
              <a:ext uri="{FF2B5EF4-FFF2-40B4-BE49-F238E27FC236}">
                <a16:creationId xmlns:a16="http://schemas.microsoft.com/office/drawing/2014/main" id="{3BDF2A30-57D7-435D-9F5F-1BD7AEB7130B}"/>
              </a:ext>
            </a:extLst>
          </p:cNvPr>
          <p:cNvSpPr/>
          <p:nvPr/>
        </p:nvSpPr>
        <p:spPr>
          <a:xfrm>
            <a:off x="557736" y="4762864"/>
            <a:ext cx="2344747" cy="338554"/>
          </a:xfrm>
          <a:prstGeom prst="rect">
            <a:avLst/>
          </a:prstGeom>
        </p:spPr>
        <p:txBody>
          <a:bodyPr wrap="square">
            <a:spAutoFit/>
          </a:bodyPr>
          <a:lstStyle/>
          <a:p>
            <a:pPr algn="ctr" defTabSz="1219170"/>
            <a:r>
              <a:rPr lang="en-US" sz="1600" dirty="0">
                <a:solidFill>
                  <a:prstClr val="black"/>
                </a:solidFill>
                <a:latin typeface="Segoe UI Light"/>
              </a:rPr>
              <a:t>Additional Requirements</a:t>
            </a:r>
          </a:p>
        </p:txBody>
      </p:sp>
    </p:spTree>
    <p:extLst>
      <p:ext uri="{BB962C8B-B14F-4D97-AF65-F5344CB8AC3E}">
        <p14:creationId xmlns:p14="http://schemas.microsoft.com/office/powerpoint/2010/main" val="29256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1"/>
            <a:ext cx="7700638"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HIGH LEVEL BOT EVOLUTION/ROADMAP</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The following illustrates use cases selected for the Project (</a:t>
            </a:r>
            <a:r>
              <a:rPr kumimoji="0" lang="en-US" sz="1600" b="1" i="0" u="none" strike="noStrike" kern="1200" cap="none" spc="0" normalizeH="0" baseline="0" noProof="0" dirty="0">
                <a:ln>
                  <a:noFill/>
                </a:ln>
                <a:solidFill>
                  <a:srgbClr val="00AEEF"/>
                </a:solidFill>
                <a:effectLst/>
                <a:uLnTx/>
                <a:uFillTx/>
                <a:latin typeface="Segoe UI Light" panose="020B0502040204020203" pitchFamily="34" charset="0"/>
                <a:ea typeface="+mn-ea"/>
                <a:cs typeface="Segoe UI Light" panose="020B0502040204020203" pitchFamily="34" charset="0"/>
              </a:rPr>
              <a:t>highlighted</a:t>
            </a: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as well as potential future use cases that can be considered to further evolve bot experience.</a:t>
            </a:r>
          </a:p>
        </p:txBody>
      </p:sp>
      <p:graphicFrame>
        <p:nvGraphicFramePr>
          <p:cNvPr id="3" name="Diagram 2">
            <a:extLst>
              <a:ext uri="{FF2B5EF4-FFF2-40B4-BE49-F238E27FC236}">
                <a16:creationId xmlns:a16="http://schemas.microsoft.com/office/drawing/2014/main" id="{E2C27377-128D-403D-8F5B-6B7A72E84F69}"/>
              </a:ext>
            </a:extLst>
          </p:cNvPr>
          <p:cNvGraphicFramePr/>
          <p:nvPr>
            <p:extLst/>
          </p:nvPr>
        </p:nvGraphicFramePr>
        <p:xfrm>
          <a:off x="404119" y="1500942"/>
          <a:ext cx="11401515" cy="521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47A59ABB-78DE-478D-87EA-F383BF055F11}"/>
              </a:ext>
            </a:extLst>
          </p:cNvPr>
          <p:cNvCxnSpPr>
            <a:cxnSpLocks/>
          </p:cNvCxnSpPr>
          <p:nvPr/>
        </p:nvCxnSpPr>
        <p:spPr>
          <a:xfrm flipH="1" flipV="1">
            <a:off x="5095981"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80EF086-D6AC-48D9-97AB-B2CFBF6088A4}"/>
              </a:ext>
            </a:extLst>
          </p:cNvPr>
          <p:cNvCxnSpPr>
            <a:cxnSpLocks/>
          </p:cNvCxnSpPr>
          <p:nvPr/>
        </p:nvCxnSpPr>
        <p:spPr>
          <a:xfrm flipH="1" flipV="1">
            <a:off x="8347186"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ctangle: Rounded Corners 16">
            <a:extLst>
              <a:ext uri="{FF2B5EF4-FFF2-40B4-BE49-F238E27FC236}">
                <a16:creationId xmlns:a16="http://schemas.microsoft.com/office/drawing/2014/main" id="{3CB52647-DB5A-469E-B315-034347CBF570}"/>
              </a:ext>
            </a:extLst>
          </p:cNvPr>
          <p:cNvSpPr/>
          <p:nvPr/>
        </p:nvSpPr>
        <p:spPr>
          <a:xfrm>
            <a:off x="2580946" y="3708421"/>
            <a:ext cx="2305988" cy="716771"/>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a:t>
            </a:r>
          </a:p>
        </p:txBody>
      </p:sp>
      <p:sp>
        <p:nvSpPr>
          <p:cNvPr id="28" name="Rectangle: Rounded Corners 27">
            <a:extLst>
              <a:ext uri="{FF2B5EF4-FFF2-40B4-BE49-F238E27FC236}">
                <a16:creationId xmlns:a16="http://schemas.microsoft.com/office/drawing/2014/main" id="{75220BBC-87BF-4463-A44A-D15F72F70278}"/>
              </a:ext>
            </a:extLst>
          </p:cNvPr>
          <p:cNvSpPr/>
          <p:nvPr/>
        </p:nvSpPr>
        <p:spPr>
          <a:xfrm>
            <a:off x="5464066" y="3734292"/>
            <a:ext cx="2305988" cy="66503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US" sz="1067" dirty="0">
                <a:solidFill>
                  <a:prstClr val="black"/>
                </a:solidFill>
              </a:rPr>
              <a:t>?</a:t>
            </a:r>
          </a:p>
        </p:txBody>
      </p:sp>
      <p:sp>
        <p:nvSpPr>
          <p:cNvPr id="29" name="Rectangle: Rounded Corners 28">
            <a:extLst>
              <a:ext uri="{FF2B5EF4-FFF2-40B4-BE49-F238E27FC236}">
                <a16:creationId xmlns:a16="http://schemas.microsoft.com/office/drawing/2014/main" id="{EA1F5AA6-896A-4814-9E54-0453CAF6BAE3}"/>
              </a:ext>
            </a:extLst>
          </p:cNvPr>
          <p:cNvSpPr/>
          <p:nvPr/>
        </p:nvSpPr>
        <p:spPr>
          <a:xfrm>
            <a:off x="8634850" y="3734293"/>
            <a:ext cx="2305988" cy="66502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US" sz="1067" dirty="0">
                <a:solidFill>
                  <a:prstClr val="black"/>
                </a:solidFill>
              </a:rPr>
              <a:t>?</a:t>
            </a:r>
          </a:p>
        </p:txBody>
      </p:sp>
      <p:sp>
        <p:nvSpPr>
          <p:cNvPr id="2" name="Rectangle 1">
            <a:extLst>
              <a:ext uri="{FF2B5EF4-FFF2-40B4-BE49-F238E27FC236}">
                <a16:creationId xmlns:a16="http://schemas.microsoft.com/office/drawing/2014/main" id="{02066AE5-DC00-4FE8-8511-1B7156B43054}"/>
              </a:ext>
            </a:extLst>
          </p:cNvPr>
          <p:cNvSpPr/>
          <p:nvPr/>
        </p:nvSpPr>
        <p:spPr>
          <a:xfrm>
            <a:off x="2700042" y="1747631"/>
            <a:ext cx="146758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Current Scope</a:t>
            </a:r>
          </a:p>
        </p:txBody>
      </p:sp>
      <p:sp>
        <p:nvSpPr>
          <p:cNvPr id="31" name="Rectangle 30">
            <a:extLst>
              <a:ext uri="{FF2B5EF4-FFF2-40B4-BE49-F238E27FC236}">
                <a16:creationId xmlns:a16="http://schemas.microsoft.com/office/drawing/2014/main" id="{35A31A56-4D86-4044-BE57-1CC882D1BB5C}"/>
              </a:ext>
            </a:extLst>
          </p:cNvPr>
          <p:cNvSpPr/>
          <p:nvPr/>
        </p:nvSpPr>
        <p:spPr>
          <a:xfrm>
            <a:off x="5865008" y="1747631"/>
            <a:ext cx="1370888"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Scope v Next</a:t>
            </a:r>
          </a:p>
        </p:txBody>
      </p:sp>
      <p:sp>
        <p:nvSpPr>
          <p:cNvPr id="32" name="Rectangle 31">
            <a:extLst>
              <a:ext uri="{FF2B5EF4-FFF2-40B4-BE49-F238E27FC236}">
                <a16:creationId xmlns:a16="http://schemas.microsoft.com/office/drawing/2014/main" id="{4D7F8217-8094-441C-8597-AA521098C091}"/>
              </a:ext>
            </a:extLst>
          </p:cNvPr>
          <p:cNvSpPr/>
          <p:nvPr/>
        </p:nvSpPr>
        <p:spPr>
          <a:xfrm>
            <a:off x="9017860" y="1747631"/>
            <a:ext cx="16225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Scope v Next+1</a:t>
            </a:r>
          </a:p>
        </p:txBody>
      </p:sp>
    </p:spTree>
    <p:extLst>
      <p:ext uri="{BB962C8B-B14F-4D97-AF65-F5344CB8AC3E}">
        <p14:creationId xmlns:p14="http://schemas.microsoft.com/office/powerpoint/2010/main" val="2671639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1B3149-52BF-4BC4-AB0D-E0FF348A142A}"/>
              </a:ext>
            </a:extLst>
          </p:cNvPr>
          <p:cNvSpPr/>
          <p:nvPr/>
        </p:nvSpPr>
        <p:spPr>
          <a:xfrm>
            <a:off x="5974813" y="3244334"/>
            <a:ext cx="242374" cy="369332"/>
          </a:xfrm>
          <a:prstGeom prst="rect">
            <a:avLst/>
          </a:prstGeom>
        </p:spPr>
        <p:txBody>
          <a:bodyPr wrap="none">
            <a:spAutoFit/>
          </a:bodyPr>
          <a:lstStyle/>
          <a:p>
            <a:r>
              <a:rPr lang="en-GB" dirty="0">
                <a:latin typeface="Times New Roman" panose="02020603050405020304" pitchFamily="18" charset="0"/>
              </a:rPr>
              <a:t> </a:t>
            </a:r>
            <a:endParaRPr lang="en-GB" dirty="0"/>
          </a:p>
        </p:txBody>
      </p:sp>
    </p:spTree>
    <p:extLst>
      <p:ext uri="{BB962C8B-B14F-4D97-AF65-F5344CB8AC3E}">
        <p14:creationId xmlns:p14="http://schemas.microsoft.com/office/powerpoint/2010/main" val="25253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30537_Envision 2016 Keynote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Envision_2016_Keynote_16x9_Template_033016" id="{6BB7CA33-D663-4366-BD8A-38B270669132}" vid="{152881AD-48A7-43F3-9C33-242C8A6BA4A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Props1.xml><?xml version="1.0" encoding="utf-8"?>
<ds:datastoreItem xmlns:ds="http://schemas.openxmlformats.org/officeDocument/2006/customXml" ds:itemID="{81018208-8004-4CED-BF44-ED368E32B811}">
  <ds:schemaRefs>
    <ds:schemaRef ds:uri="http://schemas.microsoft.com/sharepoint/v3/contenttype/forms"/>
  </ds:schemaRefs>
</ds:datastoreItem>
</file>

<file path=customXml/itemProps2.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91DBAA-73B1-46DE-A02B-B400BCCAEA24}">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dcmitype/"/>
    <ds:schemaRef ds:uri="87bad0cd-9f5f-4471-94ca-f7c37ef15840"/>
    <ds:schemaRef ds:uri="http://schemas.openxmlformats.org/package/2006/metadata/core-properties"/>
    <ds:schemaRef ds:uri="8f159844-3118-4b08-9ac0-0a51e3431bb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568</TotalTime>
  <Words>686</Words>
  <Application>Microsoft Office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8</vt:i4>
      </vt:variant>
    </vt:vector>
  </HeadingPairs>
  <TitlesOfParts>
    <vt:vector size="25" baseType="lpstr">
      <vt:lpstr>Arial</vt:lpstr>
      <vt:lpstr>Calibri</vt:lpstr>
      <vt:lpstr>Calibri Light</vt:lpstr>
      <vt:lpstr>Consolas</vt:lpstr>
      <vt:lpstr>Segoe UI</vt:lpstr>
      <vt:lpstr>Segoe UI Bold</vt:lpstr>
      <vt:lpstr>Segoe UI Light</vt:lpstr>
      <vt:lpstr>Segoe UI Semibold</vt:lpstr>
      <vt:lpstr>Segoe UI Semilight</vt:lpstr>
      <vt:lpstr>Times New Roman</vt:lpstr>
      <vt:lpstr>Verdana</vt:lpstr>
      <vt:lpstr>Wingdings</vt:lpstr>
      <vt:lpstr>C+E Readiness Template</vt:lpstr>
      <vt:lpstr>5-50173_Microsoft_Ready_Light_Template</vt:lpstr>
      <vt:lpstr>5-50173_Microsoft_Ready_Dark_Template</vt:lpstr>
      <vt:lpstr>Office Theme</vt:lpstr>
      <vt:lpstr>6-30537_Envision 2016 Keynote Template</vt:lpstr>
      <vt:lpstr>Lab: Principles of Good Bot Design</vt:lpstr>
      <vt:lpstr>Lab objectives and takeaways</vt:lpstr>
      <vt:lpstr>Case Study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Kristin Tolle</cp:lastModifiedBy>
  <cp:revision>54</cp:revision>
  <dcterms:modified xsi:type="dcterms:W3CDTF">2018-06-14T17:48:25Z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