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6c6f754af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6c6f754af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6c6f754af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6c6f754af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6c6f754af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6c6f754af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56c6f754af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56c6f754af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56c6f754af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56c6f754af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6c6f754af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6c6f754af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6c6f754af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6c6f754af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6c6f754af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56c6f754af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6c6f754af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6c6f754af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6c6f754af_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6c6f754af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6c6f754a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6c6f754a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56c6f754a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56c6f754a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6c6f754a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56c6f754a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is to map an audio signal correctly to a phoeme , so in a wav2vec transfomer has 24 blocks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56c6f754a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56c6f754a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56c6f754a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56c6f754a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6c6f754a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6c6f754a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 smoothness- it is a penalty  which </a:t>
            </a:r>
            <a:r>
              <a:rPr lang="en"/>
              <a:t>encourages</a:t>
            </a:r>
            <a:r>
              <a:rPr lang="en"/>
              <a:t> the generator to produce similar outputs for adjacent segments.</a:t>
            </a:r>
            <a:endParaRPr/>
          </a:p>
          <a:p>
            <a:pPr indent="0" lvl="0" marL="0" rtl="0" algn="l">
              <a:spcBef>
                <a:spcPts val="0"/>
              </a:spcBef>
              <a:spcAft>
                <a:spcPts val="0"/>
              </a:spcAft>
              <a:buNone/>
            </a:pPr>
            <a:r>
              <a:rPr lang="en"/>
              <a:t>Diversity loss - </a:t>
            </a:r>
            <a:r>
              <a:rPr lang="en">
                <a:solidFill>
                  <a:schemeClr val="dk1"/>
                </a:solidFill>
              </a:rPr>
              <a:t>if use only a particular set of phonemes it may increase bias so in order </a:t>
            </a:r>
            <a:r>
              <a:rPr lang="en"/>
              <a:t>to increase the inclusiveness of all phonemes they have used diversity loss to use all the phonemes.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6c6f754a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56c6f754a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6c6f754a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6c6f754a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7b5cbdc2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7b5cbdc2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6c6f754a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6c6f754a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cfc3660e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cfc3660e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6c6f754a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6c6f754a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6c6f754a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56c6f754a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GANs belong to the set of algorithms named Generative models, which uses unsupervised approach to learn patterns from real data and then to generate fake data as similar as possible to the fake data. Generating realistic  samples of (video/image/audio), Image-to-Image Translation,Text-to-Image Translation, you can also use this to augment your dataset are few of multiple use cases of GAN.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GAN is composed of two sub models- the generator and the discriminator. Generator’s job is to create fake samples to fool the generator. The discriminator’s job is to take a given sample and figure out if it is a fake sample or if it is a real sample and not get fooled by the generator. They both compete to win and they both develop as we keep training these two algorithms. Eventually there comes a point where generator is good at generating fake samples that look realistic enough where the discriminator cannot be able to tell the difference between the real and fake ones.</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6c6f754a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6c6f754a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look at the objective function of discriminator-there are two </a:t>
            </a:r>
            <a:r>
              <a:rPr lang="en"/>
              <a:t>components</a:t>
            </a:r>
            <a:r>
              <a:rPr lang="en"/>
              <a:t> in this, in the first term we are looking at instances taken from the real data distribution. In the second part Expectation from z indicates, we are taking instances from the noisy distribution. The x in the first term are real values and we want discriminator to give the output i.e D(x) as 1. If we look at the second term, we want the discriminator to be able to tell that they are fake. We want the output here to be 0. Therefore we will get the maximum value of the </a:t>
            </a:r>
            <a:r>
              <a:rPr lang="en"/>
              <a:t>function</a:t>
            </a:r>
            <a:r>
              <a:rPr lang="en"/>
              <a:t> when log d(x)=1 and D(G(z))=0.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6c6f754a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6c6f754a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Regarding the generator, we want to minimize the objective function. We are looking at fake instances generated by G using the latent space. We want discriminator to output 1 so that it will get fooled. Thats why we want to minimize this function regarding the generator.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6c6f754a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6c6f754a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Combining the both objective function, we get the min max loss function. We ant to maximize it for the D and minimize it for the generator.</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Black Dotted line- is the original data i.e the probability density function of the original dataset</a:t>
            </a:r>
            <a:endParaRPr sz="1400">
              <a:latin typeface="Lato"/>
              <a:ea typeface="Lato"/>
              <a:cs typeface="Lato"/>
              <a:sym typeface="Lato"/>
            </a:endParaRPr>
          </a:p>
          <a:p>
            <a:pPr indent="0" lvl="0" marL="457200" rtl="0" algn="l">
              <a:spcBef>
                <a:spcPts val="0"/>
              </a:spcBef>
              <a:spcAft>
                <a:spcPts val="0"/>
              </a:spcAft>
              <a:buNone/>
            </a:pPr>
            <a:r>
              <a:rPr lang="en" sz="1400">
                <a:latin typeface="Lato"/>
                <a:ea typeface="Lato"/>
                <a:cs typeface="Lato"/>
                <a:sym typeface="Lato"/>
              </a:rPr>
              <a:t>Green solid line-is the probability density function of the generator </a:t>
            </a:r>
            <a:endParaRPr sz="1400">
              <a:latin typeface="Lato"/>
              <a:ea typeface="Lato"/>
              <a:cs typeface="Lato"/>
              <a:sym typeface="Lato"/>
            </a:endParaRPr>
          </a:p>
          <a:p>
            <a:pPr indent="0" lvl="0" marL="457200" rtl="0" algn="l">
              <a:spcBef>
                <a:spcPts val="0"/>
              </a:spcBef>
              <a:spcAft>
                <a:spcPts val="0"/>
              </a:spcAft>
              <a:buNone/>
            </a:pPr>
            <a:r>
              <a:rPr lang="en" sz="1400">
                <a:latin typeface="Lato"/>
                <a:ea typeface="Lato"/>
                <a:cs typeface="Lato"/>
                <a:sym typeface="Lato"/>
              </a:rPr>
              <a:t>Blue dotted line is the discriminator distribution.</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In the first step you can see that </a:t>
            </a:r>
            <a:r>
              <a:rPr lang="en" sz="1400">
                <a:latin typeface="Lato"/>
                <a:ea typeface="Lato"/>
                <a:cs typeface="Lato"/>
                <a:sym typeface="Lato"/>
              </a:rPr>
              <a:t>original</a:t>
            </a:r>
            <a:r>
              <a:rPr lang="en" sz="1400">
                <a:latin typeface="Lato"/>
                <a:ea typeface="Lato"/>
                <a:cs typeface="Lato"/>
                <a:sym typeface="Lato"/>
              </a:rPr>
              <a:t> data distribution and the generator data distribution are far away so that discriminator function can be able to roughly distinguish between them. As we move in iterations further, our discriminator function becomes more and more better because we update the discriminator using gradient descent. Now D is able to distinguish these two datas much better than the previous step. In the third step, we have updated the </a:t>
            </a:r>
            <a:r>
              <a:rPr lang="en" sz="1400">
                <a:latin typeface="Lato"/>
                <a:ea typeface="Lato"/>
                <a:cs typeface="Lato"/>
                <a:sym typeface="Lato"/>
              </a:rPr>
              <a:t>generator</a:t>
            </a:r>
            <a:r>
              <a:rPr lang="en" sz="1400">
                <a:latin typeface="Lato"/>
                <a:ea typeface="Lato"/>
                <a:cs typeface="Lato"/>
                <a:sym typeface="Lato"/>
              </a:rPr>
              <a:t> distribution therefore the green curve is trying to merge with the dotted line. The discriminator is having hard time to tell the difference between these two distributions. After multiple iterations, both the distributions overlap each other and the discriminator gives the output as 0.5 as it is not able to tell the difference between the real and fake samples.</a:t>
            </a:r>
            <a:endParaRPr sz="1400">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arxiv.org/pdf/2105.11084.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Unsupervised ASR</a:t>
            </a:r>
            <a:endParaRPr/>
          </a:p>
        </p:txBody>
      </p:sp>
      <p:sp>
        <p:nvSpPr>
          <p:cNvPr id="87" name="Google Shape;87;p13"/>
          <p:cNvSpPr txBox="1"/>
          <p:nvPr>
            <p:ph idx="1" type="subTitle"/>
          </p:nvPr>
        </p:nvSpPr>
        <p:spPr>
          <a:xfrm>
            <a:off x="729450" y="2620375"/>
            <a:ext cx="7799400" cy="188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FF"/>
                </a:solidFill>
                <a:latin typeface="Times New Roman"/>
                <a:ea typeface="Times New Roman"/>
                <a:cs typeface="Times New Roman"/>
                <a:sym typeface="Times New Roman"/>
              </a:rPr>
              <a:t>                   </a:t>
            </a:r>
            <a:r>
              <a:rPr lang="en">
                <a:solidFill>
                  <a:srgbClr val="3D85C6"/>
                </a:solidFill>
                <a:latin typeface="Times New Roman"/>
                <a:ea typeface="Times New Roman"/>
                <a:cs typeface="Times New Roman"/>
                <a:sym typeface="Times New Roman"/>
              </a:rPr>
              <a:t>Project Advisor:   Dr. Stas Tiomkin</a:t>
            </a:r>
            <a:endParaRPr>
              <a:solidFill>
                <a:srgbClr val="3D85C6"/>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3D85C6"/>
                </a:solidFill>
                <a:latin typeface="Times New Roman"/>
                <a:ea typeface="Times New Roman"/>
                <a:cs typeface="Times New Roman"/>
                <a:sym typeface="Times New Roman"/>
              </a:rPr>
              <a:t>                   Team Members:   Akhil Reddy Dooliganti </a:t>
            </a:r>
            <a:endParaRPr>
              <a:solidFill>
                <a:srgbClr val="3D85C6"/>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3D85C6"/>
                </a:solidFill>
                <a:latin typeface="Times New Roman"/>
                <a:ea typeface="Times New Roman"/>
                <a:cs typeface="Times New Roman"/>
                <a:sym typeface="Times New Roman"/>
              </a:rPr>
              <a:t>                                                Sudheer Tati</a:t>
            </a:r>
            <a:endParaRPr>
              <a:solidFill>
                <a:srgbClr val="3D85C6"/>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3D85C6"/>
                </a:solidFill>
                <a:latin typeface="Times New Roman"/>
                <a:ea typeface="Times New Roman"/>
                <a:cs typeface="Times New Roman"/>
                <a:sym typeface="Times New Roman"/>
              </a:rPr>
              <a:t>                                                Naga Venkata Sai Sathwik Edupuganti</a:t>
            </a:r>
            <a:endParaRPr>
              <a:solidFill>
                <a:srgbClr val="3D85C6"/>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3D85C6"/>
                </a:solidFill>
                <a:latin typeface="Times New Roman"/>
                <a:ea typeface="Times New Roman"/>
                <a:cs typeface="Times New Roman"/>
                <a:sym typeface="Times New Roman"/>
              </a:rPr>
              <a:t>                                                Srikara Mohana Sai Sachin Nekkanti</a:t>
            </a:r>
            <a:endParaRPr>
              <a:solidFill>
                <a:srgbClr val="3D85C6"/>
              </a:solidFill>
            </a:endParaRPr>
          </a:p>
          <a:p>
            <a:pPr indent="0" lvl="0" marL="0" rtl="0" algn="l">
              <a:spcBef>
                <a:spcPts val="0"/>
              </a:spcBef>
              <a:spcAft>
                <a:spcPts val="0"/>
              </a:spcAft>
              <a:buNone/>
            </a:pPr>
            <a:r>
              <a:t/>
            </a:r>
            <a:endParaRPr>
              <a:solidFill>
                <a:srgbClr val="3D85C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7650" y="499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Representation </a:t>
            </a:r>
            <a:r>
              <a:rPr lang="en"/>
              <a:t>learning by </a:t>
            </a:r>
            <a:r>
              <a:rPr lang="en"/>
              <a:t>Wav2Vec 2.0</a:t>
            </a:r>
            <a:endParaRPr/>
          </a:p>
        </p:txBody>
      </p:sp>
      <p:sp>
        <p:nvSpPr>
          <p:cNvPr id="148" name="Google Shape;148;p22"/>
          <p:cNvSpPr txBox="1"/>
          <p:nvPr>
            <p:ph idx="1" type="body"/>
          </p:nvPr>
        </p:nvSpPr>
        <p:spPr>
          <a:xfrm>
            <a:off x="727650" y="1595450"/>
            <a:ext cx="7688700" cy="2261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Wav2vec 2.0 gives powerful representations of speech and use these speech representations to fine-tune the models for downstream tasks such as speech recognition, speech emotion classification, etc.,</a:t>
            </a:r>
            <a:br>
              <a:rPr lang="en"/>
            </a:br>
            <a:endParaRPr/>
          </a:p>
          <a:p>
            <a:pPr indent="-311150" lvl="0" marL="457200" rtl="0" algn="just">
              <a:spcBef>
                <a:spcPts val="0"/>
              </a:spcBef>
              <a:spcAft>
                <a:spcPts val="0"/>
              </a:spcAft>
              <a:buSzPts val="1300"/>
              <a:buChar char="●"/>
            </a:pPr>
            <a:r>
              <a:rPr lang="en"/>
              <a:t>Wav2Vec 2.0 masks the speech input in latent space and predict the masked representations using contrastive task from latent and quantization representations.</a:t>
            </a:r>
            <a:br>
              <a:rPr lang="en"/>
            </a:br>
            <a:endParaRPr/>
          </a:p>
          <a:p>
            <a:pPr indent="-311150" lvl="0" marL="457200" rtl="0" algn="just">
              <a:spcBef>
                <a:spcPts val="0"/>
              </a:spcBef>
              <a:spcAft>
                <a:spcPts val="0"/>
              </a:spcAft>
              <a:buSzPts val="1300"/>
              <a:buChar char="●"/>
            </a:pPr>
            <a:r>
              <a:rPr lang="en"/>
              <a:t>Using the Wav2Vec 2.0 speech representations for downstream tasks,  models achieved better accuracy with less amount.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7650" y="488636"/>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Wav2vec </a:t>
            </a:r>
            <a:r>
              <a:rPr lang="en"/>
              <a:t>Model Architecture:</a:t>
            </a:r>
            <a:endParaRPr/>
          </a:p>
        </p:txBody>
      </p:sp>
      <p:sp>
        <p:nvSpPr>
          <p:cNvPr id="154" name="Google Shape;154;p23"/>
          <p:cNvSpPr txBox="1"/>
          <p:nvPr>
            <p:ph idx="1" type="body"/>
          </p:nvPr>
        </p:nvSpPr>
        <p:spPr>
          <a:xfrm>
            <a:off x="422850" y="1390625"/>
            <a:ext cx="3804300" cy="2931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Components:</a:t>
            </a:r>
            <a:endParaRPr sz="1600"/>
          </a:p>
          <a:p>
            <a:pPr indent="-317500" lvl="1" marL="914400" rtl="0" algn="l">
              <a:spcBef>
                <a:spcPts val="0"/>
              </a:spcBef>
              <a:spcAft>
                <a:spcPts val="0"/>
              </a:spcAft>
              <a:buSzPts val="1400"/>
              <a:buChar char="○"/>
            </a:pPr>
            <a:r>
              <a:rPr lang="en" sz="1400"/>
              <a:t>Feature Encoder</a:t>
            </a:r>
            <a:endParaRPr sz="1400"/>
          </a:p>
          <a:p>
            <a:pPr indent="-317500" lvl="1" marL="914400" rtl="0" algn="l">
              <a:spcBef>
                <a:spcPts val="0"/>
              </a:spcBef>
              <a:spcAft>
                <a:spcPts val="0"/>
              </a:spcAft>
              <a:buSzPts val="1400"/>
              <a:buChar char="○"/>
            </a:pPr>
            <a:r>
              <a:rPr lang="en" sz="1400"/>
              <a:t>Context representations using transformers</a:t>
            </a:r>
            <a:endParaRPr sz="1400"/>
          </a:p>
          <a:p>
            <a:pPr indent="-317500" lvl="1" marL="914400" rtl="0" algn="l">
              <a:spcBef>
                <a:spcPts val="0"/>
              </a:spcBef>
              <a:spcAft>
                <a:spcPts val="0"/>
              </a:spcAft>
              <a:buSzPts val="1400"/>
              <a:buChar char="○"/>
            </a:pPr>
            <a:r>
              <a:rPr lang="en" sz="1400"/>
              <a:t>Quantization module.</a:t>
            </a:r>
            <a:endParaRPr sz="1400"/>
          </a:p>
        </p:txBody>
      </p:sp>
      <p:pic>
        <p:nvPicPr>
          <p:cNvPr id="155" name="Google Shape;155;p23"/>
          <p:cNvPicPr preferRelativeResize="0"/>
          <p:nvPr/>
        </p:nvPicPr>
        <p:blipFill>
          <a:blip r:embed="rId3">
            <a:alphaModFix/>
          </a:blip>
          <a:stretch>
            <a:fillRect/>
          </a:stretch>
        </p:blipFill>
        <p:spPr>
          <a:xfrm>
            <a:off x="386900" y="505162"/>
            <a:ext cx="8370200" cy="47028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827775" y="507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Encoder (X -&gt; Z):</a:t>
            </a:r>
            <a:endParaRPr/>
          </a:p>
        </p:txBody>
      </p:sp>
      <p:sp>
        <p:nvSpPr>
          <p:cNvPr id="161" name="Google Shape;161;p24"/>
          <p:cNvSpPr txBox="1"/>
          <p:nvPr>
            <p:ph idx="1" type="body"/>
          </p:nvPr>
        </p:nvSpPr>
        <p:spPr>
          <a:xfrm>
            <a:off x="827775" y="1374225"/>
            <a:ext cx="7418400" cy="27126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Feature encoder takes the input as raw audio files(X) and outputs the latent speech representations z1,........zT for T time-steps.</a:t>
            </a:r>
            <a:br>
              <a:rPr lang="en"/>
            </a:br>
            <a:endParaRPr/>
          </a:p>
          <a:p>
            <a:pPr indent="-311150" lvl="0" marL="457200" rtl="0" algn="just">
              <a:spcBef>
                <a:spcPts val="0"/>
              </a:spcBef>
              <a:spcAft>
                <a:spcPts val="0"/>
              </a:spcAft>
              <a:buSzPts val="1300"/>
              <a:buChar char="●"/>
            </a:pPr>
            <a:r>
              <a:rPr lang="en"/>
              <a:t>Feature encoder consists of several blocks of temporal convolution with a GELU activation.</a:t>
            </a:r>
            <a:br>
              <a:rPr lang="en"/>
            </a:br>
            <a:endParaRPr/>
          </a:p>
          <a:p>
            <a:pPr indent="-311150" lvl="0" marL="457200" rtl="0" algn="just">
              <a:spcBef>
                <a:spcPts val="0"/>
              </a:spcBef>
              <a:spcAft>
                <a:spcPts val="0"/>
              </a:spcAft>
              <a:buSzPts val="1300"/>
              <a:buChar char="●"/>
            </a:pPr>
            <a:r>
              <a:rPr lang="en"/>
              <a:t>Layer normalization will be applied to the output channels of this network.</a:t>
            </a:r>
            <a:br>
              <a:rPr lang="en"/>
            </a:br>
            <a:endParaRPr/>
          </a:p>
          <a:p>
            <a:pPr indent="-311150" lvl="0" marL="457200" rtl="0" algn="just">
              <a:spcBef>
                <a:spcPts val="0"/>
              </a:spcBef>
              <a:spcAft>
                <a:spcPts val="0"/>
              </a:spcAft>
              <a:buSzPts val="1300"/>
              <a:buChar char="●"/>
            </a:pPr>
            <a:r>
              <a:rPr lang="en"/>
              <a:t> The raw waveform input to the first layer of encoder and it is normalized to zero mean and unit variance.</a:t>
            </a:r>
            <a:endParaRPr/>
          </a:p>
        </p:txBody>
      </p:sp>
      <p:pic>
        <p:nvPicPr>
          <p:cNvPr id="162" name="Google Shape;162;p24"/>
          <p:cNvPicPr preferRelativeResize="0"/>
          <p:nvPr/>
        </p:nvPicPr>
        <p:blipFill rotWithShape="1">
          <a:blip r:embed="rId3">
            <a:alphaModFix/>
          </a:blip>
          <a:srcRect b="0" l="0" r="0" t="61060"/>
          <a:stretch/>
        </p:blipFill>
        <p:spPr>
          <a:xfrm>
            <a:off x="1962863" y="3728075"/>
            <a:ext cx="5218277" cy="1141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7650" y="499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 representations using transformers (Z -&gt; 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8" name="Google Shape;168;p25"/>
          <p:cNvSpPr txBox="1"/>
          <p:nvPr>
            <p:ph idx="1" type="body"/>
          </p:nvPr>
        </p:nvSpPr>
        <p:spPr>
          <a:xfrm>
            <a:off x="727650" y="1357850"/>
            <a:ext cx="7688700" cy="2261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The output of the feature encoder are fed into the context network network(Transformer Network).</a:t>
            </a:r>
            <a:endParaRPr/>
          </a:p>
          <a:p>
            <a:pPr indent="-311150" lvl="0" marL="457200" rtl="0" algn="just">
              <a:spcBef>
                <a:spcPts val="0"/>
              </a:spcBef>
              <a:spcAft>
                <a:spcPts val="0"/>
              </a:spcAft>
              <a:buSzPts val="1300"/>
              <a:buChar char="●"/>
            </a:pPr>
            <a:r>
              <a:rPr lang="en"/>
              <a:t>In transformer network, instead of fixed positional encoding it is replaced with relative positional encoding.</a:t>
            </a:r>
            <a:endParaRPr/>
          </a:p>
        </p:txBody>
      </p:sp>
      <p:pic>
        <p:nvPicPr>
          <p:cNvPr id="169" name="Google Shape;169;p25"/>
          <p:cNvPicPr preferRelativeResize="0"/>
          <p:nvPr/>
        </p:nvPicPr>
        <p:blipFill rotWithShape="1">
          <a:blip r:embed="rId3">
            <a:alphaModFix/>
          </a:blip>
          <a:srcRect b="20217" l="0" r="0" t="9920"/>
          <a:stretch/>
        </p:blipFill>
        <p:spPr>
          <a:xfrm>
            <a:off x="1962863" y="2638350"/>
            <a:ext cx="5218277" cy="2048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819575" y="493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Quantization Module (Z-&gt;Q):</a:t>
            </a:r>
            <a:endParaRPr/>
          </a:p>
        </p:txBody>
      </p:sp>
      <p:sp>
        <p:nvSpPr>
          <p:cNvPr id="175" name="Google Shape;175;p26"/>
          <p:cNvSpPr txBox="1"/>
          <p:nvPr>
            <p:ph idx="1" type="body"/>
          </p:nvPr>
        </p:nvSpPr>
        <p:spPr>
          <a:xfrm>
            <a:off x="727650" y="1354025"/>
            <a:ext cx="7688700" cy="32898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The output of the feature encoder Z is discretize to finite of speech representations q1,.....qT for T Time-steps via product Quantization.</a:t>
            </a:r>
            <a:endParaRPr/>
          </a:p>
          <a:p>
            <a:pPr indent="-311150" lvl="0" marL="457200" rtl="0" algn="just">
              <a:spcBef>
                <a:spcPts val="0"/>
              </a:spcBef>
              <a:spcAft>
                <a:spcPts val="0"/>
              </a:spcAft>
              <a:buSzPts val="1300"/>
              <a:buChar char="●"/>
            </a:pPr>
            <a:r>
              <a:rPr lang="en"/>
              <a:t>Product Quantization is a technique to choose quantized representations from multiple codebooks and concatenating them.</a:t>
            </a:r>
            <a:endParaRPr/>
          </a:p>
          <a:p>
            <a:pPr indent="-311150" lvl="0" marL="457200" rtl="0" algn="just">
              <a:spcBef>
                <a:spcPts val="0"/>
              </a:spcBef>
              <a:spcAft>
                <a:spcPts val="0"/>
              </a:spcAft>
              <a:buSzPts val="1300"/>
              <a:buChar char="●"/>
            </a:pPr>
            <a:r>
              <a:rPr lang="en"/>
              <a:t>Given G codebooks with V entries e  ∈ R V ×d/G and we choose one entry from codebook and concatenate them and apply linear transformation.</a:t>
            </a:r>
            <a:endParaRPr/>
          </a:p>
          <a:p>
            <a:pPr indent="-311150" lvl="0" marL="457200" rtl="0" algn="just">
              <a:spcBef>
                <a:spcPts val="0"/>
              </a:spcBef>
              <a:spcAft>
                <a:spcPts val="0"/>
              </a:spcAft>
              <a:buSzPts val="1300"/>
              <a:buChar char="●"/>
            </a:pPr>
            <a:r>
              <a:rPr lang="en"/>
              <a:t>By using Gumbel softmax choose one entry from each codebooks. This enables the fully differentiable way of discrete entry.</a:t>
            </a:r>
            <a:endParaRPr/>
          </a:p>
          <a:p>
            <a:pPr indent="-311150" lvl="0" marL="457200" rtl="0" algn="just">
              <a:spcBef>
                <a:spcPts val="0"/>
              </a:spcBef>
              <a:spcAft>
                <a:spcPts val="0"/>
              </a:spcAft>
              <a:buSzPts val="1300"/>
              <a:buChar char="●"/>
            </a:pPr>
            <a:r>
              <a:rPr lang="en"/>
              <a:t>Feature encoder Z  is mapped to l ∈ R G×V logits and the probabilities for choosing the v-th codebook entry for group g are</a:t>
            </a:r>
            <a:endParaRPr/>
          </a:p>
        </p:txBody>
      </p:sp>
      <p:pic>
        <p:nvPicPr>
          <p:cNvPr id="176" name="Google Shape;176;p26"/>
          <p:cNvPicPr preferRelativeResize="0"/>
          <p:nvPr/>
        </p:nvPicPr>
        <p:blipFill>
          <a:blip r:embed="rId3">
            <a:alphaModFix/>
          </a:blip>
          <a:stretch>
            <a:fillRect/>
          </a:stretch>
        </p:blipFill>
        <p:spPr>
          <a:xfrm>
            <a:off x="1898837" y="3775700"/>
            <a:ext cx="2343525" cy="703750"/>
          </a:xfrm>
          <a:prstGeom prst="rect">
            <a:avLst/>
          </a:prstGeom>
          <a:noFill/>
          <a:ln>
            <a:noFill/>
          </a:ln>
        </p:spPr>
      </p:pic>
      <p:sp>
        <p:nvSpPr>
          <p:cNvPr id="177" name="Google Shape;177;p26"/>
          <p:cNvSpPr txBox="1"/>
          <p:nvPr/>
        </p:nvSpPr>
        <p:spPr>
          <a:xfrm>
            <a:off x="4862800" y="3711925"/>
            <a:ext cx="3291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τ is a non-negative temperature.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 = − log(− log(u)), u = U(0, 1).</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819575" y="499281"/>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a:t>
            </a:r>
            <a:endParaRPr/>
          </a:p>
        </p:txBody>
      </p:sp>
      <p:sp>
        <p:nvSpPr>
          <p:cNvPr id="183" name="Google Shape;183;p27"/>
          <p:cNvSpPr txBox="1"/>
          <p:nvPr>
            <p:ph idx="1" type="body"/>
          </p:nvPr>
        </p:nvSpPr>
        <p:spPr>
          <a:xfrm>
            <a:off x="727650" y="1333375"/>
            <a:ext cx="7688700" cy="2547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Masking</a:t>
            </a:r>
            <a:endParaRPr/>
          </a:p>
          <a:p>
            <a:pPr indent="-311150" lvl="0" marL="457200" rtl="0" algn="l">
              <a:spcBef>
                <a:spcPts val="0"/>
              </a:spcBef>
              <a:spcAft>
                <a:spcPts val="0"/>
              </a:spcAft>
              <a:buSzPts val="1300"/>
              <a:buChar char="●"/>
            </a:pPr>
            <a:r>
              <a:rPr lang="en"/>
              <a:t>Objective</a:t>
            </a:r>
            <a:endParaRPr/>
          </a:p>
          <a:p>
            <a:pPr indent="-311150" lvl="0" marL="457200" rtl="0" algn="l">
              <a:spcBef>
                <a:spcPts val="0"/>
              </a:spcBef>
              <a:spcAft>
                <a:spcPts val="0"/>
              </a:spcAft>
              <a:buSzPts val="1300"/>
              <a:buChar char="●"/>
            </a:pPr>
            <a:r>
              <a:rPr lang="en"/>
              <a:t>contrastive loss</a:t>
            </a:r>
            <a:endParaRPr/>
          </a:p>
          <a:p>
            <a:pPr indent="-311150" lvl="0" marL="457200" rtl="0" algn="l">
              <a:spcBef>
                <a:spcPts val="0"/>
              </a:spcBef>
              <a:spcAft>
                <a:spcPts val="0"/>
              </a:spcAft>
              <a:buSzPts val="1300"/>
              <a:buChar char="●"/>
            </a:pPr>
            <a:r>
              <a:rPr lang="en"/>
              <a:t>Diversity Loss and Penalty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729450" y="491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Masking:</a:t>
            </a:r>
            <a:endParaRPr/>
          </a:p>
        </p:txBody>
      </p:sp>
      <p:sp>
        <p:nvSpPr>
          <p:cNvPr id="189" name="Google Shape;189;p28"/>
          <p:cNvSpPr txBox="1"/>
          <p:nvPr>
            <p:ph idx="1" type="body"/>
          </p:nvPr>
        </p:nvSpPr>
        <p:spPr>
          <a:xfrm>
            <a:off x="727650" y="1333275"/>
            <a:ext cx="7688700" cy="2261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Mask the proportion the output of the feature encoder before feeding into Context Network(Transformer Network)  with a trained feature vector shared between all masked time steps.</a:t>
            </a:r>
            <a:endParaRPr/>
          </a:p>
          <a:p>
            <a:pPr indent="-311150" lvl="0" marL="457200" rtl="0" algn="just">
              <a:spcBef>
                <a:spcPts val="0"/>
              </a:spcBef>
              <a:spcAft>
                <a:spcPts val="0"/>
              </a:spcAft>
              <a:buSzPts val="1300"/>
              <a:buChar char="●"/>
            </a:pPr>
            <a:r>
              <a:rPr lang="en"/>
              <a:t>Randomly sample from the latent speech Representations without replacement p = 0.65 of all time steps to be a starting index and then mask subsequent M= 10 time steps.</a:t>
            </a:r>
            <a:endParaRPr/>
          </a:p>
          <a:p>
            <a:pPr indent="0" lvl="0" marL="0" rtl="0" algn="l">
              <a:spcBef>
                <a:spcPts val="1200"/>
              </a:spcBef>
              <a:spcAft>
                <a:spcPts val="1200"/>
              </a:spcAft>
              <a:buNone/>
            </a:pPr>
            <a:r>
              <a:t/>
            </a:r>
            <a:endParaRPr/>
          </a:p>
        </p:txBody>
      </p:sp>
      <p:pic>
        <p:nvPicPr>
          <p:cNvPr id="190" name="Google Shape;190;p28"/>
          <p:cNvPicPr preferRelativeResize="0"/>
          <p:nvPr/>
        </p:nvPicPr>
        <p:blipFill>
          <a:blip r:embed="rId3">
            <a:alphaModFix/>
          </a:blip>
          <a:stretch>
            <a:fillRect/>
          </a:stretch>
        </p:blipFill>
        <p:spPr>
          <a:xfrm>
            <a:off x="2968175" y="2591074"/>
            <a:ext cx="3992202" cy="1554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727650" y="499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Objective:</a:t>
            </a:r>
            <a:endParaRPr/>
          </a:p>
        </p:txBody>
      </p:sp>
      <p:sp>
        <p:nvSpPr>
          <p:cNvPr id="196" name="Google Shape;196;p29"/>
          <p:cNvSpPr txBox="1"/>
          <p:nvPr>
            <p:ph idx="1" type="body"/>
          </p:nvPr>
        </p:nvSpPr>
        <p:spPr>
          <a:xfrm>
            <a:off x="727650" y="1288475"/>
            <a:ext cx="7688700" cy="29577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Training Objective is to learn the speech representation by solving a contrastive task (Lm) which required to predict the true latent speech representation for masked time steps.</a:t>
            </a:r>
            <a:endParaRPr/>
          </a:p>
          <a:p>
            <a:pPr indent="-311150" lvl="0" marL="457200" rtl="0" algn="just">
              <a:spcBef>
                <a:spcPts val="0"/>
              </a:spcBef>
              <a:spcAft>
                <a:spcPts val="0"/>
              </a:spcAft>
              <a:buSzPts val="1300"/>
              <a:buChar char="●"/>
            </a:pPr>
            <a:r>
              <a:rPr lang="en"/>
              <a:t>It is solved by using combination of contrastive loss(Lm) and diversity loss(Ld).</a:t>
            </a:r>
            <a:endParaRPr/>
          </a:p>
        </p:txBody>
      </p:sp>
      <p:pic>
        <p:nvPicPr>
          <p:cNvPr id="197" name="Google Shape;197;p29"/>
          <p:cNvPicPr preferRelativeResize="0"/>
          <p:nvPr/>
        </p:nvPicPr>
        <p:blipFill>
          <a:blip r:embed="rId3">
            <a:alphaModFix/>
          </a:blip>
          <a:stretch>
            <a:fillRect/>
          </a:stretch>
        </p:blipFill>
        <p:spPr>
          <a:xfrm>
            <a:off x="2901775" y="2380625"/>
            <a:ext cx="2291525" cy="615450"/>
          </a:xfrm>
          <a:prstGeom prst="rect">
            <a:avLst/>
          </a:prstGeom>
          <a:noFill/>
          <a:ln>
            <a:noFill/>
          </a:ln>
        </p:spPr>
      </p:pic>
      <p:sp>
        <p:nvSpPr>
          <p:cNvPr id="198" name="Google Shape;198;p29"/>
          <p:cNvSpPr txBox="1"/>
          <p:nvPr/>
        </p:nvSpPr>
        <p:spPr>
          <a:xfrm>
            <a:off x="5728350" y="2996075"/>
            <a:ext cx="268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α = tuned hyperparameter</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729450" y="507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ontrastive Loss(Lm) </a:t>
            </a:r>
            <a:endParaRPr/>
          </a:p>
        </p:txBody>
      </p:sp>
      <p:sp>
        <p:nvSpPr>
          <p:cNvPr id="204" name="Google Shape;204;p30"/>
          <p:cNvSpPr txBox="1"/>
          <p:nvPr>
            <p:ph idx="1" type="body"/>
          </p:nvPr>
        </p:nvSpPr>
        <p:spPr>
          <a:xfrm>
            <a:off x="727650" y="1280300"/>
            <a:ext cx="7688700" cy="27588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Given context network output ct centered over masked time step t, the model needs to identify the true quantized latent speech representation qt in a set of K + 1 quantized candidate representations ˜q ∈ Qt which includes qt and K distractors. Distractors are uniformly sampled from other masked time steps of the same utterance. The loss is defined as</a:t>
            </a:r>
            <a:endParaRPr/>
          </a:p>
          <a:p>
            <a:pPr indent="0" lvl="0" marL="0" rtl="0" algn="l">
              <a:spcBef>
                <a:spcPts val="1200"/>
              </a:spcBef>
              <a:spcAft>
                <a:spcPts val="1200"/>
              </a:spcAft>
              <a:buNone/>
            </a:pPr>
            <a:r>
              <a:rPr lang="en"/>
              <a:t>		</a:t>
            </a:r>
            <a:endParaRPr/>
          </a:p>
        </p:txBody>
      </p:sp>
      <p:pic>
        <p:nvPicPr>
          <p:cNvPr id="205" name="Google Shape;205;p30"/>
          <p:cNvPicPr preferRelativeResize="0"/>
          <p:nvPr/>
        </p:nvPicPr>
        <p:blipFill>
          <a:blip r:embed="rId3">
            <a:alphaModFix/>
          </a:blip>
          <a:stretch>
            <a:fillRect/>
          </a:stretch>
        </p:blipFill>
        <p:spPr>
          <a:xfrm>
            <a:off x="2528450" y="2601450"/>
            <a:ext cx="3643476" cy="653750"/>
          </a:xfrm>
          <a:prstGeom prst="rect">
            <a:avLst/>
          </a:prstGeom>
          <a:noFill/>
          <a:ln>
            <a:noFill/>
          </a:ln>
        </p:spPr>
      </p:pic>
      <p:pic>
        <p:nvPicPr>
          <p:cNvPr id="206" name="Google Shape;206;p30"/>
          <p:cNvPicPr preferRelativeResize="0"/>
          <p:nvPr/>
        </p:nvPicPr>
        <p:blipFill>
          <a:blip r:embed="rId4">
            <a:alphaModFix/>
          </a:blip>
          <a:stretch>
            <a:fillRect/>
          </a:stretch>
        </p:blipFill>
        <p:spPr>
          <a:xfrm>
            <a:off x="1790150" y="3546413"/>
            <a:ext cx="1869350" cy="273725"/>
          </a:xfrm>
          <a:prstGeom prst="rect">
            <a:avLst/>
          </a:prstGeom>
          <a:noFill/>
          <a:ln>
            <a:noFill/>
          </a:ln>
        </p:spPr>
      </p:pic>
      <p:sp>
        <p:nvSpPr>
          <p:cNvPr id="207" name="Google Shape;207;p30"/>
          <p:cNvSpPr txBox="1"/>
          <p:nvPr/>
        </p:nvSpPr>
        <p:spPr>
          <a:xfrm>
            <a:off x="1093275" y="3483175"/>
            <a:ext cx="8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where</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727650" y="515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Diversity Loss and Penalty:</a:t>
            </a:r>
            <a:endParaRPr/>
          </a:p>
        </p:txBody>
      </p:sp>
      <p:sp>
        <p:nvSpPr>
          <p:cNvPr id="213" name="Google Shape;213;p31"/>
          <p:cNvSpPr txBox="1"/>
          <p:nvPr>
            <p:ph idx="1" type="body"/>
          </p:nvPr>
        </p:nvSpPr>
        <p:spPr>
          <a:xfrm>
            <a:off x="727650" y="1280300"/>
            <a:ext cx="7688700" cy="28407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Diversity loss helps us equal use of V entries from G codebooks by maximizing the entropy of the average softmax distribution L.</a:t>
            </a:r>
            <a:endParaRPr/>
          </a:p>
          <a:p>
            <a:pPr indent="-311150" lvl="0" marL="457200" rtl="0" algn="just">
              <a:spcBef>
                <a:spcPts val="0"/>
              </a:spcBef>
              <a:spcAft>
                <a:spcPts val="0"/>
              </a:spcAft>
              <a:buSzPts val="1300"/>
              <a:buChar char="●"/>
            </a:pPr>
            <a:r>
              <a:rPr lang="en"/>
              <a:t>To stabilize the training, we found applying L2 penalty on the last layer of the feature encoder but before layer normalization.</a:t>
            </a:r>
            <a:endParaRPr/>
          </a:p>
          <a:p>
            <a:pPr indent="0" lvl="0" marL="0" rtl="0" algn="l">
              <a:spcBef>
                <a:spcPts val="1200"/>
              </a:spcBef>
              <a:spcAft>
                <a:spcPts val="1200"/>
              </a:spcAft>
              <a:buNone/>
            </a:pPr>
            <a:r>
              <a:t/>
            </a:r>
            <a:endParaRPr/>
          </a:p>
        </p:txBody>
      </p:sp>
      <p:pic>
        <p:nvPicPr>
          <p:cNvPr id="214" name="Google Shape;214;p31"/>
          <p:cNvPicPr preferRelativeResize="0"/>
          <p:nvPr/>
        </p:nvPicPr>
        <p:blipFill>
          <a:blip r:embed="rId3">
            <a:alphaModFix/>
          </a:blip>
          <a:stretch>
            <a:fillRect/>
          </a:stretch>
        </p:blipFill>
        <p:spPr>
          <a:xfrm>
            <a:off x="1867927" y="2705987"/>
            <a:ext cx="3440925" cy="760625"/>
          </a:xfrm>
          <a:prstGeom prst="rect">
            <a:avLst/>
          </a:prstGeom>
          <a:noFill/>
          <a:ln>
            <a:noFill/>
          </a:ln>
        </p:spPr>
      </p:pic>
      <p:pic>
        <p:nvPicPr>
          <p:cNvPr id="215" name="Google Shape;215;p31"/>
          <p:cNvPicPr preferRelativeResize="0"/>
          <p:nvPr/>
        </p:nvPicPr>
        <p:blipFill>
          <a:blip r:embed="rId4">
            <a:alphaModFix/>
          </a:blip>
          <a:stretch>
            <a:fillRect/>
          </a:stretch>
        </p:blipFill>
        <p:spPr>
          <a:xfrm>
            <a:off x="5499312" y="2651463"/>
            <a:ext cx="2343525" cy="703750"/>
          </a:xfrm>
          <a:prstGeom prst="rect">
            <a:avLst/>
          </a:prstGeom>
          <a:noFill/>
          <a:ln>
            <a:noFill/>
          </a:ln>
        </p:spPr>
      </p:pic>
      <p:sp>
        <p:nvSpPr>
          <p:cNvPr id="216" name="Google Shape;216;p31"/>
          <p:cNvSpPr txBox="1"/>
          <p:nvPr/>
        </p:nvSpPr>
        <p:spPr>
          <a:xfrm>
            <a:off x="960525" y="3574425"/>
            <a:ext cx="73668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ato"/>
                <a:ea typeface="Lato"/>
                <a:cs typeface="Lato"/>
                <a:sym typeface="Lato"/>
              </a:rPr>
              <a:t>While calculating loss they didn’t include Gumbel noise and temperature in the softmax distribution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499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Automatic Speech Recognition(ASR)</a:t>
            </a:r>
            <a:endParaRPr sz="2400"/>
          </a:p>
        </p:txBody>
      </p:sp>
      <p:sp>
        <p:nvSpPr>
          <p:cNvPr id="93" name="Google Shape;93;p14"/>
          <p:cNvSpPr txBox="1"/>
          <p:nvPr>
            <p:ph idx="1" type="body"/>
          </p:nvPr>
        </p:nvSpPr>
        <p:spPr>
          <a:xfrm>
            <a:off x="942150" y="2343150"/>
            <a:ext cx="7476000" cy="1768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What is </a:t>
            </a:r>
            <a:r>
              <a:rPr b="1" lang="en" sz="1800">
                <a:solidFill>
                  <a:srgbClr val="6D9EEB"/>
                </a:solidFill>
              </a:rPr>
              <a:t>ASR</a:t>
            </a:r>
            <a:r>
              <a:rPr lang="en" sz="1800"/>
              <a:t>?</a:t>
            </a:r>
            <a:endParaRPr sz="1800"/>
          </a:p>
          <a:p>
            <a:pPr indent="-342900" lvl="1" marL="914400" rtl="0" algn="l">
              <a:spcBef>
                <a:spcPts val="0"/>
              </a:spcBef>
              <a:spcAft>
                <a:spcPts val="0"/>
              </a:spcAft>
              <a:buSzPts val="1800"/>
              <a:buChar char="○"/>
            </a:pPr>
            <a:r>
              <a:rPr lang="en" sz="1800"/>
              <a:t>Converting </a:t>
            </a:r>
            <a:r>
              <a:rPr b="1" lang="en" sz="1800">
                <a:solidFill>
                  <a:srgbClr val="6FA8DC"/>
                </a:solidFill>
              </a:rPr>
              <a:t>Audio signals</a:t>
            </a:r>
            <a:r>
              <a:rPr lang="en" sz="1800"/>
              <a:t> -&gt; </a:t>
            </a:r>
            <a:r>
              <a:rPr b="1" lang="en" sz="1800">
                <a:solidFill>
                  <a:srgbClr val="6FA8DC"/>
                </a:solidFill>
              </a:rPr>
              <a:t>Text</a:t>
            </a:r>
            <a:r>
              <a:rPr lang="en" sz="1800">
                <a:solidFill>
                  <a:srgbClr val="6FA8DC"/>
                </a:solidFill>
              </a:rPr>
              <a:t> </a:t>
            </a:r>
            <a:endParaRPr sz="1800">
              <a:solidFill>
                <a:srgbClr val="6FA8DC"/>
              </a:solidFill>
            </a:endParaRPr>
          </a:p>
          <a:p>
            <a:pPr indent="0" lvl="0" marL="914400" rtl="0" algn="l">
              <a:spcBef>
                <a:spcPts val="1200"/>
              </a:spcBef>
              <a:spcAft>
                <a:spcPts val="0"/>
              </a:spcAft>
              <a:buNone/>
            </a:pPr>
            <a:r>
              <a:rPr lang="en" sz="1800"/>
              <a:t>[without any human intervention]</a:t>
            </a:r>
            <a:endParaRPr sz="1800"/>
          </a:p>
          <a:p>
            <a:pPr indent="-342900" lvl="0" marL="457200" rtl="0" algn="l">
              <a:spcBef>
                <a:spcPts val="1200"/>
              </a:spcBef>
              <a:spcAft>
                <a:spcPts val="0"/>
              </a:spcAft>
              <a:buSzPts val="1800"/>
              <a:buChar char="●"/>
            </a:pPr>
            <a:r>
              <a:rPr lang="en" sz="1800"/>
              <a:t>Why is ASR important?</a:t>
            </a:r>
            <a:endParaRPr sz="1800"/>
          </a:p>
          <a:p>
            <a:pPr indent="-342900" lvl="1" marL="914400" rtl="0" algn="l">
              <a:spcBef>
                <a:spcPts val="0"/>
              </a:spcBef>
              <a:spcAft>
                <a:spcPts val="0"/>
              </a:spcAft>
              <a:buSzPts val="1800"/>
              <a:buChar char="○"/>
            </a:pPr>
            <a:r>
              <a:rPr lang="en" sz="1800"/>
              <a:t>Enables the humans to interact with the machines</a:t>
            </a:r>
            <a:endParaRPr sz="1800"/>
          </a:p>
          <a:p>
            <a:pPr indent="-342900" lvl="1" marL="914400" rtl="0" algn="l">
              <a:spcBef>
                <a:spcPts val="0"/>
              </a:spcBef>
              <a:spcAft>
                <a:spcPts val="0"/>
              </a:spcAft>
              <a:buSzPts val="1800"/>
              <a:buChar char="○"/>
            </a:pPr>
            <a:r>
              <a:rPr lang="en" sz="1800"/>
              <a:t>Social contribution -  contribute to low resource languages, helping people with disabilities.</a:t>
            </a:r>
            <a:endParaRPr sz="1800"/>
          </a:p>
        </p:txBody>
      </p:sp>
      <p:pic>
        <p:nvPicPr>
          <p:cNvPr id="94" name="Google Shape;94;p14"/>
          <p:cNvPicPr preferRelativeResize="0"/>
          <p:nvPr/>
        </p:nvPicPr>
        <p:blipFill>
          <a:blip r:embed="rId3">
            <a:alphaModFix/>
          </a:blip>
          <a:stretch>
            <a:fillRect/>
          </a:stretch>
        </p:blipFill>
        <p:spPr>
          <a:xfrm>
            <a:off x="787025" y="1252701"/>
            <a:ext cx="7914450" cy="1228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727800" y="4911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Project - Unsupervised ASR</a:t>
            </a:r>
            <a:endParaRPr sz="2400"/>
          </a:p>
        </p:txBody>
      </p:sp>
      <p:sp>
        <p:nvSpPr>
          <p:cNvPr id="222" name="Google Shape;222;p32"/>
          <p:cNvSpPr txBox="1"/>
          <p:nvPr>
            <p:ph idx="1" type="body"/>
          </p:nvPr>
        </p:nvSpPr>
        <p:spPr>
          <a:xfrm>
            <a:off x="727800" y="1661000"/>
            <a:ext cx="7688400" cy="2261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solidFill>
                  <a:srgbClr val="6FA8DC"/>
                </a:solidFill>
              </a:rPr>
              <a:t>Goal</a:t>
            </a:r>
            <a:r>
              <a:rPr lang="en"/>
              <a:t>: In this project we try build an </a:t>
            </a:r>
            <a:r>
              <a:rPr b="1" lang="en">
                <a:solidFill>
                  <a:srgbClr val="6FA8DC"/>
                </a:solidFill>
              </a:rPr>
              <a:t>Automatic speech recognition</a:t>
            </a:r>
            <a:r>
              <a:rPr lang="en"/>
              <a:t> application using Unsupervised approach for low resource language.</a:t>
            </a:r>
            <a:endParaRPr/>
          </a:p>
          <a:p>
            <a:pPr indent="-298450" lvl="1" marL="914400" rtl="0" algn="just">
              <a:spcBef>
                <a:spcPts val="0"/>
              </a:spcBef>
              <a:spcAft>
                <a:spcPts val="0"/>
              </a:spcAft>
              <a:buSzPts val="1100"/>
              <a:buChar char="○"/>
            </a:pPr>
            <a:r>
              <a:rPr lang="en" u="sng">
                <a:solidFill>
                  <a:schemeClr val="hlink"/>
                </a:solidFill>
                <a:hlinkClick r:id="rId3"/>
              </a:rPr>
              <a:t>https://arxiv.org/pdf/2105.11084.pdf</a:t>
            </a:r>
            <a:r>
              <a:rPr lang="en" u="sng"/>
              <a:t> </a:t>
            </a:r>
            <a:endParaRPr u="sng"/>
          </a:p>
          <a:p>
            <a:pPr indent="-311150" lvl="0" marL="457200" rtl="0" algn="just">
              <a:spcBef>
                <a:spcPts val="0"/>
              </a:spcBef>
              <a:spcAft>
                <a:spcPts val="0"/>
              </a:spcAft>
              <a:buSzPts val="1300"/>
              <a:buChar char="●"/>
            </a:pPr>
            <a:r>
              <a:rPr lang="en"/>
              <a:t>Recent advancements in the speech recognition domain was a collaborative effort by </a:t>
            </a:r>
            <a:r>
              <a:rPr lang="en">
                <a:solidFill>
                  <a:srgbClr val="6FA8DC"/>
                </a:solidFill>
              </a:rPr>
              <a:t>Meta AI</a:t>
            </a:r>
            <a:r>
              <a:rPr lang="en"/>
              <a:t> and </a:t>
            </a:r>
            <a:r>
              <a:rPr lang="en">
                <a:solidFill>
                  <a:srgbClr val="6FA8DC"/>
                </a:solidFill>
              </a:rPr>
              <a:t>Google AI </a:t>
            </a:r>
            <a:r>
              <a:rPr lang="en"/>
              <a:t>which</a:t>
            </a:r>
            <a:r>
              <a:rPr lang="en">
                <a:solidFill>
                  <a:srgbClr val="6FA8DC"/>
                </a:solidFill>
              </a:rPr>
              <a:t> </a:t>
            </a:r>
            <a:r>
              <a:rPr lang="en"/>
              <a:t>are aiding us to build ASR-U.</a:t>
            </a:r>
            <a:endParaRPr/>
          </a:p>
          <a:p>
            <a:pPr indent="-311150" lvl="0" marL="457200" rtl="0" algn="just">
              <a:spcBef>
                <a:spcPts val="0"/>
              </a:spcBef>
              <a:spcAft>
                <a:spcPts val="0"/>
              </a:spcAft>
              <a:buSzPts val="1300"/>
              <a:buChar char="●"/>
            </a:pPr>
            <a:r>
              <a:rPr lang="en"/>
              <a:t>The Current State of the art approach proposes a new architecture </a:t>
            </a:r>
            <a:endParaRPr/>
          </a:p>
          <a:p>
            <a:pPr indent="-298450" lvl="1" marL="914400" rtl="0" algn="just">
              <a:spcBef>
                <a:spcPts val="0"/>
              </a:spcBef>
              <a:spcAft>
                <a:spcPts val="0"/>
              </a:spcAft>
              <a:buSzPts val="1100"/>
              <a:buChar char="○"/>
            </a:pPr>
            <a:r>
              <a:rPr b="1" lang="en"/>
              <a:t>Components</a:t>
            </a:r>
            <a:r>
              <a:rPr lang="en"/>
              <a:t> </a:t>
            </a:r>
            <a:endParaRPr/>
          </a:p>
          <a:p>
            <a:pPr indent="-298450" lvl="2" marL="1371600" rtl="0" algn="just">
              <a:spcBef>
                <a:spcPts val="0"/>
              </a:spcBef>
              <a:spcAft>
                <a:spcPts val="0"/>
              </a:spcAft>
              <a:buSzPts val="1100"/>
              <a:buChar char="■"/>
            </a:pPr>
            <a:r>
              <a:rPr lang="en"/>
              <a:t>Generative Adversarial Networks (GAN’s)</a:t>
            </a:r>
            <a:endParaRPr/>
          </a:p>
          <a:p>
            <a:pPr indent="-298450" lvl="2" marL="1371600" rtl="0" algn="just">
              <a:spcBef>
                <a:spcPts val="0"/>
              </a:spcBef>
              <a:spcAft>
                <a:spcPts val="0"/>
              </a:spcAft>
              <a:buSzPts val="1100"/>
              <a:buChar char="■"/>
            </a:pPr>
            <a:r>
              <a:rPr lang="en"/>
              <a:t>wav2Vec2.0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727800" y="4747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The full scheme of </a:t>
            </a:r>
            <a:r>
              <a:rPr lang="en" sz="2400"/>
              <a:t>ASR-U Architecture</a:t>
            </a:r>
            <a:endParaRPr sz="2400"/>
          </a:p>
        </p:txBody>
      </p:sp>
      <p:pic>
        <p:nvPicPr>
          <p:cNvPr id="228" name="Google Shape;228;p33"/>
          <p:cNvPicPr preferRelativeResize="0"/>
          <p:nvPr/>
        </p:nvPicPr>
        <p:blipFill>
          <a:blip r:embed="rId3">
            <a:alphaModFix/>
          </a:blip>
          <a:stretch>
            <a:fillRect/>
          </a:stretch>
        </p:blipFill>
        <p:spPr>
          <a:xfrm>
            <a:off x="766450" y="1288288"/>
            <a:ext cx="7688399" cy="36024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729450" y="49931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234" name="Google Shape;234;p34"/>
          <p:cNvSpPr txBox="1"/>
          <p:nvPr>
            <p:ph idx="1" type="body"/>
          </p:nvPr>
        </p:nvSpPr>
        <p:spPr>
          <a:xfrm>
            <a:off x="727650" y="1308700"/>
            <a:ext cx="7688700" cy="2954100"/>
          </a:xfrm>
          <a:prstGeom prst="rect">
            <a:avLst/>
          </a:prstGeom>
        </p:spPr>
        <p:txBody>
          <a:bodyPr anchorCtr="0" anchor="t" bIns="91425" lIns="91425" spcFirstLastPara="1" rIns="91425" wrap="square" tIns="91425">
            <a:normAutofit fontScale="92500" lnSpcReduction="20000"/>
          </a:bodyPr>
          <a:lstStyle/>
          <a:p>
            <a:pPr indent="-334327" lvl="0" marL="457200" rtl="0" algn="just">
              <a:spcBef>
                <a:spcPts val="0"/>
              </a:spcBef>
              <a:spcAft>
                <a:spcPts val="0"/>
              </a:spcAft>
              <a:buClr>
                <a:schemeClr val="dk2"/>
              </a:buClr>
              <a:buSzPct val="100000"/>
              <a:buChar char="●"/>
            </a:pPr>
            <a:r>
              <a:rPr b="1" lang="en" sz="1800">
                <a:solidFill>
                  <a:schemeClr val="dk2"/>
                </a:solidFill>
              </a:rPr>
              <a:t>Speech</a:t>
            </a:r>
            <a:endParaRPr b="1" sz="1800">
              <a:solidFill>
                <a:schemeClr val="dk2"/>
              </a:solidFill>
            </a:endParaRPr>
          </a:p>
          <a:p>
            <a:pPr indent="-334327" lvl="1" marL="914400" rtl="0" algn="just">
              <a:spcBef>
                <a:spcPts val="0"/>
              </a:spcBef>
              <a:spcAft>
                <a:spcPts val="0"/>
              </a:spcAft>
              <a:buClr>
                <a:srgbClr val="000000"/>
              </a:buClr>
              <a:buSzPct val="100000"/>
              <a:buChar char="○"/>
            </a:pPr>
            <a:r>
              <a:rPr b="1" lang="en" sz="1800">
                <a:solidFill>
                  <a:srgbClr val="000000"/>
                </a:solidFill>
              </a:rPr>
              <a:t>Silence Removal</a:t>
            </a:r>
            <a:endParaRPr b="1" sz="1800">
              <a:solidFill>
                <a:srgbClr val="000000"/>
              </a:solidFill>
            </a:endParaRPr>
          </a:p>
          <a:p>
            <a:pPr indent="-334327" lvl="2" marL="1371600" rtl="0" algn="just">
              <a:spcBef>
                <a:spcPts val="0"/>
              </a:spcBef>
              <a:spcAft>
                <a:spcPts val="0"/>
              </a:spcAft>
              <a:buClr>
                <a:srgbClr val="000000"/>
              </a:buClr>
              <a:buSzPct val="100000"/>
              <a:buChar char="■"/>
            </a:pPr>
            <a:r>
              <a:rPr b="1" lang="en" sz="1800"/>
              <a:t>Silence token insertion</a:t>
            </a:r>
            <a:r>
              <a:rPr lang="en" sz="1800"/>
              <a:t>: Used unsupervised model to label some segments with a Phonemic silence token (SIL</a:t>
            </a:r>
            <a:r>
              <a:rPr lang="en" sz="1800"/>
              <a:t>; § 4.1</a:t>
            </a:r>
            <a:r>
              <a:rPr lang="en" sz="1800"/>
              <a:t>) </a:t>
            </a:r>
            <a:endParaRPr sz="1800"/>
          </a:p>
          <a:p>
            <a:pPr indent="-334327" lvl="0" marL="457200" rtl="0" algn="just">
              <a:spcBef>
                <a:spcPts val="0"/>
              </a:spcBef>
              <a:spcAft>
                <a:spcPts val="0"/>
              </a:spcAft>
              <a:buClr>
                <a:schemeClr val="dk2"/>
              </a:buClr>
              <a:buSzPct val="100000"/>
              <a:buChar char="●"/>
            </a:pPr>
            <a:r>
              <a:rPr lang="en" sz="1800">
                <a:solidFill>
                  <a:schemeClr val="dk2"/>
                </a:solidFill>
              </a:rPr>
              <a:t>Text</a:t>
            </a:r>
            <a:endParaRPr sz="1800">
              <a:solidFill>
                <a:schemeClr val="dk2"/>
              </a:solidFill>
            </a:endParaRPr>
          </a:p>
          <a:p>
            <a:pPr indent="-334327" lvl="1" marL="914400" rtl="0" algn="just">
              <a:spcBef>
                <a:spcPts val="0"/>
              </a:spcBef>
              <a:spcAft>
                <a:spcPts val="0"/>
              </a:spcAft>
              <a:buClr>
                <a:srgbClr val="000000"/>
              </a:buClr>
              <a:buSzPct val="100000"/>
              <a:buChar char="○"/>
            </a:pPr>
            <a:r>
              <a:rPr b="1" lang="en" sz="1800">
                <a:solidFill>
                  <a:srgbClr val="000000"/>
                </a:solidFill>
              </a:rPr>
              <a:t>Phonemization</a:t>
            </a:r>
            <a:r>
              <a:rPr lang="en" sz="1800">
                <a:solidFill>
                  <a:srgbClr val="000000"/>
                </a:solidFill>
              </a:rPr>
              <a:t> - Converts a sequence of words into a sequence of phonemes</a:t>
            </a:r>
            <a:endParaRPr sz="1800">
              <a:solidFill>
                <a:srgbClr val="000000"/>
              </a:solidFill>
            </a:endParaRPr>
          </a:p>
          <a:p>
            <a:pPr indent="-334327" lvl="1" marL="914400" rtl="0" algn="just">
              <a:spcBef>
                <a:spcPts val="0"/>
              </a:spcBef>
              <a:spcAft>
                <a:spcPts val="0"/>
              </a:spcAft>
              <a:buClr>
                <a:srgbClr val="000000"/>
              </a:buClr>
              <a:buSzPct val="100000"/>
              <a:buChar char="○"/>
            </a:pPr>
            <a:r>
              <a:rPr lang="en" sz="1800">
                <a:solidFill>
                  <a:srgbClr val="000000"/>
                </a:solidFill>
              </a:rPr>
              <a:t> </a:t>
            </a:r>
            <a:r>
              <a:rPr b="1" lang="en" sz="1800">
                <a:solidFill>
                  <a:srgbClr val="404040"/>
                </a:solidFill>
              </a:rPr>
              <a:t>Silence token insertion: </a:t>
            </a:r>
            <a:r>
              <a:rPr lang="en" sz="1800">
                <a:solidFill>
                  <a:srgbClr val="000000"/>
                </a:solidFill>
              </a:rPr>
              <a:t>Added to unlabeled text  to better resemble the speech audio which does contain silences</a:t>
            </a:r>
            <a:endParaRPr sz="1800">
              <a:solidFill>
                <a:srgbClr val="000000"/>
              </a:solidFill>
            </a:endParaRPr>
          </a:p>
          <a:p>
            <a:pPr indent="-334327" lvl="2" marL="1371600" rtl="0" algn="just">
              <a:spcBef>
                <a:spcPts val="0"/>
              </a:spcBef>
              <a:spcAft>
                <a:spcPts val="0"/>
              </a:spcAft>
              <a:buClr>
                <a:srgbClr val="000000"/>
              </a:buClr>
              <a:buSzPct val="100000"/>
              <a:buChar char="■"/>
            </a:pPr>
            <a:r>
              <a:rPr lang="en" sz="1800">
                <a:solidFill>
                  <a:srgbClr val="000000"/>
                </a:solidFill>
              </a:rPr>
              <a:t>SIL token is added to the beginning and the end of all phonemized unlabeled text sentences</a:t>
            </a:r>
            <a:endParaRPr sz="18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727650" y="488637"/>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pic>
        <p:nvPicPr>
          <p:cNvPr id="240" name="Google Shape;240;p35"/>
          <p:cNvPicPr preferRelativeResize="0"/>
          <p:nvPr/>
        </p:nvPicPr>
        <p:blipFill>
          <a:blip r:embed="rId3">
            <a:alphaModFix/>
          </a:blip>
          <a:stretch>
            <a:fillRect/>
          </a:stretch>
        </p:blipFill>
        <p:spPr>
          <a:xfrm>
            <a:off x="729450" y="1265738"/>
            <a:ext cx="7924501" cy="783225"/>
          </a:xfrm>
          <a:prstGeom prst="rect">
            <a:avLst/>
          </a:prstGeom>
          <a:noFill/>
          <a:ln>
            <a:noFill/>
          </a:ln>
        </p:spPr>
      </p:pic>
      <p:sp>
        <p:nvSpPr>
          <p:cNvPr id="241" name="Google Shape;241;p35"/>
          <p:cNvSpPr txBox="1"/>
          <p:nvPr/>
        </p:nvSpPr>
        <p:spPr>
          <a:xfrm>
            <a:off x="1095000" y="2270150"/>
            <a:ext cx="6560100" cy="1693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Lato"/>
              <a:buChar char="●"/>
            </a:pPr>
            <a:r>
              <a:rPr lang="en">
                <a:latin typeface="Lato"/>
                <a:ea typeface="Lato"/>
                <a:cs typeface="Lato"/>
                <a:sym typeface="Lato"/>
              </a:rPr>
              <a:t>It is similar to the GAN’s loss function but with extra three regularizers added to it</a:t>
            </a:r>
            <a:endParaRPr>
              <a:latin typeface="Lato"/>
              <a:ea typeface="Lato"/>
              <a:cs typeface="Lato"/>
              <a:sym typeface="Lato"/>
            </a:endParaRPr>
          </a:p>
          <a:p>
            <a:pPr indent="-317500" lvl="1" marL="914400" rtl="0" algn="just">
              <a:spcBef>
                <a:spcPts val="0"/>
              </a:spcBef>
              <a:spcAft>
                <a:spcPts val="0"/>
              </a:spcAft>
              <a:buSzPts val="1400"/>
              <a:buFont typeface="Lato"/>
              <a:buChar char="○"/>
            </a:pPr>
            <a:r>
              <a:rPr b="1" lang="en">
                <a:latin typeface="Lato"/>
                <a:ea typeface="Lato"/>
                <a:cs typeface="Lato"/>
                <a:sym typeface="Lato"/>
              </a:rPr>
              <a:t>Gradient penalty </a:t>
            </a:r>
            <a:r>
              <a:rPr lang="en">
                <a:latin typeface="Lato"/>
                <a:ea typeface="Lato"/>
                <a:cs typeface="Lato"/>
                <a:sym typeface="Lato"/>
              </a:rPr>
              <a:t>- Smoothens the training of GAN</a:t>
            </a:r>
            <a:endParaRPr>
              <a:latin typeface="Lato"/>
              <a:ea typeface="Lato"/>
              <a:cs typeface="Lato"/>
              <a:sym typeface="Lato"/>
            </a:endParaRPr>
          </a:p>
          <a:p>
            <a:pPr indent="-317500" lvl="1" marL="914400" rtl="0" algn="just">
              <a:spcBef>
                <a:spcPts val="0"/>
              </a:spcBef>
              <a:spcAft>
                <a:spcPts val="0"/>
              </a:spcAft>
              <a:buSzPts val="1400"/>
              <a:buFont typeface="Lato"/>
              <a:buChar char="○"/>
            </a:pPr>
            <a:r>
              <a:rPr b="1" lang="en">
                <a:latin typeface="Lato"/>
                <a:ea typeface="Lato"/>
                <a:cs typeface="Lato"/>
                <a:sym typeface="Lato"/>
              </a:rPr>
              <a:t>Segment smoothness penalty</a:t>
            </a:r>
            <a:r>
              <a:rPr lang="en">
                <a:latin typeface="Lato"/>
                <a:ea typeface="Lato"/>
                <a:cs typeface="Lato"/>
                <a:sym typeface="Lato"/>
              </a:rPr>
              <a:t> - Penalty to make sure the consecutive frames are similar </a:t>
            </a:r>
            <a:endParaRPr>
              <a:latin typeface="Lato"/>
              <a:ea typeface="Lato"/>
              <a:cs typeface="Lato"/>
              <a:sym typeface="Lato"/>
            </a:endParaRPr>
          </a:p>
          <a:p>
            <a:pPr indent="-317500" lvl="1" marL="914400" rtl="0" algn="just">
              <a:spcBef>
                <a:spcPts val="0"/>
              </a:spcBef>
              <a:spcAft>
                <a:spcPts val="0"/>
              </a:spcAft>
              <a:buSzPts val="1400"/>
              <a:buFont typeface="Lato"/>
              <a:buChar char="○"/>
            </a:pPr>
            <a:r>
              <a:rPr b="1" lang="en">
                <a:latin typeface="Lato"/>
                <a:ea typeface="Lato"/>
                <a:cs typeface="Lato"/>
                <a:sym typeface="Lato"/>
              </a:rPr>
              <a:t>Phoneme Diversity Loss - </a:t>
            </a:r>
            <a:r>
              <a:rPr lang="en">
                <a:latin typeface="Lato"/>
                <a:ea typeface="Lato"/>
                <a:cs typeface="Lato"/>
                <a:sym typeface="Lato"/>
              </a:rPr>
              <a:t>Penalty for coverage of all the phonemes to maintain diversity, </a:t>
            </a:r>
            <a:r>
              <a:rPr lang="en">
                <a:latin typeface="Lato"/>
                <a:ea typeface="Lato"/>
                <a:cs typeface="Lato"/>
                <a:sym typeface="Lato"/>
              </a:rPr>
              <a:t>entropy is calculated to determine the penalty</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727650" y="499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 Functions</a:t>
            </a:r>
            <a:endParaRPr/>
          </a:p>
        </p:txBody>
      </p:sp>
      <p:sp>
        <p:nvSpPr>
          <p:cNvPr id="247" name="Google Shape;247;p36"/>
          <p:cNvSpPr txBox="1"/>
          <p:nvPr>
            <p:ph idx="1" type="body"/>
          </p:nvPr>
        </p:nvSpPr>
        <p:spPr>
          <a:xfrm>
            <a:off x="727650" y="1356338"/>
            <a:ext cx="7789500" cy="3064500"/>
          </a:xfrm>
          <a:prstGeom prst="rect">
            <a:avLst/>
          </a:prstGeom>
        </p:spPr>
        <p:txBody>
          <a:bodyPr anchorCtr="0" anchor="t" bIns="91425" lIns="91425" spcFirstLastPara="1" rIns="91425" wrap="square" tIns="91425">
            <a:noAutofit/>
          </a:bodyPr>
          <a:lstStyle/>
          <a:p>
            <a:pPr indent="-307975" lvl="0" marL="457200" rtl="0" algn="just">
              <a:spcBef>
                <a:spcPts val="0"/>
              </a:spcBef>
              <a:spcAft>
                <a:spcPts val="0"/>
              </a:spcAft>
              <a:buClr>
                <a:srgbClr val="000000"/>
              </a:buClr>
              <a:buSzPts val="1250"/>
              <a:buChar char="●"/>
            </a:pPr>
            <a:r>
              <a:rPr b="1" lang="en" sz="1250"/>
              <a:t>Gradient penalty</a:t>
            </a:r>
            <a:r>
              <a:rPr b="1" lang="en" sz="1250">
                <a:solidFill>
                  <a:srgbClr val="000000"/>
                </a:solidFill>
              </a:rPr>
              <a:t>: </a:t>
            </a:r>
            <a:endParaRPr b="1" sz="1250">
              <a:solidFill>
                <a:srgbClr val="000000"/>
              </a:solidFill>
            </a:endParaRPr>
          </a:p>
          <a:p>
            <a:pPr indent="-307975" lvl="1" marL="914400" rtl="0" algn="just">
              <a:spcBef>
                <a:spcPts val="0"/>
              </a:spcBef>
              <a:spcAft>
                <a:spcPts val="0"/>
              </a:spcAft>
              <a:buSzPts val="1250"/>
              <a:buChar char="○"/>
            </a:pPr>
            <a:r>
              <a:rPr lang="en" sz="1250">
                <a:solidFill>
                  <a:srgbClr val="000000"/>
                </a:solidFill>
              </a:rPr>
              <a:t>To stabilize training, we penalize the gradient norm of the discriminator with respect to the input</a:t>
            </a:r>
            <a:endParaRPr sz="1250">
              <a:solidFill>
                <a:srgbClr val="000000"/>
              </a:solidFill>
            </a:endParaRPr>
          </a:p>
          <a:p>
            <a:pPr indent="-307975" lvl="0" marL="457200" rtl="0" algn="just">
              <a:spcBef>
                <a:spcPts val="0"/>
              </a:spcBef>
              <a:spcAft>
                <a:spcPts val="0"/>
              </a:spcAft>
              <a:buClr>
                <a:srgbClr val="000000"/>
              </a:buClr>
              <a:buSzPts val="1250"/>
              <a:buChar char="●"/>
            </a:pPr>
            <a:r>
              <a:rPr b="1" lang="en" sz="1250"/>
              <a:t>Segment smoothness penalty</a:t>
            </a:r>
            <a:r>
              <a:rPr lang="en" sz="1250">
                <a:solidFill>
                  <a:srgbClr val="000000"/>
                </a:solidFill>
              </a:rPr>
              <a:t>:</a:t>
            </a:r>
            <a:endParaRPr sz="1250">
              <a:solidFill>
                <a:srgbClr val="000000"/>
              </a:solidFill>
            </a:endParaRPr>
          </a:p>
          <a:p>
            <a:pPr indent="-307975" lvl="1" marL="914400" rtl="0" algn="just">
              <a:spcBef>
                <a:spcPts val="0"/>
              </a:spcBef>
              <a:spcAft>
                <a:spcPts val="0"/>
              </a:spcAft>
              <a:buSzPts val="1250"/>
              <a:buChar char="○"/>
            </a:pPr>
            <a:r>
              <a:rPr lang="en" sz="1250">
                <a:solidFill>
                  <a:srgbClr val="000000"/>
                </a:solidFill>
              </a:rPr>
              <a:t>The k-means segmentation of the speech audio is more granular than a typical </a:t>
            </a:r>
            <a:r>
              <a:rPr lang="en" sz="1250">
                <a:solidFill>
                  <a:srgbClr val="000000"/>
                </a:solidFill>
              </a:rPr>
              <a:t>phonemic</a:t>
            </a:r>
            <a:r>
              <a:rPr lang="en" sz="1250">
                <a:solidFill>
                  <a:srgbClr val="000000"/>
                </a:solidFill>
              </a:rPr>
              <a:t> transcription </a:t>
            </a:r>
            <a:endParaRPr sz="1250">
              <a:solidFill>
                <a:srgbClr val="000000"/>
              </a:solidFill>
            </a:endParaRPr>
          </a:p>
          <a:p>
            <a:pPr indent="-307975" lvl="1" marL="914400" rtl="0" algn="just">
              <a:spcBef>
                <a:spcPts val="0"/>
              </a:spcBef>
              <a:spcAft>
                <a:spcPts val="0"/>
              </a:spcAft>
              <a:buSzPts val="1250"/>
              <a:buChar char="○"/>
            </a:pPr>
            <a:r>
              <a:rPr lang="en" sz="1250">
                <a:solidFill>
                  <a:srgbClr val="000000"/>
                </a:solidFill>
              </a:rPr>
              <a:t>Neighboring representations are highly correlated. </a:t>
            </a:r>
            <a:endParaRPr sz="1250">
              <a:solidFill>
                <a:srgbClr val="000000"/>
              </a:solidFill>
            </a:endParaRPr>
          </a:p>
          <a:p>
            <a:pPr indent="-307975" lvl="1" marL="914400" rtl="0" algn="just">
              <a:spcBef>
                <a:spcPts val="0"/>
              </a:spcBef>
              <a:spcAft>
                <a:spcPts val="0"/>
              </a:spcAft>
              <a:buSzPts val="1250"/>
              <a:buChar char="○"/>
            </a:pPr>
            <a:r>
              <a:rPr lang="en" sz="1250">
                <a:solidFill>
                  <a:srgbClr val="000000"/>
                </a:solidFill>
              </a:rPr>
              <a:t>Added a penalty which encourages the generator to produce similar outputs for adjacent segments</a:t>
            </a:r>
            <a:endParaRPr sz="1250">
              <a:solidFill>
                <a:srgbClr val="000000"/>
              </a:solidFill>
            </a:endParaRPr>
          </a:p>
          <a:p>
            <a:pPr indent="-307975" lvl="0" marL="457200" rtl="0" algn="just">
              <a:spcBef>
                <a:spcPts val="0"/>
              </a:spcBef>
              <a:spcAft>
                <a:spcPts val="0"/>
              </a:spcAft>
              <a:buClr>
                <a:srgbClr val="000000"/>
              </a:buClr>
              <a:buSzPts val="1250"/>
              <a:buChar char="●"/>
            </a:pPr>
            <a:r>
              <a:rPr b="1" lang="en" sz="1250"/>
              <a:t>Phoneme diversity loss</a:t>
            </a:r>
            <a:r>
              <a:rPr b="1" lang="en" sz="1250">
                <a:solidFill>
                  <a:srgbClr val="000000"/>
                </a:solidFill>
              </a:rPr>
              <a:t>:</a:t>
            </a:r>
            <a:endParaRPr sz="1250">
              <a:solidFill>
                <a:srgbClr val="000000"/>
              </a:solidFill>
            </a:endParaRPr>
          </a:p>
          <a:p>
            <a:pPr indent="-307975" lvl="1" marL="914400" rtl="0" algn="just">
              <a:spcBef>
                <a:spcPts val="0"/>
              </a:spcBef>
              <a:spcAft>
                <a:spcPts val="0"/>
              </a:spcAft>
              <a:buClr>
                <a:srgbClr val="000000"/>
              </a:buClr>
              <a:buSzPts val="1250"/>
              <a:buChar char="○"/>
            </a:pPr>
            <a:r>
              <a:rPr lang="en" sz="1250">
                <a:solidFill>
                  <a:srgbClr val="000000"/>
                </a:solidFill>
              </a:rPr>
              <a:t>Penalize low usage of the phoneme vocabulary by the generator network on the batch level. </a:t>
            </a:r>
            <a:endParaRPr sz="1250">
              <a:solidFill>
                <a:srgbClr val="000000"/>
              </a:solidFill>
            </a:endParaRPr>
          </a:p>
          <a:p>
            <a:pPr indent="-307975" lvl="1" marL="914400" rtl="0" algn="just">
              <a:spcBef>
                <a:spcPts val="0"/>
              </a:spcBef>
              <a:spcAft>
                <a:spcPts val="0"/>
              </a:spcAft>
              <a:buClr>
                <a:srgbClr val="000000"/>
              </a:buClr>
              <a:buSzPts val="1250"/>
              <a:buChar char="○"/>
            </a:pPr>
            <a:r>
              <a:rPr lang="en" sz="1250">
                <a:solidFill>
                  <a:srgbClr val="000000"/>
                </a:solidFill>
              </a:rPr>
              <a:t>In particular, we maximize the entropy of the averaged softmax distribution of the generator over the phoneme vocabulary across a batch B of utterances</a:t>
            </a:r>
            <a:endParaRPr sz="125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729450" y="491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53" name="Google Shape;253;p37"/>
          <p:cNvSpPr txBox="1"/>
          <p:nvPr>
            <p:ph idx="1" type="body"/>
          </p:nvPr>
        </p:nvSpPr>
        <p:spPr>
          <a:xfrm>
            <a:off x="729450" y="1243125"/>
            <a:ext cx="7688700" cy="2261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NVIDIA V100 GPU instance</a:t>
            </a:r>
            <a:endParaRPr/>
          </a:p>
          <a:p>
            <a:pPr indent="-311150" lvl="0" marL="457200" rtl="0" algn="just">
              <a:spcBef>
                <a:spcPts val="0"/>
              </a:spcBef>
              <a:spcAft>
                <a:spcPts val="0"/>
              </a:spcAft>
              <a:buSzPts val="1300"/>
              <a:buChar char="●"/>
            </a:pPr>
            <a:r>
              <a:rPr lang="en"/>
              <a:t>UASpeech Dataset</a:t>
            </a:r>
            <a:endParaRPr/>
          </a:p>
          <a:p>
            <a:pPr indent="-311150" lvl="0" marL="457200" rtl="0" algn="just">
              <a:spcBef>
                <a:spcPts val="0"/>
              </a:spcBef>
              <a:spcAft>
                <a:spcPts val="0"/>
              </a:spcAft>
              <a:buSzPts val="1300"/>
              <a:buChar char="●"/>
            </a:pPr>
            <a:r>
              <a:rPr lang="en"/>
              <a:t>TORGO Dataset</a:t>
            </a:r>
            <a:endParaRPr/>
          </a:p>
          <a:p>
            <a:pPr indent="-311150" lvl="0" marL="457200" rtl="0" algn="just">
              <a:spcBef>
                <a:spcPts val="0"/>
              </a:spcBef>
              <a:spcAft>
                <a:spcPts val="0"/>
              </a:spcAft>
              <a:buSzPts val="1300"/>
              <a:buChar char="●"/>
            </a:pPr>
            <a:r>
              <a:rPr lang="en"/>
              <a:t>Unlabelled Raw Audio files of </a:t>
            </a:r>
            <a:r>
              <a:rPr lang="en"/>
              <a:t>Dysarthric</a:t>
            </a:r>
            <a:r>
              <a:rPr lang="en"/>
              <a:t> speakers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727650" y="499294"/>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Unsupervised cross validation metric </a:t>
            </a:r>
            <a:endParaRPr/>
          </a:p>
        </p:txBody>
      </p:sp>
      <p:sp>
        <p:nvSpPr>
          <p:cNvPr id="259" name="Google Shape;259;p38"/>
          <p:cNvSpPr txBox="1"/>
          <p:nvPr>
            <p:ph idx="1" type="body"/>
          </p:nvPr>
        </p:nvSpPr>
        <p:spPr>
          <a:xfrm>
            <a:off x="727650" y="1300475"/>
            <a:ext cx="7688700" cy="2261100"/>
          </a:xfrm>
          <a:prstGeom prst="rect">
            <a:avLst/>
          </a:prstGeom>
        </p:spPr>
        <p:txBody>
          <a:bodyPr anchorCtr="0" anchor="t" bIns="91425" lIns="91425" spcFirstLastPara="1" rIns="91425" wrap="square" tIns="91425">
            <a:normAutofit fontScale="92500" lnSpcReduction="20000"/>
          </a:bodyPr>
          <a:lstStyle/>
          <a:p>
            <a:pPr indent="-334327" lvl="0" marL="457200" rtl="0" algn="just">
              <a:spcBef>
                <a:spcPts val="0"/>
              </a:spcBef>
              <a:spcAft>
                <a:spcPts val="0"/>
              </a:spcAft>
              <a:buClr>
                <a:schemeClr val="dk2"/>
              </a:buClr>
              <a:buSzPct val="100000"/>
              <a:buChar char="●"/>
            </a:pPr>
            <a:r>
              <a:rPr lang="en" sz="1800">
                <a:solidFill>
                  <a:schemeClr val="dk2"/>
                </a:solidFill>
              </a:rPr>
              <a:t>Metrics</a:t>
            </a:r>
            <a:endParaRPr sz="1800">
              <a:solidFill>
                <a:schemeClr val="dk2"/>
              </a:solidFill>
            </a:endParaRPr>
          </a:p>
          <a:p>
            <a:pPr indent="-334327" lvl="1" marL="914400" rtl="0" algn="just">
              <a:spcBef>
                <a:spcPts val="0"/>
              </a:spcBef>
              <a:spcAft>
                <a:spcPts val="0"/>
              </a:spcAft>
              <a:buClr>
                <a:srgbClr val="000000"/>
              </a:buClr>
              <a:buSzPct val="100000"/>
              <a:buChar char="○"/>
            </a:pPr>
            <a:r>
              <a:rPr b="1" lang="en" sz="1800"/>
              <a:t>LM negative log-likelihood (NLL)</a:t>
            </a:r>
            <a:r>
              <a:rPr lang="en" sz="1800">
                <a:solidFill>
                  <a:srgbClr val="000000"/>
                </a:solidFill>
              </a:rPr>
              <a:t> - Indicator of fluency for a given transcription and it is measured with a language model pLM trained on phonemized text data </a:t>
            </a:r>
            <a:endParaRPr sz="1800">
              <a:solidFill>
                <a:srgbClr val="000000"/>
              </a:solidFill>
            </a:endParaRPr>
          </a:p>
          <a:p>
            <a:pPr indent="-334327" lvl="1" marL="914400" rtl="0" algn="just">
              <a:spcBef>
                <a:spcPts val="0"/>
              </a:spcBef>
              <a:spcAft>
                <a:spcPts val="0"/>
              </a:spcAft>
              <a:buClr>
                <a:srgbClr val="000000"/>
              </a:buClr>
              <a:buSzPct val="100000"/>
              <a:buChar char="○"/>
            </a:pPr>
            <a:r>
              <a:rPr b="1" lang="en" sz="1800"/>
              <a:t>Vocabulary usage</a:t>
            </a:r>
            <a:r>
              <a:rPr b="1" lang="en" sz="1800">
                <a:solidFill>
                  <a:srgbClr val="000000"/>
                </a:solidFill>
              </a:rPr>
              <a:t> - </a:t>
            </a:r>
            <a:r>
              <a:rPr lang="en" sz="1800">
                <a:solidFill>
                  <a:srgbClr val="000000"/>
                </a:solidFill>
              </a:rPr>
              <a:t>It is the proportion of the phoneme vocabulary being output by the model via Viterbi decoding. </a:t>
            </a:r>
            <a:endParaRPr sz="1800">
              <a:solidFill>
                <a:srgbClr val="000000"/>
              </a:solidFill>
            </a:endParaRPr>
          </a:p>
          <a:p>
            <a:pPr indent="-334327" lvl="2" marL="1371600" rtl="0" algn="just">
              <a:spcBef>
                <a:spcPts val="0"/>
              </a:spcBef>
              <a:spcAft>
                <a:spcPts val="0"/>
              </a:spcAft>
              <a:buClr>
                <a:srgbClr val="000000"/>
              </a:buClr>
              <a:buSzPct val="100000"/>
              <a:buChar char="■"/>
            </a:pPr>
            <a:r>
              <a:rPr lang="en" sz="1800">
                <a:solidFill>
                  <a:srgbClr val="000000"/>
                </a:solidFill>
              </a:rPr>
              <a:t>Measuring vocabulary usage identifies degenerate models which output fluent but trivial transcriptions.</a:t>
            </a:r>
            <a:endParaRPr sz="1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1456950" y="2571750"/>
            <a:ext cx="6230100" cy="76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THANK YOU!</a:t>
            </a:r>
            <a:endParaRPr sz="4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499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Earlier Approaches</a:t>
            </a:r>
            <a:endParaRPr sz="2400"/>
          </a:p>
        </p:txBody>
      </p:sp>
      <p:sp>
        <p:nvSpPr>
          <p:cNvPr id="100" name="Google Shape;100;p15"/>
          <p:cNvSpPr txBox="1"/>
          <p:nvPr>
            <p:ph idx="1" type="body"/>
          </p:nvPr>
        </p:nvSpPr>
        <p:spPr>
          <a:xfrm>
            <a:off x="727650" y="1513500"/>
            <a:ext cx="7688700" cy="2976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FA8DC"/>
              </a:buClr>
              <a:buSzPts val="1800"/>
              <a:buChar char="●"/>
            </a:pPr>
            <a:r>
              <a:rPr b="1" lang="en" sz="1800">
                <a:solidFill>
                  <a:srgbClr val="6FA8DC"/>
                </a:solidFill>
              </a:rPr>
              <a:t>Supervised approach</a:t>
            </a:r>
            <a:endParaRPr b="1" sz="1800">
              <a:solidFill>
                <a:srgbClr val="6FA8DC"/>
              </a:solidFill>
            </a:endParaRPr>
          </a:p>
          <a:p>
            <a:pPr indent="-342900" lvl="1" marL="914400" rtl="0" algn="l">
              <a:lnSpc>
                <a:spcPct val="115000"/>
              </a:lnSpc>
              <a:spcBef>
                <a:spcPts val="0"/>
              </a:spcBef>
              <a:spcAft>
                <a:spcPts val="0"/>
              </a:spcAft>
              <a:buSzPts val="1800"/>
              <a:buChar char="○"/>
            </a:pPr>
            <a:r>
              <a:rPr lang="en" sz="1800"/>
              <a:t>Requires labeled data</a:t>
            </a:r>
            <a:endParaRPr sz="1800"/>
          </a:p>
          <a:p>
            <a:pPr indent="-342900" lvl="0" marL="457200" rtl="0" algn="l">
              <a:lnSpc>
                <a:spcPct val="115000"/>
              </a:lnSpc>
              <a:spcBef>
                <a:spcPts val="0"/>
              </a:spcBef>
              <a:spcAft>
                <a:spcPts val="0"/>
              </a:spcAft>
              <a:buClr>
                <a:srgbClr val="6FA8DC"/>
              </a:buClr>
              <a:buSzPts val="1800"/>
              <a:buChar char="●"/>
            </a:pPr>
            <a:r>
              <a:rPr b="1" lang="en" sz="1800">
                <a:solidFill>
                  <a:srgbClr val="6FA8DC"/>
                </a:solidFill>
              </a:rPr>
              <a:t>Self-supervised approach</a:t>
            </a:r>
            <a:endParaRPr b="1" sz="1800">
              <a:solidFill>
                <a:srgbClr val="6FA8DC"/>
              </a:solidFill>
            </a:endParaRPr>
          </a:p>
          <a:p>
            <a:pPr indent="-342900" lvl="1" marL="914400" rtl="0" algn="l">
              <a:lnSpc>
                <a:spcPct val="115000"/>
              </a:lnSpc>
              <a:spcBef>
                <a:spcPts val="0"/>
              </a:spcBef>
              <a:spcAft>
                <a:spcPts val="0"/>
              </a:spcAft>
              <a:buSzPts val="1800"/>
              <a:buChar char="○"/>
            </a:pPr>
            <a:r>
              <a:rPr lang="en" sz="1800"/>
              <a:t>Requires less amount of labeled data.</a:t>
            </a:r>
            <a:endParaRPr sz="1800"/>
          </a:p>
          <a:p>
            <a:pPr indent="-342900" lvl="0" marL="457200" rtl="0" algn="l">
              <a:lnSpc>
                <a:spcPct val="115000"/>
              </a:lnSpc>
              <a:spcBef>
                <a:spcPts val="0"/>
              </a:spcBef>
              <a:spcAft>
                <a:spcPts val="0"/>
              </a:spcAft>
              <a:buClr>
                <a:srgbClr val="6FA8DC"/>
              </a:buClr>
              <a:buSzPts val="1800"/>
              <a:buChar char="●"/>
            </a:pPr>
            <a:r>
              <a:rPr b="1" lang="en" sz="1800">
                <a:solidFill>
                  <a:srgbClr val="6FA8DC"/>
                </a:solidFill>
              </a:rPr>
              <a:t>Unsupervised Automatic Speech Recognition</a:t>
            </a:r>
            <a:endParaRPr b="1" sz="1800">
              <a:solidFill>
                <a:srgbClr val="6FA8DC"/>
              </a:solidFill>
            </a:endParaRPr>
          </a:p>
          <a:p>
            <a:pPr indent="-342900" lvl="1" marL="914400" rtl="0" algn="l">
              <a:lnSpc>
                <a:spcPct val="115000"/>
              </a:lnSpc>
              <a:spcBef>
                <a:spcPts val="0"/>
              </a:spcBef>
              <a:spcAft>
                <a:spcPts val="0"/>
              </a:spcAft>
              <a:buSzPts val="1800"/>
              <a:buChar char="○"/>
            </a:pPr>
            <a:r>
              <a:rPr lang="en" sz="1800"/>
              <a:t>Requires no labeled data</a:t>
            </a:r>
            <a:endParaRPr sz="1800"/>
          </a:p>
          <a:p>
            <a:pPr indent="-342900" lvl="0" marL="457200" rtl="0" algn="l">
              <a:lnSpc>
                <a:spcPct val="115000"/>
              </a:lnSpc>
              <a:spcBef>
                <a:spcPts val="0"/>
              </a:spcBef>
              <a:spcAft>
                <a:spcPts val="0"/>
              </a:spcAft>
              <a:buClr>
                <a:srgbClr val="6FA8DC"/>
              </a:buClr>
              <a:buSzPts val="1800"/>
              <a:buChar char="●"/>
            </a:pPr>
            <a:r>
              <a:rPr b="1" lang="en" sz="1800">
                <a:solidFill>
                  <a:srgbClr val="6FA8DC"/>
                </a:solidFill>
              </a:rPr>
              <a:t>Prominence of Unsupervised ASR </a:t>
            </a:r>
            <a:r>
              <a:rPr b="1" lang="en" sz="1800">
                <a:solidFill>
                  <a:srgbClr val="000000"/>
                </a:solidFill>
              </a:rPr>
              <a:t>and</a:t>
            </a:r>
            <a:r>
              <a:rPr b="1" lang="en" sz="1800">
                <a:solidFill>
                  <a:srgbClr val="6FA8DC"/>
                </a:solidFill>
              </a:rPr>
              <a:t> </a:t>
            </a:r>
            <a:r>
              <a:rPr lang="en" sz="1800">
                <a:solidFill>
                  <a:srgbClr val="6FA8DC"/>
                </a:solidFill>
              </a:rPr>
              <a:t>Why it is important</a:t>
            </a:r>
            <a:r>
              <a:rPr lang="en" sz="1800"/>
              <a:t>?</a:t>
            </a:r>
            <a:endParaRPr sz="1800"/>
          </a:p>
          <a:p>
            <a:pPr indent="-342900" lvl="1" marL="914400" rtl="0" algn="l">
              <a:lnSpc>
                <a:spcPct val="115000"/>
              </a:lnSpc>
              <a:spcBef>
                <a:spcPts val="0"/>
              </a:spcBef>
              <a:spcAft>
                <a:spcPts val="0"/>
              </a:spcAft>
              <a:buSzPts val="1800"/>
              <a:buChar char="○"/>
            </a:pPr>
            <a:r>
              <a:rPr lang="en" sz="1800"/>
              <a:t>Tackles problems that humans might find insurmountable either due to a limited capacity.</a:t>
            </a:r>
            <a:endParaRPr sz="1800"/>
          </a:p>
          <a:p>
            <a:pPr indent="0" lvl="0" marL="0" rtl="0" algn="l">
              <a:spcBef>
                <a:spcPts val="1200"/>
              </a:spcBef>
              <a:spcAft>
                <a:spcPts val="12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800" y="4747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ASR-U Architecture utilized in the current project</a:t>
            </a:r>
            <a:endParaRPr sz="2400"/>
          </a:p>
        </p:txBody>
      </p:sp>
      <p:pic>
        <p:nvPicPr>
          <p:cNvPr id="106" name="Google Shape;106;p16"/>
          <p:cNvPicPr preferRelativeResize="0"/>
          <p:nvPr/>
        </p:nvPicPr>
        <p:blipFill>
          <a:blip r:embed="rId3">
            <a:alphaModFix/>
          </a:blip>
          <a:stretch>
            <a:fillRect/>
          </a:stretch>
        </p:blipFill>
        <p:spPr>
          <a:xfrm>
            <a:off x="766450" y="1288288"/>
            <a:ext cx="7688399" cy="36024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7"/>
          <p:cNvSpPr txBox="1"/>
          <p:nvPr/>
        </p:nvSpPr>
        <p:spPr>
          <a:xfrm>
            <a:off x="689475" y="106825"/>
            <a:ext cx="79428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100">
                <a:solidFill>
                  <a:srgbClr val="666666"/>
                </a:solidFill>
                <a:latin typeface="Lato"/>
                <a:ea typeface="Lato"/>
                <a:cs typeface="Lato"/>
                <a:sym typeface="Lato"/>
              </a:rPr>
              <a:t>Main components of U</a:t>
            </a:r>
            <a:r>
              <a:rPr lang="en" sz="3100">
                <a:solidFill>
                  <a:srgbClr val="666666"/>
                </a:solidFill>
                <a:latin typeface="Lato"/>
                <a:ea typeface="Lato"/>
                <a:cs typeface="Lato"/>
                <a:sym typeface="Lato"/>
              </a:rPr>
              <a:t>nsupervised</a:t>
            </a:r>
            <a:r>
              <a:rPr lang="en" sz="3100">
                <a:solidFill>
                  <a:srgbClr val="666666"/>
                </a:solidFill>
                <a:latin typeface="Lato"/>
                <a:ea typeface="Lato"/>
                <a:cs typeface="Lato"/>
                <a:sym typeface="Lato"/>
              </a:rPr>
              <a:t> ASR </a:t>
            </a:r>
            <a:endParaRPr sz="3100">
              <a:solidFill>
                <a:srgbClr val="666666"/>
              </a:solidFill>
              <a:latin typeface="Lato"/>
              <a:ea typeface="Lato"/>
              <a:cs typeface="Lato"/>
              <a:sym typeface="Lato"/>
            </a:endParaRPr>
          </a:p>
        </p:txBody>
      </p:sp>
      <p:sp>
        <p:nvSpPr>
          <p:cNvPr id="112" name="Google Shape;112;p17"/>
          <p:cNvSpPr txBox="1"/>
          <p:nvPr/>
        </p:nvSpPr>
        <p:spPr>
          <a:xfrm>
            <a:off x="399900" y="1250250"/>
            <a:ext cx="81495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Lato"/>
              <a:buAutoNum type="arabicPeriod"/>
            </a:pPr>
            <a:r>
              <a:rPr lang="en" sz="2000">
                <a:latin typeface="Lato"/>
                <a:ea typeface="Lato"/>
                <a:cs typeface="Lato"/>
                <a:sym typeface="Lato"/>
              </a:rPr>
              <a:t>GAN,  generative adversarial network</a:t>
            </a:r>
            <a:br>
              <a:rPr lang="en" sz="2000">
                <a:latin typeface="Lato"/>
                <a:ea typeface="Lato"/>
                <a:cs typeface="Lato"/>
                <a:sym typeface="Lato"/>
              </a:rPr>
            </a:br>
            <a:endParaRPr sz="2000">
              <a:latin typeface="Lato"/>
              <a:ea typeface="Lato"/>
              <a:cs typeface="Lato"/>
              <a:sym typeface="Lato"/>
            </a:endParaRPr>
          </a:p>
          <a:p>
            <a:pPr indent="-355600" lvl="0" marL="457200" rtl="0" algn="l">
              <a:spcBef>
                <a:spcPts val="0"/>
              </a:spcBef>
              <a:spcAft>
                <a:spcPts val="0"/>
              </a:spcAft>
              <a:buSzPts val="2000"/>
              <a:buFont typeface="Lato"/>
              <a:buAutoNum type="arabicPeriod"/>
            </a:pPr>
            <a:r>
              <a:rPr lang="en" sz="2000">
                <a:latin typeface="Lato"/>
                <a:ea typeface="Lato"/>
                <a:cs typeface="Lato"/>
                <a:sym typeface="Lato"/>
              </a:rPr>
              <a:t>Contrastive </a:t>
            </a:r>
            <a:r>
              <a:rPr lang="en" sz="2000">
                <a:latin typeface="Lato"/>
                <a:ea typeface="Lato"/>
                <a:cs typeface="Lato"/>
                <a:sym typeface="Lato"/>
              </a:rPr>
              <a:t>representation</a:t>
            </a:r>
            <a:r>
              <a:rPr lang="en" sz="2000">
                <a:latin typeface="Lato"/>
                <a:ea typeface="Lato"/>
                <a:cs typeface="Lato"/>
                <a:sym typeface="Lato"/>
              </a:rPr>
              <a:t> </a:t>
            </a:r>
            <a:r>
              <a:rPr lang="en" sz="2000">
                <a:latin typeface="Lato"/>
                <a:ea typeface="Lato"/>
                <a:cs typeface="Lato"/>
                <a:sym typeface="Lato"/>
              </a:rPr>
              <a:t>learning of speech features </a:t>
            </a:r>
            <a:r>
              <a:rPr lang="en" sz="2000">
                <a:latin typeface="Lato"/>
                <a:ea typeface="Lato"/>
                <a:cs typeface="Lato"/>
                <a:sym typeface="Lato"/>
              </a:rPr>
              <a:t> (wav2vec)</a:t>
            </a:r>
            <a:br>
              <a:rPr lang="en" sz="2000">
                <a:latin typeface="Lato"/>
                <a:ea typeface="Lato"/>
                <a:cs typeface="Lato"/>
                <a:sym typeface="Lato"/>
              </a:rPr>
            </a:br>
            <a:endParaRPr sz="2000">
              <a:latin typeface="Lato"/>
              <a:ea typeface="Lato"/>
              <a:cs typeface="Lato"/>
              <a:sym typeface="Lato"/>
            </a:endParaRPr>
          </a:p>
          <a:p>
            <a:pPr indent="-355600" lvl="0" marL="457200" rtl="0" algn="l">
              <a:spcBef>
                <a:spcPts val="0"/>
              </a:spcBef>
              <a:spcAft>
                <a:spcPts val="0"/>
              </a:spcAft>
              <a:buSzPts val="2000"/>
              <a:buFont typeface="Lato"/>
              <a:buAutoNum type="arabicPeriod"/>
            </a:pPr>
            <a:r>
              <a:rPr lang="en" sz="2000">
                <a:latin typeface="Lato"/>
                <a:ea typeface="Lato"/>
                <a:cs typeface="Lato"/>
                <a:sym typeface="Lato"/>
              </a:rPr>
              <a:t>Control of the diversity of generated phoneme </a:t>
            </a:r>
            <a:r>
              <a:rPr lang="en" sz="2000">
                <a:latin typeface="Lato"/>
                <a:ea typeface="Lato"/>
                <a:cs typeface="Lato"/>
                <a:sym typeface="Lato"/>
              </a:rPr>
              <a:t>sequences</a:t>
            </a:r>
            <a:endParaRPr sz="2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727650" y="3271375"/>
            <a:ext cx="7688700" cy="1679100"/>
          </a:xfrm>
          <a:prstGeom prst="rect">
            <a:avLst/>
          </a:prstGeom>
        </p:spPr>
        <p:txBody>
          <a:bodyPr anchorCtr="0" anchor="t" bIns="91425" lIns="91425" spcFirstLastPara="1" rIns="91425" wrap="square" tIns="91425">
            <a:normAutofit fontScale="25000" lnSpcReduction="20000"/>
          </a:bodyPr>
          <a:lstStyle/>
          <a:p>
            <a:pPr indent="-306546" lvl="0" marL="457200" rtl="0" algn="just">
              <a:spcBef>
                <a:spcPts val="0"/>
              </a:spcBef>
              <a:spcAft>
                <a:spcPts val="0"/>
              </a:spcAft>
              <a:buClr>
                <a:srgbClr val="555555"/>
              </a:buClr>
              <a:buSzPct val="100000"/>
              <a:buFont typeface="Arial"/>
              <a:buChar char="●"/>
            </a:pPr>
            <a:r>
              <a:rPr lang="en" sz="4910">
                <a:solidFill>
                  <a:srgbClr val="555555"/>
                </a:solidFill>
                <a:highlight>
                  <a:srgbClr val="FFFFFF"/>
                </a:highlight>
                <a:latin typeface="Arial"/>
                <a:ea typeface="Arial"/>
                <a:cs typeface="Arial"/>
                <a:sym typeface="Arial"/>
              </a:rPr>
              <a:t>GANs are an approach to generative modeling using deep learning methods, such as convolutional neural networks.</a:t>
            </a:r>
            <a:endParaRPr sz="4910">
              <a:solidFill>
                <a:srgbClr val="555555"/>
              </a:solidFill>
              <a:highlight>
                <a:srgbClr val="FFFFFF"/>
              </a:highlight>
              <a:latin typeface="Arial"/>
              <a:ea typeface="Arial"/>
              <a:cs typeface="Arial"/>
              <a:sym typeface="Arial"/>
            </a:endParaRPr>
          </a:p>
          <a:p>
            <a:pPr indent="-306546" lvl="0" marL="457200" rtl="0" algn="just">
              <a:spcBef>
                <a:spcPts val="0"/>
              </a:spcBef>
              <a:spcAft>
                <a:spcPts val="0"/>
              </a:spcAft>
              <a:buClr>
                <a:srgbClr val="555555"/>
              </a:buClr>
              <a:buSzPct val="100000"/>
              <a:buFont typeface="Arial"/>
              <a:buChar char="●"/>
            </a:pPr>
            <a:r>
              <a:rPr lang="en" sz="4910">
                <a:solidFill>
                  <a:srgbClr val="555555"/>
                </a:solidFill>
                <a:highlight>
                  <a:srgbClr val="FFFFFF"/>
                </a:highlight>
                <a:latin typeface="Arial"/>
                <a:ea typeface="Arial"/>
                <a:cs typeface="Arial"/>
                <a:sym typeface="Arial"/>
              </a:rPr>
              <a:t>GAN Components:</a:t>
            </a:r>
            <a:endParaRPr sz="4910">
              <a:solidFill>
                <a:srgbClr val="555555"/>
              </a:solidFill>
              <a:highlight>
                <a:srgbClr val="FFFFFF"/>
              </a:highlight>
              <a:latin typeface="Arial"/>
              <a:ea typeface="Arial"/>
              <a:cs typeface="Arial"/>
              <a:sym typeface="Arial"/>
            </a:endParaRPr>
          </a:p>
          <a:p>
            <a:pPr indent="-306546" lvl="1" marL="914400" rtl="0" algn="just">
              <a:spcBef>
                <a:spcPts val="0"/>
              </a:spcBef>
              <a:spcAft>
                <a:spcPts val="0"/>
              </a:spcAft>
              <a:buClr>
                <a:srgbClr val="555555"/>
              </a:buClr>
              <a:buSzPct val="100000"/>
              <a:buFont typeface="Arial"/>
              <a:buChar char="○"/>
            </a:pPr>
            <a:r>
              <a:rPr b="1" lang="en" sz="4910">
                <a:solidFill>
                  <a:srgbClr val="555555"/>
                </a:solidFill>
                <a:highlight>
                  <a:srgbClr val="FFFFFF"/>
                </a:highlight>
                <a:latin typeface="Arial"/>
                <a:ea typeface="Arial"/>
                <a:cs typeface="Arial"/>
                <a:sym typeface="Arial"/>
              </a:rPr>
              <a:t>Generator</a:t>
            </a:r>
            <a:r>
              <a:rPr lang="en" sz="4910">
                <a:solidFill>
                  <a:srgbClr val="555555"/>
                </a:solidFill>
                <a:highlight>
                  <a:srgbClr val="FFFFFF"/>
                </a:highlight>
                <a:latin typeface="Arial"/>
                <a:ea typeface="Arial"/>
                <a:cs typeface="Arial"/>
                <a:sym typeface="Arial"/>
              </a:rPr>
              <a:t> - Takes segment representations as input and outputs the probability distribution of the phoneme sequences.</a:t>
            </a:r>
            <a:endParaRPr sz="4910">
              <a:solidFill>
                <a:srgbClr val="555555"/>
              </a:solidFill>
              <a:highlight>
                <a:srgbClr val="FFFFFF"/>
              </a:highlight>
              <a:latin typeface="Arial"/>
              <a:ea typeface="Arial"/>
              <a:cs typeface="Arial"/>
              <a:sym typeface="Arial"/>
            </a:endParaRPr>
          </a:p>
          <a:p>
            <a:pPr indent="-306546" lvl="1" marL="914400" rtl="0" algn="just">
              <a:spcBef>
                <a:spcPts val="0"/>
              </a:spcBef>
              <a:spcAft>
                <a:spcPts val="0"/>
              </a:spcAft>
              <a:buClr>
                <a:srgbClr val="555555"/>
              </a:buClr>
              <a:buSzPct val="100000"/>
              <a:buFont typeface="Arial"/>
              <a:buChar char="○"/>
            </a:pPr>
            <a:r>
              <a:rPr b="1" lang="en" sz="4910">
                <a:solidFill>
                  <a:srgbClr val="555555"/>
                </a:solidFill>
                <a:highlight>
                  <a:srgbClr val="FFFFFF"/>
                </a:highlight>
                <a:latin typeface="Arial"/>
                <a:ea typeface="Arial"/>
                <a:cs typeface="Arial"/>
                <a:sym typeface="Arial"/>
              </a:rPr>
              <a:t>Discriminator</a:t>
            </a:r>
            <a:r>
              <a:rPr lang="en" sz="4910">
                <a:solidFill>
                  <a:srgbClr val="555555"/>
                </a:solidFill>
                <a:highlight>
                  <a:srgbClr val="FFFFFF"/>
                </a:highlight>
                <a:latin typeface="Arial"/>
                <a:ea typeface="Arial"/>
                <a:cs typeface="Arial"/>
                <a:sym typeface="Arial"/>
              </a:rPr>
              <a:t> - Phonemized unlabeled text data is taken and passed to the discriminator to classify whether the phonemes are from actual distribution or not.</a:t>
            </a:r>
            <a:endParaRPr sz="4910">
              <a:solidFill>
                <a:srgbClr val="555555"/>
              </a:solidFill>
              <a:highlight>
                <a:srgbClr val="FFFFFF"/>
              </a:highlight>
              <a:latin typeface="Arial"/>
              <a:ea typeface="Arial"/>
              <a:cs typeface="Arial"/>
              <a:sym typeface="Arial"/>
            </a:endParaRPr>
          </a:p>
          <a:p>
            <a:pPr indent="0" lvl="0" marL="457200" rtl="0" algn="just">
              <a:spcBef>
                <a:spcPts val="1200"/>
              </a:spcBef>
              <a:spcAft>
                <a:spcPts val="0"/>
              </a:spcAft>
              <a:buNone/>
            </a:pPr>
            <a:r>
              <a:t/>
            </a:r>
            <a:endParaRPr sz="1150">
              <a:solidFill>
                <a:srgbClr val="555555"/>
              </a:solidFill>
              <a:highlight>
                <a:srgbClr val="FFFFFF"/>
              </a:highlight>
              <a:latin typeface="Arial"/>
              <a:ea typeface="Arial"/>
              <a:cs typeface="Arial"/>
              <a:sym typeface="Arial"/>
            </a:endParaRPr>
          </a:p>
          <a:p>
            <a:pPr indent="0" lvl="0" marL="457200" rtl="0" algn="just">
              <a:spcBef>
                <a:spcPts val="1200"/>
              </a:spcBef>
              <a:spcAft>
                <a:spcPts val="0"/>
              </a:spcAft>
              <a:buNone/>
            </a:pPr>
            <a:r>
              <a:t/>
            </a:r>
            <a:endParaRPr sz="1150">
              <a:solidFill>
                <a:srgbClr val="555555"/>
              </a:solidFill>
              <a:highlight>
                <a:srgbClr val="FFFFFF"/>
              </a:highlight>
              <a:latin typeface="Arial"/>
              <a:ea typeface="Arial"/>
              <a:cs typeface="Arial"/>
              <a:sym typeface="Arial"/>
            </a:endParaRPr>
          </a:p>
          <a:p>
            <a:pPr indent="0" lvl="0" marL="457200" rtl="0" algn="just">
              <a:spcBef>
                <a:spcPts val="1200"/>
              </a:spcBef>
              <a:spcAft>
                <a:spcPts val="1200"/>
              </a:spcAft>
              <a:buNone/>
            </a:pPr>
            <a:r>
              <a:t/>
            </a:r>
            <a:endParaRPr sz="1150">
              <a:solidFill>
                <a:srgbClr val="555555"/>
              </a:solidFill>
              <a:highlight>
                <a:srgbClr val="FFFFFF"/>
              </a:highlight>
              <a:latin typeface="Arial"/>
              <a:ea typeface="Arial"/>
              <a:cs typeface="Arial"/>
              <a:sym typeface="Arial"/>
            </a:endParaRPr>
          </a:p>
        </p:txBody>
      </p:sp>
      <p:pic>
        <p:nvPicPr>
          <p:cNvPr id="118" name="Google Shape;118;p18"/>
          <p:cNvPicPr preferRelativeResize="0"/>
          <p:nvPr/>
        </p:nvPicPr>
        <p:blipFill rotWithShape="1">
          <a:blip r:embed="rId3">
            <a:alphaModFix/>
          </a:blip>
          <a:srcRect b="0" l="0" r="0" t="15959"/>
          <a:stretch/>
        </p:blipFill>
        <p:spPr>
          <a:xfrm>
            <a:off x="800950" y="984300"/>
            <a:ext cx="7688699" cy="2287074"/>
          </a:xfrm>
          <a:prstGeom prst="rect">
            <a:avLst/>
          </a:prstGeom>
          <a:noFill/>
          <a:ln>
            <a:noFill/>
          </a:ln>
        </p:spPr>
      </p:pic>
      <p:sp>
        <p:nvSpPr>
          <p:cNvPr id="119" name="Google Shape;119;p18"/>
          <p:cNvSpPr txBox="1"/>
          <p:nvPr/>
        </p:nvSpPr>
        <p:spPr>
          <a:xfrm>
            <a:off x="897450" y="482500"/>
            <a:ext cx="6918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Lato"/>
                <a:ea typeface="Lato"/>
                <a:cs typeface="Lato"/>
                <a:sym typeface="Lato"/>
              </a:rPr>
              <a:t>GAN - Generative Adversarial Network</a:t>
            </a:r>
            <a:endParaRPr b="1" sz="23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675500"/>
            <a:ext cx="7688700" cy="44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Discriminator Loss</a:t>
            </a:r>
            <a:endParaRPr/>
          </a:p>
        </p:txBody>
      </p:sp>
      <p:pic>
        <p:nvPicPr>
          <p:cNvPr id="125" name="Google Shape;125;p19"/>
          <p:cNvPicPr preferRelativeResize="0"/>
          <p:nvPr/>
        </p:nvPicPr>
        <p:blipFill rotWithShape="1">
          <a:blip r:embed="rId3">
            <a:alphaModFix/>
          </a:blip>
          <a:srcRect b="32718" l="0" r="1048" t="0"/>
          <a:stretch/>
        </p:blipFill>
        <p:spPr>
          <a:xfrm>
            <a:off x="0" y="2390463"/>
            <a:ext cx="8958824" cy="643925"/>
          </a:xfrm>
          <a:prstGeom prst="rect">
            <a:avLst/>
          </a:prstGeom>
          <a:noFill/>
          <a:ln>
            <a:noFill/>
          </a:ln>
        </p:spPr>
      </p:pic>
      <p:sp>
        <p:nvSpPr>
          <p:cNvPr id="126" name="Google Shape;126;p19"/>
          <p:cNvSpPr txBox="1"/>
          <p:nvPr/>
        </p:nvSpPr>
        <p:spPr>
          <a:xfrm>
            <a:off x="724425" y="1853850"/>
            <a:ext cx="802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train D to maximize the probability of assigning the correct label to both training examples and samples from G</a:t>
            </a:r>
            <a:endParaRPr>
              <a:latin typeface="Lato"/>
              <a:ea typeface="Lato"/>
              <a:cs typeface="Lato"/>
              <a:sym typeface="Lato"/>
            </a:endParaRPr>
          </a:p>
        </p:txBody>
      </p:sp>
      <p:sp>
        <p:nvSpPr>
          <p:cNvPr id="127" name="Google Shape;127;p19"/>
          <p:cNvSpPr txBox="1"/>
          <p:nvPr>
            <p:ph idx="1" type="body"/>
          </p:nvPr>
        </p:nvSpPr>
        <p:spPr>
          <a:xfrm>
            <a:off x="729450" y="3350525"/>
            <a:ext cx="7688700" cy="1684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8">
                <a:solidFill>
                  <a:srgbClr val="000000"/>
                </a:solidFill>
              </a:rPr>
              <a:t>Z: Noise vector (Dimension of the noise vector is a hyperparameter).</a:t>
            </a:r>
            <a:endParaRPr sz="1408">
              <a:solidFill>
                <a:srgbClr val="000000"/>
              </a:solidFill>
            </a:endParaRPr>
          </a:p>
          <a:p>
            <a:pPr indent="0" lvl="0" marL="0" rtl="0" algn="l">
              <a:lnSpc>
                <a:spcPct val="100000"/>
              </a:lnSpc>
              <a:spcBef>
                <a:spcPts val="0"/>
              </a:spcBef>
              <a:spcAft>
                <a:spcPts val="0"/>
              </a:spcAft>
              <a:buNone/>
            </a:pPr>
            <a:r>
              <a:rPr lang="en" sz="1408">
                <a:solidFill>
                  <a:srgbClr val="000000"/>
                </a:solidFill>
              </a:rPr>
              <a:t>G(Z): Output of the generator when given the noise vector Z.</a:t>
            </a:r>
            <a:endParaRPr sz="1408">
              <a:solidFill>
                <a:srgbClr val="000000"/>
              </a:solidFill>
            </a:endParaRPr>
          </a:p>
          <a:p>
            <a:pPr indent="0" lvl="0" marL="0" rtl="0" algn="l">
              <a:lnSpc>
                <a:spcPct val="100000"/>
              </a:lnSpc>
              <a:spcBef>
                <a:spcPts val="0"/>
              </a:spcBef>
              <a:spcAft>
                <a:spcPts val="0"/>
              </a:spcAft>
              <a:buNone/>
            </a:pPr>
            <a:r>
              <a:rPr lang="en" sz="1408">
                <a:solidFill>
                  <a:srgbClr val="000000"/>
                </a:solidFill>
              </a:rPr>
              <a:t>X: Real Training data.</a:t>
            </a:r>
            <a:endParaRPr sz="1408">
              <a:solidFill>
                <a:srgbClr val="000000"/>
              </a:solidFill>
            </a:endParaRPr>
          </a:p>
          <a:p>
            <a:pPr indent="0" lvl="0" marL="0" rtl="0" algn="l">
              <a:lnSpc>
                <a:spcPct val="100000"/>
              </a:lnSpc>
              <a:spcBef>
                <a:spcPts val="0"/>
              </a:spcBef>
              <a:spcAft>
                <a:spcPts val="0"/>
              </a:spcAft>
              <a:buNone/>
            </a:pPr>
            <a:r>
              <a:rPr lang="en" sz="1408">
                <a:solidFill>
                  <a:srgbClr val="000000"/>
                </a:solidFill>
              </a:rPr>
              <a:t>D(G(Z)): Output of the discriminator when given fake generated data or G(Z).</a:t>
            </a:r>
            <a:endParaRPr sz="1408">
              <a:solidFill>
                <a:srgbClr val="000000"/>
              </a:solidFill>
            </a:endParaRPr>
          </a:p>
          <a:p>
            <a:pPr indent="0" lvl="0" marL="0" rtl="0" algn="l">
              <a:lnSpc>
                <a:spcPct val="100000"/>
              </a:lnSpc>
              <a:spcBef>
                <a:spcPts val="0"/>
              </a:spcBef>
              <a:spcAft>
                <a:spcPts val="0"/>
              </a:spcAft>
              <a:buNone/>
            </a:pPr>
            <a:r>
              <a:rPr lang="en" sz="1408">
                <a:solidFill>
                  <a:srgbClr val="000000"/>
                </a:solidFill>
              </a:rPr>
              <a:t>D(X): Output of the discriminator when given real training data from X.</a:t>
            </a:r>
            <a:endParaRPr sz="1408">
              <a:solidFill>
                <a:srgbClr val="000000"/>
              </a:solidFil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607950"/>
            <a:ext cx="7688700" cy="53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Generator loss</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We simultaneously train G to minimize log(1 − D(G(z))):</a:t>
            </a:r>
            <a:endParaRPr sz="1700"/>
          </a:p>
        </p:txBody>
      </p:sp>
      <p:pic>
        <p:nvPicPr>
          <p:cNvPr id="134" name="Google Shape;134;p20"/>
          <p:cNvPicPr preferRelativeResize="0"/>
          <p:nvPr/>
        </p:nvPicPr>
        <p:blipFill rotWithShape="1">
          <a:blip r:embed="rId3">
            <a:alphaModFix/>
          </a:blip>
          <a:srcRect b="50127" l="0" r="1758" t="0"/>
          <a:stretch/>
        </p:blipFill>
        <p:spPr>
          <a:xfrm>
            <a:off x="390400" y="2870375"/>
            <a:ext cx="7877300" cy="67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679650" y="558900"/>
            <a:ext cx="7688700" cy="78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Combined Loss Function</a:t>
            </a:r>
            <a:endParaRPr/>
          </a:p>
        </p:txBody>
      </p:sp>
      <p:sp>
        <p:nvSpPr>
          <p:cNvPr id="140" name="Google Shape;140;p21"/>
          <p:cNvSpPr txBox="1"/>
          <p:nvPr>
            <p:ph idx="1" type="body"/>
          </p:nvPr>
        </p:nvSpPr>
        <p:spPr>
          <a:xfrm>
            <a:off x="679650" y="1339500"/>
            <a:ext cx="7688700" cy="780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solidFill>
                  <a:srgbClr val="000000"/>
                </a:solidFill>
                <a:latin typeface="Georgia"/>
                <a:ea typeface="Georgia"/>
                <a:cs typeface="Georgia"/>
                <a:sym typeface="Georgia"/>
              </a:rPr>
              <a:t>The Generator and Discriminator will play a </a:t>
            </a:r>
            <a:r>
              <a:rPr b="1" lang="en" sz="1500">
                <a:solidFill>
                  <a:srgbClr val="000000"/>
                </a:solidFill>
                <a:latin typeface="Georgia"/>
                <a:ea typeface="Georgia"/>
                <a:cs typeface="Georgia"/>
                <a:sym typeface="Georgia"/>
              </a:rPr>
              <a:t>minimax</a:t>
            </a:r>
            <a:r>
              <a:rPr lang="en" sz="1500">
                <a:solidFill>
                  <a:srgbClr val="000000"/>
                </a:solidFill>
                <a:latin typeface="Georgia"/>
                <a:ea typeface="Georgia"/>
                <a:cs typeface="Georgia"/>
                <a:sym typeface="Georgia"/>
              </a:rPr>
              <a:t> game in which </a:t>
            </a:r>
            <a:r>
              <a:rPr i="1" lang="en" sz="1500">
                <a:solidFill>
                  <a:srgbClr val="000000"/>
                </a:solidFill>
                <a:latin typeface="Georgia"/>
                <a:ea typeface="Georgia"/>
                <a:cs typeface="Georgia"/>
                <a:sym typeface="Georgia"/>
              </a:rPr>
              <a:t>G</a:t>
            </a:r>
            <a:r>
              <a:rPr lang="en" sz="1500">
                <a:solidFill>
                  <a:srgbClr val="000000"/>
                </a:solidFill>
                <a:latin typeface="Georgia"/>
                <a:ea typeface="Georgia"/>
                <a:cs typeface="Georgia"/>
                <a:sym typeface="Georgia"/>
              </a:rPr>
              <a:t> wants to minimize the loss function (</a:t>
            </a:r>
            <a:r>
              <a:rPr i="1" lang="en" sz="1500">
                <a:solidFill>
                  <a:srgbClr val="000000"/>
                </a:solidFill>
                <a:latin typeface="Georgia"/>
                <a:ea typeface="Georgia"/>
                <a:cs typeface="Georgia"/>
                <a:sym typeface="Georgia"/>
              </a:rPr>
              <a:t>V)</a:t>
            </a:r>
            <a:r>
              <a:rPr lang="en" sz="1500">
                <a:solidFill>
                  <a:srgbClr val="000000"/>
                </a:solidFill>
                <a:latin typeface="Georgia"/>
                <a:ea typeface="Georgia"/>
                <a:cs typeface="Georgia"/>
                <a:sym typeface="Georgia"/>
              </a:rPr>
              <a:t> while </a:t>
            </a:r>
            <a:r>
              <a:rPr i="1" lang="en" sz="1500">
                <a:solidFill>
                  <a:srgbClr val="000000"/>
                </a:solidFill>
                <a:latin typeface="Georgia"/>
                <a:ea typeface="Georgia"/>
                <a:cs typeface="Georgia"/>
                <a:sym typeface="Georgia"/>
              </a:rPr>
              <a:t>D</a:t>
            </a:r>
            <a:r>
              <a:rPr lang="en" sz="1500">
                <a:solidFill>
                  <a:srgbClr val="000000"/>
                </a:solidFill>
                <a:latin typeface="Georgia"/>
                <a:ea typeface="Georgia"/>
                <a:cs typeface="Georgia"/>
                <a:sym typeface="Georgia"/>
              </a:rPr>
              <a:t> wants to maximize it</a:t>
            </a:r>
            <a:endParaRPr/>
          </a:p>
        </p:txBody>
      </p:sp>
      <p:pic>
        <p:nvPicPr>
          <p:cNvPr id="141" name="Google Shape;141;p21"/>
          <p:cNvPicPr preferRelativeResize="0"/>
          <p:nvPr/>
        </p:nvPicPr>
        <p:blipFill rotWithShape="1">
          <a:blip r:embed="rId3">
            <a:alphaModFix/>
          </a:blip>
          <a:srcRect b="0" l="6498" r="0" t="0"/>
          <a:stretch/>
        </p:blipFill>
        <p:spPr>
          <a:xfrm>
            <a:off x="433812" y="2137913"/>
            <a:ext cx="8550175" cy="867675"/>
          </a:xfrm>
          <a:prstGeom prst="rect">
            <a:avLst/>
          </a:prstGeom>
          <a:noFill/>
          <a:ln>
            <a:noFill/>
          </a:ln>
        </p:spPr>
      </p:pic>
      <p:pic>
        <p:nvPicPr>
          <p:cNvPr id="142" name="Google Shape;142;p21"/>
          <p:cNvPicPr preferRelativeResize="0"/>
          <p:nvPr/>
        </p:nvPicPr>
        <p:blipFill>
          <a:blip r:embed="rId4">
            <a:alphaModFix/>
          </a:blip>
          <a:stretch>
            <a:fillRect/>
          </a:stretch>
        </p:blipFill>
        <p:spPr>
          <a:xfrm>
            <a:off x="217850" y="3068725"/>
            <a:ext cx="8982075" cy="160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