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8a11e52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8a11e52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8a11e529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8a11e529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2f6ec9c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2f6ec9c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2f6ec9c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2f6ec9c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500">
                <a:solidFill>
                  <a:srgbClr val="202729"/>
                </a:solidFill>
                <a:highlight>
                  <a:schemeClr val="lt1"/>
                </a:highlight>
                <a:latin typeface="Proxima Nova"/>
                <a:ea typeface="Proxima Nova"/>
                <a:cs typeface="Proxima Nova"/>
                <a:sym typeface="Proxima Nova"/>
              </a:rPr>
              <a:t> The Lunar Lander environment has an infinite state space across 8 continuous dimensions, which makes the application of standard Q-learning not possible unless the space is discretized —which is inefficient and not practical for this problem,Instead, a DQN uses a Deep Neural Network (DNN) for approximating the Q*(s, a) function getting around the limitation of the standard Q-learning algorithm for infinite state spaces.</a:t>
            </a:r>
            <a:endParaRPr sz="1500">
              <a:solidFill>
                <a:srgbClr val="202729"/>
              </a:solidFill>
              <a:highlight>
                <a:schemeClr val="lt1"/>
              </a:highlight>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8a11e529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8a11e529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f6ec9c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f6ec9c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2f6ec9c0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2f6ec9c0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2f6ec9c0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2f6ec9c0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8a11e52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8a11e52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2"/>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12"/>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 name="Google Shape;17;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 name="Shape 23"/>
        <p:cNvGrpSpPr/>
        <p:nvPr/>
      </p:nvGrpSpPr>
      <p:grpSpPr>
        <a:xfrm>
          <a:off x="0" y="0"/>
          <a:ext cx="0" cy="0"/>
          <a:chOff x="0" y="0"/>
          <a:chExt cx="0" cy="0"/>
        </a:xfrm>
      </p:grpSpPr>
      <p:sp>
        <p:nvSpPr>
          <p:cNvPr id="24" name="Google Shape;24;p5"/>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 name="Google Shape;25;p5"/>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26" name="Google Shape;26;p5"/>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7" name="Google Shape;27;p5"/>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8" name="Google Shape;28;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10"/>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gif"/><Relationship Id="rId4" Type="http://schemas.openxmlformats.org/officeDocument/2006/relationships/image" Target="../media/image8.gif"/><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gi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403700"/>
            <a:ext cx="8123100" cy="260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3300"/>
              <a:t>CMPE-25</a:t>
            </a:r>
            <a:r>
              <a:rPr lang="en" sz="3300"/>
              <a:t>2-03</a:t>
            </a:r>
            <a:r>
              <a:rPr lang="en" sz="3300"/>
              <a:t> Fall 2021 </a:t>
            </a:r>
            <a:endParaRPr sz="3300"/>
          </a:p>
          <a:p>
            <a:pPr indent="0" lvl="0" marL="0" rtl="0" algn="ctr">
              <a:lnSpc>
                <a:spcPct val="100000"/>
              </a:lnSpc>
              <a:spcBef>
                <a:spcPts val="0"/>
              </a:spcBef>
              <a:spcAft>
                <a:spcPts val="0"/>
              </a:spcAft>
              <a:buSzPts val="4800"/>
              <a:buNone/>
            </a:pPr>
            <a:r>
              <a:rPr lang="en" sz="3300"/>
              <a:t> Final Project Presentation</a:t>
            </a:r>
            <a:endParaRPr sz="3300"/>
          </a:p>
          <a:p>
            <a:pPr indent="0" lvl="0" marL="0" rtl="0" algn="ctr">
              <a:lnSpc>
                <a:spcPct val="100000"/>
              </a:lnSpc>
              <a:spcBef>
                <a:spcPts val="0"/>
              </a:spcBef>
              <a:spcAft>
                <a:spcPts val="0"/>
              </a:spcAft>
              <a:buSzPts val="4800"/>
              <a:buNone/>
            </a:pPr>
            <a:br>
              <a:rPr lang="en" sz="2400"/>
            </a:br>
            <a:r>
              <a:rPr b="1" lang="en" sz="3300">
                <a:solidFill>
                  <a:srgbClr val="C9D1D9"/>
                </a:solidFill>
              </a:rPr>
              <a:t>LunarLander-v2 Implementation Using DQN and Actor Critic Algorithms</a:t>
            </a:r>
            <a:endParaRPr b="1" sz="3300">
              <a:solidFill>
                <a:srgbClr val="C9D1D9"/>
              </a:solidFill>
            </a:endParaRPr>
          </a:p>
          <a:p>
            <a:pPr indent="0" lvl="0" marL="0" rtl="0" algn="ctr">
              <a:lnSpc>
                <a:spcPct val="100000"/>
              </a:lnSpc>
              <a:spcBef>
                <a:spcPts val="0"/>
              </a:spcBef>
              <a:spcAft>
                <a:spcPts val="0"/>
              </a:spcAft>
              <a:buSzPts val="4800"/>
              <a:buNone/>
            </a:pPr>
            <a:r>
              <a:t/>
            </a:r>
            <a:endParaRPr sz="3300"/>
          </a:p>
        </p:txBody>
      </p:sp>
      <p:sp>
        <p:nvSpPr>
          <p:cNvPr id="60" name="Google Shape;60;p13"/>
          <p:cNvSpPr txBox="1"/>
          <p:nvPr>
            <p:ph idx="1" type="subTitle"/>
          </p:nvPr>
        </p:nvSpPr>
        <p:spPr>
          <a:xfrm>
            <a:off x="510450" y="3009000"/>
            <a:ext cx="8123100" cy="236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sz="1600"/>
              <a:t>Group-5</a:t>
            </a:r>
            <a:endParaRPr b="1" sz="16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rPr lang="en" sz="1700"/>
              <a:t>Akhil Dooliganti </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rPr lang="en" sz="1700"/>
              <a:t>Srikara Mohana Sai Sachin Nekkanti</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rPr lang="en" sz="1700"/>
              <a:t>Sudheer Tati</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t/>
            </a:r>
            <a:endParaRPr sz="1700"/>
          </a:p>
          <a:p>
            <a:pPr indent="0" lvl="0" marL="0" rtl="0" algn="l">
              <a:lnSpc>
                <a:spcPct val="100000"/>
              </a:lnSpc>
              <a:spcBef>
                <a:spcPts val="0"/>
              </a:spcBef>
              <a:spcAft>
                <a:spcPts val="0"/>
              </a:spcAft>
              <a:buSzPts val="2400"/>
              <a:buNone/>
            </a:pPr>
            <a:r>
              <a:t/>
            </a:r>
            <a:endParaRPr/>
          </a:p>
        </p:txBody>
      </p:sp>
      <p:pic>
        <p:nvPicPr>
          <p:cNvPr id="61" name="Google Shape;61;p13"/>
          <p:cNvPicPr preferRelativeResize="0"/>
          <p:nvPr/>
        </p:nvPicPr>
        <p:blipFill rotWithShape="1">
          <a:blip r:embed="rId3">
            <a:alphaModFix/>
          </a:blip>
          <a:srcRect b="0" l="0" r="0" t="0"/>
          <a:stretch/>
        </p:blipFill>
        <p:spPr>
          <a:xfrm>
            <a:off x="7373975" y="4106150"/>
            <a:ext cx="1770025" cy="103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85325"/>
            <a:ext cx="8520600" cy="56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200">
                <a:solidFill>
                  <a:srgbClr val="2D3B45"/>
                </a:solidFill>
                <a:highlight>
                  <a:srgbClr val="FFFFFF"/>
                </a:highlight>
                <a:latin typeface="Arial"/>
                <a:ea typeface="Arial"/>
                <a:cs typeface="Arial"/>
                <a:sym typeface="Arial"/>
              </a:rPr>
              <a:t> </a:t>
            </a:r>
            <a:r>
              <a:rPr lang="en" sz="2400">
                <a:solidFill>
                  <a:srgbClr val="2D3B45"/>
                </a:solidFill>
                <a:highlight>
                  <a:srgbClr val="FFFFFF"/>
                </a:highlight>
              </a:rPr>
              <a:t>Task Assignment</a:t>
            </a:r>
            <a:endParaRPr sz="2400"/>
          </a:p>
        </p:txBody>
      </p:sp>
      <p:sp>
        <p:nvSpPr>
          <p:cNvPr id="124" name="Google Shape;124;p22"/>
          <p:cNvSpPr txBox="1"/>
          <p:nvPr>
            <p:ph idx="1" type="body"/>
          </p:nvPr>
        </p:nvSpPr>
        <p:spPr>
          <a:xfrm>
            <a:off x="311700" y="712400"/>
            <a:ext cx="8386800" cy="42162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1200"/>
              </a:spcBef>
              <a:spcAft>
                <a:spcPts val="0"/>
              </a:spcAft>
              <a:buClr>
                <a:schemeClr val="dk1"/>
              </a:buClr>
              <a:buSzPts val="2000"/>
              <a:buChar char="●"/>
            </a:pPr>
            <a:r>
              <a:rPr lang="en" sz="2000">
                <a:solidFill>
                  <a:schemeClr val="dk1"/>
                </a:solidFill>
                <a:highlight>
                  <a:schemeClr val="lt1"/>
                </a:highlight>
              </a:rPr>
              <a:t>DQN Modelling - Sudheer, Sachin</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DQN Training and </a:t>
            </a:r>
            <a:r>
              <a:rPr lang="en" sz="2000">
                <a:solidFill>
                  <a:schemeClr val="dk1"/>
                </a:solidFill>
                <a:highlight>
                  <a:schemeClr val="lt1"/>
                </a:highlight>
              </a:rPr>
              <a:t>Hyper parameter search- Sudheer, Akhil</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Actor Critic Modelling- Sachin, Akhil</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Actor Critic Training and Hyper parameter search-Sudheer, Sachin</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Model </a:t>
            </a:r>
            <a:r>
              <a:rPr lang="en" sz="2000">
                <a:solidFill>
                  <a:schemeClr val="dk1"/>
                </a:solidFill>
                <a:highlight>
                  <a:schemeClr val="lt1"/>
                </a:highlight>
              </a:rPr>
              <a:t>comparison</a:t>
            </a:r>
            <a:r>
              <a:rPr lang="en" sz="2000">
                <a:solidFill>
                  <a:schemeClr val="dk1"/>
                </a:solidFill>
                <a:highlight>
                  <a:schemeClr val="lt1"/>
                </a:highlight>
              </a:rPr>
              <a:t>-Sudheer, Sachin, Akhil</a:t>
            </a:r>
            <a:endParaRPr sz="2000">
              <a:solidFill>
                <a:schemeClr val="dk1"/>
              </a:solidFill>
              <a:highlight>
                <a:schemeClr val="lt1"/>
              </a:highlight>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highlight>
                  <a:schemeClr val="lt1"/>
                </a:highlight>
              </a:rPr>
              <a:t>Project Report-</a:t>
            </a:r>
            <a:r>
              <a:rPr lang="en" sz="2000">
                <a:solidFill>
                  <a:schemeClr val="dk1"/>
                </a:solidFill>
                <a:highlight>
                  <a:schemeClr val="lt1"/>
                </a:highlight>
              </a:rPr>
              <a:t>Sudheer, Sachin, Akhil</a:t>
            </a:r>
            <a:endParaRPr sz="20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b="17478" l="0" r="2315" t="0"/>
          <a:stretch/>
        </p:blipFill>
        <p:spPr>
          <a:xfrm>
            <a:off x="75125" y="1287325"/>
            <a:ext cx="4074999" cy="3105626"/>
          </a:xfrm>
          <a:prstGeom prst="rect">
            <a:avLst/>
          </a:prstGeom>
          <a:noFill/>
          <a:ln>
            <a:noFill/>
          </a:ln>
        </p:spPr>
      </p:pic>
      <p:pic>
        <p:nvPicPr>
          <p:cNvPr id="130" name="Google Shape;130;p23"/>
          <p:cNvPicPr preferRelativeResize="0"/>
          <p:nvPr/>
        </p:nvPicPr>
        <p:blipFill>
          <a:blip r:embed="rId4">
            <a:alphaModFix/>
          </a:blip>
          <a:stretch>
            <a:fillRect/>
          </a:stretch>
        </p:blipFill>
        <p:spPr>
          <a:xfrm>
            <a:off x="5053075" y="1287325"/>
            <a:ext cx="4004751" cy="3039400"/>
          </a:xfrm>
          <a:prstGeom prst="rect">
            <a:avLst/>
          </a:prstGeom>
          <a:noFill/>
          <a:ln>
            <a:noFill/>
          </a:ln>
        </p:spPr>
      </p:pic>
      <p:pic>
        <p:nvPicPr>
          <p:cNvPr id="131" name="Google Shape;131;p23"/>
          <p:cNvPicPr preferRelativeResize="0"/>
          <p:nvPr/>
        </p:nvPicPr>
        <p:blipFill rotWithShape="1">
          <a:blip r:embed="rId5">
            <a:alphaModFix/>
          </a:blip>
          <a:srcRect b="6638" l="0" r="0" t="0"/>
          <a:stretch/>
        </p:blipFill>
        <p:spPr>
          <a:xfrm>
            <a:off x="4150125" y="2096487"/>
            <a:ext cx="892550" cy="950525"/>
          </a:xfrm>
          <a:prstGeom prst="rect">
            <a:avLst/>
          </a:prstGeom>
          <a:noFill/>
          <a:ln>
            <a:noFill/>
          </a:ln>
        </p:spPr>
      </p:pic>
      <p:sp>
        <p:nvSpPr>
          <p:cNvPr id="132" name="Google Shape;132;p23"/>
          <p:cNvSpPr txBox="1"/>
          <p:nvPr/>
        </p:nvSpPr>
        <p:spPr>
          <a:xfrm>
            <a:off x="219625" y="748525"/>
            <a:ext cx="3786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Proxima Nova"/>
                <a:ea typeface="Proxima Nova"/>
                <a:cs typeface="Proxima Nova"/>
                <a:sym typeface="Proxima Nova"/>
              </a:rPr>
              <a:t>Actor-Critic</a:t>
            </a:r>
            <a:endParaRPr b="1" sz="2300">
              <a:latin typeface="Proxima Nova"/>
              <a:ea typeface="Proxima Nova"/>
              <a:cs typeface="Proxima Nova"/>
              <a:sym typeface="Proxima Nova"/>
            </a:endParaRPr>
          </a:p>
        </p:txBody>
      </p:sp>
      <p:sp>
        <p:nvSpPr>
          <p:cNvPr id="133" name="Google Shape;133;p23"/>
          <p:cNvSpPr txBox="1"/>
          <p:nvPr/>
        </p:nvSpPr>
        <p:spPr>
          <a:xfrm>
            <a:off x="5145950" y="786525"/>
            <a:ext cx="38190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Proxima Nova"/>
                <a:ea typeface="Proxima Nova"/>
                <a:cs typeface="Proxima Nova"/>
                <a:sym typeface="Proxima Nova"/>
              </a:rPr>
              <a:t>DQN</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34" name="Google Shape;134;p23"/>
          <p:cNvSpPr txBox="1"/>
          <p:nvPr/>
        </p:nvSpPr>
        <p:spPr>
          <a:xfrm>
            <a:off x="2936000" y="187650"/>
            <a:ext cx="2660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Proxima Nova"/>
                <a:ea typeface="Proxima Nova"/>
                <a:cs typeface="Proxima Nova"/>
                <a:sym typeface="Proxima Nova"/>
              </a:rPr>
              <a:t>Comparison</a:t>
            </a:r>
            <a:endParaRPr b="1" sz="2300">
              <a:latin typeface="Proxima Nova"/>
              <a:ea typeface="Proxima Nova"/>
              <a:cs typeface="Proxima Nova"/>
              <a:sym typeface="Proxima Nova"/>
            </a:endParaRPr>
          </a:p>
        </p:txBody>
      </p:sp>
      <p:sp>
        <p:nvSpPr>
          <p:cNvPr id="135" name="Google Shape;135;p23"/>
          <p:cNvSpPr txBox="1"/>
          <p:nvPr/>
        </p:nvSpPr>
        <p:spPr>
          <a:xfrm>
            <a:off x="894950" y="4573100"/>
            <a:ext cx="636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Note:- View this slide in Presentation mode to watch the video content</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41" name="Google Shape;141;p24"/>
          <p:cNvSpPr txBox="1"/>
          <p:nvPr>
            <p:ph idx="1" type="body"/>
          </p:nvPr>
        </p:nvSpPr>
        <p:spPr>
          <a:xfrm>
            <a:off x="311700" y="1152475"/>
            <a:ext cx="8588700" cy="3416400"/>
          </a:xfrm>
          <a:prstGeom prst="rect">
            <a:avLst/>
          </a:prstGeom>
        </p:spPr>
        <p:txBody>
          <a:bodyPr anchorCtr="0" anchor="t" bIns="91425" lIns="91425" spcFirstLastPara="1" rIns="91425" wrap="square" tIns="91425">
            <a:noAutofit/>
          </a:bodyPr>
          <a:lstStyle/>
          <a:p>
            <a:pPr indent="-355600" lvl="0" marL="457200" rtl="0" algn="just">
              <a:lnSpc>
                <a:spcPct val="100000"/>
              </a:lnSpc>
              <a:spcBef>
                <a:spcPts val="1000"/>
              </a:spcBef>
              <a:spcAft>
                <a:spcPts val="0"/>
              </a:spcAft>
              <a:buSzPts val="2000"/>
              <a:buChar char="●"/>
            </a:pPr>
            <a:r>
              <a:rPr lang="en" sz="2000">
                <a:solidFill>
                  <a:srgbClr val="000000"/>
                </a:solidFill>
                <a:highlight>
                  <a:srgbClr val="FFFFFF"/>
                </a:highlight>
                <a:latin typeface="Arial"/>
                <a:ea typeface="Arial"/>
                <a:cs typeface="Arial"/>
                <a:sym typeface="Arial"/>
              </a:rPr>
              <a:t>From the above observations we can conclude that both the Actor-Critic and the DQN agents perform well on the original lunar lander problem. </a:t>
            </a:r>
            <a:endParaRPr sz="2000">
              <a:solidFill>
                <a:srgbClr val="000000"/>
              </a:solidFill>
              <a:highlight>
                <a:srgbClr val="FFFFFF"/>
              </a:highlight>
              <a:latin typeface="Arial"/>
              <a:ea typeface="Arial"/>
              <a:cs typeface="Arial"/>
              <a:sym typeface="Arial"/>
            </a:endParaRPr>
          </a:p>
          <a:p>
            <a:pPr indent="-355600" lvl="0" marL="457200" rtl="0" algn="just">
              <a:lnSpc>
                <a:spcPct val="100000"/>
              </a:lnSpc>
              <a:spcBef>
                <a:spcPts val="1000"/>
              </a:spcBef>
              <a:spcAft>
                <a:spcPts val="0"/>
              </a:spcAft>
              <a:buSzPts val="2000"/>
              <a:buChar char="●"/>
            </a:pPr>
            <a:r>
              <a:rPr lang="en" sz="2000">
                <a:solidFill>
                  <a:srgbClr val="000000"/>
                </a:solidFill>
                <a:highlight>
                  <a:srgbClr val="FFFFFF"/>
                </a:highlight>
                <a:latin typeface="Arial"/>
                <a:ea typeface="Arial"/>
                <a:cs typeface="Arial"/>
                <a:sym typeface="Arial"/>
              </a:rPr>
              <a:t>However,the DQN model performs better than Actor-Critic Algorithm in terms of time taken(more time taken= more fuel consumption ) to land. </a:t>
            </a:r>
            <a:endParaRPr sz="2000">
              <a:solidFill>
                <a:srgbClr val="000000"/>
              </a:solidFill>
              <a:highlight>
                <a:srgbClr val="FFFFFF"/>
              </a:highlight>
              <a:latin typeface="Arial"/>
              <a:ea typeface="Arial"/>
              <a:cs typeface="Arial"/>
              <a:sym typeface="Arial"/>
            </a:endParaRPr>
          </a:p>
          <a:p>
            <a:pPr indent="-355600" lvl="0" marL="457200" rtl="0" algn="just">
              <a:lnSpc>
                <a:spcPct val="100000"/>
              </a:lnSpc>
              <a:spcBef>
                <a:spcPts val="1000"/>
              </a:spcBef>
              <a:spcAft>
                <a:spcPts val="0"/>
              </a:spcAft>
              <a:buSzPts val="2000"/>
              <a:buChar char="●"/>
            </a:pPr>
            <a:r>
              <a:rPr lang="en" sz="2000">
                <a:solidFill>
                  <a:srgbClr val="000000"/>
                </a:solidFill>
                <a:highlight>
                  <a:srgbClr val="FFFFFF"/>
                </a:highlight>
                <a:latin typeface="Arial"/>
                <a:ea typeface="Arial"/>
                <a:cs typeface="Arial"/>
                <a:sym typeface="Arial"/>
              </a:rPr>
              <a:t>The Actor-critic also takes more number of episodes to converge than the DQN model.</a:t>
            </a:r>
            <a:endParaRPr b="1" sz="2000">
              <a:solidFill>
                <a:srgbClr val="000000"/>
              </a:solidFill>
              <a:highlight>
                <a:srgbClr val="FFFFFF"/>
              </a:highlight>
              <a:latin typeface="Arial"/>
              <a:ea typeface="Arial"/>
              <a:cs typeface="Arial"/>
              <a:sym typeface="Arial"/>
            </a:endParaRPr>
          </a:p>
          <a:p>
            <a:pPr indent="-355600" lvl="0" marL="457200" rtl="0" algn="just">
              <a:lnSpc>
                <a:spcPct val="100000"/>
              </a:lnSpc>
              <a:spcBef>
                <a:spcPts val="1000"/>
              </a:spcBef>
              <a:spcAft>
                <a:spcPts val="0"/>
              </a:spcAft>
              <a:buClr>
                <a:srgbClr val="000000"/>
              </a:buClr>
              <a:buSzPts val="2000"/>
              <a:buFont typeface="Arial"/>
              <a:buChar char="●"/>
            </a:pPr>
            <a:r>
              <a:rPr lang="en" sz="2000">
                <a:solidFill>
                  <a:srgbClr val="000000"/>
                </a:solidFill>
                <a:highlight>
                  <a:srgbClr val="FFFFFF"/>
                </a:highlight>
                <a:latin typeface="Arial"/>
                <a:ea typeface="Arial"/>
                <a:cs typeface="Arial"/>
                <a:sym typeface="Arial"/>
              </a:rPr>
              <a:t>However,model training for DQN is taking more time than Actor-Critic. </a:t>
            </a:r>
            <a:endParaRPr sz="2000">
              <a:solidFill>
                <a:srgbClr val="000000"/>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3">
            <a:alphaModFix/>
          </a:blip>
          <a:stretch>
            <a:fillRect/>
          </a:stretch>
        </p:blipFill>
        <p:spPr>
          <a:xfrm>
            <a:off x="142475" y="445030"/>
            <a:ext cx="4429526" cy="4090720"/>
          </a:xfrm>
          <a:prstGeom prst="rect">
            <a:avLst/>
          </a:prstGeom>
          <a:noFill/>
          <a:ln>
            <a:noFill/>
          </a:ln>
        </p:spPr>
      </p:pic>
      <p:pic>
        <p:nvPicPr>
          <p:cNvPr id="70" name="Google Shape;70;p14"/>
          <p:cNvPicPr preferRelativeResize="0"/>
          <p:nvPr/>
        </p:nvPicPr>
        <p:blipFill>
          <a:blip r:embed="rId4">
            <a:alphaModFix/>
          </a:blip>
          <a:stretch>
            <a:fillRect/>
          </a:stretch>
        </p:blipFill>
        <p:spPr>
          <a:xfrm>
            <a:off x="4575175" y="445025"/>
            <a:ext cx="4514351" cy="4090725"/>
          </a:xfrm>
          <a:prstGeom prst="rect">
            <a:avLst/>
          </a:prstGeom>
          <a:noFill/>
          <a:ln>
            <a:noFill/>
          </a:ln>
        </p:spPr>
      </p:pic>
      <p:sp>
        <p:nvSpPr>
          <p:cNvPr id="71" name="Google Shape;71;p14"/>
          <p:cNvSpPr txBox="1"/>
          <p:nvPr/>
        </p:nvSpPr>
        <p:spPr>
          <a:xfrm>
            <a:off x="452400" y="4750125"/>
            <a:ext cx="63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Note:- View this slide in Presentation mode to watch the video content</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Project Description</a:t>
            </a:r>
            <a:endParaRPr/>
          </a:p>
        </p:txBody>
      </p:sp>
      <p:sp>
        <p:nvSpPr>
          <p:cNvPr id="77" name="Google Shape;77;p15"/>
          <p:cNvSpPr txBox="1"/>
          <p:nvPr>
            <p:ph idx="1" type="body"/>
          </p:nvPr>
        </p:nvSpPr>
        <p:spPr>
          <a:xfrm>
            <a:off x="311700" y="1152475"/>
            <a:ext cx="8386800" cy="3416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2100">
                <a:solidFill>
                  <a:schemeClr val="dk1"/>
                </a:solidFill>
                <a:highlight>
                  <a:schemeClr val="lt1"/>
                </a:highlight>
              </a:rPr>
              <a:t>Environment</a:t>
            </a:r>
            <a:endParaRPr b="1" sz="21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We are implementing a reinforcement learning agent that solves the OpenAI Gym’s Lunar Lander environment. </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This environment consists of a lander that, that learns how to control 4 different actions:</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0 - Idle</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1 - Fire left engine</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2 - Fire Down Engine</a:t>
            </a:r>
            <a:endParaRPr sz="1500">
              <a:solidFill>
                <a:schemeClr val="dk1"/>
              </a:solidFill>
              <a:highlight>
                <a:schemeClr val="lt1"/>
              </a:highlight>
            </a:endParaRPr>
          </a:p>
          <a:p>
            <a:pPr indent="-323850" lvl="1" marL="914400" rtl="0" algn="l">
              <a:spcBef>
                <a:spcPts val="0"/>
              </a:spcBef>
              <a:spcAft>
                <a:spcPts val="0"/>
              </a:spcAft>
              <a:buClr>
                <a:schemeClr val="dk1"/>
              </a:buClr>
              <a:buSzPts val="1500"/>
              <a:buChar char="○"/>
            </a:pPr>
            <a:r>
              <a:rPr lang="en" sz="1500">
                <a:solidFill>
                  <a:schemeClr val="dk1"/>
                </a:solidFill>
                <a:highlight>
                  <a:schemeClr val="lt1"/>
                </a:highlight>
              </a:rPr>
              <a:t>3 - Fire Right Engine</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The agent </a:t>
            </a:r>
            <a:r>
              <a:rPr lang="en" sz="1500">
                <a:solidFill>
                  <a:schemeClr val="dk1"/>
                </a:solidFill>
                <a:highlight>
                  <a:schemeClr val="lt1"/>
                </a:highlight>
              </a:rPr>
              <a:t>has to land safely on a landing pad with both legs touching the ground. A successfully trained agent should be able to achieve a score equal to or above 200 on average over 100 consecutive runs.</a:t>
            </a:r>
            <a:endParaRPr sz="1500">
              <a:solidFill>
                <a:schemeClr val="dk1"/>
              </a:solidFill>
              <a:highlight>
                <a:schemeClr val="lt1"/>
              </a:highlight>
            </a:endParaRPr>
          </a:p>
          <a:p>
            <a:pPr indent="0" lvl="0" marL="457200" rtl="0" algn="l">
              <a:lnSpc>
                <a:spcPct val="115000"/>
              </a:lnSpc>
              <a:spcBef>
                <a:spcPts val="1200"/>
              </a:spcBef>
              <a:spcAft>
                <a:spcPts val="0"/>
              </a:spcAft>
              <a:buSzPts val="1400"/>
              <a:buNone/>
            </a:pPr>
            <a:r>
              <a:t/>
            </a:r>
            <a:endParaRPr sz="1500">
              <a:solidFill>
                <a:schemeClr val="dk1"/>
              </a:solidFill>
              <a:highlight>
                <a:schemeClr val="lt1"/>
              </a:highlight>
            </a:endParaRPr>
          </a:p>
          <a:p>
            <a:pPr indent="0" lvl="0" marL="0" rtl="0" algn="l">
              <a:lnSpc>
                <a:spcPct val="115000"/>
              </a:lnSpc>
              <a:spcBef>
                <a:spcPts val="1200"/>
              </a:spcBef>
              <a:spcAft>
                <a:spcPts val="1200"/>
              </a:spcAft>
              <a:buSzPts val="14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a:t>
            </a:r>
            <a:endParaRPr/>
          </a:p>
        </p:txBody>
      </p:sp>
      <p:sp>
        <p:nvSpPr>
          <p:cNvPr id="83" name="Google Shape;83;p16"/>
          <p:cNvSpPr txBox="1"/>
          <p:nvPr>
            <p:ph idx="1" type="body"/>
          </p:nvPr>
        </p:nvSpPr>
        <p:spPr>
          <a:xfrm>
            <a:off x="311700" y="954600"/>
            <a:ext cx="8664600" cy="36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highlight>
                  <a:schemeClr val="lt1"/>
                </a:highlight>
              </a:rPr>
              <a:t>Deep Q-Learning</a:t>
            </a:r>
            <a:endParaRPr b="1" sz="19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lang="en" sz="1500">
                <a:solidFill>
                  <a:schemeClr val="dk1"/>
                </a:solidFill>
                <a:highlight>
                  <a:schemeClr val="lt1"/>
                </a:highlight>
              </a:rPr>
              <a:t>We are</a:t>
            </a:r>
            <a:r>
              <a:rPr lang="en" sz="1500">
                <a:solidFill>
                  <a:schemeClr val="dk1"/>
                </a:solidFill>
                <a:highlight>
                  <a:schemeClr val="lt1"/>
                </a:highlight>
              </a:rPr>
              <a:t> using an implementation of a Deep Q-Network (DQN) to solve the Lunar Lander environment. This implementation is inspired in the DQN described in (Mnih et al., 2015) where it was used to solve classic Atari 2600 games. </a:t>
            </a:r>
            <a:endParaRPr sz="1500">
              <a:solidFill>
                <a:schemeClr val="dk1"/>
              </a:solidFill>
              <a:highlight>
                <a:schemeClr val="lt1"/>
              </a:highlight>
            </a:endParaRPr>
          </a:p>
          <a:p>
            <a:pPr indent="0" lvl="0" marL="0" rtl="0" algn="l">
              <a:spcBef>
                <a:spcPts val="1200"/>
              </a:spcBef>
              <a:spcAft>
                <a:spcPts val="0"/>
              </a:spcAft>
              <a:buNone/>
            </a:pPr>
            <a:r>
              <a:rPr b="1" lang="en" sz="1800">
                <a:solidFill>
                  <a:schemeClr val="dk1"/>
                </a:solidFill>
                <a:highlight>
                  <a:schemeClr val="lt1"/>
                </a:highlight>
              </a:rPr>
              <a:t>Model Architecture</a:t>
            </a:r>
            <a:endParaRPr b="1" sz="1800">
              <a:solidFill>
                <a:schemeClr val="dk1"/>
              </a:solidFill>
              <a:highlight>
                <a:schemeClr val="lt1"/>
              </a:highlight>
            </a:endParaRPr>
          </a:p>
          <a:p>
            <a:pPr indent="-323850" lvl="0" marL="457200" rtl="0" algn="l">
              <a:spcBef>
                <a:spcPts val="1200"/>
              </a:spcBef>
              <a:spcAft>
                <a:spcPts val="0"/>
              </a:spcAft>
              <a:buClr>
                <a:schemeClr val="dk1"/>
              </a:buClr>
              <a:buSzPts val="1500"/>
              <a:buChar char="●"/>
            </a:pPr>
            <a:r>
              <a:rPr lang="en" sz="1500">
                <a:solidFill>
                  <a:schemeClr val="dk1"/>
                </a:solidFill>
                <a:highlight>
                  <a:schemeClr val="lt1"/>
                </a:highlight>
              </a:rPr>
              <a:t>We are using 3 Fully connected layers with Relu activation function.</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Replay Buffer= </a:t>
            </a:r>
            <a:r>
              <a:rPr lang="en" sz="1200">
                <a:solidFill>
                  <a:srgbClr val="000000"/>
                </a:solidFill>
                <a:latin typeface="Arial"/>
                <a:ea typeface="Arial"/>
                <a:cs typeface="Arial"/>
                <a:sym typeface="Arial"/>
              </a:rPr>
              <a:t>1000000</a:t>
            </a:r>
            <a:r>
              <a:rPr lang="en" sz="1500">
                <a:solidFill>
                  <a:schemeClr val="dk1"/>
                </a:solidFill>
                <a:highlight>
                  <a:schemeClr val="lt1"/>
                </a:highlight>
              </a:rPr>
              <a:t>, Optimizer= Adam, Learning rate= 0.0075, Discount factor=0.99, Steps=500, Steps between target network update=100.</a:t>
            </a:r>
            <a:endParaRPr sz="1500">
              <a:solidFill>
                <a:schemeClr val="dk1"/>
              </a:solidFill>
              <a:highlight>
                <a:schemeClr val="lt1"/>
              </a:highlight>
            </a:endParaRPr>
          </a:p>
          <a:p>
            <a:pPr indent="-323850" lvl="0" marL="457200" rtl="0" algn="l">
              <a:spcBef>
                <a:spcPts val="0"/>
              </a:spcBef>
              <a:spcAft>
                <a:spcPts val="0"/>
              </a:spcAft>
              <a:buClr>
                <a:schemeClr val="dk1"/>
              </a:buClr>
              <a:buSzPts val="1500"/>
              <a:buChar char="●"/>
            </a:pPr>
            <a:r>
              <a:rPr lang="en" sz="1500">
                <a:solidFill>
                  <a:schemeClr val="dk1"/>
                </a:solidFill>
                <a:highlight>
                  <a:schemeClr val="lt1"/>
                </a:highlight>
              </a:rPr>
              <a:t>We are exploring the different decisions to construct a successful implementation, how some of the hyperparameters were selected, and the overall results obtained by the trained agent.</a:t>
            </a:r>
            <a:endParaRPr sz="1500">
              <a:solidFill>
                <a:schemeClr val="dk1"/>
              </a:solidFill>
              <a:highlight>
                <a:schemeClr val="lt1"/>
              </a:highlight>
            </a:endParaRPr>
          </a:p>
          <a:p>
            <a:pPr indent="0" lvl="0" marL="457200" rtl="0" algn="l">
              <a:spcBef>
                <a:spcPts val="1200"/>
              </a:spcBef>
              <a:spcAft>
                <a:spcPts val="1200"/>
              </a:spcAft>
              <a:buNone/>
            </a:pPr>
            <a:r>
              <a:t/>
            </a:r>
            <a:endParaRPr sz="15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Actor-Critic </a:t>
            </a:r>
            <a:endParaRPr b="1" sz="1900"/>
          </a:p>
        </p:txBody>
      </p:sp>
      <p:sp>
        <p:nvSpPr>
          <p:cNvPr id="89" name="Google Shape;89;p17"/>
          <p:cNvSpPr txBox="1"/>
          <p:nvPr>
            <p:ph idx="1" type="body"/>
          </p:nvPr>
        </p:nvSpPr>
        <p:spPr>
          <a:xfrm>
            <a:off x="311700" y="1152475"/>
            <a:ext cx="8628600" cy="124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highlight>
                  <a:schemeClr val="lt1"/>
                </a:highlight>
              </a:rPr>
              <a:t>Model Architecture</a:t>
            </a:r>
            <a:endParaRPr sz="1500">
              <a:solidFill>
                <a:srgbClr val="000000"/>
              </a:solidFill>
            </a:endParaRPr>
          </a:p>
          <a:p>
            <a:pPr indent="-323850" lvl="0" marL="457200" rtl="0" algn="l">
              <a:lnSpc>
                <a:spcPct val="100000"/>
              </a:lnSpc>
              <a:spcBef>
                <a:spcPts val="1200"/>
              </a:spcBef>
              <a:spcAft>
                <a:spcPts val="0"/>
              </a:spcAft>
              <a:buClr>
                <a:srgbClr val="000000"/>
              </a:buClr>
              <a:buSzPts val="1500"/>
              <a:buChar char="●"/>
            </a:pPr>
            <a:r>
              <a:rPr lang="en" sz="1500">
                <a:solidFill>
                  <a:srgbClr val="000000"/>
                </a:solidFill>
              </a:rPr>
              <a:t>We are using Actor Critic Algorithm to solve the problem. Actor and Critic, we have used 2 dense layers of neural network(1 Input layer and 1 output layer) for this model with ReLU activation function . We have used the Huber-optimizer and the loss function is MSE(mean square error). We have run the model for 500 episodes. </a:t>
            </a:r>
            <a:endParaRPr sz="1500"/>
          </a:p>
        </p:txBody>
      </p:sp>
      <p:sp>
        <p:nvSpPr>
          <p:cNvPr id="90" name="Google Shape;90;p17"/>
          <p:cNvSpPr txBox="1"/>
          <p:nvPr/>
        </p:nvSpPr>
        <p:spPr>
          <a:xfrm>
            <a:off x="375275" y="2693175"/>
            <a:ext cx="8587200" cy="227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Proxima Nova"/>
                <a:ea typeface="Proxima Nova"/>
                <a:cs typeface="Proxima Nova"/>
                <a:sym typeface="Proxima Nova"/>
              </a:rPr>
              <a:t>Hyper Parameters</a:t>
            </a:r>
            <a:endParaRPr sz="1800">
              <a:latin typeface="Proxima Nova"/>
              <a:ea typeface="Proxima Nova"/>
              <a:cs typeface="Proxima Nova"/>
              <a:sym typeface="Proxima Nova"/>
            </a:endParaRPr>
          </a:p>
          <a:p>
            <a:pPr indent="-323850" lvl="0" marL="457200" rtl="0" algn="l">
              <a:spcBef>
                <a:spcPts val="1200"/>
              </a:spcBef>
              <a:spcAft>
                <a:spcPts val="0"/>
              </a:spcAft>
              <a:buSzPts val="1500"/>
              <a:buFont typeface="Proxima Nova"/>
              <a:buChar char="●"/>
            </a:pPr>
            <a:r>
              <a:rPr lang="en" sz="1500">
                <a:latin typeface="Proxima Nova"/>
                <a:ea typeface="Proxima Nova"/>
                <a:cs typeface="Proxima Nova"/>
                <a:sym typeface="Proxima Nova"/>
              </a:rPr>
              <a:t>Training examples: 1000000(max)</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Epochs: 10000(converge with in 8500) </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Discount Factor: 0.99</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Batch size (experience replay): 32</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Learning rate: 0.01</a:t>
            </a:r>
            <a:endParaRPr sz="1500">
              <a:latin typeface="Proxima Nova"/>
              <a:ea typeface="Proxima Nova"/>
              <a:cs typeface="Proxima Nova"/>
              <a:sym typeface="Proxima Nova"/>
            </a:endParaRPr>
          </a:p>
          <a:p>
            <a:pPr indent="-323850" lvl="0" marL="457200" rtl="0" algn="l">
              <a:spcBef>
                <a:spcPts val="0"/>
              </a:spcBef>
              <a:spcAft>
                <a:spcPts val="0"/>
              </a:spcAft>
              <a:buSzPts val="1500"/>
              <a:buFont typeface="Proxima Nova"/>
              <a:buChar char="●"/>
            </a:pPr>
            <a:r>
              <a:rPr lang="en" sz="1500">
                <a:latin typeface="Proxima Nova"/>
                <a:ea typeface="Proxima Nova"/>
                <a:cs typeface="Proxima Nova"/>
                <a:sym typeface="Proxima Nova"/>
              </a:rPr>
              <a:t>Max steps per episode: 10000</a:t>
            </a:r>
            <a:endParaRPr sz="1500">
              <a:latin typeface="Proxima Nova"/>
              <a:ea typeface="Proxima Nova"/>
              <a:cs typeface="Proxima Nova"/>
              <a:sym typeface="Proxima Nova"/>
            </a:endParaRPr>
          </a:p>
          <a:p>
            <a:pPr indent="0" lvl="0" marL="0" rtl="0" algn="l">
              <a:spcBef>
                <a:spcPts val="125"/>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8"/>
          <p:cNvPicPr preferRelativeResize="0"/>
          <p:nvPr/>
        </p:nvPicPr>
        <p:blipFill>
          <a:blip r:embed="rId3">
            <a:alphaModFix/>
          </a:blip>
          <a:stretch>
            <a:fillRect/>
          </a:stretch>
        </p:blipFill>
        <p:spPr>
          <a:xfrm>
            <a:off x="0" y="166878"/>
            <a:ext cx="9144000" cy="48097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28225"/>
            <a:ext cx="85206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Actor Critic Model</a:t>
            </a:r>
            <a:endParaRPr/>
          </a:p>
        </p:txBody>
      </p:sp>
      <p:sp>
        <p:nvSpPr>
          <p:cNvPr id="104" name="Google Shape;104;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9"/>
          <p:cNvPicPr preferRelativeResize="0"/>
          <p:nvPr/>
        </p:nvPicPr>
        <p:blipFill>
          <a:blip r:embed="rId3">
            <a:alphaModFix/>
          </a:blip>
          <a:stretch>
            <a:fillRect/>
          </a:stretch>
        </p:blipFill>
        <p:spPr>
          <a:xfrm>
            <a:off x="427450" y="797875"/>
            <a:ext cx="8716550" cy="3989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80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Results</a:t>
            </a:r>
            <a:endParaRPr b="1"/>
          </a:p>
        </p:txBody>
      </p:sp>
      <p:sp>
        <p:nvSpPr>
          <p:cNvPr id="112" name="Google Shape;112;p20"/>
          <p:cNvSpPr txBox="1"/>
          <p:nvPr>
            <p:ph idx="1" type="body"/>
          </p:nvPr>
        </p:nvSpPr>
        <p:spPr>
          <a:xfrm>
            <a:off x="311700" y="722000"/>
            <a:ext cx="8520600" cy="4245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rgbClr val="000000"/>
              </a:buClr>
              <a:buSzPts val="2000"/>
              <a:buChar char="●"/>
            </a:pPr>
            <a:r>
              <a:rPr lang="en" sz="2000">
                <a:solidFill>
                  <a:srgbClr val="000000"/>
                </a:solidFill>
              </a:rPr>
              <a:t>In General the lunar Lander problem is considered to be solved if average reward is maintained over 200 consistently for 100 iterations. With the DQN Algorithm we are able to stabilize the model with only 500 episodes and with respective Actor Critic we managed to stabilize the model  with 8500 episodes. </a:t>
            </a:r>
            <a:endParaRPr sz="2000">
              <a:solidFill>
                <a:srgbClr val="000000"/>
              </a:solidFill>
            </a:endParaRPr>
          </a:p>
          <a:p>
            <a:pPr indent="0" lvl="0" marL="0" rtl="0" algn="l">
              <a:lnSpc>
                <a:spcPct val="100000"/>
              </a:lnSpc>
              <a:spcBef>
                <a:spcPts val="125"/>
              </a:spcBef>
              <a:spcAft>
                <a:spcPts val="0"/>
              </a:spcAft>
              <a:buNone/>
            </a:pPr>
            <a:r>
              <a:t/>
            </a:r>
            <a:endParaRPr sz="2000">
              <a:solidFill>
                <a:srgbClr val="000000"/>
              </a:solidFill>
            </a:endParaRPr>
          </a:p>
          <a:p>
            <a:pPr indent="-355600" lvl="0" marL="457200" rtl="0" algn="l">
              <a:lnSpc>
                <a:spcPct val="100000"/>
              </a:lnSpc>
              <a:spcBef>
                <a:spcPts val="125"/>
              </a:spcBef>
              <a:spcAft>
                <a:spcPts val="0"/>
              </a:spcAft>
              <a:buClr>
                <a:srgbClr val="000000"/>
              </a:buClr>
              <a:buSzPts val="2000"/>
              <a:buChar char="●"/>
            </a:pPr>
            <a:r>
              <a:rPr lang="en" sz="2000">
                <a:solidFill>
                  <a:srgbClr val="000000"/>
                </a:solidFill>
              </a:rPr>
              <a:t>The number of episodes taken by Actor Critic was very high when compared to the DQN,but surprisingly the training time was very less for the Actor critic.</a:t>
            </a:r>
            <a:endParaRPr sz="2000">
              <a:solidFill>
                <a:srgbClr val="000000"/>
              </a:solidFill>
            </a:endParaRPr>
          </a:p>
          <a:p>
            <a:pPr indent="0" lvl="0" marL="457200" rtl="0" algn="l">
              <a:spcBef>
                <a:spcPts val="125"/>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2351000" y="419425"/>
            <a:ext cx="4492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Proxima Nova"/>
                <a:ea typeface="Proxima Nova"/>
                <a:cs typeface="Proxima Nova"/>
                <a:sym typeface="Proxima Nova"/>
              </a:rPr>
              <a:t>Results</a:t>
            </a:r>
            <a:endParaRPr b="1" sz="2000">
              <a:latin typeface="Proxima Nova"/>
              <a:ea typeface="Proxima Nova"/>
              <a:cs typeface="Proxima Nova"/>
              <a:sym typeface="Proxima Nova"/>
            </a:endParaRPr>
          </a:p>
        </p:txBody>
      </p:sp>
      <p:sp>
        <p:nvSpPr>
          <p:cNvPr id="118" name="Google Shape;118;p21"/>
          <p:cNvSpPr txBox="1"/>
          <p:nvPr/>
        </p:nvSpPr>
        <p:spPr>
          <a:xfrm>
            <a:off x="143500" y="1037525"/>
            <a:ext cx="8443800" cy="4142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000000"/>
              </a:buClr>
              <a:buSzPts val="2000"/>
              <a:buFont typeface="Proxima Nova"/>
              <a:buChar char="●"/>
            </a:pPr>
            <a:r>
              <a:rPr lang="en" sz="2000">
                <a:latin typeface="Proxima Nova"/>
                <a:ea typeface="Proxima Nova"/>
                <a:cs typeface="Proxima Nova"/>
                <a:sym typeface="Proxima Nova"/>
              </a:rPr>
              <a:t>During the testing  both models were able to achieve more reward than 200 in each episode.By using DQN the Lunar Lundar  was landing quickly with the reason being firing the engine very less,but while we were using the Actor Critic the engine was firing more frequently therefore consuming more time to land.</a:t>
            </a:r>
            <a:endParaRPr sz="2000">
              <a:latin typeface="Proxima Nova"/>
              <a:ea typeface="Proxima Nova"/>
              <a:cs typeface="Proxima Nova"/>
              <a:sym typeface="Proxima Nova"/>
            </a:endParaRPr>
          </a:p>
          <a:p>
            <a:pPr indent="0" lvl="0" marL="457200" rtl="0" algn="l">
              <a:spcBef>
                <a:spcPts val="125"/>
              </a:spcBef>
              <a:spcAft>
                <a:spcPts val="0"/>
              </a:spcAft>
              <a:buNone/>
            </a:pPr>
            <a:r>
              <a:t/>
            </a:r>
            <a:endParaRPr sz="2000">
              <a:latin typeface="Proxima Nova"/>
              <a:ea typeface="Proxima Nova"/>
              <a:cs typeface="Proxima Nova"/>
              <a:sym typeface="Proxima Nova"/>
            </a:endParaRPr>
          </a:p>
          <a:p>
            <a:pPr indent="-355600" lvl="0" marL="457200" rtl="0" algn="l">
              <a:spcBef>
                <a:spcPts val="125"/>
              </a:spcBef>
              <a:spcAft>
                <a:spcPts val="0"/>
              </a:spcAft>
              <a:buClr>
                <a:srgbClr val="000000"/>
              </a:buClr>
              <a:buSzPts val="2000"/>
              <a:buFont typeface="Proxima Nova"/>
              <a:buChar char="●"/>
            </a:pPr>
            <a:r>
              <a:rPr lang="en" sz="2000">
                <a:latin typeface="Proxima Nova"/>
                <a:ea typeface="Proxima Nova"/>
                <a:cs typeface="Proxima Nova"/>
                <a:sym typeface="Proxima Nova"/>
              </a:rPr>
              <a:t>The DQN is taking less number of episodes,the reason behind it is that when a model gives a  positive reward from there on more frequently positive reward is given by the model which in result  helping the model to stabilize very quickly,but with respect to  Actor critic  the model was consuming more time to stabilize because the rewards are constantly fluctuating from episode to episode.</a:t>
            </a:r>
            <a:endParaRPr sz="2000">
              <a:solidFill>
                <a:schemeClr val="accent3"/>
              </a:solidFill>
              <a:latin typeface="Proxima Nova"/>
              <a:ea typeface="Proxima Nova"/>
              <a:cs typeface="Proxima Nova"/>
              <a:sym typeface="Proxima Nova"/>
            </a:endParaRPr>
          </a:p>
          <a:p>
            <a:pPr indent="0" lvl="0" marL="0" rtl="0" algn="l">
              <a:spcBef>
                <a:spcPts val="125"/>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