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Titillium Web"/>
      <p:regular r:id="rId30"/>
      <p:bold r:id="rId31"/>
      <p:italic r:id="rId32"/>
      <p:boldItalic r:id="rId33"/>
    </p:embeddedFont>
    <p:embeddedFont>
      <p:font typeface="Spectral"/>
      <p:regular r:id="rId34"/>
      <p:bold r:id="rId35"/>
      <p:italic r:id="rId36"/>
      <p:boldItalic r:id="rId37"/>
    </p:embeddedFont>
    <p:embeddedFont>
      <p:font typeface="Titillium Web Extra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9029C5-A101-4F10-B60A-0651D2929E25}">
  <a:tblStyle styleId="{709029C5-A101-4F10-B60A-0651D2929E2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ExtraLight-italic.fntdata"/><Relationship Id="rId20" Type="http://schemas.openxmlformats.org/officeDocument/2006/relationships/slide" Target="slides/slide15.xml"/><Relationship Id="rId41" Type="http://schemas.openxmlformats.org/officeDocument/2006/relationships/font" Target="fonts/TitilliumWebExtra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bold.fntdata"/><Relationship Id="rId30" Type="http://schemas.openxmlformats.org/officeDocument/2006/relationships/font" Target="fonts/TitilliumWeb-regular.fntdata"/><Relationship Id="rId11" Type="http://schemas.openxmlformats.org/officeDocument/2006/relationships/slide" Target="slides/slide6.xml"/><Relationship Id="rId33" Type="http://schemas.openxmlformats.org/officeDocument/2006/relationships/font" Target="fonts/TitilliumWeb-boldItalic.fntdata"/><Relationship Id="rId10" Type="http://schemas.openxmlformats.org/officeDocument/2006/relationships/slide" Target="slides/slide5.xml"/><Relationship Id="rId32" Type="http://schemas.openxmlformats.org/officeDocument/2006/relationships/font" Target="fonts/TitilliumWeb-italic.fntdata"/><Relationship Id="rId13" Type="http://schemas.openxmlformats.org/officeDocument/2006/relationships/slide" Target="slides/slide8.xml"/><Relationship Id="rId35" Type="http://schemas.openxmlformats.org/officeDocument/2006/relationships/font" Target="fonts/Spectral-bold.fntdata"/><Relationship Id="rId12" Type="http://schemas.openxmlformats.org/officeDocument/2006/relationships/slide" Target="slides/slide7.xml"/><Relationship Id="rId34" Type="http://schemas.openxmlformats.org/officeDocument/2006/relationships/font" Target="fonts/Spectral-regular.fntdata"/><Relationship Id="rId15" Type="http://schemas.openxmlformats.org/officeDocument/2006/relationships/slide" Target="slides/slide10.xml"/><Relationship Id="rId37" Type="http://schemas.openxmlformats.org/officeDocument/2006/relationships/font" Target="fonts/Spectral-boldItalic.fntdata"/><Relationship Id="rId14" Type="http://schemas.openxmlformats.org/officeDocument/2006/relationships/slide" Target="slides/slide9.xml"/><Relationship Id="rId36" Type="http://schemas.openxmlformats.org/officeDocument/2006/relationships/font" Target="fonts/Spectral-italic.fntdata"/><Relationship Id="rId17" Type="http://schemas.openxmlformats.org/officeDocument/2006/relationships/slide" Target="slides/slide12.xml"/><Relationship Id="rId39" Type="http://schemas.openxmlformats.org/officeDocument/2006/relationships/font" Target="fonts/TitilliumWebExtraLight-bold.fntdata"/><Relationship Id="rId16" Type="http://schemas.openxmlformats.org/officeDocument/2006/relationships/slide" Target="slides/slide11.xml"/><Relationship Id="rId38" Type="http://schemas.openxmlformats.org/officeDocument/2006/relationships/font" Target="fonts/TitilliumWebExtra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22b12f3878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g122b12f387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22b12f3878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g122b12f387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277bc98817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g1277bc988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1b7a70a919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1b7a70a91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22b12f3878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122b12f38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22b12f3878_1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22b12f3878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1b701d00c4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1b701d00c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hite">
  <p:cSld name="Title Slide Whit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0"/>
            <a:ext cx="9141711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93776" y="2976372"/>
            <a:ext cx="49788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0" i="0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493776" y="1117854"/>
            <a:ext cx="49788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4500"/>
              <a:buFont typeface="Arial"/>
              <a:buNone/>
              <a:defRPr b="1" i="0" sz="4500" cap="none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49" y="3813512"/>
            <a:ext cx="5609033" cy="80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3 Photos">
  <p:cSld name="Text and 3 Phot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>
            <p:ph idx="2" type="pic"/>
          </p:nvPr>
        </p:nvSpPr>
        <p:spPr>
          <a:xfrm>
            <a:off x="4105274" y="857251"/>
            <a:ext cx="5038800" cy="21414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1"/>
          <p:cNvSpPr/>
          <p:nvPr>
            <p:ph idx="3" type="pic"/>
          </p:nvPr>
        </p:nvSpPr>
        <p:spPr>
          <a:xfrm>
            <a:off x="4105274" y="2998722"/>
            <a:ext cx="2571900" cy="21432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1"/>
          <p:cNvSpPr/>
          <p:nvPr>
            <p:ph idx="4" type="pic"/>
          </p:nvPr>
        </p:nvSpPr>
        <p:spPr>
          <a:xfrm>
            <a:off x="6677026" y="2998722"/>
            <a:ext cx="2466900" cy="21432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27102" y="1641947"/>
            <a:ext cx="30018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425196" y="987552"/>
            <a:ext cx="339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idth Photo">
  <p:cSld name="Full Width Phot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>
            <p:ph idx="2" type="pic"/>
          </p:nvPr>
        </p:nvSpPr>
        <p:spPr>
          <a:xfrm>
            <a:off x="0" y="857251"/>
            <a:ext cx="9144000" cy="428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Chart">
  <p:cSld name="Text and Char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>
            <p:ph idx="2" type="chart"/>
          </p:nvPr>
        </p:nvSpPr>
        <p:spPr>
          <a:xfrm>
            <a:off x="3824240" y="990600"/>
            <a:ext cx="4791000" cy="3349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Merriweather Sans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27102" y="1641947"/>
            <a:ext cx="30018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425196" y="987552"/>
            <a:ext cx="339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7" name="Google Shape;67;p15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68" name="Google Shape;68;p1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28550" y="3359977"/>
            <a:ext cx="9094048" cy="1783611"/>
            <a:chOff x="28544" y="4157632"/>
            <a:chExt cx="9094048" cy="985856"/>
          </a:xfrm>
        </p:grpSpPr>
        <p:sp>
          <p:nvSpPr>
            <p:cNvPr id="102" name="Google Shape;102;p1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5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6"/>
          <p:cNvGrpSpPr/>
          <p:nvPr/>
        </p:nvGrpSpPr>
        <p:grpSpPr>
          <a:xfrm>
            <a:off x="28550" y="3850566"/>
            <a:ext cx="9094048" cy="1293104"/>
            <a:chOff x="28544" y="3514688"/>
            <a:chExt cx="9094048" cy="1628800"/>
          </a:xfrm>
        </p:grpSpPr>
        <p:sp>
          <p:nvSpPr>
            <p:cNvPr id="172" name="Google Shape;172;p1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06" name="Google Shape;206;p1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16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4" name="Google Shape;274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17"/>
          <p:cNvGrpSpPr/>
          <p:nvPr/>
        </p:nvGrpSpPr>
        <p:grpSpPr>
          <a:xfrm>
            <a:off x="28550" y="3850566"/>
            <a:ext cx="9094048" cy="1293104"/>
            <a:chOff x="28544" y="3514688"/>
            <a:chExt cx="9094048" cy="1628800"/>
          </a:xfrm>
        </p:grpSpPr>
        <p:sp>
          <p:nvSpPr>
            <p:cNvPr id="278" name="Google Shape;278;p1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12" name="Google Shape;312;p1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1" name="Google Shape;381;p1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2" name="Google Shape;382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18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386" name="Google Shape;386;p18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387" name="Google Shape;387;p1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18"/>
          <p:cNvGrpSpPr/>
          <p:nvPr/>
        </p:nvGrpSpPr>
        <p:grpSpPr>
          <a:xfrm>
            <a:off x="28550" y="3359977"/>
            <a:ext cx="9094048" cy="1783611"/>
            <a:chOff x="28544" y="4157632"/>
            <a:chExt cx="9094048" cy="985856"/>
          </a:xfrm>
        </p:grpSpPr>
        <p:sp>
          <p:nvSpPr>
            <p:cNvPr id="421" name="Google Shape;421;p1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9" name="Google Shape;489;p19"/>
          <p:cNvGrpSpPr/>
          <p:nvPr/>
        </p:nvGrpSpPr>
        <p:grpSpPr>
          <a:xfrm>
            <a:off x="28550" y="3850566"/>
            <a:ext cx="9094048" cy="1293104"/>
            <a:chOff x="28544" y="3514688"/>
            <a:chExt cx="9094048" cy="1628800"/>
          </a:xfrm>
        </p:grpSpPr>
        <p:sp>
          <p:nvSpPr>
            <p:cNvPr id="490" name="Google Shape;490;p1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oogle Shape;523;p1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24" name="Google Shape;524;p1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1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3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lue">
  <p:cSld name="Title Slide Blu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" y="0"/>
            <a:ext cx="914171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93776" y="2976372"/>
            <a:ext cx="49788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0" i="0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493776" y="1117854"/>
            <a:ext cx="49788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49" y="3813512"/>
            <a:ext cx="5609033" cy="80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21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7" name="Google Shape;597;p21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1" name="Google Shape;601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2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5" name="Google Shape;605;p23"/>
          <p:cNvGrpSpPr/>
          <p:nvPr/>
        </p:nvGrpSpPr>
        <p:grpSpPr>
          <a:xfrm>
            <a:off x="28550" y="3850566"/>
            <a:ext cx="9094048" cy="1293104"/>
            <a:chOff x="28544" y="3514688"/>
            <a:chExt cx="9094048" cy="1628800"/>
          </a:xfrm>
        </p:grpSpPr>
        <p:sp>
          <p:nvSpPr>
            <p:cNvPr id="606" name="Google Shape;606;p2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2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640" name="Google Shape;640;p2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6" name="Google Shape;706;p2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8" name="Google Shape;708;p2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hite">
  <p:cSld name="Divider Slide Whit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171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>
            <a:off x="493776" y="1117997"/>
            <a:ext cx="4978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5BBB"/>
              </a:buClr>
              <a:buSzPts val="4500"/>
              <a:buFont typeface="Arial"/>
              <a:buNone/>
              <a:defRPr b="1" i="0" sz="4500" cap="none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493776" y="2977753"/>
            <a:ext cx="49788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10" y="1344"/>
            <a:ext cx="4929273" cy="70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Blue">
  <p:cSld name="Divider Slide Blu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1711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ctrTitle"/>
          </p:nvPr>
        </p:nvSpPr>
        <p:spPr>
          <a:xfrm>
            <a:off x="493776" y="1117997"/>
            <a:ext cx="4978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68575" wrap="square" tIns="34275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i="0" sz="45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493776" y="2977753"/>
            <a:ext cx="49788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10" y="1344"/>
            <a:ext cx="4929273" cy="70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Text">
  <p:cSld name="1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27101" y="1641947"/>
            <a:ext cx="4802100" cy="2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25196" y="987552"/>
            <a:ext cx="788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Text">
  <p:cSld name="2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25196" y="1639062"/>
            <a:ext cx="31347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3771900" y="1639062"/>
            <a:ext cx="31347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425196" y="987552"/>
            <a:ext cx="788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>
  <p:cSld name="Bulleted Lis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25196" y="1639062"/>
            <a:ext cx="6418200" cy="27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37150" spcFirstLastPara="1" rIns="137150" wrap="square" tIns="34275">
            <a:noAutofit/>
          </a:bodyPr>
          <a:lstStyle>
            <a:lvl1pPr indent="-330200" lvl="0" marL="457200" marR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005BBB"/>
              </a:buClr>
              <a:buSzPts val="1600"/>
              <a:buFont typeface="Arial"/>
              <a:buChar char="•"/>
              <a:defRPr b="0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25196" y="987552"/>
            <a:ext cx="788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3 level Bullet List">
  <p:cSld name=" 3 level Bullet Lis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25196" y="1639062"/>
            <a:ext cx="72591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35294"/>
              </a:lnSpc>
              <a:spcBef>
                <a:spcPts val="800"/>
              </a:spcBef>
              <a:spcAft>
                <a:spcPts val="0"/>
              </a:spcAft>
              <a:buClr>
                <a:srgbClr val="005BBB"/>
              </a:buClr>
              <a:buSzPts val="1300"/>
              <a:buFont typeface="Arial"/>
              <a:buNone/>
              <a:defRPr b="1" sz="1300">
                <a:solidFill>
                  <a:srgbClr val="005BB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Merriweather Sans"/>
              <a:buChar char="-"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Char char="•"/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425196" y="987552"/>
            <a:ext cx="788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ext and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>
            <p:ph idx="2" type="pic"/>
          </p:nvPr>
        </p:nvSpPr>
        <p:spPr>
          <a:xfrm>
            <a:off x="4105275" y="857251"/>
            <a:ext cx="5038800" cy="42885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27102" y="1641947"/>
            <a:ext cx="30018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25196" y="987552"/>
            <a:ext cx="339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0"/>
          <p:cNvSpPr/>
          <p:nvPr>
            <p:ph idx="3" type="pic"/>
          </p:nvPr>
        </p:nvSpPr>
        <p:spPr>
          <a:xfrm>
            <a:off x="4219575" y="971551"/>
            <a:ext cx="5038800" cy="428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4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01479" y="0"/>
            <a:ext cx="87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6" marL="2057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‘-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1534334" y="767947"/>
            <a:ext cx="64182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534334" y="1916916"/>
            <a:ext cx="6418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0"/>
            <a:ext cx="9141711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25196" y="1740083"/>
            <a:ext cx="78867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Merriweather Sans"/>
              <a:buChar char="-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BB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25196" y="987552"/>
            <a:ext cx="7886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7691628" y="4680742"/>
            <a:ext cx="544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510" y="1344"/>
            <a:ext cx="4929273" cy="7041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66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3012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386">
          <p15:clr>
            <a:srgbClr val="F26B43"/>
          </p15:clr>
        </p15:guide>
        <p15:guide id="10" orient="horz" pos="1422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21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Relationship Id="rId7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SECOM" TargetMode="External"/><Relationship Id="rId4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4"/>
          <p:cNvSpPr txBox="1"/>
          <p:nvPr>
            <p:ph type="ctrTitle"/>
          </p:nvPr>
        </p:nvSpPr>
        <p:spPr>
          <a:xfrm>
            <a:off x="493776" y="1117997"/>
            <a:ext cx="4978800" cy="1790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" sz="2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EAS 508 </a:t>
            </a:r>
            <a:br>
              <a:rPr b="1" lang="en" sz="2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en" sz="2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Statistical Learning and Data Mining – I</a:t>
            </a:r>
            <a:br>
              <a:rPr b="1" lang="en" sz="2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br>
              <a:rPr b="1" lang="en" sz="2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b="1" lang="en" sz="2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br>
              <a:rPr b="1" lang="en" sz="2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endParaRPr b="1" sz="22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" sz="2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 data-driven quality analysis of Semiconductor Wafers</a:t>
            </a:r>
            <a:endParaRPr b="1" sz="22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3"/>
          <p:cNvSpPr txBox="1"/>
          <p:nvPr>
            <p:ph idx="4294967295" type="ctrTitle"/>
          </p:nvPr>
        </p:nvSpPr>
        <p:spPr>
          <a:xfrm>
            <a:off x="-17941" y="643025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PRINCIPAL</a:t>
            </a:r>
            <a:r>
              <a:rPr b="0" i="0" lang="en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 </a:t>
            </a: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COMPONENT</a:t>
            </a:r>
            <a:r>
              <a:rPr lang="en"/>
              <a:t> </a:t>
            </a: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ANALYSIS</a:t>
            </a:r>
            <a:endParaRPr b="0" i="0" u="none" cap="none" strike="noStrike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834" name="Google Shape;8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50" y="1320775"/>
            <a:ext cx="4128776" cy="28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925" y="1320775"/>
            <a:ext cx="4195775" cy="287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4"/>
          <p:cNvSpPr txBox="1"/>
          <p:nvPr>
            <p:ph type="title"/>
          </p:nvPr>
        </p:nvSpPr>
        <p:spPr>
          <a:xfrm>
            <a:off x="206275" y="23824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100">
                <a:latin typeface="Titillium Web"/>
                <a:ea typeface="Titillium Web"/>
                <a:cs typeface="Titillium Web"/>
                <a:sym typeface="Titillium Web"/>
              </a:rPr>
              <a:t>LOGISTIC REGRESSION</a:t>
            </a:r>
            <a:endParaRPr sz="5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1" name="Google Shape;841;p34"/>
          <p:cNvSpPr/>
          <p:nvPr/>
        </p:nvSpPr>
        <p:spPr>
          <a:xfrm>
            <a:off x="7145629" y="2062525"/>
            <a:ext cx="848748" cy="198985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5"/>
          <p:cNvSpPr txBox="1"/>
          <p:nvPr>
            <p:ph type="title"/>
          </p:nvPr>
        </p:nvSpPr>
        <p:spPr>
          <a:xfrm>
            <a:off x="-22325" y="6298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ANALYTICAL RESULTS 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7" name="Google Shape;847;p35"/>
          <p:cNvSpPr txBox="1"/>
          <p:nvPr>
            <p:ph idx="4294967295" type="body"/>
          </p:nvPr>
        </p:nvSpPr>
        <p:spPr>
          <a:xfrm>
            <a:off x="147750" y="3195469"/>
            <a:ext cx="39852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Both confusion matrices show 100% for accuracy, sensitivity and specificity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8" name="Google Shape;848;p35"/>
          <p:cNvSpPr txBox="1"/>
          <p:nvPr/>
        </p:nvSpPr>
        <p:spPr>
          <a:xfrm>
            <a:off x="5197788" y="1063200"/>
            <a:ext cx="384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The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bar plot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shows the comparison of the number of ‘Pass’ and ‘Fail’ attributes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9" name="Google Shape;849;p35"/>
          <p:cNvSpPr txBox="1"/>
          <p:nvPr/>
        </p:nvSpPr>
        <p:spPr>
          <a:xfrm>
            <a:off x="0" y="1063200"/>
            <a:ext cx="5139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Model gave high accuracy results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Generalized linear model using glm function in R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Zero misclassifications and no overfitting issues as test accuracy is good too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We would choose this as it is easier to interpret and it is computationally less e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xpensive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But we are exploring further models too throughout the analysis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50" name="Google Shape;8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625" y="1552050"/>
            <a:ext cx="3733326" cy="27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75" y="3866275"/>
            <a:ext cx="2120138" cy="9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4050" y="3812000"/>
            <a:ext cx="2277000" cy="9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6"/>
          <p:cNvSpPr txBox="1"/>
          <p:nvPr>
            <p:ph type="title"/>
          </p:nvPr>
        </p:nvSpPr>
        <p:spPr>
          <a:xfrm>
            <a:off x="739675" y="13156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DECISION TREE</a:t>
            </a:r>
            <a:br>
              <a:rPr lang="en" sz="5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5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 FOREST </a:t>
            </a:r>
            <a:br>
              <a:rPr lang="en" sz="5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5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BAGGING </a:t>
            </a:r>
            <a:br>
              <a:rPr lang="en" sz="5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5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BOOSTING</a:t>
            </a:r>
            <a:endParaRPr sz="51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8" name="Google Shape;858;p36"/>
          <p:cNvSpPr/>
          <p:nvPr/>
        </p:nvSpPr>
        <p:spPr>
          <a:xfrm>
            <a:off x="6898679" y="1890725"/>
            <a:ext cx="1027200" cy="19904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7"/>
          <p:cNvSpPr txBox="1"/>
          <p:nvPr>
            <p:ph type="title"/>
          </p:nvPr>
        </p:nvSpPr>
        <p:spPr>
          <a:xfrm>
            <a:off x="-29413" y="418687"/>
            <a:ext cx="7686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DECISION</a:t>
            </a: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 TREE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64" name="Google Shape;864;p37"/>
          <p:cNvPicPr preferRelativeResize="0"/>
          <p:nvPr/>
        </p:nvPicPr>
        <p:blipFill rotWithShape="1">
          <a:blip r:embed="rId3">
            <a:alphaModFix/>
          </a:blip>
          <a:srcRect b="0" l="89" r="89" t="0"/>
          <a:stretch/>
        </p:blipFill>
        <p:spPr>
          <a:xfrm>
            <a:off x="5483375" y="2577775"/>
            <a:ext cx="1480337" cy="5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37"/>
          <p:cNvPicPr preferRelativeResize="0"/>
          <p:nvPr/>
        </p:nvPicPr>
        <p:blipFill rotWithShape="1">
          <a:blip r:embed="rId4">
            <a:alphaModFix/>
          </a:blip>
          <a:srcRect b="0" l="0" r="7535" t="0"/>
          <a:stretch/>
        </p:blipFill>
        <p:spPr>
          <a:xfrm>
            <a:off x="3664275" y="2577775"/>
            <a:ext cx="1611625" cy="52289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37"/>
          <p:cNvSpPr txBox="1"/>
          <p:nvPr/>
        </p:nvSpPr>
        <p:spPr>
          <a:xfrm>
            <a:off x="0" y="1232800"/>
            <a:ext cx="73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Bagging/Boosting methods gave 100% Accuracy, Sensitivity and Specificity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The high value of accuracy is expected as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Decision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Tree uses parallel and sequential computation methods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Data has been feature engineered well as there are no bias/variance issues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67" name="Google Shape;867;p37"/>
          <p:cNvPicPr preferRelativeResize="0"/>
          <p:nvPr/>
        </p:nvPicPr>
        <p:blipFill rotWithShape="1">
          <a:blip r:embed="rId5">
            <a:alphaModFix/>
          </a:blip>
          <a:srcRect b="99" l="0" r="0" t="99"/>
          <a:stretch/>
        </p:blipFill>
        <p:spPr>
          <a:xfrm>
            <a:off x="7626775" y="1194375"/>
            <a:ext cx="852125" cy="308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37"/>
          <p:cNvPicPr preferRelativeResize="0"/>
          <p:nvPr/>
        </p:nvPicPr>
        <p:blipFill rotWithShape="1">
          <a:blip r:embed="rId6">
            <a:alphaModFix/>
          </a:blip>
          <a:srcRect b="612" l="0" r="0" t="612"/>
          <a:stretch/>
        </p:blipFill>
        <p:spPr>
          <a:xfrm>
            <a:off x="3798425" y="3173250"/>
            <a:ext cx="3476774" cy="163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7"/>
          <p:cNvPicPr preferRelativeResize="0"/>
          <p:nvPr/>
        </p:nvPicPr>
        <p:blipFill rotWithShape="1">
          <a:blip r:embed="rId7">
            <a:alphaModFix/>
          </a:blip>
          <a:srcRect b="0" l="4246" r="-2093" t="0"/>
          <a:stretch/>
        </p:blipFill>
        <p:spPr>
          <a:xfrm>
            <a:off x="122975" y="2501575"/>
            <a:ext cx="3476776" cy="25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8"/>
          <p:cNvSpPr txBox="1"/>
          <p:nvPr>
            <p:ph type="title"/>
          </p:nvPr>
        </p:nvSpPr>
        <p:spPr>
          <a:xfrm>
            <a:off x="-22325" y="6298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RANDOM FOREST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5" name="Google Shape;875;p38"/>
          <p:cNvSpPr txBox="1"/>
          <p:nvPr>
            <p:ph idx="4294967295" type="body"/>
          </p:nvPr>
        </p:nvSpPr>
        <p:spPr>
          <a:xfrm>
            <a:off x="-152400" y="1153100"/>
            <a:ext cx="4896600" cy="19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was randomised using 10-folds cross validation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 forest and Random forest using stochastic gradient 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boosting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gave the 100% accuracy, sensitivity and specificity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Number of variables randomly sampled at each split was 107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76" name="Google Shape;876;p38"/>
          <p:cNvPicPr preferRelativeResize="0"/>
          <p:nvPr/>
        </p:nvPicPr>
        <p:blipFill rotWithShape="1">
          <a:blip r:embed="rId3">
            <a:alphaModFix/>
          </a:blip>
          <a:srcRect b="-2721" l="0" r="0" t="-381"/>
          <a:stretch/>
        </p:blipFill>
        <p:spPr>
          <a:xfrm>
            <a:off x="4668000" y="1098375"/>
            <a:ext cx="3272501" cy="18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8000" y="2961375"/>
            <a:ext cx="3272501" cy="209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2745375"/>
            <a:ext cx="2087300" cy="23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38"/>
          <p:cNvPicPr preferRelativeResize="0"/>
          <p:nvPr/>
        </p:nvPicPr>
        <p:blipFill rotWithShape="1">
          <a:blip r:embed="rId6">
            <a:alphaModFix/>
          </a:blip>
          <a:srcRect b="0" l="0" r="7535" t="0"/>
          <a:stretch/>
        </p:blipFill>
        <p:spPr>
          <a:xfrm>
            <a:off x="2258225" y="3157700"/>
            <a:ext cx="1754575" cy="5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38"/>
          <p:cNvPicPr preferRelativeResize="0"/>
          <p:nvPr/>
        </p:nvPicPr>
        <p:blipFill rotWithShape="1">
          <a:blip r:embed="rId7">
            <a:alphaModFix/>
          </a:blip>
          <a:srcRect b="0" l="-89" r="90" t="0"/>
          <a:stretch/>
        </p:blipFill>
        <p:spPr>
          <a:xfrm>
            <a:off x="2328263" y="4048375"/>
            <a:ext cx="1614500" cy="5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>
            <p:ph type="title"/>
          </p:nvPr>
        </p:nvSpPr>
        <p:spPr>
          <a:xfrm>
            <a:off x="815875" y="20776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100">
                <a:latin typeface="Titillium Web"/>
                <a:ea typeface="Titillium Web"/>
                <a:cs typeface="Titillium Web"/>
                <a:sym typeface="Titillium Web"/>
              </a:rPr>
              <a:t>K - NEAREST </a:t>
            </a:r>
            <a:endParaRPr sz="5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100">
                <a:latin typeface="Titillium Web"/>
                <a:ea typeface="Titillium Web"/>
                <a:cs typeface="Titillium Web"/>
                <a:sym typeface="Titillium Web"/>
              </a:rPr>
              <a:t>NEIGHBOR</a:t>
            </a:r>
            <a:endParaRPr sz="5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6" name="Google Shape;886;p39"/>
          <p:cNvSpPr/>
          <p:nvPr/>
        </p:nvSpPr>
        <p:spPr>
          <a:xfrm>
            <a:off x="6507225" y="1911375"/>
            <a:ext cx="1277825" cy="22334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0"/>
          <p:cNvSpPr txBox="1"/>
          <p:nvPr>
            <p:ph type="title"/>
          </p:nvPr>
        </p:nvSpPr>
        <p:spPr>
          <a:xfrm>
            <a:off x="-29413" y="439987"/>
            <a:ext cx="7686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ANALYTICAL RESULTS 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1041588" y="4379025"/>
            <a:ext cx="27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Accuracy plot for various k values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5089825" y="4379025"/>
            <a:ext cx="37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K-Nearest Neighbor Comparative  Analysis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94" name="Google Shape;8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573" y="1148950"/>
            <a:ext cx="4331002" cy="30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63" y="1301351"/>
            <a:ext cx="4334826" cy="30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1"/>
          <p:cNvSpPr txBox="1"/>
          <p:nvPr>
            <p:ph type="title"/>
          </p:nvPr>
        </p:nvSpPr>
        <p:spPr>
          <a:xfrm>
            <a:off x="2587925" y="3075800"/>
            <a:ext cx="76860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k-nearest neighbor model 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achieves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 impressive accuracy of 92.36% 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with a k - value of 9. When updated, this k value begins to improve the 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accuracy of the model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accuracy plot depicts that the model achieves high accuracy for k values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9, 11 and 19.  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01" name="Google Shape;901;p41"/>
          <p:cNvSpPr txBox="1"/>
          <p:nvPr/>
        </p:nvSpPr>
        <p:spPr>
          <a:xfrm>
            <a:off x="53275" y="1078625"/>
            <a:ext cx="36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ACCURACY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METRICS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02" name="Google Shape;9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724" y="1129325"/>
            <a:ext cx="2774226" cy="1876251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41"/>
          <p:cNvSpPr txBox="1"/>
          <p:nvPr/>
        </p:nvSpPr>
        <p:spPr>
          <a:xfrm>
            <a:off x="6401938" y="1867350"/>
            <a:ext cx="24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ACCURACY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PLOT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04" name="Google Shape;9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00" y="1519650"/>
            <a:ext cx="2591850" cy="340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2"/>
          <p:cNvSpPr txBox="1"/>
          <p:nvPr>
            <p:ph type="title"/>
          </p:nvPr>
        </p:nvSpPr>
        <p:spPr>
          <a:xfrm>
            <a:off x="739675" y="20776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100">
                <a:latin typeface="Titillium Web"/>
                <a:ea typeface="Titillium Web"/>
                <a:cs typeface="Titillium Web"/>
                <a:sym typeface="Titillium Web"/>
              </a:rPr>
              <a:t>SUPPORT VECTOR MACHINE</a:t>
            </a:r>
            <a:endParaRPr sz="5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0" name="Google Shape;910;p42"/>
          <p:cNvSpPr/>
          <p:nvPr/>
        </p:nvSpPr>
        <p:spPr>
          <a:xfrm>
            <a:off x="6690725" y="2092200"/>
            <a:ext cx="1352025" cy="1891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5"/>
          <p:cNvSpPr txBox="1"/>
          <p:nvPr>
            <p:ph type="title"/>
          </p:nvPr>
        </p:nvSpPr>
        <p:spPr>
          <a:xfrm>
            <a:off x="4256" y="33822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TEAM</a:t>
            </a:r>
            <a:r>
              <a:rPr lang="en"/>
              <a:t> </a:t>
            </a: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MEMBERS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19" name="Google Shape;719;p25"/>
          <p:cNvSpPr txBox="1"/>
          <p:nvPr/>
        </p:nvSpPr>
        <p:spPr>
          <a:xfrm>
            <a:off x="76825" y="3081300"/>
            <a:ext cx="2077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Venkateswararao</a:t>
            </a:r>
            <a:r>
              <a:rPr b="1" i="0" lang="en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Para</a:t>
            </a:r>
            <a:br>
              <a:rPr b="0" i="0" lang="en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50442199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20" name="Google Shape;720;p25"/>
          <p:cNvSpPr txBox="1"/>
          <p:nvPr/>
        </p:nvSpPr>
        <p:spPr>
          <a:xfrm>
            <a:off x="2097816" y="3081308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Sanjana Chalavadi</a:t>
            </a:r>
            <a:br>
              <a:rPr b="0" i="0" lang="en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50442673</a:t>
            </a:r>
            <a:endParaRPr b="0" i="0" sz="8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21" name="Google Shape;721;p25"/>
          <p:cNvSpPr txBox="1"/>
          <p:nvPr/>
        </p:nvSpPr>
        <p:spPr>
          <a:xfrm>
            <a:off x="3825940" y="3085698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Akhil Katha</a:t>
            </a:r>
            <a:b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50442207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22" name="Google Shape;722;p25"/>
          <p:cNvSpPr txBox="1"/>
          <p:nvPr/>
        </p:nvSpPr>
        <p:spPr>
          <a:xfrm>
            <a:off x="5597449" y="3081308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Suriya</a:t>
            </a:r>
            <a:r>
              <a:rPr b="1" i="0" lang="en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Badrinath</a:t>
            </a:r>
            <a:br>
              <a:rPr b="0" i="0" lang="en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50442121</a:t>
            </a:r>
            <a:endParaRPr b="0" i="0" sz="8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Man - Free people icons" id="723" name="Google Shape;7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413" y="1482212"/>
            <a:ext cx="1489200" cy="148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vatar, circle, female, human, business woman, user, woman icon - Download  on Iconfinder" id="724" name="Google Shape;72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351" y="1429634"/>
            <a:ext cx="1570131" cy="1570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- Free people icons" id="725" name="Google Shape;72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5580" y="1462995"/>
            <a:ext cx="1489200" cy="148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vatar, circle, female, human, business woman, user, woman icon - Download  on Iconfinder" id="726" name="Google Shape;72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6518" y="1410851"/>
            <a:ext cx="1570131" cy="1570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- Free people icons" id="727" name="Google Shape;72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88387" y="1491782"/>
            <a:ext cx="1489200" cy="1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25"/>
          <p:cNvSpPr txBox="1"/>
          <p:nvPr/>
        </p:nvSpPr>
        <p:spPr>
          <a:xfrm>
            <a:off x="7376075" y="3081308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Dongkyu</a:t>
            </a:r>
            <a:r>
              <a:rPr b="1" i="0" lang="en" sz="12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Lee</a:t>
            </a:r>
            <a:br>
              <a:rPr b="0" i="0" lang="en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50039553</a:t>
            </a:r>
            <a:endParaRPr b="0" i="0" sz="8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3"/>
          <p:cNvSpPr txBox="1"/>
          <p:nvPr>
            <p:ph type="title"/>
          </p:nvPr>
        </p:nvSpPr>
        <p:spPr>
          <a:xfrm>
            <a:off x="-22325" y="6298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OPTIMIZATION- BEHAVIOUR  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6" name="Google Shape;916;p43"/>
          <p:cNvSpPr txBox="1"/>
          <p:nvPr>
            <p:ph idx="4294967295" type="body"/>
          </p:nvPr>
        </p:nvSpPr>
        <p:spPr>
          <a:xfrm>
            <a:off x="-12" y="1136150"/>
            <a:ext cx="5106300" cy="2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Approach: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SVM tuning is carried out with Linear Kernel, Polynomial Kernel, Gaussian Radial Basis Function (RBF), and Sigmoid Kernel. Selected is the RBF.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Randomized train test split is performed. A loop of 10 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distinct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variations along with cross-validation is performed. No difference is noticed in terms of behaviour.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 perfect hyperplane with many support vectors across the margin.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17" name="Google Shape;9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700" y="1136150"/>
            <a:ext cx="2592400" cy="36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0" y="3430850"/>
            <a:ext cx="3491800" cy="17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0650" y="3237100"/>
            <a:ext cx="2307055" cy="19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4"/>
          <p:cNvSpPr txBox="1"/>
          <p:nvPr>
            <p:ph type="title"/>
          </p:nvPr>
        </p:nvSpPr>
        <p:spPr>
          <a:xfrm>
            <a:off x="-49648" y="33080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QUALITATIVE ANALYSIS - RESULTS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925" name="Google Shape;925;p44"/>
          <p:cNvGraphicFramePr/>
          <p:nvPr/>
        </p:nvGraphicFramePr>
        <p:xfrm>
          <a:off x="1455994" y="1743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{709029C5-A101-4F10-B60A-0651D2929E25}</a:tableStyleId>
              </a:tblPr>
              <a:tblGrid>
                <a:gridCol w="2294175"/>
                <a:gridCol w="1053775"/>
                <a:gridCol w="1357250"/>
                <a:gridCol w="1169650"/>
              </a:tblGrid>
              <a:tr h="38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Method</a:t>
                      </a:r>
                      <a:endParaRPr b="1"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Accuracy</a:t>
                      </a:r>
                      <a:endParaRPr b="1"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Sensitivity</a:t>
                      </a:r>
                      <a:endParaRPr b="1"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Specificity</a:t>
                      </a:r>
                      <a:endParaRPr b="1"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Logistic Regression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100%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31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Decision Tree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100%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Random Forest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100%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31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" sz="1400" u="none" cap="none" strike="noStrike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Bagging/Boosting</a:t>
                      </a:r>
                      <a:endParaRPr b="0" i="0"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100%</a:t>
                      </a:r>
                      <a:endParaRPr b="0" i="0"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</a:t>
                      </a:r>
                      <a:endParaRPr b="0" i="0"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</a:t>
                      </a:r>
                      <a:endParaRPr b="0" i="0"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Support Vector Machine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99.04</a:t>
                      </a: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%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0.8500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32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K - Nearest Neighbour</a:t>
                      </a:r>
                      <a:endParaRPr sz="1400" u="none" cap="none" strike="noStrike"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92.36%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0.9233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1.000</a:t>
                      </a:r>
                      <a:endParaRPr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5"/>
          <p:cNvSpPr txBox="1"/>
          <p:nvPr>
            <p:ph type="title"/>
          </p:nvPr>
        </p:nvSpPr>
        <p:spPr>
          <a:xfrm>
            <a:off x="-22325" y="3250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CONCLUSIONS 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1" name="Google Shape;931;p45"/>
          <p:cNvSpPr txBox="1"/>
          <p:nvPr/>
        </p:nvSpPr>
        <p:spPr>
          <a:xfrm>
            <a:off x="151525" y="1475975"/>
            <a:ext cx="72405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The possible reasons of obtaining the highest accuracies across all the models could be the following: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There might not be enough diversity in the collected data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Perhaps we need to further enhance the model by exploratory data analysis through hypothesis testing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We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systematically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followed the right process using principles/methods we were taught in class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6"/>
          <p:cNvSpPr txBox="1"/>
          <p:nvPr>
            <p:ph type="title"/>
          </p:nvPr>
        </p:nvSpPr>
        <p:spPr>
          <a:xfrm>
            <a:off x="-22325" y="3250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ACKNOWLEDGEMENTS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7" name="Google Shape;937;p46"/>
          <p:cNvSpPr txBox="1"/>
          <p:nvPr>
            <p:ph idx="4294967295" type="body"/>
          </p:nvPr>
        </p:nvSpPr>
        <p:spPr>
          <a:xfrm>
            <a:off x="739680" y="13811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Titillium Web"/>
              <a:buChar char="•"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Special thanks to</a:t>
            </a:r>
            <a:endParaRPr b="1" sz="1400" u="sng">
              <a:solidFill>
                <a:srgbClr val="6E86B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Dr. Scott Broderick. , 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University</a:t>
            </a: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 at Buffalo</a:t>
            </a:r>
            <a:endParaRPr b="1"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Department of Materials Design and Innovation</a:t>
            </a:r>
            <a:endParaRPr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School of Engineering and Applied Sciences</a:t>
            </a:r>
            <a:endParaRPr sz="1400">
              <a:solidFill>
                <a:srgbClr val="6E86B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7"/>
          <p:cNvSpPr txBox="1"/>
          <p:nvPr>
            <p:ph type="title"/>
          </p:nvPr>
        </p:nvSpPr>
        <p:spPr>
          <a:xfrm>
            <a:off x="434875" y="18490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100">
                <a:latin typeface="Titillium Web"/>
                <a:ea typeface="Titillium Web"/>
                <a:cs typeface="Titillium Web"/>
                <a:sym typeface="Titillium Web"/>
              </a:rPr>
              <a:t>THANK YOU!</a:t>
            </a:r>
            <a:endParaRPr sz="5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3" name="Google Shape;943;p47"/>
          <p:cNvSpPr txBox="1"/>
          <p:nvPr>
            <p:ph idx="4294967295" type="body"/>
          </p:nvPr>
        </p:nvSpPr>
        <p:spPr>
          <a:xfrm>
            <a:off x="557425" y="2797314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sz="14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25690"/>
          </a:blip>
          <a:stretch>
            <a:fillRect/>
          </a:stretch>
        </a:blip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6"/>
          <p:cNvSpPr txBox="1"/>
          <p:nvPr>
            <p:ph type="title"/>
          </p:nvPr>
        </p:nvSpPr>
        <p:spPr>
          <a:xfrm>
            <a:off x="375" y="547550"/>
            <a:ext cx="5313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DOMAIN</a:t>
            </a:r>
            <a:r>
              <a:rPr lang="en" sz="2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KNOWLEDGE</a:t>
            </a:r>
            <a:endParaRPr sz="2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34" name="Google Shape;734;p26"/>
          <p:cNvSpPr txBox="1"/>
          <p:nvPr>
            <p:ph idx="2" type="body"/>
          </p:nvPr>
        </p:nvSpPr>
        <p:spPr>
          <a:xfrm>
            <a:off x="3063775" y="1825359"/>
            <a:ext cx="34341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AUTOMATION &amp; MOTION TECHNOLOGY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Various sensors are associated with the vision technology for Image Processing.</a:t>
            </a:r>
            <a:endParaRPr sz="14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The collected data from the respective hardware (features/independent variables/descriptors) build up a complete dataset that demonstrates the process yield (target variable)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735" name="Google Shape;735;p26"/>
          <p:cNvSpPr txBox="1"/>
          <p:nvPr>
            <p:ph idx="1" type="body"/>
          </p:nvPr>
        </p:nvSpPr>
        <p:spPr>
          <a:xfrm>
            <a:off x="0" y="1097776"/>
            <a:ext cx="37308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tillium Web"/>
                <a:ea typeface="Titillium Web"/>
                <a:cs typeface="Titillium Web"/>
                <a:sym typeface="Titillium Web"/>
              </a:rPr>
              <a:t>WHAT IS A SEMICONDUCTOR WAFER ?</a:t>
            </a:r>
            <a:r>
              <a:rPr b="1"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latin typeface="Titillium Web"/>
                <a:ea typeface="Titillium Web"/>
                <a:cs typeface="Titillium Web"/>
                <a:sym typeface="Titillium Web"/>
              </a:rPr>
              <a:t>A thin slice of semiconductor substance, like crystalline silicon, used in electronics for the making of integrated circuits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36" name="Google Shape;736;p26"/>
          <p:cNvSpPr txBox="1"/>
          <p:nvPr/>
        </p:nvSpPr>
        <p:spPr>
          <a:xfrm>
            <a:off x="0" y="2283707"/>
            <a:ext cx="3433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PRODUCTION OF WAFERS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tillium Web"/>
              <a:buChar char="▫"/>
            </a:pPr>
            <a:r>
              <a:rPr b="0" i="0" lang="en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combined functionality of the computer vision, sensors and servo make up the fabrication sequence, and it is extremely difficult to identify the multiple sources of defect.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tillium Web"/>
              <a:buChar char="▫"/>
            </a:pPr>
            <a:r>
              <a:rPr b="0" i="0" lang="en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 this scenario visualizing the patterns about features dependence will be beneficial to make business decisions.</a:t>
            </a:r>
            <a:endParaRPr/>
          </a:p>
        </p:txBody>
      </p:sp>
      <p:sp>
        <p:nvSpPr>
          <p:cNvPr id="737" name="Google Shape;737;p26"/>
          <p:cNvSpPr txBox="1"/>
          <p:nvPr/>
        </p:nvSpPr>
        <p:spPr>
          <a:xfrm>
            <a:off x="6127898" y="1168130"/>
            <a:ext cx="3030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WHY DO WE NEED TO BUILD A MODEL?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mining and machine learning principles to build a model that predicts the product quality based upon the descriptors measurement values.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▫"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Hence, methodologies of supervised machine learning will be used.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ee Chart Icon, Symbol. PNG, SVG Download." id="738" name="Google Shape;7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4092008"/>
            <a:ext cx="637836" cy="63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26"/>
          <p:cNvSpPr txBox="1"/>
          <p:nvPr/>
        </p:nvSpPr>
        <p:spPr>
          <a:xfrm>
            <a:off x="4283909" y="4065584"/>
            <a:ext cx="40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VISUALIZING THE PATTERNS ABOUT FEATURES DEPENDENCE WILL BE BENEFICIAL TO MAKE BUSINESS DECISIONS.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 txBox="1"/>
          <p:nvPr>
            <p:ph type="title"/>
          </p:nvPr>
        </p:nvSpPr>
        <p:spPr>
          <a:xfrm>
            <a:off x="-51211" y="2797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ROADMAP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45" name="Google Shape;745;p27"/>
          <p:cNvSpPr/>
          <p:nvPr/>
        </p:nvSpPr>
        <p:spPr>
          <a:xfrm>
            <a:off x="0" y="2142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7"/>
          <p:cNvSpPr/>
          <p:nvPr/>
        </p:nvSpPr>
        <p:spPr>
          <a:xfrm>
            <a:off x="0" y="2142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7" name="Google Shape;747;p27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748" name="Google Shape;748;p27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 cap="flat" cmpd="sng" w="9525">
              <a:solidFill>
                <a:srgbClr val="333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333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b="0" i="0" sz="6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750" name="Google Shape;750;p27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751" name="Google Shape;751;p27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b="0" i="0" sz="6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753" name="Google Shape;753;p27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754" name="Google Shape;754;p27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b="0" i="0" sz="6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756" name="Google Shape;756;p27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757" name="Google Shape;757;p27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b="0" i="0" sz="6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759" name="Google Shape;759;p27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760" name="Google Shape;760;p27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b="0" i="0" sz="6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762" name="Google Shape;762;p27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763" name="Google Shape;763;p27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b="0" i="0" sz="6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765" name="Google Shape;765;p27"/>
          <p:cNvSpPr txBox="1"/>
          <p:nvPr/>
        </p:nvSpPr>
        <p:spPr>
          <a:xfrm>
            <a:off x="1379850" y="9847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source/domain exploration</a:t>
            </a:r>
            <a:endParaRPr b="0" i="0" sz="9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6" name="Google Shape;766;p27"/>
          <p:cNvSpPr txBox="1"/>
          <p:nvPr/>
        </p:nvSpPr>
        <p:spPr>
          <a:xfrm>
            <a:off x="3407925" y="1206750"/>
            <a:ext cx="12864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building-hypertuning</a:t>
            </a:r>
            <a:endParaRPr b="0" i="0" sz="9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7" name="Google Shape;767;p27"/>
          <p:cNvSpPr txBox="1"/>
          <p:nvPr/>
        </p:nvSpPr>
        <p:spPr>
          <a:xfrm>
            <a:off x="5479700" y="1304150"/>
            <a:ext cx="12864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Deployment</a:t>
            </a:r>
            <a:endParaRPr b="0" i="0" sz="9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8" name="Google Shape;768;p27"/>
          <p:cNvSpPr txBox="1"/>
          <p:nvPr/>
        </p:nvSpPr>
        <p:spPr>
          <a:xfrm>
            <a:off x="2378600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</a:t>
            </a: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engineering/Exploratory data analysis</a:t>
            </a:r>
            <a:endParaRPr b="0" i="0" sz="9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69" name="Google Shape;769;p27"/>
          <p:cNvSpPr txBox="1"/>
          <p:nvPr/>
        </p:nvSpPr>
        <p:spPr>
          <a:xfrm>
            <a:off x="4426455" y="37777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Evaluation with randomization</a:t>
            </a:r>
            <a:endParaRPr b="0" i="0" sz="9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70" name="Google Shape;770;p27"/>
          <p:cNvSpPr txBox="1"/>
          <p:nvPr/>
        </p:nvSpPr>
        <p:spPr>
          <a:xfrm>
            <a:off x="6474310" y="37777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Continuous Improvement</a:t>
            </a:r>
            <a:endParaRPr b="0" i="0" sz="900" u="none" cap="none" strike="noStrike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8"/>
          <p:cNvSpPr txBox="1"/>
          <p:nvPr>
            <p:ph type="title"/>
          </p:nvPr>
        </p:nvSpPr>
        <p:spPr>
          <a:xfrm>
            <a:off x="-22325" y="6298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DATASET</a:t>
            </a:r>
            <a:endParaRPr sz="5000"/>
          </a:p>
        </p:txBody>
      </p:sp>
      <p:sp>
        <p:nvSpPr>
          <p:cNvPr id="776" name="Google Shape;776;p28"/>
          <p:cNvSpPr txBox="1"/>
          <p:nvPr>
            <p:ph idx="4294967295" type="subTitle"/>
          </p:nvPr>
        </p:nvSpPr>
        <p:spPr>
          <a:xfrm>
            <a:off x="143470" y="2270935"/>
            <a:ext cx="3879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Source - UCI/Professor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https://archive.ics.uci.edu/ml/datasets/SECOM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77" name="Google Shape;7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992" y="1435105"/>
            <a:ext cx="4020922" cy="2463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" name="Google Shape;778;p28"/>
          <p:cNvGrpSpPr/>
          <p:nvPr/>
        </p:nvGrpSpPr>
        <p:grpSpPr>
          <a:xfrm>
            <a:off x="3177368" y="1260793"/>
            <a:ext cx="5204584" cy="2950204"/>
            <a:chOff x="1177450" y="241631"/>
            <a:chExt cx="6173152" cy="3616776"/>
          </a:xfrm>
        </p:grpSpPr>
        <p:sp>
          <p:nvSpPr>
            <p:cNvPr id="779" name="Google Shape;779;p28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9"/>
          <p:cNvSpPr txBox="1"/>
          <p:nvPr>
            <p:ph type="title"/>
          </p:nvPr>
        </p:nvSpPr>
        <p:spPr>
          <a:xfrm>
            <a:off x="-29413" y="439987"/>
            <a:ext cx="76860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DATA SUMMARY</a:t>
            </a:r>
            <a:endParaRPr/>
          </a:p>
        </p:txBody>
      </p:sp>
      <p:pic>
        <p:nvPicPr>
          <p:cNvPr id="788" name="Google Shape;7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425" y="1261450"/>
            <a:ext cx="5798974" cy="2970349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29"/>
          <p:cNvSpPr txBox="1"/>
          <p:nvPr/>
        </p:nvSpPr>
        <p:spPr>
          <a:xfrm>
            <a:off x="46675" y="2149525"/>
            <a:ext cx="35709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Rows: 1567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Columns: 592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Missing Values: 41951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Total Observations: 927664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Discrete Column: Response Variable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00" y="2350325"/>
            <a:ext cx="5020452" cy="27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0"/>
          <p:cNvSpPr txBox="1"/>
          <p:nvPr/>
        </p:nvSpPr>
        <p:spPr>
          <a:xfrm>
            <a:off x="-76200" y="1051625"/>
            <a:ext cx="622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Dealing with missing values by median imputation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Data Normalization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Multicollinearity (removed highly correlated features)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Removed low/zero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correlated features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with target variable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Removed insignificant columns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796" name="Google Shape;7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925" y="1111820"/>
            <a:ext cx="3794077" cy="198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4950" y="3186075"/>
            <a:ext cx="3829052" cy="1957426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30"/>
          <p:cNvSpPr txBox="1"/>
          <p:nvPr/>
        </p:nvSpPr>
        <p:spPr>
          <a:xfrm>
            <a:off x="-76200" y="624575"/>
            <a:ext cx="432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 ENGINEERING</a:t>
            </a:r>
            <a:endParaRPr b="1" sz="2200">
              <a:solidFill>
                <a:srgbClr val="005BB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1"/>
          <p:cNvSpPr txBox="1"/>
          <p:nvPr/>
        </p:nvSpPr>
        <p:spPr>
          <a:xfrm>
            <a:off x="-62000" y="610775"/>
            <a:ext cx="649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OUTLIER ANALYSIS</a:t>
            </a:r>
            <a:endParaRPr b="1" sz="2200">
              <a:solidFill>
                <a:srgbClr val="005BB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4" name="Google Shape;804;p31"/>
          <p:cNvSpPr txBox="1"/>
          <p:nvPr/>
        </p:nvSpPr>
        <p:spPr>
          <a:xfrm>
            <a:off x="0" y="927125"/>
            <a:ext cx="4492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The sensor measurements could not be wrong, but for the purpose of model building we must deal with the outliers.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S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ensor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measurements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were fine-tuned within the range.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"/>
              <a:buChar char="●"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The boxplots demonstrate the before (almost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all the features have huge outliers) and after 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scenarios.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05" name="Google Shape;8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695" y="1733550"/>
            <a:ext cx="3810754" cy="1651051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31"/>
          <p:cNvSpPr txBox="1"/>
          <p:nvPr/>
        </p:nvSpPr>
        <p:spPr>
          <a:xfrm>
            <a:off x="6166450" y="1549850"/>
            <a:ext cx="88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BEFORE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07" name="Google Shape;8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00" y="3273639"/>
            <a:ext cx="3810750" cy="1596361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31"/>
          <p:cNvSpPr txBox="1"/>
          <p:nvPr/>
        </p:nvSpPr>
        <p:spPr>
          <a:xfrm>
            <a:off x="1975450" y="3052525"/>
            <a:ext cx="88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AFTER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 txBox="1"/>
          <p:nvPr>
            <p:ph idx="4294967295" type="ctrTitle"/>
          </p:nvPr>
        </p:nvSpPr>
        <p:spPr>
          <a:xfrm>
            <a:off x="350947" y="1141303"/>
            <a:ext cx="6353400" cy="21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</a:pPr>
            <a:r>
              <a:rPr b="0" i="0" lang="en" sz="6600" u="none" cap="none" strike="noStrike">
                <a:solidFill>
                  <a:srgbClr val="000000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DIMENSIONALITY REDUCTION</a:t>
            </a:r>
            <a:endParaRPr b="0" i="0" sz="6600" u="none" cap="none" strike="noStrike">
              <a:solidFill>
                <a:srgbClr val="000000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14" name="Google Shape;814;p32"/>
          <p:cNvSpPr txBox="1"/>
          <p:nvPr>
            <p:ph idx="4294967295" type="subTitle"/>
          </p:nvPr>
        </p:nvSpPr>
        <p:spPr>
          <a:xfrm>
            <a:off x="408547" y="3455966"/>
            <a:ext cx="5178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F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eature reduction process is done using F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eature Engineering that aligns with p</a:t>
            </a:r>
            <a:r>
              <a:rPr i="0" lang="en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rincipal 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</a:t>
            </a:r>
            <a:r>
              <a:rPr i="0" lang="en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omponent 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</a:t>
            </a:r>
            <a:r>
              <a:rPr i="0" lang="en" sz="1400" u="none" cap="none" strike="noStrik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nalysis </a:t>
            </a:r>
            <a:endParaRPr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5" name="Google Shape;815;p32"/>
          <p:cNvSpPr txBox="1"/>
          <p:nvPr/>
        </p:nvSpPr>
        <p:spPr>
          <a:xfrm>
            <a:off x="6156850" y="2973081"/>
            <a:ext cx="191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Spectral"/>
                <a:ea typeface="Spectral"/>
                <a:cs typeface="Spectral"/>
                <a:sym typeface="Spectral"/>
              </a:rPr>
              <a:t>213</a:t>
            </a:r>
            <a:endParaRPr i="0" sz="6000" u="none" cap="none" strike="noStrike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6" name="Google Shape;816;p32"/>
          <p:cNvSpPr txBox="1"/>
          <p:nvPr/>
        </p:nvSpPr>
        <p:spPr>
          <a:xfrm>
            <a:off x="7113008" y="3737986"/>
            <a:ext cx="182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latin typeface="Titillium Web"/>
                <a:ea typeface="Titillium Web"/>
                <a:cs typeface="Titillium Web"/>
                <a:sym typeface="Titillium Web"/>
              </a:rPr>
              <a:t>Features</a:t>
            </a:r>
            <a:endParaRPr sz="1000"/>
          </a:p>
        </p:txBody>
      </p:sp>
      <p:sp>
        <p:nvSpPr>
          <p:cNvPr id="817" name="Google Shape;817;p32"/>
          <p:cNvSpPr txBox="1"/>
          <p:nvPr/>
        </p:nvSpPr>
        <p:spPr>
          <a:xfrm>
            <a:off x="6931695" y="1276463"/>
            <a:ext cx="191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Spectral"/>
                <a:ea typeface="Spectral"/>
                <a:cs typeface="Spectral"/>
                <a:sym typeface="Spectral"/>
              </a:rPr>
              <a:t>590</a:t>
            </a:r>
            <a:r>
              <a:rPr b="0" i="0" lang="en" sz="6000" u="none" cap="none" strike="noStrike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/>
          </a:p>
        </p:txBody>
      </p:sp>
      <p:sp>
        <p:nvSpPr>
          <p:cNvPr id="818" name="Google Shape;818;p32"/>
          <p:cNvSpPr txBox="1"/>
          <p:nvPr/>
        </p:nvSpPr>
        <p:spPr>
          <a:xfrm>
            <a:off x="7887852" y="2028357"/>
            <a:ext cx="112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u="none" cap="none" strike="noStrike">
                <a:latin typeface="Titillium Web"/>
                <a:ea typeface="Titillium Web"/>
                <a:cs typeface="Titillium Web"/>
                <a:sym typeface="Titillium Web"/>
              </a:rPr>
              <a:t>Features</a:t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9" name="Google Shape;819;p32"/>
          <p:cNvSpPr/>
          <p:nvPr/>
        </p:nvSpPr>
        <p:spPr>
          <a:xfrm rot="7575290">
            <a:off x="6839951" y="2422579"/>
            <a:ext cx="922253" cy="4226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333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0" name="Google Shape;820;p32"/>
          <p:cNvGrpSpPr/>
          <p:nvPr/>
        </p:nvGrpSpPr>
        <p:grpSpPr>
          <a:xfrm>
            <a:off x="4861914" y="2262740"/>
            <a:ext cx="725524" cy="672183"/>
            <a:chOff x="5770007" y="5489899"/>
            <a:chExt cx="712976" cy="720067"/>
          </a:xfrm>
        </p:grpSpPr>
        <p:sp>
          <p:nvSpPr>
            <p:cNvPr id="821" name="Google Shape;821;p3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B Powerpoint Template">
  <a:themeElements>
    <a:clrScheme name="Custom 2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