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2" r:id="rId3"/>
    <p:sldId id="261" r:id="rId4"/>
    <p:sldId id="263" r:id="rId5"/>
    <p:sldId id="256" r:id="rId6"/>
    <p:sldId id="264" r:id="rId7"/>
    <p:sldId id="265" r:id="rId8"/>
    <p:sldId id="259" r:id="rId9"/>
    <p:sldId id="258" r:id="rId10"/>
    <p:sldId id="266" r:id="rId11"/>
    <p:sldId id="260" r:id="rId12"/>
    <p:sldId id="267" r:id="rId13"/>
    <p:sldId id="272" r:id="rId14"/>
    <p:sldId id="268" r:id="rId15"/>
    <p:sldId id="269" r:id="rId16"/>
    <p:sldId id="271" r:id="rId17"/>
    <p:sldId id="273" r:id="rId18"/>
  </p:sldIdLst>
  <p:sldSz cx="12192000" cy="685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13769C-1968-488A-AF85-9D66991DDF2A}">
          <p14:sldIdLst/>
        </p14:section>
        <p14:section name="Untitled Section" id="{7A662549-07A8-4C52-82CB-25FE08EBA2FE}">
          <p14:sldIdLst>
            <p14:sldId id="257"/>
            <p14:sldId id="262"/>
            <p14:sldId id="261"/>
            <p14:sldId id="263"/>
            <p14:sldId id="256"/>
            <p14:sldId id="264"/>
            <p14:sldId id="265"/>
            <p14:sldId id="259"/>
            <p14:sldId id="258"/>
            <p14:sldId id="266"/>
            <p14:sldId id="260"/>
            <p14:sldId id="267"/>
            <p14:sldId id="272"/>
            <p14:sldId id="268"/>
            <p14:sldId id="269"/>
            <p14:sldId id="271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E2E0"/>
    <a:srgbClr val="21E1D9"/>
    <a:srgbClr val="FAF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623"/>
            <a:ext cx="9144000" cy="2388153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3602873"/>
            <a:ext cx="9144000" cy="1656145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185" indent="0" algn="ctr">
              <a:buNone/>
              <a:defRPr sz="2000"/>
            </a:lvl2pPr>
            <a:lvl3pPr marL="914367" indent="0" algn="ctr">
              <a:buNone/>
              <a:defRPr sz="1801"/>
            </a:lvl3pPr>
            <a:lvl4pPr marL="1371552" indent="0" algn="ctr">
              <a:buNone/>
              <a:defRPr sz="1600"/>
            </a:lvl4pPr>
            <a:lvl5pPr marL="1828737" indent="0" algn="ctr">
              <a:buNone/>
              <a:defRPr sz="1600"/>
            </a:lvl5pPr>
            <a:lvl6pPr marL="2285921" indent="0" algn="ctr">
              <a:buNone/>
              <a:defRPr sz="1600"/>
            </a:lvl6pPr>
            <a:lvl7pPr marL="2743104" indent="0" algn="ctr">
              <a:buNone/>
              <a:defRPr sz="1600"/>
            </a:lvl7pPr>
            <a:lvl8pPr marL="3200289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67FF-615D-47CB-AD7F-2AEBA2D7BECF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7011-1F0A-4F01-BA62-C2B62D722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9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67FF-615D-47CB-AD7F-2AEBA2D7BECF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7011-1F0A-4F01-BA62-C2B62D722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7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209"/>
            <a:ext cx="2628901" cy="58131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209"/>
            <a:ext cx="7734300" cy="58131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67FF-615D-47CB-AD7F-2AEBA2D7BECF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7011-1F0A-4F01-BA62-C2B62D722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51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67FF-615D-47CB-AD7F-2AEBA2D7BECF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7011-1F0A-4F01-BA62-C2B62D722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85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0135"/>
            <a:ext cx="10515601" cy="2853398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90526"/>
            <a:ext cx="10515601" cy="1500534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82000"/>
                  </a:schemeClr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67" indent="0">
              <a:buNone/>
              <a:defRPr sz="1801">
                <a:solidFill>
                  <a:schemeClr val="tx1">
                    <a:tint val="82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3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2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10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28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67FF-615D-47CB-AD7F-2AEBA2D7BECF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7011-1F0A-4F01-BA62-C2B62D722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24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2" y="1826048"/>
            <a:ext cx="5181600" cy="4352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6048"/>
            <a:ext cx="5181600" cy="4352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67FF-615D-47CB-AD7F-2AEBA2D7BECF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7011-1F0A-4F01-BA62-C2B62D722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41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210"/>
            <a:ext cx="10515601" cy="13258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553"/>
            <a:ext cx="5157787" cy="824103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185" indent="0">
              <a:buNone/>
              <a:defRPr sz="2000" b="1"/>
            </a:lvl2pPr>
            <a:lvl3pPr marL="914367" indent="0">
              <a:buNone/>
              <a:defRPr sz="1801" b="1"/>
            </a:lvl3pPr>
            <a:lvl4pPr marL="1371552" indent="0">
              <a:buNone/>
              <a:defRPr sz="1600" b="1"/>
            </a:lvl4pPr>
            <a:lvl5pPr marL="1828737" indent="0">
              <a:buNone/>
              <a:defRPr sz="1600" b="1"/>
            </a:lvl5pPr>
            <a:lvl6pPr marL="2285921" indent="0">
              <a:buNone/>
              <a:defRPr sz="1600" b="1"/>
            </a:lvl6pPr>
            <a:lvl7pPr marL="2743104" indent="0">
              <a:buNone/>
              <a:defRPr sz="1600" b="1"/>
            </a:lvl7pPr>
            <a:lvl8pPr marL="3200289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656"/>
            <a:ext cx="5157787" cy="3685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553"/>
            <a:ext cx="5183187" cy="824103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185" indent="0">
              <a:buNone/>
              <a:defRPr sz="2000" b="1"/>
            </a:lvl2pPr>
            <a:lvl3pPr marL="914367" indent="0">
              <a:buNone/>
              <a:defRPr sz="1801" b="1"/>
            </a:lvl3pPr>
            <a:lvl4pPr marL="1371552" indent="0">
              <a:buNone/>
              <a:defRPr sz="1600" b="1"/>
            </a:lvl4pPr>
            <a:lvl5pPr marL="1828737" indent="0">
              <a:buNone/>
              <a:defRPr sz="1600" b="1"/>
            </a:lvl5pPr>
            <a:lvl6pPr marL="2285921" indent="0">
              <a:buNone/>
              <a:defRPr sz="1600" b="1"/>
            </a:lvl6pPr>
            <a:lvl7pPr marL="2743104" indent="0">
              <a:buNone/>
              <a:defRPr sz="1600" b="1"/>
            </a:lvl7pPr>
            <a:lvl8pPr marL="3200289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656"/>
            <a:ext cx="5183187" cy="3685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67FF-615D-47CB-AD7F-2AEBA2D7BECF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7011-1F0A-4F01-BA62-C2B62D722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11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67FF-615D-47CB-AD7F-2AEBA2D7BECF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7011-1F0A-4F01-BA62-C2B62D722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44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67FF-615D-47CB-AD7F-2AEBA2D7BECF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7011-1F0A-4F01-BA62-C2B62D722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74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307"/>
            <a:ext cx="3932236" cy="1600571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654"/>
            <a:ext cx="6172199" cy="4874754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877"/>
            <a:ext cx="3932236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185" indent="0">
              <a:buNone/>
              <a:defRPr sz="1401"/>
            </a:lvl2pPr>
            <a:lvl3pPr marL="914367" indent="0">
              <a:buNone/>
              <a:defRPr sz="1200"/>
            </a:lvl3pPr>
            <a:lvl4pPr marL="1371552" indent="0">
              <a:buNone/>
              <a:defRPr sz="1001"/>
            </a:lvl4pPr>
            <a:lvl5pPr marL="1828737" indent="0">
              <a:buNone/>
              <a:defRPr sz="1001"/>
            </a:lvl5pPr>
            <a:lvl6pPr marL="2285921" indent="0">
              <a:buNone/>
              <a:defRPr sz="1001"/>
            </a:lvl6pPr>
            <a:lvl7pPr marL="2743104" indent="0">
              <a:buNone/>
              <a:defRPr sz="1001"/>
            </a:lvl7pPr>
            <a:lvl8pPr marL="3200289" indent="0">
              <a:buNone/>
              <a:defRPr sz="1001"/>
            </a:lvl8pPr>
            <a:lvl9pPr marL="3657473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67FF-615D-47CB-AD7F-2AEBA2D7BECF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7011-1F0A-4F01-BA62-C2B62D722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17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307"/>
            <a:ext cx="3932236" cy="1600571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987654"/>
            <a:ext cx="6172199" cy="4874754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185" indent="0">
              <a:buNone/>
              <a:defRPr sz="2799"/>
            </a:lvl2pPr>
            <a:lvl3pPr marL="914367" indent="0">
              <a:buNone/>
              <a:defRPr sz="2399"/>
            </a:lvl3pPr>
            <a:lvl4pPr marL="1371552" indent="0">
              <a:buNone/>
              <a:defRPr sz="2000"/>
            </a:lvl4pPr>
            <a:lvl5pPr marL="1828737" indent="0">
              <a:buNone/>
              <a:defRPr sz="2000"/>
            </a:lvl5pPr>
            <a:lvl6pPr marL="2285921" indent="0">
              <a:buNone/>
              <a:defRPr sz="2000"/>
            </a:lvl6pPr>
            <a:lvl7pPr marL="2743104" indent="0">
              <a:buNone/>
              <a:defRPr sz="2000"/>
            </a:lvl7pPr>
            <a:lvl8pPr marL="3200289" indent="0">
              <a:buNone/>
              <a:defRPr sz="2000"/>
            </a:lvl8pPr>
            <a:lvl9pPr marL="3657473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877"/>
            <a:ext cx="3932236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185" indent="0">
              <a:buNone/>
              <a:defRPr sz="1401"/>
            </a:lvl2pPr>
            <a:lvl3pPr marL="914367" indent="0">
              <a:buNone/>
              <a:defRPr sz="1200"/>
            </a:lvl3pPr>
            <a:lvl4pPr marL="1371552" indent="0">
              <a:buNone/>
              <a:defRPr sz="1001"/>
            </a:lvl4pPr>
            <a:lvl5pPr marL="1828737" indent="0">
              <a:buNone/>
              <a:defRPr sz="1001"/>
            </a:lvl5pPr>
            <a:lvl6pPr marL="2285921" indent="0">
              <a:buNone/>
              <a:defRPr sz="1001"/>
            </a:lvl6pPr>
            <a:lvl7pPr marL="2743104" indent="0">
              <a:buNone/>
              <a:defRPr sz="1001"/>
            </a:lvl7pPr>
            <a:lvl8pPr marL="3200289" indent="0">
              <a:buNone/>
              <a:defRPr sz="1001"/>
            </a:lvl8pPr>
            <a:lvl9pPr marL="3657473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67FF-615D-47CB-AD7F-2AEBA2D7BECF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7011-1F0A-4F01-BA62-C2B62D722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46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3A6419-D795-59C3-B38B-9185FBDFA731}"/>
              </a:ext>
            </a:extLst>
          </p:cNvPr>
          <p:cNvSpPr/>
          <p:nvPr userDrawn="1"/>
        </p:nvSpPr>
        <p:spPr>
          <a:xfrm>
            <a:off x="0" y="0"/>
            <a:ext cx="12192000" cy="6859588"/>
          </a:xfrm>
          <a:prstGeom prst="rect">
            <a:avLst/>
          </a:prstGeom>
          <a:solidFill>
            <a:srgbClr val="FAF9F7"/>
          </a:solidFill>
          <a:ln w="57150">
            <a:solidFill>
              <a:srgbClr val="21E1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210"/>
            <a:ext cx="1051560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6048"/>
            <a:ext cx="1051560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2" y="6357822"/>
            <a:ext cx="2743199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C667FF-615D-47CB-AD7F-2AEBA2D7BECF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7822"/>
            <a:ext cx="411480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7822"/>
            <a:ext cx="2743199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EC7011-1F0A-4F01-BA62-C2B62D722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69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7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76" indent="-228591" algn="l" defTabSz="914367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1" indent="-228591" algn="l" defTabSz="914367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5" indent="-228591" algn="l" defTabSz="914367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328" indent="-228591" algn="l" defTabSz="914367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3" indent="-228591" algn="l" defTabSz="914367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7" indent="-228591" algn="l" defTabSz="914367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0" indent="-228591" algn="l" defTabSz="914367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5" indent="-228591" algn="l" defTabSz="914367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6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91436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7" algn="l" defTabSz="91436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1" algn="l" defTabSz="91436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4" algn="l" defTabSz="91436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9" algn="l" defTabSz="91436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3" algn="l" defTabSz="91436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2AF8FA-B4F5-6CEB-4D98-66DBE2B6F148}"/>
              </a:ext>
            </a:extLst>
          </p:cNvPr>
          <p:cNvSpPr txBox="1"/>
          <p:nvPr/>
        </p:nvSpPr>
        <p:spPr>
          <a:xfrm>
            <a:off x="1028535" y="448119"/>
            <a:ext cx="962405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/>
              <a:t>1. Using Excel, how would you filter the dataset to only show employees aged 30 and above?</a:t>
            </a:r>
            <a:endParaRPr lang="en-IN" sz="180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DD4126D-79E1-04B3-1DF4-F9B43D8695D0}"/>
              </a:ext>
            </a:extLst>
          </p:cNvPr>
          <p:cNvGrpSpPr/>
          <p:nvPr/>
        </p:nvGrpSpPr>
        <p:grpSpPr>
          <a:xfrm>
            <a:off x="1283972" y="1748792"/>
            <a:ext cx="9624060" cy="4776980"/>
            <a:chOff x="1350029" y="1837331"/>
            <a:chExt cx="9115534" cy="4100842"/>
          </a:xfrm>
        </p:grpSpPr>
        <p:pic>
          <p:nvPicPr>
            <p:cNvPr id="6" name="Picture 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34F0F479-14A7-0A0E-D406-528B51CC5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0029" y="1837331"/>
              <a:ext cx="9115534" cy="4100842"/>
            </a:xfrm>
            <a:prstGeom prst="rect">
              <a:avLst/>
            </a:prstGeom>
          </p:spPr>
        </p:pic>
        <p:pic>
          <p:nvPicPr>
            <p:cNvPr id="8" name="Picture 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46CCEF87-690A-68BE-466F-B63E42092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5866" y="3497974"/>
              <a:ext cx="3187620" cy="1386664"/>
            </a:xfrm>
            <a:prstGeom prst="rect">
              <a:avLst/>
            </a:prstGeom>
          </p:spPr>
        </p:pic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A8AE8396-6088-C38A-9328-FD24592D7B52}"/>
                </a:ext>
              </a:extLst>
            </p:cNvPr>
            <p:cNvSpPr/>
            <p:nvPr/>
          </p:nvSpPr>
          <p:spPr>
            <a:xfrm>
              <a:off x="4885362" y="4038244"/>
              <a:ext cx="529692" cy="306124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761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4B7ACC0-FF7D-AF64-50E4-FF2247BAF088}"/>
              </a:ext>
            </a:extLst>
          </p:cNvPr>
          <p:cNvSpPr txBox="1"/>
          <p:nvPr/>
        </p:nvSpPr>
        <p:spPr>
          <a:xfrm>
            <a:off x="1976656" y="830392"/>
            <a:ext cx="6638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840" indent="-120840">
              <a:buClr>
                <a:schemeClr val="tx1">
                  <a:lumMod val="95000"/>
                  <a:lumOff val="5000"/>
                </a:schemeClr>
              </a:buClr>
              <a:buFont typeface="Aptos" panose="020B0004020202020204" pitchFamily="34" charset="0"/>
              <a:buChar char="•"/>
            </a:pPr>
            <a:r>
              <a:rPr lang="en-IN" sz="1600" dirty="0"/>
              <a:t>Click on Filter dropdown for Age column.</a:t>
            </a:r>
          </a:p>
          <a:p>
            <a:pPr marL="120840" indent="-120840">
              <a:buClr>
                <a:schemeClr val="tx1">
                  <a:lumMod val="95000"/>
                  <a:lumOff val="5000"/>
                </a:schemeClr>
              </a:buClr>
              <a:buFont typeface="Aptos" panose="020B0004020202020204" pitchFamily="34" charset="0"/>
              <a:buChar char="•"/>
            </a:pPr>
            <a:r>
              <a:rPr lang="en-IN" sz="1600" dirty="0"/>
              <a:t>Click on Number Filters and select Greater than or equal to.</a:t>
            </a:r>
          </a:p>
          <a:p>
            <a:pPr marL="120840" indent="-120840">
              <a:buClr>
                <a:schemeClr val="tx1">
                  <a:lumMod val="95000"/>
                  <a:lumOff val="5000"/>
                </a:schemeClr>
              </a:buClr>
              <a:buFont typeface="Aptos" panose="020B0004020202020204" pitchFamily="34" charset="0"/>
              <a:buChar char="•"/>
            </a:pPr>
            <a:r>
              <a:rPr lang="en-IN" sz="1600" dirty="0"/>
              <a:t>In custom Autofilter window box enter value = 30 and click ok</a:t>
            </a:r>
            <a:r>
              <a:rPr lang="en-IN" sz="76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7926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B091465-7520-F3E6-C77F-616473218C39}"/>
              </a:ext>
            </a:extLst>
          </p:cNvPr>
          <p:cNvSpPr txBox="1"/>
          <p:nvPr/>
        </p:nvSpPr>
        <p:spPr>
          <a:xfrm>
            <a:off x="1123459" y="624003"/>
            <a:ext cx="951787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/>
              <a:t>10.In Power BI, create a line chart that visualizes the trend of Employee Attrition over the years. </a:t>
            </a:r>
            <a:endParaRPr lang="en-IN" sz="1801" dirty="0"/>
          </a:p>
        </p:txBody>
      </p:sp>
      <p:pic>
        <p:nvPicPr>
          <p:cNvPr id="14" name="Picture 13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0C6733F0-192A-928E-E72D-757EBA1EC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142" y="1398828"/>
            <a:ext cx="8155808" cy="474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36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38AAD0F-E982-821E-EA50-3A7528744A86}"/>
              </a:ext>
            </a:extLst>
          </p:cNvPr>
          <p:cNvSpPr txBox="1"/>
          <p:nvPr/>
        </p:nvSpPr>
        <p:spPr>
          <a:xfrm>
            <a:off x="820781" y="601929"/>
            <a:ext cx="1028917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/>
              <a:t>11. Describe how you would create a star schema for this dataset, explaining the benefits of doing so.</a:t>
            </a:r>
            <a:endParaRPr lang="en-IN" sz="1801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DEDC226-114C-E53F-E1C5-16F2830EB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55" y="1719455"/>
            <a:ext cx="4943545" cy="3835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E23CA7-624B-0815-C97E-0EA6DB03077F}"/>
              </a:ext>
            </a:extLst>
          </p:cNvPr>
          <p:cNvSpPr txBox="1"/>
          <p:nvPr/>
        </p:nvSpPr>
        <p:spPr>
          <a:xfrm>
            <a:off x="5349241" y="1211581"/>
            <a:ext cx="6642805" cy="480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0" indent="-285740">
              <a:buFont typeface="Arial" panose="020B0604020202020204" pitchFamily="34" charset="0"/>
              <a:buChar char="•"/>
            </a:pPr>
            <a:r>
              <a:rPr lang="en-IN" sz="1801" dirty="0"/>
              <a:t>Identify  fact table i.e. </a:t>
            </a:r>
            <a:r>
              <a:rPr lang="en-IN" sz="1801" dirty="0" err="1"/>
              <a:t>general_data</a:t>
            </a:r>
            <a:r>
              <a:rPr lang="en-IN" sz="1801" dirty="0"/>
              <a:t> table.</a:t>
            </a:r>
          </a:p>
          <a:p>
            <a:pPr marL="285740" indent="-285740">
              <a:buFont typeface="Arial" panose="020B0604020202020204" pitchFamily="34" charset="0"/>
              <a:buChar char="•"/>
            </a:pPr>
            <a:r>
              <a:rPr lang="en-IN" sz="1801" dirty="0"/>
              <a:t>Identify dimension tables i.e. </a:t>
            </a:r>
            <a:r>
              <a:rPr lang="en-IN" sz="1801" dirty="0" err="1"/>
              <a:t>in_time</a:t>
            </a:r>
            <a:r>
              <a:rPr lang="en-IN" sz="1801" dirty="0"/>
              <a:t>, </a:t>
            </a:r>
            <a:r>
              <a:rPr lang="en-IN" sz="1801" dirty="0" err="1"/>
              <a:t>out_time</a:t>
            </a:r>
            <a:r>
              <a:rPr lang="en-IN" sz="1801" dirty="0"/>
              <a:t>, </a:t>
            </a:r>
            <a:r>
              <a:rPr lang="en-IN" sz="1801" dirty="0" err="1"/>
              <a:t>employee_survey_data</a:t>
            </a:r>
            <a:r>
              <a:rPr lang="en-IN" sz="1801" dirty="0"/>
              <a:t>, </a:t>
            </a:r>
            <a:r>
              <a:rPr lang="en-IN" sz="1801" dirty="0" err="1"/>
              <a:t>manager_survey_data</a:t>
            </a:r>
            <a:r>
              <a:rPr lang="en-IN" sz="1801" dirty="0"/>
              <a:t>. </a:t>
            </a:r>
          </a:p>
          <a:p>
            <a:pPr marL="285740" indent="-285740">
              <a:buFont typeface="Arial" panose="020B0604020202020204" pitchFamily="34" charset="0"/>
              <a:buChar char="•"/>
            </a:pPr>
            <a:r>
              <a:rPr lang="en-IN" sz="1801" dirty="0"/>
              <a:t>Pick Primary key column (unique identifier) from </a:t>
            </a:r>
            <a:r>
              <a:rPr lang="en-IN" sz="1801" dirty="0" err="1"/>
              <a:t>dimention</a:t>
            </a:r>
            <a:r>
              <a:rPr lang="en-IN" sz="1801" dirty="0"/>
              <a:t> table for which there is reference foreign key column in fact table.</a:t>
            </a:r>
          </a:p>
          <a:p>
            <a:pPr marL="285740" indent="-285740">
              <a:buFont typeface="Arial" panose="020B0604020202020204" pitchFamily="34" charset="0"/>
              <a:buChar char="•"/>
            </a:pPr>
            <a:r>
              <a:rPr lang="en-IN" sz="1801" dirty="0"/>
              <a:t>Established 1-to-1 relationships between fact table and </a:t>
            </a:r>
            <a:r>
              <a:rPr lang="en-IN" sz="1801" dirty="0" err="1"/>
              <a:t>dimention</a:t>
            </a:r>
            <a:r>
              <a:rPr lang="en-IN" sz="1801" dirty="0"/>
              <a:t> tables using the common key columns.</a:t>
            </a:r>
          </a:p>
          <a:p>
            <a:pPr marL="285740" indent="-285740">
              <a:buFont typeface="Arial" panose="020B0604020202020204" pitchFamily="34" charset="0"/>
              <a:buChar char="•"/>
            </a:pPr>
            <a:r>
              <a:rPr lang="en-US" sz="1801" dirty="0"/>
              <a:t>Load the fact and dimension tables into Power BI.</a:t>
            </a:r>
            <a:r>
              <a:rPr lang="en-IN" sz="1801" dirty="0"/>
              <a:t> </a:t>
            </a:r>
          </a:p>
          <a:p>
            <a:r>
              <a:rPr lang="en-IN" sz="1801" b="1" dirty="0"/>
              <a:t>Benefits:</a:t>
            </a:r>
          </a:p>
          <a:p>
            <a:pPr marL="285740" indent="-285740">
              <a:buFont typeface="Arial" panose="020B0604020202020204" pitchFamily="34" charset="0"/>
              <a:buChar char="•"/>
            </a:pPr>
            <a:r>
              <a:rPr lang="en-US" sz="1801" dirty="0"/>
              <a:t>Data model is intuitive, it is easier to understand and analyze.</a:t>
            </a:r>
          </a:p>
          <a:p>
            <a:pPr marL="285740" indent="-285740">
              <a:buFont typeface="Arial" panose="020B0604020202020204" pitchFamily="34" charset="0"/>
              <a:buChar char="•"/>
            </a:pPr>
            <a:r>
              <a:rPr lang="en-US" sz="1801" dirty="0"/>
              <a:t>Easy to add new dimension tables or measures without disrupting existing structures.</a:t>
            </a:r>
          </a:p>
          <a:p>
            <a:pPr marL="285740" indent="-285740">
              <a:buFont typeface="Arial" panose="020B0604020202020204" pitchFamily="34" charset="0"/>
              <a:buChar char="•"/>
            </a:pPr>
            <a:r>
              <a:rPr lang="en-US" sz="1801" dirty="0"/>
              <a:t>Improved query performance with faster data retrieval.</a:t>
            </a:r>
          </a:p>
          <a:p>
            <a:pPr marL="285740" indent="-285740">
              <a:buFont typeface="Arial" panose="020B0604020202020204" pitchFamily="34" charset="0"/>
              <a:buChar char="•"/>
            </a:pPr>
            <a:r>
              <a:rPr lang="en-US" sz="1801" dirty="0"/>
              <a:t>Easy to navigate through the data model, focusing on relevant dimensions and measures for analysis.</a:t>
            </a:r>
          </a:p>
          <a:p>
            <a:pPr marL="285740" indent="-285740">
              <a:buFont typeface="Arial" panose="020B0604020202020204" pitchFamily="34" charset="0"/>
              <a:buChar char="•"/>
            </a:pPr>
            <a:endParaRPr lang="en-IN" sz="1801" dirty="0"/>
          </a:p>
        </p:txBody>
      </p:sp>
    </p:spTree>
    <p:extLst>
      <p:ext uri="{BB962C8B-B14F-4D97-AF65-F5344CB8AC3E}">
        <p14:creationId xmlns:p14="http://schemas.microsoft.com/office/powerpoint/2010/main" val="1909537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B091465-7520-F3E6-C77F-616473218C39}"/>
              </a:ext>
            </a:extLst>
          </p:cNvPr>
          <p:cNvSpPr txBox="1"/>
          <p:nvPr/>
        </p:nvSpPr>
        <p:spPr>
          <a:xfrm>
            <a:off x="1097280" y="796493"/>
            <a:ext cx="972692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/>
              <a:t>12. Using DAX, calculate the rolling 3-month average of Monthly Income for each employee. </a:t>
            </a:r>
            <a:endParaRPr lang="en-IN" sz="180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40D9CC-DB17-1ACE-793C-6ADF327AA495}"/>
              </a:ext>
            </a:extLst>
          </p:cNvPr>
          <p:cNvSpPr txBox="1"/>
          <p:nvPr/>
        </p:nvSpPr>
        <p:spPr>
          <a:xfrm>
            <a:off x="1354726" y="2262053"/>
            <a:ext cx="8972551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0" indent="-285740">
              <a:buFont typeface="Arial" panose="020B0604020202020204" pitchFamily="34" charset="0"/>
              <a:buChar char="•"/>
            </a:pPr>
            <a:r>
              <a:rPr lang="en-IN" sz="1801" dirty="0"/>
              <a:t>Rolling_3-Month_Avg = </a:t>
            </a:r>
          </a:p>
          <a:p>
            <a:r>
              <a:rPr lang="en-IN" sz="1801" dirty="0"/>
              <a:t>	CALCULATE( AVERAGE(‘general data’[</a:t>
            </a:r>
            <a:r>
              <a:rPr lang="en-IN" sz="1801" dirty="0" err="1"/>
              <a:t>MonthlyIncome</a:t>
            </a:r>
            <a:r>
              <a:rPr lang="en-IN" sz="1801" dirty="0"/>
              <a:t>]),</a:t>
            </a:r>
          </a:p>
          <a:p>
            <a:r>
              <a:rPr lang="en-IN" sz="1801" dirty="0"/>
              <a:t>	DATESINPERIOD(‘general data’[Date], LASTDATE(‘general data’[Date]), -3, Month))</a:t>
            </a:r>
          </a:p>
        </p:txBody>
      </p:sp>
    </p:spTree>
    <p:extLst>
      <p:ext uri="{BB962C8B-B14F-4D97-AF65-F5344CB8AC3E}">
        <p14:creationId xmlns:p14="http://schemas.microsoft.com/office/powerpoint/2010/main" val="627739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810290-3503-8F07-5B3E-EAB0F76C6C01}"/>
              </a:ext>
            </a:extLst>
          </p:cNvPr>
          <p:cNvSpPr txBox="1"/>
          <p:nvPr/>
        </p:nvSpPr>
        <p:spPr>
          <a:xfrm>
            <a:off x="1119052" y="460723"/>
            <a:ext cx="9726929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/>
              <a:t>13. Create a hierarchy in Power BI that allows users to drill down from Department to Job Role to further narrow their analysis.</a:t>
            </a:r>
            <a:endParaRPr lang="en-IN" sz="1801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EC78FBC-67C4-4C0A-2A79-E0B920973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50" y="2717961"/>
            <a:ext cx="4127862" cy="3490305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5DA686EC-D376-6951-5883-C460BF8BE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083" y="2717961"/>
            <a:ext cx="3861881" cy="2942611"/>
          </a:xfrm>
          <a:prstGeom prst="rect">
            <a:avLst/>
          </a:prstGeom>
        </p:spPr>
      </p:pic>
      <p:pic>
        <p:nvPicPr>
          <p:cNvPr id="9" name="Picture 8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EE49FA35-0A73-410D-2520-78BD293359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015" y="3047267"/>
            <a:ext cx="3664394" cy="26133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8C3FB2-9AD3-E485-93BB-55DA4B6601A5}"/>
              </a:ext>
            </a:extLst>
          </p:cNvPr>
          <p:cNvSpPr txBox="1"/>
          <p:nvPr/>
        </p:nvSpPr>
        <p:spPr>
          <a:xfrm>
            <a:off x="544286" y="1107055"/>
            <a:ext cx="1120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0" indent="-285740">
              <a:buFont typeface="Arial" panose="020B0604020202020204" pitchFamily="34" charset="0"/>
              <a:buChar char="•"/>
            </a:pPr>
            <a:r>
              <a:rPr lang="en-IN" sz="1600" dirty="0"/>
              <a:t>To create a department hierarchy, right click on Department field from data pane and select create hierarchy.</a:t>
            </a:r>
          </a:p>
          <a:p>
            <a:pPr marL="285740" indent="-285740">
              <a:buFont typeface="Arial" panose="020B0604020202020204" pitchFamily="34" charset="0"/>
              <a:buChar char="•"/>
            </a:pPr>
            <a:r>
              <a:rPr lang="en-IN" sz="1600" dirty="0"/>
              <a:t>Right click on </a:t>
            </a:r>
            <a:r>
              <a:rPr lang="en-IN" sz="1600" dirty="0" err="1"/>
              <a:t>JobRole</a:t>
            </a:r>
            <a:r>
              <a:rPr lang="en-IN" sz="1600" dirty="0"/>
              <a:t> and click add hierarchy and select department, this allows  to create hierarchy of visuals from Department to </a:t>
            </a:r>
            <a:r>
              <a:rPr lang="en-IN" sz="1600" dirty="0" err="1"/>
              <a:t>JobRole</a:t>
            </a:r>
            <a:r>
              <a:rPr lang="en-IN" sz="1600" dirty="0"/>
              <a:t>.</a:t>
            </a:r>
          </a:p>
          <a:p>
            <a:pPr marL="285740" indent="-285740">
              <a:buFont typeface="Arial" panose="020B0604020202020204" pitchFamily="34" charset="0"/>
              <a:buChar char="•"/>
            </a:pPr>
            <a:r>
              <a:rPr lang="en-IN" sz="1600" dirty="0"/>
              <a:t>Similarly Drill down allows to step ahead into visual of selected department.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04FD21B-5F07-80F9-9D6C-5628A8B6C003}"/>
              </a:ext>
            </a:extLst>
          </p:cNvPr>
          <p:cNvSpPr/>
          <p:nvPr/>
        </p:nvSpPr>
        <p:spPr>
          <a:xfrm>
            <a:off x="7820756" y="4713516"/>
            <a:ext cx="487309" cy="30480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</p:spTree>
    <p:extLst>
      <p:ext uri="{BB962C8B-B14F-4D97-AF65-F5344CB8AC3E}">
        <p14:creationId xmlns:p14="http://schemas.microsoft.com/office/powerpoint/2010/main" val="921219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B091465-7520-F3E6-C77F-616473218C39}"/>
              </a:ext>
            </a:extLst>
          </p:cNvPr>
          <p:cNvSpPr txBox="1"/>
          <p:nvPr/>
        </p:nvSpPr>
        <p:spPr>
          <a:xfrm>
            <a:off x="1062991" y="466558"/>
            <a:ext cx="9726929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/>
              <a:t>14. How can you set up parameterized queries in Power BI to allow users to filter data based on the Distance from Home column?</a:t>
            </a:r>
            <a:endParaRPr lang="en-IN" sz="180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CD5B891-162C-1A6E-FDA9-EDB00EC6BA90}"/>
              </a:ext>
            </a:extLst>
          </p:cNvPr>
          <p:cNvGrpSpPr/>
          <p:nvPr/>
        </p:nvGrpSpPr>
        <p:grpSpPr>
          <a:xfrm>
            <a:off x="630930" y="1806994"/>
            <a:ext cx="10434735" cy="4815028"/>
            <a:chOff x="630930" y="1441234"/>
            <a:chExt cx="10434734" cy="4815028"/>
          </a:xfrm>
        </p:grpSpPr>
        <p:pic>
          <p:nvPicPr>
            <p:cNvPr id="4" name="Picture 3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864348A7-5931-74A6-A26C-DAAF22D4F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930" y="1441234"/>
              <a:ext cx="7077309" cy="4815028"/>
            </a:xfrm>
            <a:prstGeom prst="rect">
              <a:avLst/>
            </a:prstGeom>
          </p:spPr>
        </p:pic>
        <p:pic>
          <p:nvPicPr>
            <p:cNvPr id="6" name="Picture 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C93C1320-8E10-ED63-6959-DEBA33648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96" y="1791081"/>
              <a:ext cx="4181368" cy="3913023"/>
            </a:xfrm>
            <a:prstGeom prst="rect">
              <a:avLst/>
            </a:prstGeom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09AB4265-5750-567A-F59E-2CF2C4A781BD}"/>
                </a:ext>
              </a:extLst>
            </p:cNvPr>
            <p:cNvSpPr/>
            <p:nvPr/>
          </p:nvSpPr>
          <p:spPr>
            <a:xfrm>
              <a:off x="4526280" y="2537460"/>
              <a:ext cx="2331720" cy="26289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1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57ACF4D-AF09-1C5C-AB14-F9C66C817BDC}"/>
              </a:ext>
            </a:extLst>
          </p:cNvPr>
          <p:cNvSpPr txBox="1"/>
          <p:nvPr/>
        </p:nvSpPr>
        <p:spPr>
          <a:xfrm>
            <a:off x="1263016" y="1114965"/>
            <a:ext cx="8858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0" indent="-285740">
              <a:buFont typeface="Arial" panose="020B0604020202020204" pitchFamily="34" charset="0"/>
              <a:buChar char="•"/>
            </a:pPr>
            <a:r>
              <a:rPr lang="en-IN" sz="1600" dirty="0"/>
              <a:t>Modelling ribbon &gt; New parameter &gt; Fields &gt; Add Fields &gt; Create.</a:t>
            </a:r>
          </a:p>
          <a:p>
            <a:pPr marL="285740" indent="-285740">
              <a:buFont typeface="Arial" panose="020B0604020202020204" pitchFamily="34" charset="0"/>
              <a:buChar char="•"/>
            </a:pPr>
            <a:r>
              <a:rPr lang="en-IN" sz="1600" dirty="0"/>
              <a:t>Creates slicer which allows to filter data dynamically based on movement of slicer bar.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2A1371-B4C5-5E31-1DC8-98688844626E}"/>
              </a:ext>
            </a:extLst>
          </p:cNvPr>
          <p:cNvSpPr txBox="1"/>
          <p:nvPr/>
        </p:nvSpPr>
        <p:spPr>
          <a:xfrm>
            <a:off x="5499549" y="3660780"/>
            <a:ext cx="91440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1" dirty="0">
                <a:solidFill>
                  <a:schemeClr val="accent2">
                    <a:lumMod val="75000"/>
                  </a:schemeClr>
                </a:solidFill>
              </a:rPr>
              <a:t>Slicer</a:t>
            </a:r>
          </a:p>
        </p:txBody>
      </p:sp>
    </p:spTree>
    <p:extLst>
      <p:ext uri="{BB962C8B-B14F-4D97-AF65-F5344CB8AC3E}">
        <p14:creationId xmlns:p14="http://schemas.microsoft.com/office/powerpoint/2010/main" val="2887977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B091465-7520-F3E6-C77F-616473218C39}"/>
              </a:ext>
            </a:extLst>
          </p:cNvPr>
          <p:cNvSpPr txBox="1"/>
          <p:nvPr/>
        </p:nvSpPr>
        <p:spPr>
          <a:xfrm>
            <a:off x="746760" y="199363"/>
            <a:ext cx="10740390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/>
              <a:t>15. In Excel, calculate the total Monthly Income for each Department, considering only the employees with a Job Level greater than or equal to 3.</a:t>
            </a:r>
            <a:endParaRPr lang="en-IN" sz="1801" dirty="0"/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973B1AD3-ACF3-4A9C-7B80-0AE04B310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60" y="2117214"/>
            <a:ext cx="7167381" cy="21996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F6DAF8-0D4E-2485-FC2C-69CA8E7028F0}"/>
              </a:ext>
            </a:extLst>
          </p:cNvPr>
          <p:cNvSpPr txBox="1"/>
          <p:nvPr/>
        </p:nvSpPr>
        <p:spPr>
          <a:xfrm>
            <a:off x="1102997" y="845694"/>
            <a:ext cx="9986010" cy="120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0" indent="-285740">
              <a:buFont typeface="Arial" panose="020B0604020202020204" pitchFamily="34" charset="0"/>
              <a:buChar char="•"/>
            </a:pPr>
            <a:r>
              <a:rPr lang="en-IN" sz="1801" dirty="0"/>
              <a:t>Used Filter function to apply condition on table1.</a:t>
            </a:r>
          </a:p>
          <a:p>
            <a:pPr marL="285740" indent="-285740">
              <a:buFont typeface="Arial" panose="020B0604020202020204" pitchFamily="34" charset="0"/>
              <a:buChar char="•"/>
            </a:pPr>
            <a:r>
              <a:rPr lang="en-IN" sz="1801" dirty="0"/>
              <a:t>Applied </a:t>
            </a:r>
            <a:r>
              <a:rPr lang="en-IN" sz="1801" dirty="0" err="1"/>
              <a:t>Choosecols</a:t>
            </a:r>
            <a:r>
              <a:rPr lang="en-IN" sz="1801" dirty="0"/>
              <a:t> functions which facilitates to extract desired columns.</a:t>
            </a:r>
          </a:p>
          <a:p>
            <a:pPr marL="285740" indent="-285740">
              <a:buFont typeface="Arial" panose="020B0604020202020204" pitchFamily="34" charset="0"/>
              <a:buChar char="•"/>
            </a:pPr>
            <a:r>
              <a:rPr lang="en-IN" sz="1801" dirty="0"/>
              <a:t>Finally applied sum function to calculate Total Monthly Income by department.</a:t>
            </a:r>
          </a:p>
          <a:p>
            <a:pPr marL="285740" indent="-285740">
              <a:buFont typeface="Arial" panose="020B0604020202020204" pitchFamily="34" charset="0"/>
              <a:buChar char="•"/>
            </a:pPr>
            <a:r>
              <a:rPr lang="en-US" sz="1801" dirty="0"/>
              <a:t>SUM(CHOOSECOLS(FILTER(Table1,(Table1[</a:t>
            </a:r>
            <a:r>
              <a:rPr lang="en-US" sz="1801" dirty="0" err="1"/>
              <a:t>JobLevel</a:t>
            </a:r>
            <a:r>
              <a:rPr lang="en-US" sz="1801" dirty="0"/>
              <a:t>]&gt;=3)*(Table1[Department]=C5),""),14))</a:t>
            </a:r>
            <a:endParaRPr lang="en-IN" sz="180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39918-A32F-CA83-FA86-E9D3B7B5318A}"/>
              </a:ext>
            </a:extLst>
          </p:cNvPr>
          <p:cNvSpPr txBox="1"/>
          <p:nvPr/>
        </p:nvSpPr>
        <p:spPr>
          <a:xfrm>
            <a:off x="746760" y="4580863"/>
            <a:ext cx="10740390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/>
              <a:t>16. Explain how to perform a What-If analysis in Excel to understand the impact of a 10% increase in Percent Salary Hike on Monthly Income.</a:t>
            </a:r>
            <a:endParaRPr lang="en-IN" sz="1801" dirty="0"/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FD38627-81A7-D379-76BA-E64295FAB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60" y="5491196"/>
            <a:ext cx="7430538" cy="108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35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B091465-7520-F3E6-C77F-616473218C39}"/>
              </a:ext>
            </a:extLst>
          </p:cNvPr>
          <p:cNvSpPr txBox="1"/>
          <p:nvPr/>
        </p:nvSpPr>
        <p:spPr>
          <a:xfrm>
            <a:off x="535305" y="302233"/>
            <a:ext cx="111213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/>
              <a:t>17. Verify if the data adheres to a predefined schema. What actions would you take if you find inconsistencies?</a:t>
            </a:r>
            <a:endParaRPr lang="en-IN" sz="180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14311-B89F-5450-F7B7-CDE92E86EAD0}"/>
              </a:ext>
            </a:extLst>
          </p:cNvPr>
          <p:cNvSpPr txBox="1"/>
          <p:nvPr/>
        </p:nvSpPr>
        <p:spPr>
          <a:xfrm>
            <a:off x="731521" y="845693"/>
            <a:ext cx="10086973" cy="6127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1" b="1" dirty="0"/>
              <a:t>Data profiling:</a:t>
            </a:r>
          </a:p>
          <a:p>
            <a:pPr marL="742925" lvl="1" indent="-285740">
              <a:buFont typeface="+mj-lt"/>
              <a:buAutoNum type="arabicPeriod"/>
            </a:pPr>
            <a:r>
              <a:rPr lang="en-US" sz="1801" dirty="0"/>
              <a:t>Analyze the data distribution, patterns, and outliers.</a:t>
            </a:r>
          </a:p>
          <a:p>
            <a:pPr algn="l"/>
            <a:r>
              <a:rPr lang="en-US" sz="1801" b="1" dirty="0"/>
              <a:t>Schema validation:</a:t>
            </a:r>
          </a:p>
          <a:p>
            <a:pPr marL="742925" lvl="1" indent="-285740">
              <a:buFont typeface="+mj-lt"/>
              <a:buAutoNum type="arabicPeriod"/>
            </a:pPr>
            <a:r>
              <a:rPr lang="en-US" sz="1801" dirty="0"/>
              <a:t>Compare the data structure against the predefined schema.</a:t>
            </a:r>
          </a:p>
          <a:p>
            <a:pPr marL="742925" lvl="1" indent="-285740">
              <a:buFont typeface="+mj-lt"/>
              <a:buAutoNum type="arabicPeriod"/>
            </a:pPr>
            <a:r>
              <a:rPr lang="en-US" sz="1801" dirty="0"/>
              <a:t>Check if all required fields are present and have the correct data types.</a:t>
            </a:r>
          </a:p>
          <a:p>
            <a:pPr marL="742925" lvl="1" indent="-285740">
              <a:buFont typeface="+mj-lt"/>
              <a:buAutoNum type="arabicPeriod"/>
            </a:pPr>
            <a:r>
              <a:rPr lang="en-US" sz="1801" dirty="0"/>
              <a:t>Identify any missing values, duplicates, or anomalies.</a:t>
            </a:r>
          </a:p>
          <a:p>
            <a:pPr algn="l"/>
            <a:r>
              <a:rPr lang="en-US" sz="1801" b="1" dirty="0"/>
              <a:t>Error reporting:</a:t>
            </a:r>
          </a:p>
          <a:p>
            <a:pPr marL="742925" lvl="1" indent="-285740">
              <a:buFont typeface="+mj-lt"/>
              <a:buAutoNum type="arabicPeriod"/>
            </a:pPr>
            <a:r>
              <a:rPr lang="en-US" sz="1801" dirty="0"/>
              <a:t>Generate reports highlighting inconsistencies and errors.</a:t>
            </a:r>
          </a:p>
          <a:p>
            <a:pPr marL="742925" lvl="1" indent="-285740">
              <a:buFont typeface="+mj-lt"/>
              <a:buAutoNum type="arabicPeriod"/>
            </a:pPr>
            <a:r>
              <a:rPr lang="en-US" sz="1801" dirty="0"/>
              <a:t>Document the nature and location of discrepancies within the data.</a:t>
            </a:r>
          </a:p>
          <a:p>
            <a:pPr algn="l"/>
            <a:r>
              <a:rPr lang="en-US" sz="1801" b="1" dirty="0"/>
              <a:t>Data cleansing:</a:t>
            </a:r>
          </a:p>
          <a:p>
            <a:pPr marL="742925" lvl="1" indent="-285740">
              <a:buFont typeface="+mj-lt"/>
              <a:buAutoNum type="arabicPeriod"/>
            </a:pPr>
            <a:r>
              <a:rPr lang="en-US" sz="1801" dirty="0"/>
              <a:t>Correct errors, inconsistencies, and missing values.</a:t>
            </a:r>
          </a:p>
          <a:p>
            <a:pPr marL="742925" lvl="1" indent="-285740">
              <a:buFont typeface="+mj-lt"/>
              <a:buAutoNum type="arabicPeriod"/>
            </a:pPr>
            <a:r>
              <a:rPr lang="en-US" sz="1801" dirty="0"/>
              <a:t>Standardize data formats and values to align with the predefined schema.</a:t>
            </a:r>
          </a:p>
          <a:p>
            <a:pPr algn="l"/>
            <a:r>
              <a:rPr lang="en-US" sz="1801" b="1" dirty="0"/>
              <a:t>Documentation updates:</a:t>
            </a:r>
          </a:p>
          <a:p>
            <a:pPr marL="742925" lvl="1" indent="-285740">
              <a:buFont typeface="+mj-lt"/>
              <a:buAutoNum type="arabicPeriod"/>
            </a:pPr>
            <a:r>
              <a:rPr lang="en-US" sz="1801" dirty="0"/>
              <a:t>Update documentation to reflect any changes made to the schema or data cleansing procedures.</a:t>
            </a:r>
          </a:p>
          <a:p>
            <a:pPr algn="l"/>
            <a:r>
              <a:rPr lang="en-US" sz="1801" b="1" dirty="0"/>
              <a:t>Communication:</a:t>
            </a:r>
          </a:p>
          <a:p>
            <a:pPr marL="742925" lvl="1" indent="-285740">
              <a:buFont typeface="+mj-lt"/>
              <a:buAutoNum type="arabicPeriod"/>
            </a:pPr>
            <a:r>
              <a:rPr lang="en-US" sz="1801" dirty="0"/>
              <a:t>Communicate findings and resolutions with relevant stakeholders.</a:t>
            </a:r>
          </a:p>
          <a:p>
            <a:pPr marL="742925" lvl="1" indent="-285740">
              <a:buFont typeface="+mj-lt"/>
              <a:buAutoNum type="arabicPeriod"/>
            </a:pPr>
            <a:r>
              <a:rPr lang="en-US" sz="1801" dirty="0"/>
              <a:t>Collaborate with data owners or domain experts to resolve complex inconsistencies.</a:t>
            </a:r>
          </a:p>
          <a:p>
            <a:pPr algn="l"/>
            <a:r>
              <a:rPr lang="en-US" sz="1801" b="1" dirty="0"/>
              <a:t>Monitoring and maintenance:</a:t>
            </a:r>
          </a:p>
          <a:p>
            <a:pPr marL="742925" lvl="1" indent="-285740">
              <a:buFont typeface="+mj-lt"/>
              <a:buAutoNum type="arabicPeriod"/>
            </a:pPr>
            <a:r>
              <a:rPr lang="en-US" sz="1801" dirty="0"/>
              <a:t>Implement regular checks to ensure data adheres to the predefined schema over time.</a:t>
            </a:r>
          </a:p>
          <a:p>
            <a:pPr marL="742925" lvl="1" indent="-285740">
              <a:buFont typeface="+mj-lt"/>
              <a:buAutoNum type="arabicPeriod"/>
            </a:pPr>
            <a:r>
              <a:rPr lang="en-US" sz="1801" dirty="0"/>
              <a:t>Continuously monitor data quality and address any new inconsistencies promptly.</a:t>
            </a:r>
          </a:p>
          <a:p>
            <a:endParaRPr lang="en-IN" sz="1401" dirty="0"/>
          </a:p>
        </p:txBody>
      </p:sp>
    </p:spTree>
    <p:extLst>
      <p:ext uri="{BB962C8B-B14F-4D97-AF65-F5344CB8AC3E}">
        <p14:creationId xmlns:p14="http://schemas.microsoft.com/office/powerpoint/2010/main" val="753454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71E788-E9AD-13A4-0CCC-CC72235BD4A2}"/>
              </a:ext>
            </a:extLst>
          </p:cNvPr>
          <p:cNvSpPr/>
          <p:nvPr/>
        </p:nvSpPr>
        <p:spPr>
          <a:xfrm>
            <a:off x="4680857" y="366904"/>
            <a:ext cx="2068286" cy="598714"/>
          </a:xfrm>
          <a:prstGeom prst="roundRect">
            <a:avLst/>
          </a:prstGeom>
          <a:solidFill>
            <a:srgbClr val="CEE2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ED610-7F41-471F-E4AE-C2D9582C6E1A}"/>
              </a:ext>
            </a:extLst>
          </p:cNvPr>
          <p:cNvSpPr txBox="1"/>
          <p:nvPr/>
        </p:nvSpPr>
        <p:spPr>
          <a:xfrm>
            <a:off x="4942115" y="435429"/>
            <a:ext cx="1502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C2393E-3358-A7E3-E53A-B9A8DD5AE6C9}"/>
              </a:ext>
            </a:extLst>
          </p:cNvPr>
          <p:cNvSpPr txBox="1"/>
          <p:nvPr/>
        </p:nvSpPr>
        <p:spPr>
          <a:xfrm>
            <a:off x="370114" y="1077686"/>
            <a:ext cx="1146265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/>
              <a:t>Emploee</a:t>
            </a:r>
            <a:r>
              <a:rPr lang="en-IN" sz="1600" b="1" dirty="0"/>
              <a:t> Distribution: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Total active employees count is </a:t>
            </a:r>
            <a:r>
              <a:rPr lang="en-IN" sz="1600" b="1" dirty="0"/>
              <a:t>3699, </a:t>
            </a:r>
            <a:r>
              <a:rPr lang="en-IN" sz="1600" dirty="0"/>
              <a:t>out of which </a:t>
            </a:r>
            <a:r>
              <a:rPr lang="en-IN" sz="1600" b="1" dirty="0"/>
              <a:t>59.5% </a:t>
            </a:r>
            <a:r>
              <a:rPr lang="en-IN" sz="1600" dirty="0"/>
              <a:t>are Males.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65.7% </a:t>
            </a:r>
            <a:r>
              <a:rPr lang="en-IN" sz="1600" dirty="0"/>
              <a:t>employees are from </a:t>
            </a:r>
            <a:r>
              <a:rPr lang="en-IN" sz="1600" b="1" dirty="0"/>
              <a:t>Research &amp; Development </a:t>
            </a:r>
            <a:r>
              <a:rPr lang="en-IN" sz="1600" dirty="0"/>
              <a:t>department.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43.3% </a:t>
            </a:r>
            <a:r>
              <a:rPr lang="en-IN" sz="1600" dirty="0"/>
              <a:t>of the employees belong to age group bracket of </a:t>
            </a:r>
            <a:r>
              <a:rPr lang="en-IN" sz="1600" b="1" dirty="0"/>
              <a:t>31-40</a:t>
            </a:r>
            <a:r>
              <a:rPr lang="en-IN" sz="1600" dirty="0"/>
              <a:t>.</a:t>
            </a:r>
          </a:p>
          <a:p>
            <a:endParaRPr lang="en-IN" sz="1600" dirty="0"/>
          </a:p>
          <a:p>
            <a:r>
              <a:rPr lang="en-IN" sz="1600" b="1" dirty="0"/>
              <a:t>Attrition: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Total Attrition count is </a:t>
            </a:r>
            <a:r>
              <a:rPr lang="en-IN" sz="1600" b="1" dirty="0"/>
              <a:t>711 </a:t>
            </a:r>
            <a:r>
              <a:rPr lang="en-IN" sz="1600" dirty="0"/>
              <a:t>employees, at a rate of </a:t>
            </a:r>
            <a:r>
              <a:rPr lang="en-IN" sz="1600" b="1" dirty="0"/>
              <a:t>16.1</a:t>
            </a:r>
            <a:r>
              <a:rPr lang="en-IN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Research &amp; Development </a:t>
            </a:r>
            <a:r>
              <a:rPr lang="en-IN" sz="1600" dirty="0"/>
              <a:t>department has highest Attrition of </a:t>
            </a:r>
            <a:r>
              <a:rPr lang="en-IN" sz="1600" b="1" dirty="0"/>
              <a:t>64%</a:t>
            </a:r>
            <a:r>
              <a:rPr lang="en-IN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177 </a:t>
            </a:r>
            <a:r>
              <a:rPr lang="en-IN" sz="1600" dirty="0"/>
              <a:t>employees got </a:t>
            </a:r>
            <a:r>
              <a:rPr lang="en-IN" sz="1600" dirty="0" err="1"/>
              <a:t>Attritioned</a:t>
            </a:r>
            <a:r>
              <a:rPr lang="en-IN" sz="1600" dirty="0"/>
              <a:t> when </a:t>
            </a:r>
            <a:r>
              <a:rPr lang="en-IN" sz="1600" dirty="0" err="1"/>
              <a:t>YearsAtCompany</a:t>
            </a:r>
            <a:r>
              <a:rPr lang="en-IN" sz="1600" dirty="0"/>
              <a:t> is </a:t>
            </a:r>
            <a:r>
              <a:rPr lang="en-IN" sz="1600" b="1" dirty="0"/>
              <a:t>1</a:t>
            </a:r>
            <a:r>
              <a:rPr lang="en-IN" sz="1600" dirty="0"/>
              <a:t>.</a:t>
            </a:r>
            <a:r>
              <a:rPr lang="en-IN" sz="1600" b="1" dirty="0"/>
              <a:t> </a:t>
            </a:r>
            <a:r>
              <a:rPr lang="en-IN" sz="1600" dirty="0"/>
              <a:t>Rate of attrition is </a:t>
            </a:r>
            <a:r>
              <a:rPr lang="en-IN" sz="1600" b="1" dirty="0"/>
              <a:t>68.4% </a:t>
            </a:r>
            <a:r>
              <a:rPr lang="en-IN" sz="1600" dirty="0"/>
              <a:t>for</a:t>
            </a:r>
            <a:r>
              <a:rPr lang="en-IN" sz="1600" b="1" dirty="0"/>
              <a:t> </a:t>
            </a:r>
            <a:r>
              <a:rPr lang="en-IN" sz="1600" dirty="0" err="1"/>
              <a:t>YearsAtCompany</a:t>
            </a:r>
            <a:r>
              <a:rPr lang="en-IN" sz="1600" dirty="0"/>
              <a:t> is </a:t>
            </a:r>
            <a:r>
              <a:rPr lang="en-IN" sz="1600" b="1" dirty="0"/>
              <a:t>&lt;=5</a:t>
            </a:r>
            <a:r>
              <a:rPr lang="en-IN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Rate of attrition is </a:t>
            </a:r>
            <a:r>
              <a:rPr lang="en-IN" sz="1600" b="1" dirty="0"/>
              <a:t>48.9% </a:t>
            </a:r>
            <a:r>
              <a:rPr lang="en-IN" sz="1600" dirty="0"/>
              <a:t>for</a:t>
            </a:r>
            <a:r>
              <a:rPr lang="en-IN" sz="1600" b="1" dirty="0"/>
              <a:t> </a:t>
            </a:r>
            <a:r>
              <a:rPr lang="en-IN" sz="1600" dirty="0"/>
              <a:t>age group bracket of </a:t>
            </a:r>
            <a:r>
              <a:rPr lang="en-IN" sz="1600" b="1" dirty="0"/>
              <a:t>26-35</a:t>
            </a:r>
            <a:r>
              <a:rPr lang="en-IN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 terms of </a:t>
            </a:r>
            <a:r>
              <a:rPr lang="en-IN" sz="1600" dirty="0" err="1"/>
              <a:t>JobRole</a:t>
            </a:r>
            <a:r>
              <a:rPr lang="en-IN" sz="1600" dirty="0"/>
              <a:t> sales executive has highest Attrition of </a:t>
            </a:r>
            <a:r>
              <a:rPr lang="en-IN" sz="1600" b="1" dirty="0"/>
              <a:t>165 </a:t>
            </a:r>
            <a:r>
              <a:rPr lang="en-IN" sz="1600" dirty="0"/>
              <a:t>employees.</a:t>
            </a:r>
          </a:p>
          <a:p>
            <a:endParaRPr lang="en-IN" sz="1600" dirty="0"/>
          </a:p>
          <a:p>
            <a:r>
              <a:rPr lang="en-IN" sz="1600" b="1" dirty="0"/>
              <a:t>Monthly Income: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Average Monthly Income of the company is </a:t>
            </a:r>
            <a:r>
              <a:rPr lang="en-IN" sz="1600" b="1" dirty="0"/>
              <a:t>65,030 </a:t>
            </a:r>
            <a:r>
              <a:rPr lang="en-IN" sz="1600" dirty="0"/>
              <a:t>and</a:t>
            </a:r>
            <a:r>
              <a:rPr lang="en-IN" sz="1600" b="1" dirty="0"/>
              <a:t> 40% </a:t>
            </a:r>
            <a:r>
              <a:rPr lang="en-IN" sz="1600" dirty="0"/>
              <a:t>of employees have </a:t>
            </a:r>
            <a:r>
              <a:rPr lang="en-US" sz="1600" dirty="0"/>
              <a:t>above-average Monthly Income.</a:t>
            </a:r>
            <a:endParaRPr lang="en-I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36% </a:t>
            </a:r>
            <a:r>
              <a:rPr lang="en-IN" sz="1600" dirty="0"/>
              <a:t>of employees fall under Monthly Income of </a:t>
            </a:r>
            <a:r>
              <a:rPr lang="en-IN" sz="1600" b="1" dirty="0"/>
              <a:t>&lt;40K.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Job level 4 </a:t>
            </a:r>
            <a:r>
              <a:rPr lang="en-IN" sz="1600" dirty="0"/>
              <a:t>has highest average Monthly Income of </a:t>
            </a:r>
            <a:r>
              <a:rPr lang="en-IN" sz="1600" b="1" dirty="0"/>
              <a:t>77k.</a:t>
            </a:r>
          </a:p>
          <a:p>
            <a:endParaRPr lang="en-IN" sz="1600" b="1" dirty="0"/>
          </a:p>
          <a:p>
            <a:r>
              <a:rPr lang="en-IN" sz="1600" b="1" dirty="0"/>
              <a:t>Rating &amp; Hike%:   NOTE: </a:t>
            </a:r>
            <a:r>
              <a:rPr lang="en-IN" sz="1600" dirty="0" err="1"/>
              <a:t>Employee_survey</a:t>
            </a:r>
            <a:r>
              <a:rPr lang="en-IN" sz="1600" dirty="0"/>
              <a:t> = </a:t>
            </a:r>
            <a:r>
              <a:rPr lang="en-US" sz="1600" dirty="0"/>
              <a:t>(Job ,Environment) Satisfaction/Work life balance rating</a:t>
            </a:r>
            <a:endParaRPr lang="en-I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Average of </a:t>
            </a:r>
            <a:r>
              <a:rPr lang="en-IN" sz="1600" dirty="0" err="1"/>
              <a:t>Employee_survey</a:t>
            </a:r>
            <a:r>
              <a:rPr lang="en-IN" sz="1600" dirty="0"/>
              <a:t> </a:t>
            </a:r>
            <a:r>
              <a:rPr lang="en-US" sz="1600" dirty="0"/>
              <a:t>Rating</a:t>
            </a:r>
            <a:r>
              <a:rPr lang="en-IN" sz="1600" dirty="0"/>
              <a:t>  is </a:t>
            </a:r>
            <a:r>
              <a:rPr lang="en-IN" sz="1600" b="1" dirty="0"/>
              <a:t>2.72.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Job role sales representative has lowest </a:t>
            </a:r>
            <a:r>
              <a:rPr lang="en-IN" sz="1600" dirty="0" err="1"/>
              <a:t>Employee_survey</a:t>
            </a:r>
            <a:r>
              <a:rPr lang="en-IN" sz="1600" dirty="0"/>
              <a:t> rating of </a:t>
            </a:r>
            <a:r>
              <a:rPr lang="en-IN" sz="1600" b="1" dirty="0"/>
              <a:t>2.64</a:t>
            </a:r>
            <a:r>
              <a:rPr lang="en-IN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Job role sales executive has highest no of 3+ </a:t>
            </a:r>
            <a:r>
              <a:rPr lang="en-IN" sz="1600" dirty="0" err="1"/>
              <a:t>Employee_survey</a:t>
            </a:r>
            <a:r>
              <a:rPr lang="en-IN" sz="1600" dirty="0"/>
              <a:t> ratings which is </a:t>
            </a:r>
            <a:r>
              <a:rPr lang="en-IN" sz="1600" b="1" dirty="0"/>
              <a:t>579.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20% </a:t>
            </a:r>
            <a:r>
              <a:rPr lang="en-US" sz="1600" dirty="0"/>
              <a:t>is Highest percentage of hike for </a:t>
            </a:r>
            <a:r>
              <a:rPr lang="en-US" sz="1600" dirty="0" err="1"/>
              <a:t>YearsAtCompany</a:t>
            </a:r>
            <a:r>
              <a:rPr lang="en-US" sz="1600" dirty="0"/>
              <a:t> is 30.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23.7% </a:t>
            </a:r>
            <a:r>
              <a:rPr lang="en-US" sz="1600" dirty="0"/>
              <a:t>of employees has both above-average Monthly Income and above-average Job Satisfaction.</a:t>
            </a:r>
            <a:endParaRPr lang="en-I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6931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9E256C52-F2C6-B66F-94CA-DBEC03ABA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21" y="2031698"/>
            <a:ext cx="10754241" cy="34511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FD9409D-3728-248C-D89D-131B9607033D}"/>
              </a:ext>
            </a:extLst>
          </p:cNvPr>
          <p:cNvSpPr txBox="1"/>
          <p:nvPr/>
        </p:nvSpPr>
        <p:spPr>
          <a:xfrm>
            <a:off x="1069180" y="875995"/>
            <a:ext cx="82919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/>
              <a:t>2. Create a pivot table to summarize the average Monthly Income by Job Role.</a:t>
            </a:r>
            <a:endParaRPr lang="en-IN" sz="1801" dirty="0"/>
          </a:p>
        </p:txBody>
      </p:sp>
    </p:spTree>
    <p:extLst>
      <p:ext uri="{BB962C8B-B14F-4D97-AF65-F5344CB8AC3E}">
        <p14:creationId xmlns:p14="http://schemas.microsoft.com/office/powerpoint/2010/main" val="181128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38AAD0F-E982-821E-EA50-3A7528744A86}"/>
              </a:ext>
            </a:extLst>
          </p:cNvPr>
          <p:cNvSpPr txBox="1"/>
          <p:nvPr/>
        </p:nvSpPr>
        <p:spPr>
          <a:xfrm>
            <a:off x="438151" y="491378"/>
            <a:ext cx="1140333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/>
              <a:t>3. Apply conditional formatting to highlight employees with Monthly Income above the company's average income. </a:t>
            </a:r>
            <a:endParaRPr lang="en-IN" sz="180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DA64AF-CB68-458C-1900-93850B77268E}"/>
              </a:ext>
            </a:extLst>
          </p:cNvPr>
          <p:cNvGrpSpPr/>
          <p:nvPr/>
        </p:nvGrpSpPr>
        <p:grpSpPr>
          <a:xfrm>
            <a:off x="975361" y="1725932"/>
            <a:ext cx="10283189" cy="4972049"/>
            <a:chOff x="4053820" y="4757865"/>
            <a:chExt cx="3890167" cy="1825500"/>
          </a:xfrm>
        </p:grpSpPr>
        <p:pic>
          <p:nvPicPr>
            <p:cNvPr id="12" name="Picture 11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E8C6800E-529F-735B-B728-45E42D6B7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3820" y="4757865"/>
              <a:ext cx="3890167" cy="1825500"/>
            </a:xfrm>
            <a:prstGeom prst="rect">
              <a:avLst/>
            </a:prstGeom>
          </p:spPr>
        </p:pic>
        <p:pic>
          <p:nvPicPr>
            <p:cNvPr id="14" name="Picture 13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DCF09D03-758C-D934-6D56-DD3C57779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2600" y="5380643"/>
              <a:ext cx="1837370" cy="579944"/>
            </a:xfrm>
            <a:prstGeom prst="rect">
              <a:avLst/>
            </a:prstGeom>
          </p:spPr>
        </p:pic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CDAAEE2B-055C-43DD-41C0-6CFEEFF549A5}"/>
                </a:ext>
              </a:extLst>
            </p:cNvPr>
            <p:cNvSpPr/>
            <p:nvPr/>
          </p:nvSpPr>
          <p:spPr>
            <a:xfrm>
              <a:off x="7004902" y="5087620"/>
              <a:ext cx="175972" cy="293023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761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7CD697F-AE40-0EEC-D8CC-C59C3BCE4518}"/>
              </a:ext>
            </a:extLst>
          </p:cNvPr>
          <p:cNvSpPr txBox="1"/>
          <p:nvPr/>
        </p:nvSpPr>
        <p:spPr>
          <a:xfrm>
            <a:off x="1497330" y="854739"/>
            <a:ext cx="9761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0" indent="-285740">
              <a:buFont typeface="Arial" panose="020B0604020202020204" pitchFamily="34" charset="0"/>
              <a:buChar char="•"/>
            </a:pPr>
            <a:r>
              <a:rPr lang="en-IN" sz="1600" dirty="0"/>
              <a:t>Select all values from monthly income column.</a:t>
            </a:r>
          </a:p>
          <a:p>
            <a:pPr marL="285740" indent="-285740">
              <a:buFont typeface="Arial" panose="020B0604020202020204" pitchFamily="34" charset="0"/>
              <a:buChar char="•"/>
            </a:pPr>
            <a:r>
              <a:rPr lang="en-IN" sz="1600" dirty="0"/>
              <a:t>In Home ribbon select conditional formatting &gt; Highlight cell rules &gt; Greater than.</a:t>
            </a:r>
          </a:p>
          <a:p>
            <a:pPr marL="285740" indent="-285740">
              <a:buFont typeface="Arial" panose="020B0604020202020204" pitchFamily="34" charset="0"/>
              <a:buChar char="•"/>
            </a:pPr>
            <a:r>
              <a:rPr lang="en-IN" sz="1600" dirty="0"/>
              <a:t> In the window box provide formula =Average($N$2:$N$4411)</a:t>
            </a:r>
          </a:p>
        </p:txBody>
      </p:sp>
    </p:spTree>
    <p:extLst>
      <p:ext uri="{BB962C8B-B14F-4D97-AF65-F5344CB8AC3E}">
        <p14:creationId xmlns:p14="http://schemas.microsoft.com/office/powerpoint/2010/main" val="143332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2AF8FA-B4F5-6CEB-4D98-66DBE2B6F148}"/>
              </a:ext>
            </a:extLst>
          </p:cNvPr>
          <p:cNvSpPr txBox="1"/>
          <p:nvPr/>
        </p:nvSpPr>
        <p:spPr>
          <a:xfrm>
            <a:off x="1139933" y="817678"/>
            <a:ext cx="763830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/>
              <a:t>4. Create a bar chart in Excel to visualize the distribution of employee ages.</a:t>
            </a:r>
            <a:endParaRPr lang="en-IN" sz="1801" dirty="0"/>
          </a:p>
        </p:txBody>
      </p:sp>
      <p:pic>
        <p:nvPicPr>
          <p:cNvPr id="26" name="Picture 25" descr="A screenshot of a computer&#10;&#10;Description automatically generated">
            <a:extLst>
              <a:ext uri="{FF2B5EF4-FFF2-40B4-BE49-F238E27FC236}">
                <a16:creationId xmlns:a16="http://schemas.microsoft.com/office/drawing/2014/main" id="{E83CC360-6F70-C977-F78C-ACA1086A5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32" y="1745569"/>
            <a:ext cx="9064366" cy="362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4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FD9409D-3728-248C-D89D-131B9607033D}"/>
              </a:ext>
            </a:extLst>
          </p:cNvPr>
          <p:cNvSpPr txBox="1"/>
          <p:nvPr/>
        </p:nvSpPr>
        <p:spPr>
          <a:xfrm>
            <a:off x="812546" y="598999"/>
            <a:ext cx="853719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/>
              <a:t>5. Identify and clean any missing or inconsistent data in the "Department" column.</a:t>
            </a:r>
            <a:endParaRPr lang="en-IN" sz="1801" dirty="0"/>
          </a:p>
        </p:txBody>
      </p:sp>
      <p:pic>
        <p:nvPicPr>
          <p:cNvPr id="28" name="Picture 27" descr="A screenshot of a computer&#10;&#10;Description automatically generated">
            <a:extLst>
              <a:ext uri="{FF2B5EF4-FFF2-40B4-BE49-F238E27FC236}">
                <a16:creationId xmlns:a16="http://schemas.microsoft.com/office/drawing/2014/main" id="{63464D72-A9FD-1BB1-0EAC-548A054B9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86" y="1854703"/>
            <a:ext cx="9788529" cy="454967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1E43190-7568-34D2-1BFE-14FCEDD02D19}"/>
              </a:ext>
            </a:extLst>
          </p:cNvPr>
          <p:cNvSpPr txBox="1"/>
          <p:nvPr/>
        </p:nvSpPr>
        <p:spPr>
          <a:xfrm>
            <a:off x="1029718" y="1226851"/>
            <a:ext cx="953706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0" indent="-285740">
              <a:buFont typeface="Arial" panose="020B0604020202020204" pitchFamily="34" charset="0"/>
              <a:buChar char="•"/>
            </a:pPr>
            <a:r>
              <a:rPr lang="en-IN" sz="1801" dirty="0"/>
              <a:t>There is no missing or inconsistent data in Department column.</a:t>
            </a:r>
          </a:p>
        </p:txBody>
      </p:sp>
    </p:spTree>
    <p:extLst>
      <p:ext uri="{BB962C8B-B14F-4D97-AF65-F5344CB8AC3E}">
        <p14:creationId xmlns:p14="http://schemas.microsoft.com/office/powerpoint/2010/main" val="2740927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38AAD0F-E982-821E-EA50-3A7528744A86}"/>
              </a:ext>
            </a:extLst>
          </p:cNvPr>
          <p:cNvSpPr txBox="1"/>
          <p:nvPr/>
        </p:nvSpPr>
        <p:spPr>
          <a:xfrm>
            <a:off x="742952" y="655339"/>
            <a:ext cx="10264140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/>
              <a:t>6. In Power BI, establish a relationship between the "</a:t>
            </a:r>
            <a:r>
              <a:rPr lang="en-US" sz="1801" dirty="0" err="1"/>
              <a:t>EmployeeID</a:t>
            </a:r>
            <a:r>
              <a:rPr lang="en-US" sz="1801" dirty="0"/>
              <a:t>" in the employee data and the "</a:t>
            </a:r>
            <a:r>
              <a:rPr lang="en-US" sz="1801" dirty="0" err="1"/>
              <a:t>EmployeeID</a:t>
            </a:r>
            <a:r>
              <a:rPr lang="en-US" sz="1801" dirty="0"/>
              <a:t>" in the time tracking data.</a:t>
            </a:r>
            <a:endParaRPr lang="en-IN" sz="1801" dirty="0"/>
          </a:p>
        </p:txBody>
      </p:sp>
      <p:pic>
        <p:nvPicPr>
          <p:cNvPr id="32" name="Picture 31" descr="A screenshot of a computer&#10;&#10;Description automatically generated">
            <a:extLst>
              <a:ext uri="{FF2B5EF4-FFF2-40B4-BE49-F238E27FC236}">
                <a16:creationId xmlns:a16="http://schemas.microsoft.com/office/drawing/2014/main" id="{D69265C1-99B6-98FD-6C63-DEA1DA8DD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4" y="2982080"/>
            <a:ext cx="9308004" cy="29465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1E0106-2D2C-1BCB-BE64-2A96592D9A30}"/>
              </a:ext>
            </a:extLst>
          </p:cNvPr>
          <p:cNvSpPr txBox="1"/>
          <p:nvPr/>
        </p:nvSpPr>
        <p:spPr>
          <a:xfrm>
            <a:off x="1463041" y="1680211"/>
            <a:ext cx="8092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0" indent="-285740">
              <a:buFont typeface="Arial" panose="020B0604020202020204" pitchFamily="34" charset="0"/>
              <a:buChar char="•"/>
            </a:pPr>
            <a:r>
              <a:rPr lang="en-IN" sz="1600" dirty="0"/>
              <a:t>Established 1-to -1 relationship with primary key column “Id” from Dimension tables </a:t>
            </a:r>
            <a:r>
              <a:rPr lang="en-IN" sz="1600" dirty="0" err="1"/>
              <a:t>in_time</a:t>
            </a:r>
            <a:r>
              <a:rPr lang="en-IN" sz="1600" dirty="0"/>
              <a:t> and </a:t>
            </a:r>
            <a:r>
              <a:rPr lang="en-IN" sz="1600" dirty="0" err="1"/>
              <a:t>out_time</a:t>
            </a:r>
            <a:r>
              <a:rPr lang="en-IN" sz="1600" dirty="0"/>
              <a:t>, with reference foreign key column “</a:t>
            </a:r>
            <a:r>
              <a:rPr lang="en-IN" sz="1600" dirty="0" err="1"/>
              <a:t>EmployeeID</a:t>
            </a:r>
            <a:r>
              <a:rPr lang="en-IN" sz="1600" dirty="0"/>
              <a:t>” from Fact table </a:t>
            </a:r>
            <a:r>
              <a:rPr lang="en-IN" sz="1600" dirty="0" err="1"/>
              <a:t>general_data</a:t>
            </a:r>
            <a:r>
              <a:rPr lang="en-IN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38423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2AF8FA-B4F5-6CEB-4D98-66DBE2B6F148}"/>
              </a:ext>
            </a:extLst>
          </p:cNvPr>
          <p:cNvSpPr txBox="1"/>
          <p:nvPr/>
        </p:nvSpPr>
        <p:spPr>
          <a:xfrm>
            <a:off x="937260" y="698819"/>
            <a:ext cx="10401301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/>
              <a:t>7. Using DAX, create a calculated column that calculates the average years an employee has spent with their current manager.</a:t>
            </a:r>
            <a:endParaRPr lang="en-IN" sz="1801" dirty="0"/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6DAF9704-966F-33D8-DF9C-C90158C0F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55" y="2226520"/>
            <a:ext cx="9568907" cy="42519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FCCF6E-6F00-02ED-E1AB-4FC88E129093}"/>
              </a:ext>
            </a:extLst>
          </p:cNvPr>
          <p:cNvSpPr txBox="1"/>
          <p:nvPr/>
        </p:nvSpPr>
        <p:spPr>
          <a:xfrm>
            <a:off x="1596809" y="1522267"/>
            <a:ext cx="8823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0" indent="-285740">
              <a:buFont typeface="Arial" panose="020B0604020202020204" pitchFamily="34" charset="0"/>
              <a:buChar char="•"/>
            </a:pPr>
            <a:r>
              <a:rPr lang="en-IN" sz="1600" dirty="0" err="1"/>
              <a:t>AvgYearsWithCurrManager</a:t>
            </a:r>
            <a:r>
              <a:rPr lang="en-IN" sz="1600" dirty="0"/>
              <a:t> = Average(</a:t>
            </a:r>
            <a:r>
              <a:rPr lang="en-IN" sz="1600" dirty="0" err="1"/>
              <a:t>general_date</a:t>
            </a:r>
            <a:r>
              <a:rPr lang="en-IN" sz="1600" dirty="0"/>
              <a:t>[</a:t>
            </a:r>
            <a:r>
              <a:rPr lang="en-IN" sz="1600" dirty="0" err="1"/>
              <a:t>YearsWithCurrManager</a:t>
            </a:r>
            <a:r>
              <a:rPr lang="en-IN" sz="1600" dirty="0"/>
              <a:t>])</a:t>
            </a:r>
          </a:p>
          <a:p>
            <a:pPr marL="285740" indent="-285740">
              <a:buFont typeface="Arial" panose="020B0604020202020204" pitchFamily="34" charset="0"/>
              <a:buChar char="•"/>
            </a:pPr>
            <a:r>
              <a:rPr lang="en-IN" sz="1600" dirty="0" err="1"/>
              <a:t>AvgYearsWithCurrManager</a:t>
            </a:r>
            <a:r>
              <a:rPr lang="en-IN" sz="1600" dirty="0"/>
              <a:t> = </a:t>
            </a:r>
            <a:r>
              <a:rPr lang="en-IN" sz="1600" b="1" dirty="0"/>
              <a:t>4.12</a:t>
            </a:r>
          </a:p>
        </p:txBody>
      </p:sp>
    </p:spTree>
    <p:extLst>
      <p:ext uri="{BB962C8B-B14F-4D97-AF65-F5344CB8AC3E}">
        <p14:creationId xmlns:p14="http://schemas.microsoft.com/office/powerpoint/2010/main" val="288372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FD9409D-3728-248C-D89D-131B9607033D}"/>
              </a:ext>
            </a:extLst>
          </p:cNvPr>
          <p:cNvSpPr txBox="1"/>
          <p:nvPr/>
        </p:nvSpPr>
        <p:spPr>
          <a:xfrm>
            <a:off x="981585" y="697662"/>
            <a:ext cx="10228834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/>
              <a:t>8. Using Excel, create a pivot table that displays the count of employees in each Marital Status category, segmented by Department. </a:t>
            </a:r>
            <a:endParaRPr lang="en-IN" sz="1801" dirty="0"/>
          </a:p>
        </p:txBody>
      </p:sp>
      <p:pic>
        <p:nvPicPr>
          <p:cNvPr id="6" name="Picture 5" descr="A screenshot of a computer screen">
            <a:extLst>
              <a:ext uri="{FF2B5EF4-FFF2-40B4-BE49-F238E27FC236}">
                <a16:creationId xmlns:a16="http://schemas.microsoft.com/office/drawing/2014/main" id="{12265E66-ACB6-C581-41D1-3E8C4B1AF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86" y="1815686"/>
            <a:ext cx="5500281" cy="456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64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38AAD0F-E982-821E-EA50-3A7528744A86}"/>
              </a:ext>
            </a:extLst>
          </p:cNvPr>
          <p:cNvSpPr txBox="1"/>
          <p:nvPr/>
        </p:nvSpPr>
        <p:spPr>
          <a:xfrm>
            <a:off x="1095102" y="430478"/>
            <a:ext cx="9671960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/>
              <a:t>9. Apply conditional formatting to highlight employees with both above-average Monthly Income and above-average Job Satisfaction.</a:t>
            </a:r>
            <a:endParaRPr lang="en-IN" sz="1801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4455D98-0409-1B04-EE8B-A3CCE02AD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25" y="2177205"/>
            <a:ext cx="9268160" cy="45359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9E0DEAA-F512-B130-E56D-5C8BCF84A244}"/>
              </a:ext>
            </a:extLst>
          </p:cNvPr>
          <p:cNvSpPr txBox="1"/>
          <p:nvPr/>
        </p:nvSpPr>
        <p:spPr>
          <a:xfrm>
            <a:off x="924064" y="1079200"/>
            <a:ext cx="100140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0" indent="-285740">
              <a:buFont typeface="Arial" panose="020B0604020202020204" pitchFamily="34" charset="0"/>
              <a:buChar char="•"/>
            </a:pPr>
            <a:r>
              <a:rPr lang="en-IN" sz="1600" dirty="0"/>
              <a:t>Average of </a:t>
            </a:r>
            <a:r>
              <a:rPr lang="en-IN" sz="1600" dirty="0" err="1"/>
              <a:t>MonthlyIncome</a:t>
            </a:r>
            <a:r>
              <a:rPr lang="en-IN" sz="1600" dirty="0"/>
              <a:t> is </a:t>
            </a:r>
            <a:r>
              <a:rPr lang="en-IN" sz="1600" b="1" dirty="0"/>
              <a:t>65,030 </a:t>
            </a:r>
            <a:r>
              <a:rPr lang="en-IN" sz="1600" dirty="0"/>
              <a:t>and Average of Job satisfaction rating is </a:t>
            </a:r>
            <a:r>
              <a:rPr lang="en-IN" sz="1600" b="1" dirty="0"/>
              <a:t>2.72.</a:t>
            </a:r>
          </a:p>
          <a:p>
            <a:pPr marL="285740" indent="-285740">
              <a:buFont typeface="Arial" panose="020B0604020202020204" pitchFamily="34" charset="0"/>
              <a:buChar char="•"/>
            </a:pPr>
            <a:r>
              <a:rPr lang="en-IN" sz="1600" dirty="0"/>
              <a:t>Select column ranges of </a:t>
            </a:r>
            <a:r>
              <a:rPr lang="en-IN" sz="1600" dirty="0" err="1"/>
              <a:t>MonthlyIncome</a:t>
            </a:r>
            <a:r>
              <a:rPr lang="en-IN" sz="1600" dirty="0"/>
              <a:t> and Job satisfaction columns.</a:t>
            </a:r>
          </a:p>
          <a:p>
            <a:pPr marL="285740" indent="-285740">
              <a:buFont typeface="Arial" panose="020B0604020202020204" pitchFamily="34" charset="0"/>
              <a:buChar char="•"/>
            </a:pPr>
            <a:r>
              <a:rPr lang="en-IN" sz="1600" dirty="0"/>
              <a:t>From Home ribbon &gt; Conditional Formatting &gt; New Rule &gt; Use a formula to determine which cells to format.</a:t>
            </a:r>
          </a:p>
          <a:p>
            <a:pPr marL="285740" indent="-285740">
              <a:buFont typeface="Arial" panose="020B0604020202020204" pitchFamily="34" charset="0"/>
              <a:buChar char="•"/>
            </a:pPr>
            <a:r>
              <a:rPr lang="en-IN" sz="1600" dirty="0"/>
              <a:t>Formula = AND($E2&gt;Average($E$2:$E$4411), $F2&gt; Average($F$2:$F$4411) )</a:t>
            </a:r>
          </a:p>
        </p:txBody>
      </p:sp>
    </p:spTree>
    <p:extLst>
      <p:ext uri="{BB962C8B-B14F-4D97-AF65-F5344CB8AC3E}">
        <p14:creationId xmlns:p14="http://schemas.microsoft.com/office/powerpoint/2010/main" val="2449728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1178</TotalTime>
  <Words>1301</Words>
  <Application>Microsoft Office PowerPoint</Application>
  <PresentationFormat>Custom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7</cp:revision>
  <dcterms:created xsi:type="dcterms:W3CDTF">2024-03-26T04:20:39Z</dcterms:created>
  <dcterms:modified xsi:type="dcterms:W3CDTF">2024-03-28T17:31:42Z</dcterms:modified>
</cp:coreProperties>
</file>