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8" r:id="rId16"/>
    <p:sldId id="269" r:id="rId17"/>
  </p:sldIdLst>
  <p:sldSz cx="12192000" cy="6858000"/>
  <p:notesSz cx="6858000" cy="9144000"/>
  <p:embeddedFontLst>
    <p:embeddedFont>
      <p:font typeface="Corbel" panose="020B0503020204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h53EvfqnaL0MUMZMFRhW2PySCV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94" d="100"/>
          <a:sy n="94" d="100"/>
        </p:scale>
        <p:origin x="11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45d8d2b35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45d8d2b35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45d8d2b35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45d8d2b35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5d8d2b35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345d8d2b35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45d8d2b351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45d8d2b35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6" name="Google Shape;14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8" name="Google Shape;15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5d8d2b35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5d8d2b35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45d8d2b351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45d8d2b35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2" name="Google Shape;18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7" name="Google Shape;19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10"/>
          <p:cNvGrpSpPr/>
          <p:nvPr/>
        </p:nvGrpSpPr>
        <p:grpSpPr>
          <a:xfrm>
            <a:off x="546100" y="-4763"/>
            <a:ext cx="5014912" cy="6862763"/>
            <a:chOff x="2928938" y="-4763"/>
            <a:chExt cx="5014912" cy="6862763"/>
          </a:xfrm>
        </p:grpSpPr>
        <p:sp>
          <p:nvSpPr>
            <p:cNvPr id="20" name="Google Shape;20;p10"/>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0"/>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0"/>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0"/>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0"/>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0"/>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0"/>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9" name="Google Shape;29;p10"/>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0"/>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0"/>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2" name="Google Shape;92;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3" name="Google Shape;93;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94" name="Google Shape;94;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1"/>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i="0" u="none" strike="noStrike" cap="none" dirty="0">
                <a:solidFill>
                  <a:schemeClr val="dk1"/>
                </a:solidFill>
                <a:latin typeface="Corbel"/>
                <a:ea typeface="Corbel"/>
                <a:cs typeface="Corbel"/>
                <a:sym typeface="Corbel"/>
              </a:rPr>
              <a:t>“</a:t>
            </a:r>
            <a:endParaRPr dirty="0"/>
          </a:p>
        </p:txBody>
      </p:sp>
      <p:sp>
        <p:nvSpPr>
          <p:cNvPr id="97" name="Google Shape;97;p21"/>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i="0" u="none" strike="noStrike" cap="none" dirty="0">
                <a:solidFill>
                  <a:schemeClr val="dk1"/>
                </a:solidFill>
                <a:latin typeface="Corbel"/>
                <a:ea typeface="Corbel"/>
                <a:cs typeface="Corbel"/>
                <a:sym typeface="Corbel"/>
              </a:rPr>
              <a:t>”</a:t>
            </a:r>
            <a:endParaRPr dirty="0"/>
          </a:p>
        </p:txBody>
      </p:sp>
      <p:sp>
        <p:nvSpPr>
          <p:cNvPr id="98" name="Google Shape;98;p21"/>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1"/>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0" name="Google Shape;100;p21"/>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1" name="Google Shape;101;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2" name="Google Shape;102;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3" name="Google Shape;103;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2"/>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8" name="Google Shape;108;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09" name="Google Shape;109;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IN" sz="8000" b="0" i="0" u="none" strike="noStrike" cap="none" dirty="0">
                <a:solidFill>
                  <a:schemeClr val="dk1"/>
                </a:solidFill>
                <a:latin typeface="Corbel"/>
                <a:ea typeface="Corbel"/>
                <a:cs typeface="Corbel"/>
                <a:sym typeface="Corbel"/>
              </a:rPr>
              <a:t>“</a:t>
            </a:r>
            <a:endParaRPr dirty="0"/>
          </a:p>
        </p:txBody>
      </p:sp>
      <p:sp>
        <p:nvSpPr>
          <p:cNvPr id="112" name="Google Shape;112;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IN" sz="8000" b="0" i="0" u="none" strike="noStrike" cap="none" dirty="0">
                <a:solidFill>
                  <a:schemeClr val="dk1"/>
                </a:solidFill>
                <a:latin typeface="Corbel"/>
                <a:ea typeface="Corbel"/>
                <a:cs typeface="Corbel"/>
                <a:sym typeface="Corbel"/>
              </a:rPr>
              <a:t>”</a:t>
            </a:r>
            <a:endParaRPr dirty="0"/>
          </a:p>
        </p:txBody>
      </p:sp>
      <p:sp>
        <p:nvSpPr>
          <p:cNvPr id="113" name="Google Shape;113;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3"/>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7" name="Google Shape;117;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18" name="Google Shape;118;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4"/>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4" name="Google Shape;124;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25" name="Google Shape;125;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5"/>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0" name="Google Shape;130;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1" name="Google Shape;131;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6"/>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6" name="Google Shape;136;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7" name="Google Shape;137;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11"/>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1" name="Google Shape;41;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p1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6" name="Google Shape;46;p13"/>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47" name="Google Shape;47;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9" name="Google Shape;49;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4"/>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3" name="Google Shape;53;p14"/>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4" name="Google Shape;54;p14"/>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5" name="Google Shape;55;p14"/>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6" name="Google Shape;56;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8" name="Google Shape;58;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2" name="Google Shape;62;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1" name="Google Shape;71;p17"/>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2" name="Google Shape;72;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4" name="Google Shape;74;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18"/>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9" name="Google Shape;79;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0" name="Google Shape;80;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1" name="Google Shape;81;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19"/>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9"/>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19"/>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6" name="Google Shape;86;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7" name="Google Shape;87;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8" name="Google Shape;88;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grpSp>
        <p:nvGrpSpPr>
          <p:cNvPr id="6" name="Google Shape;6;p9"/>
          <p:cNvGrpSpPr/>
          <p:nvPr/>
        </p:nvGrpSpPr>
        <p:grpSpPr>
          <a:xfrm>
            <a:off x="150812" y="0"/>
            <a:ext cx="2436813" cy="6858001"/>
            <a:chOff x="1320800" y="0"/>
            <a:chExt cx="2436813" cy="6858001"/>
          </a:xfrm>
        </p:grpSpPr>
        <p:sp>
          <p:nvSpPr>
            <p:cNvPr id="7" name="Google Shape;7;p9"/>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9"/>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9"/>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9"/>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9"/>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9"/>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9"/>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9"/>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dirty="0"/>
          </a:p>
        </p:txBody>
      </p:sp>
      <p:sp>
        <p:nvSpPr>
          <p:cNvPr id="16" name="Google Shape;16;p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dirty="0"/>
          </a:p>
        </p:txBody>
      </p:sp>
      <p:sp>
        <p:nvSpPr>
          <p:cNvPr id="17" name="Google Shape;17;p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I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3schools.com/" TargetMode="External"/><Relationship Id="rId7" Type="http://schemas.openxmlformats.org/officeDocument/2006/relationships/hyperlink" Target="https://www.sciencedirect.com/science/article/pii/S1877050924008731"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mdpi.com/2079-9292/10/9/1036" TargetMode="External"/><Relationship Id="rId5" Type="http://schemas.openxmlformats.org/officeDocument/2006/relationships/hyperlink" Target="https://www.learnpython.org/" TargetMode="External"/><Relationship Id="rId4" Type="http://schemas.openxmlformats.org/officeDocument/2006/relationships/hyperlink" Target="https://www.codecademy.com/learn/learn-flas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2500"/>
              <a:buFont typeface="Times New Roman"/>
              <a:buNone/>
            </a:pPr>
            <a:r>
              <a:rPr lang="en-IN" sz="3000" b="1" dirty="0">
                <a:latin typeface="Times New Roman"/>
                <a:ea typeface="Times New Roman"/>
                <a:cs typeface="Times New Roman"/>
                <a:sym typeface="Times New Roman"/>
              </a:rPr>
              <a:t>FACIAL EMOTION DETECTION</a:t>
            </a:r>
            <a:endParaRPr sz="6500" dirty="0"/>
          </a:p>
        </p:txBody>
      </p:sp>
      <p:sp>
        <p:nvSpPr>
          <p:cNvPr id="4" name="Text Placeholder 3">
            <a:extLst>
              <a:ext uri="{FF2B5EF4-FFF2-40B4-BE49-F238E27FC236}">
                <a16:creationId xmlns:a16="http://schemas.microsoft.com/office/drawing/2014/main" id="{04E3306D-E166-C7A3-F19D-89A9CDDB47E9}"/>
              </a:ext>
            </a:extLst>
          </p:cNvPr>
          <p:cNvSpPr>
            <a:spLocks noGrp="1"/>
          </p:cNvSpPr>
          <p:nvPr>
            <p:ph type="body" idx="2"/>
          </p:nvPr>
        </p:nvSpPr>
        <p:spPr>
          <a:xfrm>
            <a:off x="1484311" y="3473285"/>
            <a:ext cx="4895056" cy="2455862"/>
          </a:xfrm>
        </p:spPr>
        <p:txBody>
          <a:bodyPr>
            <a:normAutofit/>
          </a:bodyPr>
          <a:lstStyle/>
          <a:p>
            <a:pPr marL="62865" indent="0">
              <a:buNone/>
            </a:pPr>
            <a:r>
              <a:rPr lang="en-IN" sz="1600" b="1" dirty="0">
                <a:latin typeface="Times New Roman" panose="02020603050405020304" pitchFamily="18" charset="0"/>
                <a:cs typeface="Times New Roman" panose="02020603050405020304" pitchFamily="18" charset="0"/>
              </a:rPr>
              <a:t>GUIDE DETAILS:</a:t>
            </a:r>
          </a:p>
          <a:p>
            <a:pPr marL="62865" indent="0">
              <a:buNone/>
            </a:pPr>
            <a:endParaRPr lang="en-IN" sz="1600" dirty="0"/>
          </a:p>
          <a:p>
            <a:pPr marL="62865" indent="0">
              <a:buNone/>
            </a:pPr>
            <a:r>
              <a:rPr lang="en-IN" sz="1600" dirty="0"/>
              <a:t>	</a:t>
            </a:r>
            <a:r>
              <a:rPr lang="en-IN" sz="1600" dirty="0">
                <a:latin typeface="Times New Roman" panose="02020603050405020304" pitchFamily="18" charset="0"/>
                <a:cs typeface="Times New Roman" panose="02020603050405020304" pitchFamily="18" charset="0"/>
              </a:rPr>
              <a:t>Mrs.A.Bhanusri</a:t>
            </a:r>
          </a:p>
          <a:p>
            <a:pPr marL="62865" indent="0">
              <a:buNone/>
            </a:pPr>
            <a:r>
              <a:rPr lang="en-IN" sz="1600" dirty="0">
                <a:latin typeface="Times New Roman" panose="02020603050405020304" pitchFamily="18" charset="0"/>
                <a:cs typeface="Times New Roman" panose="02020603050405020304" pitchFamily="18" charset="0"/>
              </a:rPr>
              <a:t>	M.Tech,(Ph.D)</a:t>
            </a:r>
          </a:p>
          <a:p>
            <a:pPr marL="62865" indent="0">
              <a:buNone/>
            </a:pPr>
            <a:r>
              <a:rPr lang="en-IN" sz="1600" dirty="0">
                <a:latin typeface="Times New Roman" panose="02020603050405020304" pitchFamily="18" charset="0"/>
                <a:cs typeface="Times New Roman" panose="02020603050405020304" pitchFamily="18" charset="0"/>
              </a:rPr>
              <a:t>	Assistant Professor</a:t>
            </a:r>
          </a:p>
          <a:p>
            <a:pPr marL="62865" indent="0">
              <a:buNone/>
            </a:pPr>
            <a:r>
              <a:rPr lang="en-IN" sz="1600" dirty="0">
                <a:latin typeface="Times New Roman" panose="02020603050405020304" pitchFamily="18" charset="0"/>
                <a:cs typeface="Times New Roman" panose="02020603050405020304" pitchFamily="18" charset="0"/>
              </a:rPr>
              <a:t>	Department of IT</a:t>
            </a:r>
          </a:p>
        </p:txBody>
      </p:sp>
      <p:sp>
        <p:nvSpPr>
          <p:cNvPr id="6" name="Text Placeholder 5">
            <a:extLst>
              <a:ext uri="{FF2B5EF4-FFF2-40B4-BE49-F238E27FC236}">
                <a16:creationId xmlns:a16="http://schemas.microsoft.com/office/drawing/2014/main" id="{C60FC0D6-4044-53AE-D6E4-BB06B329C95A}"/>
              </a:ext>
            </a:extLst>
          </p:cNvPr>
          <p:cNvSpPr>
            <a:spLocks noGrp="1"/>
          </p:cNvSpPr>
          <p:nvPr>
            <p:ph type="body" idx="4"/>
          </p:nvPr>
        </p:nvSpPr>
        <p:spPr>
          <a:xfrm>
            <a:off x="6607968" y="3587585"/>
            <a:ext cx="4895056" cy="2455862"/>
          </a:xfrm>
        </p:spPr>
        <p:txBody>
          <a:bodyPr>
            <a:normAutofit/>
          </a:bodyPr>
          <a:lstStyle/>
          <a:p>
            <a:pPr marL="62865" indent="0">
              <a:buNone/>
            </a:pPr>
            <a:r>
              <a:rPr lang="en-IN" sz="1600" b="1" dirty="0">
                <a:latin typeface="Times New Roman" panose="02020603050405020304" pitchFamily="18" charset="0"/>
                <a:cs typeface="Times New Roman" panose="02020603050405020304" pitchFamily="18" charset="0"/>
              </a:rPr>
              <a:t>STUDENT DETAILS:</a:t>
            </a:r>
          </a:p>
          <a:p>
            <a:pPr marL="62865" indent="0">
              <a:buNone/>
            </a:pPr>
            <a:endParaRPr lang="en-IN" sz="1600" dirty="0">
              <a:latin typeface="Times New Roman" panose="02020603050405020304" pitchFamily="18" charset="0"/>
              <a:cs typeface="Times New Roman" panose="02020603050405020304" pitchFamily="18" charset="0"/>
            </a:endParaRPr>
          </a:p>
          <a:p>
            <a:pPr marL="62865" indent="0">
              <a:buNone/>
            </a:pPr>
            <a:r>
              <a:rPr lang="en-IN" sz="1600" dirty="0">
                <a:latin typeface="Times New Roman" panose="02020603050405020304" pitchFamily="18" charset="0"/>
                <a:cs typeface="Times New Roman" panose="02020603050405020304" pitchFamily="18" charset="0"/>
              </a:rPr>
              <a:t>	P.AKHIL</a:t>
            </a:r>
          </a:p>
          <a:p>
            <a:pPr marL="62865" indent="0">
              <a:buNone/>
            </a:pPr>
            <a:r>
              <a:rPr lang="en-IN" sz="1600" dirty="0">
                <a:latin typeface="Times New Roman" panose="02020603050405020304" pitchFamily="18" charset="0"/>
                <a:cs typeface="Times New Roman" panose="02020603050405020304" pitchFamily="18" charset="0"/>
              </a:rPr>
              <a:t>	22331A1284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45d8d2b351_0_33"/>
          <p:cNvSpPr txBox="1">
            <a:spLocks noGrp="1"/>
          </p:cNvSpPr>
          <p:nvPr>
            <p:ph type="title"/>
          </p:nvPr>
        </p:nvSpPr>
        <p:spPr>
          <a:xfrm>
            <a:off x="1575736" y="594375"/>
            <a:ext cx="10018800" cy="1752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RESULT</a:t>
            </a:r>
            <a:endParaRPr sz="2500" b="1"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274E2D20-4094-777C-C8BD-2D3BF14E6079}"/>
              </a:ext>
            </a:extLst>
          </p:cNvPr>
          <p:cNvPicPr>
            <a:picLocks noChangeAspect="1"/>
          </p:cNvPicPr>
          <p:nvPr/>
        </p:nvPicPr>
        <p:blipFill>
          <a:blip r:embed="rId3"/>
          <a:stretch>
            <a:fillRect/>
          </a:stretch>
        </p:blipFill>
        <p:spPr>
          <a:xfrm>
            <a:off x="2105340" y="2057400"/>
            <a:ext cx="8510924" cy="4149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546222-7968-BD56-F78A-EAF97E2D77D0}"/>
              </a:ext>
            </a:extLst>
          </p:cNvPr>
          <p:cNvPicPr>
            <a:picLocks noChangeAspect="1"/>
          </p:cNvPicPr>
          <p:nvPr/>
        </p:nvPicPr>
        <p:blipFill>
          <a:blip r:embed="rId2"/>
          <a:stretch>
            <a:fillRect/>
          </a:stretch>
        </p:blipFill>
        <p:spPr>
          <a:xfrm>
            <a:off x="2309284" y="409153"/>
            <a:ext cx="3786716" cy="3019847"/>
          </a:xfrm>
          <a:prstGeom prst="rect">
            <a:avLst/>
          </a:prstGeom>
        </p:spPr>
      </p:pic>
      <p:pic>
        <p:nvPicPr>
          <p:cNvPr id="10" name="Picture 9">
            <a:extLst>
              <a:ext uri="{FF2B5EF4-FFF2-40B4-BE49-F238E27FC236}">
                <a16:creationId xmlns:a16="http://schemas.microsoft.com/office/drawing/2014/main" id="{3469379B-288E-2D98-1BCD-03EFDD5BC4DB}"/>
              </a:ext>
            </a:extLst>
          </p:cNvPr>
          <p:cNvPicPr>
            <a:picLocks noChangeAspect="1"/>
          </p:cNvPicPr>
          <p:nvPr/>
        </p:nvPicPr>
        <p:blipFill>
          <a:blip r:embed="rId3"/>
          <a:stretch>
            <a:fillRect/>
          </a:stretch>
        </p:blipFill>
        <p:spPr>
          <a:xfrm>
            <a:off x="4207405" y="3694606"/>
            <a:ext cx="3777190" cy="2967452"/>
          </a:xfrm>
          <a:prstGeom prst="rect">
            <a:avLst/>
          </a:prstGeom>
        </p:spPr>
      </p:pic>
      <p:pic>
        <p:nvPicPr>
          <p:cNvPr id="11" name="Picture 10">
            <a:extLst>
              <a:ext uri="{FF2B5EF4-FFF2-40B4-BE49-F238E27FC236}">
                <a16:creationId xmlns:a16="http://schemas.microsoft.com/office/drawing/2014/main" id="{ED5A4272-D26C-DA1C-8023-88F561DE7B86}"/>
              </a:ext>
            </a:extLst>
          </p:cNvPr>
          <p:cNvPicPr>
            <a:picLocks noChangeAspect="1"/>
          </p:cNvPicPr>
          <p:nvPr/>
        </p:nvPicPr>
        <p:blipFill>
          <a:blip r:embed="rId4"/>
          <a:stretch>
            <a:fillRect/>
          </a:stretch>
        </p:blipFill>
        <p:spPr>
          <a:xfrm>
            <a:off x="6577167" y="409153"/>
            <a:ext cx="3730722" cy="3019846"/>
          </a:xfrm>
          <a:prstGeom prst="rect">
            <a:avLst/>
          </a:prstGeom>
        </p:spPr>
      </p:pic>
    </p:spTree>
    <p:extLst>
      <p:ext uri="{BB962C8B-B14F-4D97-AF65-F5344CB8AC3E}">
        <p14:creationId xmlns:p14="http://schemas.microsoft.com/office/powerpoint/2010/main" val="2530816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70F1CB-1F6B-6A5D-81E8-AFAA69269E2D}"/>
              </a:ext>
            </a:extLst>
          </p:cNvPr>
          <p:cNvPicPr>
            <a:picLocks noChangeAspect="1"/>
          </p:cNvPicPr>
          <p:nvPr/>
        </p:nvPicPr>
        <p:blipFill>
          <a:blip r:embed="rId2"/>
          <a:stretch>
            <a:fillRect/>
          </a:stretch>
        </p:blipFill>
        <p:spPr>
          <a:xfrm>
            <a:off x="2323573" y="390101"/>
            <a:ext cx="3772427" cy="3038899"/>
          </a:xfrm>
          <a:prstGeom prst="rect">
            <a:avLst/>
          </a:prstGeom>
        </p:spPr>
      </p:pic>
      <p:pic>
        <p:nvPicPr>
          <p:cNvPr id="8" name="Picture 7">
            <a:extLst>
              <a:ext uri="{FF2B5EF4-FFF2-40B4-BE49-F238E27FC236}">
                <a16:creationId xmlns:a16="http://schemas.microsoft.com/office/drawing/2014/main" id="{18E64166-17EF-E2A2-3CF6-275091BB71CB}"/>
              </a:ext>
            </a:extLst>
          </p:cNvPr>
          <p:cNvPicPr>
            <a:picLocks noChangeAspect="1"/>
          </p:cNvPicPr>
          <p:nvPr/>
        </p:nvPicPr>
        <p:blipFill>
          <a:blip r:embed="rId3"/>
          <a:stretch>
            <a:fillRect/>
          </a:stretch>
        </p:blipFill>
        <p:spPr>
          <a:xfrm>
            <a:off x="4393894" y="3678947"/>
            <a:ext cx="3824822" cy="3048426"/>
          </a:xfrm>
          <a:prstGeom prst="rect">
            <a:avLst/>
          </a:prstGeom>
        </p:spPr>
      </p:pic>
      <p:pic>
        <p:nvPicPr>
          <p:cNvPr id="9" name="Picture 8">
            <a:extLst>
              <a:ext uri="{FF2B5EF4-FFF2-40B4-BE49-F238E27FC236}">
                <a16:creationId xmlns:a16="http://schemas.microsoft.com/office/drawing/2014/main" id="{B6F9C12D-A632-D6D7-CE5E-0F0F59C1D394}"/>
              </a:ext>
            </a:extLst>
          </p:cNvPr>
          <p:cNvPicPr>
            <a:picLocks noChangeAspect="1"/>
          </p:cNvPicPr>
          <p:nvPr/>
        </p:nvPicPr>
        <p:blipFill>
          <a:blip r:embed="rId4"/>
          <a:stretch>
            <a:fillRect/>
          </a:stretch>
        </p:blipFill>
        <p:spPr>
          <a:xfrm>
            <a:off x="6440413" y="409153"/>
            <a:ext cx="3786716" cy="3034136"/>
          </a:xfrm>
          <a:prstGeom prst="rect">
            <a:avLst/>
          </a:prstGeom>
        </p:spPr>
      </p:pic>
    </p:spTree>
    <p:extLst>
      <p:ext uri="{BB962C8B-B14F-4D97-AF65-F5344CB8AC3E}">
        <p14:creationId xmlns:p14="http://schemas.microsoft.com/office/powerpoint/2010/main" val="407961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8"/>
          <p:cNvSpPr txBox="1">
            <a:spLocks noGrp="1"/>
          </p:cNvSpPr>
          <p:nvPr>
            <p:ph type="body" idx="1"/>
          </p:nvPr>
        </p:nvSpPr>
        <p:spPr>
          <a:xfrm>
            <a:off x="1484300" y="2103125"/>
            <a:ext cx="10018800" cy="3804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sz="2500" b="1" dirty="0">
              <a:latin typeface="Times New Roman"/>
              <a:ea typeface="Times New Roman"/>
              <a:cs typeface="Times New Roman"/>
              <a:sym typeface="Times New Roman"/>
            </a:endParaRPr>
          </a:p>
          <a:p>
            <a:pPr marL="0" lvl="0" indent="0" algn="l" rtl="0">
              <a:spcBef>
                <a:spcPts val="0"/>
              </a:spcBef>
              <a:spcAft>
                <a:spcPts val="0"/>
              </a:spcAft>
              <a:buNone/>
            </a:pPr>
            <a:endParaRPr sz="2000" b="1" dirty="0">
              <a:latin typeface="Times New Roman"/>
              <a:ea typeface="Times New Roman"/>
              <a:cs typeface="Times New Roman"/>
              <a:sym typeface="Times New Roman"/>
            </a:endParaRPr>
          </a:p>
          <a:p>
            <a:pPr marL="457200" lvl="0" indent="-361950" algn="l" rtl="0">
              <a:spcBef>
                <a:spcPts val="360"/>
              </a:spcBef>
              <a:spcAft>
                <a:spcPts val="0"/>
              </a:spcAft>
              <a:buSzPts val="2100"/>
              <a:buFont typeface="Times New Roman"/>
              <a:buChar char="●"/>
            </a:pPr>
            <a:r>
              <a:rPr lang="en-IN" sz="2100" dirty="0">
                <a:latin typeface="Times New Roman"/>
                <a:ea typeface="Times New Roman"/>
                <a:cs typeface="Times New Roman"/>
                <a:sym typeface="Times New Roman"/>
              </a:rPr>
              <a:t>Enhancing Human-Computer Interaction (HCI)</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Applications in Mental Health</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Security and Surveillance</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Improved Market Research</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Enhanced Customer Service</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Education and Training</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Real-Time Feedback</a:t>
            </a:r>
            <a:endParaRPr sz="2100" dirty="0">
              <a:latin typeface="Times New Roman"/>
              <a:ea typeface="Times New Roman"/>
              <a:cs typeface="Times New Roman"/>
              <a:sym typeface="Times New Roman"/>
            </a:endParaRPr>
          </a:p>
          <a:p>
            <a:pPr marL="0" lvl="0" indent="0" algn="l" rtl="0">
              <a:spcBef>
                <a:spcPts val="600"/>
              </a:spcBef>
              <a:spcAft>
                <a:spcPts val="600"/>
              </a:spcAft>
              <a:buSzPts val="3480"/>
              <a:buNone/>
            </a:pPr>
            <a:endParaRPr dirty="0"/>
          </a:p>
        </p:txBody>
      </p:sp>
      <p:sp>
        <p:nvSpPr>
          <p:cNvPr id="212" name="Google Shape;212;p8"/>
          <p:cNvSpPr txBox="1">
            <a:spLocks noGrp="1"/>
          </p:cNvSpPr>
          <p:nvPr>
            <p:ph type="title"/>
          </p:nvPr>
        </p:nvSpPr>
        <p:spPr>
          <a:xfrm>
            <a:off x="1685450" y="685800"/>
            <a:ext cx="10018800" cy="1581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1100"/>
              <a:buFont typeface="Arial"/>
              <a:buNone/>
            </a:pPr>
            <a:r>
              <a:rPr lang="en-IN" sz="2500" b="1" dirty="0">
                <a:latin typeface="Times New Roman"/>
                <a:ea typeface="Times New Roman"/>
                <a:cs typeface="Times New Roman"/>
                <a:sym typeface="Times New Roman"/>
              </a:rPr>
              <a:t>ADVANTAGES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345d8d2b351_0_10"/>
          <p:cNvSpPr txBox="1">
            <a:spLocks noGrp="1"/>
          </p:cNvSpPr>
          <p:nvPr>
            <p:ph type="title"/>
          </p:nvPr>
        </p:nvSpPr>
        <p:spPr>
          <a:xfrm>
            <a:off x="1795175" y="978450"/>
            <a:ext cx="10018800" cy="1088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LIMITATIONS</a:t>
            </a:r>
            <a:endParaRPr sz="2500" b="1" dirty="0">
              <a:latin typeface="Times New Roman"/>
              <a:ea typeface="Times New Roman"/>
              <a:cs typeface="Times New Roman"/>
              <a:sym typeface="Times New Roman"/>
            </a:endParaRPr>
          </a:p>
        </p:txBody>
      </p:sp>
      <p:sp>
        <p:nvSpPr>
          <p:cNvPr id="218" name="Google Shape;218;g345d8d2b351_0_10"/>
          <p:cNvSpPr txBox="1">
            <a:spLocks noGrp="1"/>
          </p:cNvSpPr>
          <p:nvPr>
            <p:ph type="body" idx="1"/>
          </p:nvPr>
        </p:nvSpPr>
        <p:spPr>
          <a:xfrm>
            <a:off x="1612300" y="2066550"/>
            <a:ext cx="10018800" cy="3566100"/>
          </a:xfrm>
          <a:prstGeom prst="rect">
            <a:avLst/>
          </a:prstGeom>
        </p:spPr>
        <p:txBody>
          <a:bodyPr spcFirstLastPara="1" wrap="square" lIns="91425" tIns="45700" rIns="91425" bIns="45700" anchor="ctr" anchorCtr="0">
            <a:normAutofit/>
          </a:bodyPr>
          <a:lstStyle/>
          <a:p>
            <a:pPr marL="457200" lvl="0" indent="-361950" algn="l" rtl="0">
              <a:spcBef>
                <a:spcPts val="360"/>
              </a:spcBef>
              <a:spcAft>
                <a:spcPts val="0"/>
              </a:spcAft>
              <a:buSzPts val="2100"/>
              <a:buFont typeface="Times New Roman"/>
              <a:buChar char="●"/>
            </a:pPr>
            <a:r>
              <a:rPr lang="en-IN" sz="2100" dirty="0">
                <a:latin typeface="Times New Roman"/>
                <a:ea typeface="Times New Roman"/>
                <a:cs typeface="Times New Roman"/>
                <a:sym typeface="Times New Roman"/>
              </a:rPr>
              <a:t>Accuracy Issues</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Environmental Factors</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Cultural Differences</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Inability to Detect Complex Emotions</a:t>
            </a:r>
            <a:endParaRPr sz="2100" dirty="0">
              <a:latin typeface="Times New Roman"/>
              <a:ea typeface="Times New Roman"/>
              <a:cs typeface="Times New Roman"/>
              <a:sym typeface="Times New Roman"/>
            </a:endParaRPr>
          </a:p>
          <a:p>
            <a:pPr marL="457200" lvl="0" indent="-361950" algn="l" rtl="0">
              <a:spcBef>
                <a:spcPts val="0"/>
              </a:spcBef>
              <a:spcAft>
                <a:spcPts val="0"/>
              </a:spcAft>
              <a:buSzPts val="2100"/>
              <a:buFont typeface="Times New Roman"/>
              <a:buChar char="●"/>
            </a:pPr>
            <a:r>
              <a:rPr lang="en-IN" sz="2100" dirty="0">
                <a:latin typeface="Times New Roman"/>
                <a:ea typeface="Times New Roman"/>
                <a:cs typeface="Times New Roman"/>
                <a:sym typeface="Times New Roman"/>
              </a:rPr>
              <a:t>Impact of Aging</a:t>
            </a:r>
            <a:endParaRPr sz="2100" dirty="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345d8d2b351_0_21"/>
          <p:cNvSpPr txBox="1">
            <a:spLocks noGrp="1"/>
          </p:cNvSpPr>
          <p:nvPr>
            <p:ph type="title"/>
          </p:nvPr>
        </p:nvSpPr>
        <p:spPr>
          <a:xfrm>
            <a:off x="1630625" y="740675"/>
            <a:ext cx="10018800" cy="1398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CONCLUSION</a:t>
            </a:r>
            <a:endParaRPr sz="2500" b="1" dirty="0">
              <a:latin typeface="Times New Roman"/>
              <a:ea typeface="Times New Roman"/>
              <a:cs typeface="Times New Roman"/>
              <a:sym typeface="Times New Roman"/>
            </a:endParaRPr>
          </a:p>
        </p:txBody>
      </p:sp>
      <p:sp>
        <p:nvSpPr>
          <p:cNvPr id="224" name="Google Shape;224;g345d8d2b351_0_21"/>
          <p:cNvSpPr txBox="1">
            <a:spLocks noGrp="1"/>
          </p:cNvSpPr>
          <p:nvPr>
            <p:ph type="body" idx="1"/>
          </p:nvPr>
        </p:nvSpPr>
        <p:spPr>
          <a:xfrm>
            <a:off x="1630625" y="2139575"/>
            <a:ext cx="10018800" cy="32187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r>
              <a:rPr lang="en-IN" sz="2100" dirty="0">
                <a:latin typeface="Times New Roman"/>
                <a:ea typeface="Times New Roman"/>
                <a:cs typeface="Times New Roman"/>
                <a:sym typeface="Times New Roman"/>
              </a:rPr>
              <a:t>In conclusion, facial emotion detection technology holds significant potential in transforming various industries, from healthcare and education to entertainment and market research. By providing valuable insights into human emotional states, this technology can enhance user experiences, improve interaction between humans and machines, and offer new opportunities for personalized services.</a:t>
            </a:r>
            <a:endParaRPr sz="21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g345d8d2b351_0_28"/>
          <p:cNvSpPr txBox="1">
            <a:spLocks noGrp="1"/>
          </p:cNvSpPr>
          <p:nvPr>
            <p:ph type="title"/>
          </p:nvPr>
        </p:nvSpPr>
        <p:spPr>
          <a:xfrm>
            <a:off x="1484300" y="685800"/>
            <a:ext cx="10018800" cy="1563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REFERENCES</a:t>
            </a:r>
            <a:endParaRPr sz="2500" b="1" dirty="0">
              <a:latin typeface="Times New Roman"/>
              <a:ea typeface="Times New Roman"/>
              <a:cs typeface="Times New Roman"/>
              <a:sym typeface="Times New Roman"/>
            </a:endParaRPr>
          </a:p>
        </p:txBody>
      </p:sp>
      <p:sp>
        <p:nvSpPr>
          <p:cNvPr id="230" name="Google Shape;230;g345d8d2b351_0_28"/>
          <p:cNvSpPr txBox="1">
            <a:spLocks noGrp="1"/>
          </p:cNvSpPr>
          <p:nvPr>
            <p:ph type="body" idx="1"/>
          </p:nvPr>
        </p:nvSpPr>
        <p:spPr>
          <a:xfrm>
            <a:off x="1484310" y="2666999"/>
            <a:ext cx="10018800" cy="31242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r>
              <a:rPr lang="en-IN" dirty="0"/>
              <a:t>[1].</a:t>
            </a:r>
            <a:r>
              <a:rPr lang="en-IN" dirty="0">
                <a:hlinkClick r:id="rId3"/>
              </a:rPr>
              <a:t> W3Schools Online Web Tutorials</a:t>
            </a:r>
            <a:r>
              <a:rPr lang="en-IN" dirty="0"/>
              <a:t> </a:t>
            </a:r>
          </a:p>
          <a:p>
            <a:pPr marL="0" lvl="0" indent="0" algn="l" rtl="0">
              <a:spcBef>
                <a:spcPts val="360"/>
              </a:spcBef>
              <a:spcAft>
                <a:spcPts val="600"/>
              </a:spcAft>
              <a:buNone/>
            </a:pPr>
            <a:r>
              <a:rPr lang="en-IN" dirty="0"/>
              <a:t>[2].</a:t>
            </a:r>
            <a:r>
              <a:rPr lang="en-IN" dirty="0">
                <a:hlinkClick r:id="rId4"/>
              </a:rPr>
              <a:t> Learn Flask | </a:t>
            </a:r>
            <a:r>
              <a:rPr lang="en-IN" dirty="0" err="1">
                <a:hlinkClick r:id="rId4"/>
              </a:rPr>
              <a:t>Codecademy</a:t>
            </a:r>
            <a:endParaRPr lang="en-IN" dirty="0"/>
          </a:p>
          <a:p>
            <a:pPr marL="0" indent="0">
              <a:spcAft>
                <a:spcPts val="600"/>
              </a:spcAft>
              <a:buNone/>
            </a:pPr>
            <a:r>
              <a:rPr lang="en-IN" dirty="0"/>
              <a:t>[3].</a:t>
            </a:r>
            <a:r>
              <a:rPr lang="en-US" dirty="0">
                <a:hlinkClick r:id="rId5"/>
              </a:rPr>
              <a:t> Learn Python - Free Interactive Python Tutorial</a:t>
            </a:r>
            <a:endParaRPr lang="en-US" dirty="0"/>
          </a:p>
          <a:p>
            <a:pPr marL="0" indent="0">
              <a:spcAft>
                <a:spcPts val="600"/>
              </a:spcAft>
              <a:buNone/>
            </a:pPr>
            <a:r>
              <a:rPr lang="en-US" dirty="0"/>
              <a:t>[4]. </a:t>
            </a:r>
            <a:r>
              <a:rPr lang="en-US" dirty="0">
                <a:hlinkClick r:id="rId6"/>
              </a:rPr>
              <a:t>Facial Emotion Recognition Using Transfer Learning in the Deep CNN</a:t>
            </a:r>
            <a:endParaRPr lang="en-US" dirty="0"/>
          </a:p>
          <a:p>
            <a:pPr marL="0" indent="0">
              <a:spcAft>
                <a:spcPts val="600"/>
              </a:spcAft>
              <a:buNone/>
            </a:pPr>
            <a:r>
              <a:rPr lang="en-IN" dirty="0"/>
              <a:t>[5].</a:t>
            </a:r>
            <a:r>
              <a:rPr lang="en-US" dirty="0">
                <a:hlinkClick r:id="rId7"/>
              </a:rPr>
              <a:t> Facial Emotion Recognition (FER) using Convolutional Neural Network (CNN) - ScienceDirect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
          <p:cNvSpPr txBox="1">
            <a:spLocks noGrp="1"/>
          </p:cNvSpPr>
          <p:nvPr>
            <p:ph type="title"/>
          </p:nvPr>
        </p:nvSpPr>
        <p:spPr>
          <a:xfrm>
            <a:off x="1484300" y="923525"/>
            <a:ext cx="10018800" cy="11613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ABSTRACT</a:t>
            </a:r>
            <a:endParaRPr dirty="0"/>
          </a:p>
        </p:txBody>
      </p:sp>
      <p:sp>
        <p:nvSpPr>
          <p:cNvPr id="149" name="Google Shape;149;p2"/>
          <p:cNvSpPr txBox="1">
            <a:spLocks noGrp="1"/>
          </p:cNvSpPr>
          <p:nvPr>
            <p:ph type="body" idx="1"/>
          </p:nvPr>
        </p:nvSpPr>
        <p:spPr>
          <a:xfrm>
            <a:off x="1484300" y="2084825"/>
            <a:ext cx="10018800" cy="37065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900"/>
              <a:buNone/>
            </a:pPr>
            <a:r>
              <a:rPr lang="en-IN" sz="2100" dirty="0">
                <a:latin typeface="Times New Roman"/>
                <a:ea typeface="Times New Roman"/>
                <a:cs typeface="Times New Roman"/>
                <a:sym typeface="Times New Roman"/>
              </a:rPr>
              <a:t>The project aims to classify facial expressions into distinct emotion categories, such as happiness, sadness, anger, surprise,fear, and neutrality, by analyzing facial features in video streams by machine learning techniques, particularly deep learning. The system will support real-time emotion detection using a webcam feed, providing instant feedback on detected emotions. The project aims to improve emotion recognition accuracy and provide a scalable solution for applications in human-computer interaction, sentiment analysis, and customer behavior assessment.</a:t>
            </a: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xfrm>
            <a:off x="1484300" y="768100"/>
            <a:ext cx="10018800" cy="1335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PROBLEM STATEMENT</a:t>
            </a:r>
            <a:endParaRPr dirty="0"/>
          </a:p>
        </p:txBody>
      </p:sp>
      <p:sp>
        <p:nvSpPr>
          <p:cNvPr id="155" name="Google Shape;155;p3"/>
          <p:cNvSpPr txBox="1">
            <a:spLocks noGrp="1"/>
          </p:cNvSpPr>
          <p:nvPr>
            <p:ph type="body" idx="1"/>
          </p:nvPr>
        </p:nvSpPr>
        <p:spPr>
          <a:xfrm>
            <a:off x="1484300" y="2103100"/>
            <a:ext cx="10018800" cy="3359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900"/>
              <a:buNone/>
            </a:pPr>
            <a:endParaRPr sz="2100" dirty="0">
              <a:latin typeface="Times New Roman"/>
              <a:ea typeface="Times New Roman"/>
              <a:cs typeface="Times New Roman"/>
              <a:sym typeface="Times New Roman"/>
            </a:endParaRPr>
          </a:p>
          <a:p>
            <a:pPr marL="0" lvl="0" indent="0" algn="l" rtl="0">
              <a:spcBef>
                <a:spcPts val="0"/>
              </a:spcBef>
              <a:spcAft>
                <a:spcPts val="0"/>
              </a:spcAft>
              <a:buSzPts val="2900"/>
              <a:buNone/>
            </a:pPr>
            <a:r>
              <a:rPr lang="en-IN" sz="2100" dirty="0">
                <a:latin typeface="Times New Roman"/>
                <a:ea typeface="Times New Roman"/>
                <a:cs typeface="Times New Roman"/>
                <a:sym typeface="Times New Roman"/>
              </a:rPr>
              <a:t>In the modern era of human-computer interaction, understanding and interpreting human emotions is essential for creating responsive systems. We need to Overcome the limitations of traditional methods and provide a scalable and efficient solution which is Facial emotion detection. This facial emotion detection system is capable of classifying emotions in real-time video streams.</a:t>
            </a:r>
            <a:endParaRPr sz="2100" dirty="0">
              <a:latin typeface="Times New Roman"/>
              <a:ea typeface="Times New Roman"/>
              <a:cs typeface="Times New Roman"/>
              <a:sym typeface="Times New Roman"/>
            </a:endParaRPr>
          </a:p>
          <a:p>
            <a:pPr marL="0" lvl="0" indent="0" algn="l" rtl="0">
              <a:spcBef>
                <a:spcPts val="1080"/>
              </a:spcBef>
              <a:spcAft>
                <a:spcPts val="0"/>
              </a:spcAft>
              <a:buSzPts val="3480"/>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
          <p:cNvSpPr txBox="1">
            <a:spLocks noGrp="1"/>
          </p:cNvSpPr>
          <p:nvPr>
            <p:ph type="title"/>
          </p:nvPr>
        </p:nvSpPr>
        <p:spPr>
          <a:xfrm>
            <a:off x="1484300" y="685800"/>
            <a:ext cx="10018800" cy="1252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imes New Roman"/>
              <a:buNone/>
            </a:pPr>
            <a:endParaRPr sz="2500" b="1" dirty="0">
              <a:latin typeface="Times New Roman"/>
              <a:ea typeface="Times New Roman"/>
              <a:cs typeface="Times New Roman"/>
              <a:sym typeface="Times New Roman"/>
            </a:endParaRPr>
          </a:p>
          <a:p>
            <a:pPr marL="0" lvl="0" indent="0" algn="l"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 INTRODUCTION</a:t>
            </a:r>
            <a:endParaRPr dirty="0"/>
          </a:p>
        </p:txBody>
      </p:sp>
      <p:sp>
        <p:nvSpPr>
          <p:cNvPr id="161" name="Google Shape;161;p4"/>
          <p:cNvSpPr txBox="1">
            <a:spLocks noGrp="1"/>
          </p:cNvSpPr>
          <p:nvPr>
            <p:ph type="body" idx="1"/>
          </p:nvPr>
        </p:nvSpPr>
        <p:spPr>
          <a:xfrm>
            <a:off x="1269450" y="2030050"/>
            <a:ext cx="9653100" cy="3566100"/>
          </a:xfrm>
          <a:prstGeom prst="rect">
            <a:avLst/>
          </a:prstGeom>
          <a:noFill/>
          <a:ln>
            <a:noFill/>
          </a:ln>
        </p:spPr>
        <p:txBody>
          <a:bodyPr spcFirstLastPara="1" wrap="square" lIns="91425" tIns="45700" rIns="91425" bIns="45700" anchor="ctr" anchorCtr="0">
            <a:normAutofit/>
          </a:bodyPr>
          <a:lstStyle/>
          <a:p>
            <a:pPr marL="285750" lvl="0" indent="0" algn="l" rtl="0">
              <a:spcBef>
                <a:spcPts val="0"/>
              </a:spcBef>
              <a:spcAft>
                <a:spcPts val="0"/>
              </a:spcAft>
              <a:buNone/>
            </a:pPr>
            <a:r>
              <a:rPr lang="en-IN" sz="2100" dirty="0">
                <a:latin typeface="Times New Roman"/>
                <a:ea typeface="Times New Roman"/>
                <a:cs typeface="Times New Roman"/>
                <a:sym typeface="Times New Roman"/>
              </a:rPr>
              <a:t>Emotions are essential in human communication, influencing interactions, decisions, and behaviors. Recognizing emotions accurately can enhance applications like human-computer interaction, mental health monitoring, and customer experience analysis. Deep learning, has significantly improved facial emotion recognition accuracy. This system will classify emotions such as happiness, sadness, anger, surprise, fear, and neutrality.</a:t>
            </a:r>
            <a:endParaRPr sz="21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a:spLocks noGrp="1"/>
          </p:cNvSpPr>
          <p:nvPr>
            <p:ph type="title"/>
          </p:nvPr>
        </p:nvSpPr>
        <p:spPr>
          <a:xfrm>
            <a:off x="1484300" y="685800"/>
            <a:ext cx="9726300" cy="10332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SYSTEM REQUIREMENTS</a:t>
            </a:r>
            <a:endParaRPr dirty="0"/>
          </a:p>
        </p:txBody>
      </p:sp>
      <p:sp>
        <p:nvSpPr>
          <p:cNvPr id="167" name="Google Shape;167;p5"/>
          <p:cNvSpPr txBox="1">
            <a:spLocks noGrp="1"/>
          </p:cNvSpPr>
          <p:nvPr>
            <p:ph type="body" idx="1"/>
          </p:nvPr>
        </p:nvSpPr>
        <p:spPr>
          <a:xfrm>
            <a:off x="1484300" y="1901950"/>
            <a:ext cx="10439400" cy="43707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2436"/>
              <a:buNone/>
            </a:pPr>
            <a:r>
              <a:rPr lang="en-IN" sz="2100" b="1" dirty="0">
                <a:latin typeface="Times New Roman"/>
                <a:ea typeface="Times New Roman"/>
                <a:cs typeface="Times New Roman"/>
                <a:sym typeface="Times New Roman"/>
              </a:rPr>
              <a:t>1. Hardware Requirements:</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Processor:</a:t>
            </a:r>
            <a:r>
              <a:rPr lang="en-IN" sz="2100" dirty="0">
                <a:latin typeface="Times New Roman"/>
                <a:ea typeface="Times New Roman"/>
                <a:cs typeface="Times New Roman"/>
                <a:sym typeface="Times New Roman"/>
              </a:rPr>
              <a:t> Intel Core i5/i7 or AMD Ryzen 5/7</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RAM:</a:t>
            </a:r>
            <a:r>
              <a:rPr lang="en-IN" sz="2100" dirty="0">
                <a:latin typeface="Times New Roman"/>
                <a:ea typeface="Times New Roman"/>
                <a:cs typeface="Times New Roman"/>
                <a:sym typeface="Times New Roman"/>
              </a:rPr>
              <a:t> Minimum 8GB (16GB recommended for faster processing)</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Camera:</a:t>
            </a:r>
            <a:r>
              <a:rPr lang="en-IN" sz="2100" dirty="0">
                <a:latin typeface="Times New Roman"/>
                <a:ea typeface="Times New Roman"/>
                <a:cs typeface="Times New Roman"/>
                <a:sym typeface="Times New Roman"/>
              </a:rPr>
              <a:t> HD webcam for real-time video processing</a:t>
            </a:r>
            <a:endParaRPr sz="2100" dirty="0">
              <a:latin typeface="Times New Roman"/>
              <a:ea typeface="Times New Roman"/>
              <a:cs typeface="Times New Roman"/>
              <a:sym typeface="Times New Roman"/>
            </a:endParaRPr>
          </a:p>
          <a:p>
            <a:pPr marL="285750" lvl="0" indent="-285750" algn="l" rtl="0">
              <a:lnSpc>
                <a:spcPct val="80000"/>
              </a:lnSpc>
              <a:spcBef>
                <a:spcPts val="936"/>
              </a:spcBef>
              <a:spcAft>
                <a:spcPts val="0"/>
              </a:spcAft>
              <a:buSzPts val="2436"/>
              <a:buNone/>
            </a:pPr>
            <a:r>
              <a:rPr lang="en-IN" sz="2100" b="1" dirty="0">
                <a:latin typeface="Times New Roman"/>
                <a:ea typeface="Times New Roman"/>
                <a:cs typeface="Times New Roman"/>
                <a:sym typeface="Times New Roman"/>
              </a:rPr>
              <a:t>2. Software Requirements:</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Operating System:</a:t>
            </a:r>
            <a:r>
              <a:rPr lang="en-IN" sz="2100" dirty="0">
                <a:latin typeface="Times New Roman"/>
                <a:ea typeface="Times New Roman"/>
                <a:cs typeface="Times New Roman"/>
                <a:sym typeface="Times New Roman"/>
              </a:rPr>
              <a:t> Windows 10/11, Linux (Ubuntu recommended)</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Programming Languages:</a:t>
            </a:r>
            <a:r>
              <a:rPr lang="en-IN" sz="2100" dirty="0">
                <a:latin typeface="Times New Roman"/>
                <a:ea typeface="Times New Roman"/>
                <a:cs typeface="Times New Roman"/>
                <a:sym typeface="Times New Roman"/>
              </a:rPr>
              <a:t> Python, HTML, CSS, JS.</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Libraries &amp; Frameworks:</a:t>
            </a:r>
            <a:r>
              <a:rPr lang="en-IN" sz="2100" dirty="0">
                <a:latin typeface="Times New Roman"/>
                <a:ea typeface="Times New Roman"/>
                <a:cs typeface="Times New Roman"/>
                <a:sym typeface="Times New Roman"/>
              </a:rPr>
              <a:t> OpenCV, NumPy, TensorFlow, Matplotlib</a:t>
            </a:r>
            <a:endParaRPr sz="2100" dirty="0">
              <a:latin typeface="Times New Roman"/>
              <a:ea typeface="Times New Roman"/>
              <a:cs typeface="Times New Roman"/>
              <a:sym typeface="Times New Roman"/>
            </a:endParaRPr>
          </a:p>
          <a:p>
            <a:pPr marL="285750" lvl="0" indent="-264414" algn="l" rtl="0">
              <a:lnSpc>
                <a:spcPct val="80000"/>
              </a:lnSpc>
              <a:spcBef>
                <a:spcPts val="936"/>
              </a:spcBef>
              <a:spcAft>
                <a:spcPts val="0"/>
              </a:spcAft>
              <a:buSzPts val="2100"/>
              <a:buFont typeface="Arial"/>
              <a:buChar char="•"/>
            </a:pPr>
            <a:r>
              <a:rPr lang="en-IN" sz="2100" b="1" dirty="0">
                <a:latin typeface="Times New Roman"/>
                <a:ea typeface="Times New Roman"/>
                <a:cs typeface="Times New Roman"/>
                <a:sym typeface="Times New Roman"/>
              </a:rPr>
              <a:t>Development Tools:</a:t>
            </a:r>
            <a:r>
              <a:rPr lang="en-IN" sz="2100" dirty="0">
                <a:latin typeface="Times New Roman"/>
                <a:ea typeface="Times New Roman"/>
                <a:cs typeface="Times New Roman"/>
                <a:sym typeface="Times New Roman"/>
              </a:rPr>
              <a:t> Jupyter Notebook, VS Code</a:t>
            </a:r>
            <a:endParaRPr sz="21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45d8d2b351_0_43"/>
          <p:cNvSpPr txBox="1">
            <a:spLocks noGrp="1"/>
          </p:cNvSpPr>
          <p:nvPr>
            <p:ph type="title"/>
          </p:nvPr>
        </p:nvSpPr>
        <p:spPr>
          <a:xfrm>
            <a:off x="1484311" y="411475"/>
            <a:ext cx="10018800" cy="1752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EXISTING SYSTEM</a:t>
            </a:r>
            <a:endParaRPr sz="2500" b="1" dirty="0">
              <a:latin typeface="Times New Roman"/>
              <a:ea typeface="Times New Roman"/>
              <a:cs typeface="Times New Roman"/>
              <a:sym typeface="Times New Roman"/>
            </a:endParaRPr>
          </a:p>
        </p:txBody>
      </p:sp>
      <p:sp>
        <p:nvSpPr>
          <p:cNvPr id="173" name="Google Shape;173;g345d8d2b351_0_43"/>
          <p:cNvSpPr txBox="1">
            <a:spLocks noGrp="1"/>
          </p:cNvSpPr>
          <p:nvPr>
            <p:ph type="body" idx="1"/>
          </p:nvPr>
        </p:nvSpPr>
        <p:spPr>
          <a:xfrm>
            <a:off x="1484300" y="2267700"/>
            <a:ext cx="9561600" cy="35481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r>
              <a:rPr lang="en-IN" sz="2100" dirty="0">
                <a:latin typeface="Times New Roman"/>
                <a:ea typeface="Times New Roman"/>
                <a:cs typeface="Times New Roman"/>
                <a:sym typeface="Times New Roman"/>
              </a:rPr>
              <a:t>Current facial emotion detection systems process only static images, lacking real-time recognition capabilities. The user interfaces are often basic and not visually appealing. Additionally, older and less diverse datasets affect the models' ability to generalize well. These limitations reduce the effectiveness of emotion detection in real-world applications.</a:t>
            </a:r>
            <a:endParaRPr sz="2100" dirty="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345d8d2b351_0_38"/>
          <p:cNvSpPr txBox="1">
            <a:spLocks noGrp="1"/>
          </p:cNvSpPr>
          <p:nvPr>
            <p:ph type="title"/>
          </p:nvPr>
        </p:nvSpPr>
        <p:spPr>
          <a:xfrm>
            <a:off x="1484311" y="521200"/>
            <a:ext cx="10018800" cy="17526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500" b="1" dirty="0">
                <a:latin typeface="Times New Roman"/>
                <a:ea typeface="Times New Roman"/>
                <a:cs typeface="Times New Roman"/>
                <a:sym typeface="Times New Roman"/>
              </a:rPr>
              <a:t>PROPOSED SYSTEM</a:t>
            </a:r>
            <a:endParaRPr sz="2500" b="1" dirty="0">
              <a:latin typeface="Times New Roman"/>
              <a:ea typeface="Times New Roman"/>
              <a:cs typeface="Times New Roman"/>
              <a:sym typeface="Times New Roman"/>
            </a:endParaRPr>
          </a:p>
        </p:txBody>
      </p:sp>
      <p:sp>
        <p:nvSpPr>
          <p:cNvPr id="179" name="Google Shape;179;g345d8d2b351_0_38"/>
          <p:cNvSpPr txBox="1">
            <a:spLocks noGrp="1"/>
          </p:cNvSpPr>
          <p:nvPr>
            <p:ph type="body" idx="1"/>
          </p:nvPr>
        </p:nvSpPr>
        <p:spPr>
          <a:xfrm>
            <a:off x="1484300" y="2429250"/>
            <a:ext cx="10018800" cy="35328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r>
              <a:rPr lang="en-IN" sz="2100" dirty="0">
                <a:latin typeface="Times New Roman"/>
                <a:ea typeface="Times New Roman"/>
                <a:cs typeface="Times New Roman"/>
                <a:sym typeface="Times New Roman"/>
              </a:rPr>
              <a:t>The proposed system utilizes a  Real-time emotion detection via webcam allows for applications in HCI, sentiment analysis, and behavior assessment. The UI will be redesigned for a more professional and visually appealing experience. Performance optimizations, including GPU acceleration, will ensure smooth and efficient real-time predictions. These improvements will create a more reliable, accurate, and user-friendly emotion detection system.</a:t>
            </a:r>
            <a:endParaRPr sz="21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6"/>
          <p:cNvSpPr txBox="1">
            <a:spLocks noGrp="1"/>
          </p:cNvSpPr>
          <p:nvPr>
            <p:ph type="title"/>
          </p:nvPr>
        </p:nvSpPr>
        <p:spPr>
          <a:xfrm>
            <a:off x="1484300" y="374975"/>
            <a:ext cx="9653100" cy="1392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METHODOLOGY</a:t>
            </a:r>
            <a:endParaRPr dirty="0"/>
          </a:p>
        </p:txBody>
      </p:sp>
      <p:sp>
        <p:nvSpPr>
          <p:cNvPr id="185" name="Google Shape;185;p6"/>
          <p:cNvSpPr txBox="1">
            <a:spLocks noGrp="1"/>
          </p:cNvSpPr>
          <p:nvPr>
            <p:ph type="body" idx="1"/>
          </p:nvPr>
        </p:nvSpPr>
        <p:spPr>
          <a:xfrm>
            <a:off x="1484300" y="1609350"/>
            <a:ext cx="9945600" cy="4667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r>
              <a:rPr lang="en-IN" dirty="0"/>
              <a:t> </a:t>
            </a:r>
            <a:endParaRPr dirty="0"/>
          </a:p>
        </p:txBody>
      </p:sp>
      <p:sp>
        <p:nvSpPr>
          <p:cNvPr id="186" name="Google Shape;186;p6"/>
          <p:cNvSpPr/>
          <p:nvPr/>
        </p:nvSpPr>
        <p:spPr>
          <a:xfrm>
            <a:off x="4808992" y="2775852"/>
            <a:ext cx="1967593" cy="481693"/>
          </a:xfrm>
          <a:prstGeom prst="rect">
            <a:avLst/>
          </a:prstGeom>
          <a:solidFill>
            <a:schemeClr val="accent1"/>
          </a:solidFill>
          <a:ln w="15875" cap="rnd" cmpd="sng">
            <a:solidFill>
              <a:srgbClr val="144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Corbel"/>
                <a:ea typeface="Corbel"/>
                <a:cs typeface="Corbel"/>
                <a:sym typeface="Corbel"/>
              </a:rPr>
              <a:t>FACE DETECTION</a:t>
            </a:r>
            <a:endParaRPr dirty="0"/>
          </a:p>
        </p:txBody>
      </p:sp>
      <p:sp>
        <p:nvSpPr>
          <p:cNvPr id="187" name="Google Shape;187;p6"/>
          <p:cNvSpPr/>
          <p:nvPr/>
        </p:nvSpPr>
        <p:spPr>
          <a:xfrm>
            <a:off x="4527323" y="3784142"/>
            <a:ext cx="2632756" cy="481693"/>
          </a:xfrm>
          <a:prstGeom prst="rect">
            <a:avLst/>
          </a:prstGeom>
          <a:solidFill>
            <a:schemeClr val="accent1"/>
          </a:solidFill>
          <a:ln w="15875" cap="rnd" cmpd="sng">
            <a:solidFill>
              <a:srgbClr val="144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Corbel"/>
                <a:ea typeface="Corbel"/>
                <a:cs typeface="Corbel"/>
                <a:sym typeface="Corbel"/>
              </a:rPr>
              <a:t>FEATURE EXTRACTION</a:t>
            </a:r>
            <a:endParaRPr dirty="0"/>
          </a:p>
        </p:txBody>
      </p:sp>
      <p:sp>
        <p:nvSpPr>
          <p:cNvPr id="188" name="Google Shape;188;p6"/>
          <p:cNvSpPr/>
          <p:nvPr/>
        </p:nvSpPr>
        <p:spPr>
          <a:xfrm>
            <a:off x="4768627" y="4806039"/>
            <a:ext cx="2089373" cy="612321"/>
          </a:xfrm>
          <a:prstGeom prst="rect">
            <a:avLst/>
          </a:prstGeom>
          <a:solidFill>
            <a:schemeClr val="accent1"/>
          </a:solidFill>
          <a:ln w="15875" cap="rnd" cmpd="sng">
            <a:solidFill>
              <a:srgbClr val="144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Corbel"/>
                <a:ea typeface="Corbel"/>
                <a:cs typeface="Corbel"/>
                <a:sym typeface="Corbel"/>
              </a:rPr>
              <a:t>EMOTION CLASSIFICATION</a:t>
            </a:r>
            <a:endParaRPr dirty="0"/>
          </a:p>
        </p:txBody>
      </p:sp>
      <p:sp>
        <p:nvSpPr>
          <p:cNvPr id="189" name="Google Shape;189;p6"/>
          <p:cNvSpPr/>
          <p:nvPr/>
        </p:nvSpPr>
        <p:spPr>
          <a:xfrm>
            <a:off x="4955722" y="5795280"/>
            <a:ext cx="1616529" cy="481693"/>
          </a:xfrm>
          <a:prstGeom prst="rect">
            <a:avLst/>
          </a:prstGeom>
          <a:solidFill>
            <a:schemeClr val="accent1"/>
          </a:solidFill>
          <a:ln w="15875" cap="rnd" cmpd="sng">
            <a:solidFill>
              <a:srgbClr val="144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lt1"/>
                </a:solidFill>
                <a:latin typeface="Corbel"/>
                <a:ea typeface="Corbel"/>
                <a:cs typeface="Corbel"/>
                <a:sym typeface="Corbel"/>
              </a:rPr>
              <a:t>DISPLAYING EMOTION</a:t>
            </a:r>
            <a:endParaRPr dirty="0"/>
          </a:p>
        </p:txBody>
      </p:sp>
      <p:sp>
        <p:nvSpPr>
          <p:cNvPr id="190" name="Google Shape;190;p6"/>
          <p:cNvSpPr/>
          <p:nvPr/>
        </p:nvSpPr>
        <p:spPr>
          <a:xfrm>
            <a:off x="4955722" y="1877777"/>
            <a:ext cx="1674000" cy="481800"/>
          </a:xfrm>
          <a:prstGeom prst="rect">
            <a:avLst/>
          </a:prstGeom>
          <a:solidFill>
            <a:schemeClr val="accent1"/>
          </a:solidFill>
          <a:ln w="15875" cap="rnd" cmpd="sng">
            <a:solidFill>
              <a:srgbClr val="1448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b="0" i="0" u="none" strike="noStrike" cap="none" dirty="0">
                <a:solidFill>
                  <a:schemeClr val="lt1"/>
                </a:solidFill>
                <a:latin typeface="Corbel"/>
                <a:ea typeface="Corbel"/>
                <a:cs typeface="Corbel"/>
                <a:sym typeface="Corbel"/>
              </a:rPr>
              <a:t>INPUT FACE</a:t>
            </a:r>
            <a:endParaRPr dirty="0"/>
          </a:p>
        </p:txBody>
      </p:sp>
      <p:cxnSp>
        <p:nvCxnSpPr>
          <p:cNvPr id="191" name="Google Shape;191;p6"/>
          <p:cNvCxnSpPr>
            <a:stCxn id="190" idx="2"/>
            <a:endCxn id="186" idx="0"/>
          </p:cNvCxnSpPr>
          <p:nvPr/>
        </p:nvCxnSpPr>
        <p:spPr>
          <a:xfrm>
            <a:off x="5792722" y="2359577"/>
            <a:ext cx="0" cy="416400"/>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cxnSp>
        <p:nvCxnSpPr>
          <p:cNvPr id="192" name="Google Shape;192;p6"/>
          <p:cNvCxnSpPr>
            <a:stCxn id="186" idx="2"/>
          </p:cNvCxnSpPr>
          <p:nvPr/>
        </p:nvCxnSpPr>
        <p:spPr>
          <a:xfrm>
            <a:off x="5792789" y="3257545"/>
            <a:ext cx="0" cy="526500"/>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cxnSp>
        <p:nvCxnSpPr>
          <p:cNvPr id="193" name="Google Shape;193;p6"/>
          <p:cNvCxnSpPr/>
          <p:nvPr/>
        </p:nvCxnSpPr>
        <p:spPr>
          <a:xfrm>
            <a:off x="5780658" y="4265835"/>
            <a:ext cx="0" cy="540204"/>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cxnSp>
        <p:nvCxnSpPr>
          <p:cNvPr id="194" name="Google Shape;194;p6"/>
          <p:cNvCxnSpPr/>
          <p:nvPr/>
        </p:nvCxnSpPr>
        <p:spPr>
          <a:xfrm>
            <a:off x="5772068" y="5418360"/>
            <a:ext cx="7821" cy="376920"/>
          </a:xfrm>
          <a:prstGeom prst="straightConnector1">
            <a:avLst/>
          </a:prstGeom>
          <a:noFill/>
          <a:ln w="22225" cap="rnd" cmpd="sng">
            <a:solidFill>
              <a:schemeClr val="dk1"/>
            </a:solidFill>
            <a:prstDash val="solid"/>
            <a:round/>
            <a:headEnd type="none" w="sm" len="sm"/>
            <a:tailEnd type="triangle" w="med" len="med"/>
          </a:ln>
          <a:effectLst>
            <a:reflection stA="26000" endPos="32000" dist="12700" dir="5400000" sy="-100000" rotWithShape="0"/>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7"/>
          <p:cNvSpPr txBox="1">
            <a:spLocks noGrp="1"/>
          </p:cNvSpPr>
          <p:nvPr>
            <p:ph type="title"/>
          </p:nvPr>
        </p:nvSpPr>
        <p:spPr>
          <a:xfrm>
            <a:off x="1630575" y="667525"/>
            <a:ext cx="10018800" cy="13626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Clr>
                <a:schemeClr val="dk1"/>
              </a:buClr>
              <a:buSzPts val="2500"/>
              <a:buFont typeface="Times New Roman"/>
              <a:buNone/>
            </a:pPr>
            <a:r>
              <a:rPr lang="en-IN" sz="2500" b="1" dirty="0">
                <a:latin typeface="Times New Roman"/>
                <a:ea typeface="Times New Roman"/>
                <a:cs typeface="Times New Roman"/>
                <a:sym typeface="Times New Roman"/>
              </a:rPr>
              <a:t>IMPLEMENTATION PROCEDURE</a:t>
            </a:r>
            <a:endParaRPr sz="2500" dirty="0">
              <a:latin typeface="Times New Roman"/>
              <a:ea typeface="Times New Roman"/>
              <a:cs typeface="Times New Roman"/>
              <a:sym typeface="Times New Roman"/>
            </a:endParaRPr>
          </a:p>
        </p:txBody>
      </p:sp>
      <p:sp>
        <p:nvSpPr>
          <p:cNvPr id="200" name="Google Shape;200;p7"/>
          <p:cNvSpPr txBox="1">
            <a:spLocks noGrp="1"/>
          </p:cNvSpPr>
          <p:nvPr>
            <p:ph type="body" idx="1"/>
          </p:nvPr>
        </p:nvSpPr>
        <p:spPr>
          <a:xfrm>
            <a:off x="1484300" y="2340875"/>
            <a:ext cx="10018800" cy="3895200"/>
          </a:xfrm>
          <a:prstGeom prst="rect">
            <a:avLst/>
          </a:prstGeom>
          <a:noFill/>
          <a:ln>
            <a:noFill/>
          </a:ln>
        </p:spPr>
        <p:txBody>
          <a:bodyPr spcFirstLastPara="1" wrap="square" lIns="91425" tIns="45700" rIns="91425" bIns="45700" anchor="ctr" anchorCtr="0">
            <a:noAutofit/>
          </a:bodyPr>
          <a:lstStyle/>
          <a:p>
            <a:pPr marL="285750" lvl="0" indent="-264414" algn="l" rtl="0">
              <a:spcBef>
                <a:spcPts val="0"/>
              </a:spcBef>
              <a:spcAft>
                <a:spcPts val="0"/>
              </a:spcAft>
              <a:buSzPts val="2100"/>
              <a:buFont typeface="Corbel"/>
              <a:buAutoNum type="arabicPeriod"/>
            </a:pPr>
            <a:r>
              <a:rPr lang="en-IN" sz="2100" b="1" dirty="0">
                <a:latin typeface="Times New Roman"/>
                <a:ea typeface="Times New Roman"/>
                <a:cs typeface="Times New Roman"/>
                <a:sym typeface="Times New Roman"/>
              </a:rPr>
              <a:t>Data Collection &amp; Preprocessing:</a:t>
            </a:r>
            <a:r>
              <a:rPr lang="en-IN" sz="2100" dirty="0">
                <a:latin typeface="Times New Roman"/>
                <a:ea typeface="Times New Roman"/>
                <a:cs typeface="Times New Roman"/>
                <a:sym typeface="Times New Roman"/>
              </a:rPr>
              <a:t> Use datasets like FER-2013, apply augmentation, and normalize images.</a:t>
            </a:r>
            <a:endParaRPr sz="2100" dirty="0">
              <a:latin typeface="Times New Roman"/>
              <a:ea typeface="Times New Roman"/>
              <a:cs typeface="Times New Roman"/>
              <a:sym typeface="Times New Roman"/>
            </a:endParaRPr>
          </a:p>
          <a:p>
            <a:pPr marL="285750" lvl="0" indent="-264414" algn="l" rtl="0">
              <a:spcBef>
                <a:spcPts val="936"/>
              </a:spcBef>
              <a:spcAft>
                <a:spcPts val="0"/>
              </a:spcAft>
              <a:buSzPts val="2100"/>
              <a:buFont typeface="Corbel"/>
              <a:buAutoNum type="arabicPeriod"/>
            </a:pPr>
            <a:r>
              <a:rPr lang="en-IN" sz="2100" b="1" dirty="0">
                <a:latin typeface="Times New Roman"/>
                <a:ea typeface="Times New Roman"/>
                <a:cs typeface="Times New Roman"/>
                <a:sym typeface="Times New Roman"/>
              </a:rPr>
              <a:t>Face Detection:</a:t>
            </a:r>
            <a:r>
              <a:rPr lang="en-IN" sz="2100" dirty="0">
                <a:latin typeface="Times New Roman"/>
                <a:ea typeface="Times New Roman"/>
                <a:cs typeface="Times New Roman"/>
                <a:sym typeface="Times New Roman"/>
              </a:rPr>
              <a:t> Detect faces in images and video using OpenCV’s Haar cascades</a:t>
            </a:r>
            <a:endParaRPr sz="2100" dirty="0">
              <a:latin typeface="Times New Roman"/>
              <a:ea typeface="Times New Roman"/>
              <a:cs typeface="Times New Roman"/>
              <a:sym typeface="Times New Roman"/>
            </a:endParaRPr>
          </a:p>
          <a:p>
            <a:pPr marL="285750" lvl="0" indent="-264414" algn="l" rtl="0">
              <a:spcBef>
                <a:spcPts val="936"/>
              </a:spcBef>
              <a:spcAft>
                <a:spcPts val="0"/>
              </a:spcAft>
              <a:buSzPts val="2100"/>
              <a:buFont typeface="Corbel"/>
              <a:buAutoNum type="arabicPeriod"/>
            </a:pPr>
            <a:r>
              <a:rPr lang="en-IN" sz="2100" b="1" dirty="0">
                <a:latin typeface="Times New Roman"/>
                <a:ea typeface="Times New Roman"/>
                <a:cs typeface="Times New Roman"/>
                <a:sym typeface="Times New Roman"/>
              </a:rPr>
              <a:t>Feature Extraction:</a:t>
            </a:r>
            <a:r>
              <a:rPr lang="en-IN" sz="2100" dirty="0">
                <a:latin typeface="Times New Roman"/>
                <a:ea typeface="Times New Roman"/>
                <a:cs typeface="Times New Roman"/>
                <a:sym typeface="Times New Roman"/>
              </a:rPr>
              <a:t> Extract facial landmarks or use CNN for automatic feature learning.</a:t>
            </a:r>
            <a:endParaRPr sz="2100" dirty="0">
              <a:latin typeface="Times New Roman"/>
              <a:ea typeface="Times New Roman"/>
              <a:cs typeface="Times New Roman"/>
              <a:sym typeface="Times New Roman"/>
            </a:endParaRPr>
          </a:p>
          <a:p>
            <a:pPr marL="285750" lvl="0" indent="-264414" algn="l" rtl="0">
              <a:spcBef>
                <a:spcPts val="936"/>
              </a:spcBef>
              <a:spcAft>
                <a:spcPts val="0"/>
              </a:spcAft>
              <a:buSzPts val="2100"/>
              <a:buFont typeface="Corbel"/>
              <a:buAutoNum type="arabicPeriod"/>
            </a:pPr>
            <a:r>
              <a:rPr lang="en-IN" sz="2100" b="1" dirty="0">
                <a:latin typeface="Times New Roman"/>
                <a:ea typeface="Times New Roman"/>
                <a:cs typeface="Times New Roman"/>
                <a:sym typeface="Times New Roman"/>
              </a:rPr>
              <a:t>Real-time Processing:</a:t>
            </a:r>
            <a:r>
              <a:rPr lang="en-IN" sz="2100" dirty="0">
                <a:latin typeface="Times New Roman"/>
                <a:ea typeface="Times New Roman"/>
                <a:cs typeface="Times New Roman"/>
                <a:sym typeface="Times New Roman"/>
              </a:rPr>
              <a:t> Capture live video, detect faces, and classify emotions using the trained model.</a:t>
            </a:r>
            <a:endParaRPr sz="2100" dirty="0">
              <a:latin typeface="Times New Roman"/>
              <a:ea typeface="Times New Roman"/>
              <a:cs typeface="Times New Roman"/>
              <a:sym typeface="Times New Roman"/>
            </a:endParaRPr>
          </a:p>
          <a:p>
            <a:pPr marL="285750" lvl="0" indent="-264414" algn="l" rtl="0">
              <a:spcBef>
                <a:spcPts val="936"/>
              </a:spcBef>
              <a:spcAft>
                <a:spcPts val="0"/>
              </a:spcAft>
              <a:buSzPts val="2100"/>
              <a:buFont typeface="Corbel"/>
              <a:buAutoNum type="arabicPeriod"/>
            </a:pPr>
            <a:r>
              <a:rPr lang="en-IN" sz="2100" b="1" dirty="0">
                <a:latin typeface="Times New Roman"/>
                <a:ea typeface="Times New Roman"/>
                <a:cs typeface="Times New Roman"/>
                <a:sym typeface="Times New Roman"/>
              </a:rPr>
              <a:t>Output Display:</a:t>
            </a:r>
            <a:r>
              <a:rPr lang="en-IN" sz="2100" dirty="0">
                <a:latin typeface="Times New Roman"/>
                <a:ea typeface="Times New Roman"/>
                <a:cs typeface="Times New Roman"/>
                <a:sym typeface="Times New Roman"/>
              </a:rPr>
              <a:t> Overlay detected emotions on the video feed with bounding boxes.</a:t>
            </a:r>
            <a:endParaRPr sz="2100" dirty="0">
              <a:latin typeface="Times New Roman"/>
              <a:ea typeface="Times New Roman"/>
              <a:cs typeface="Times New Roman"/>
              <a:sym typeface="Times New Roman"/>
            </a:endParaRPr>
          </a:p>
          <a:p>
            <a:pPr marL="285750" lvl="0" indent="-264414" algn="l" rtl="0">
              <a:spcBef>
                <a:spcPts val="936"/>
              </a:spcBef>
              <a:spcAft>
                <a:spcPts val="0"/>
              </a:spcAft>
              <a:buSzPts val="2100"/>
              <a:buFont typeface="Corbel"/>
              <a:buAutoNum type="arabicPeriod"/>
            </a:pPr>
            <a:r>
              <a:rPr lang="en-IN" sz="2100" b="1" dirty="0">
                <a:latin typeface="Times New Roman"/>
                <a:ea typeface="Times New Roman"/>
                <a:cs typeface="Times New Roman"/>
                <a:sym typeface="Times New Roman"/>
              </a:rPr>
              <a:t>Deployment:</a:t>
            </a:r>
            <a:r>
              <a:rPr lang="en-IN" sz="2100" dirty="0">
                <a:latin typeface="Times New Roman"/>
                <a:ea typeface="Times New Roman"/>
                <a:cs typeface="Times New Roman"/>
                <a:sym typeface="Times New Roman"/>
              </a:rPr>
              <a:t> Use Flask to create a web-based application for user interaction.</a:t>
            </a:r>
            <a:endParaRPr sz="2100" dirty="0">
              <a:latin typeface="Times New Roman"/>
              <a:ea typeface="Times New Roman"/>
              <a:cs typeface="Times New Roman"/>
              <a:sym typeface="Times New Roman"/>
            </a:endParaRPr>
          </a:p>
          <a:p>
            <a:pPr marL="285750" lvl="0" indent="-131064" algn="l" rtl="0">
              <a:spcBef>
                <a:spcPts val="936"/>
              </a:spcBef>
              <a:spcAft>
                <a:spcPts val="0"/>
              </a:spcAft>
              <a:buSzPts val="3480"/>
              <a:buNone/>
            </a:pPr>
            <a:endParaRPr sz="2000" dirty="0"/>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719</Words>
  <Application>Microsoft Office PowerPoint</Application>
  <PresentationFormat>Widescreen</PresentationFormat>
  <Paragraphs>72</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Times New Roman</vt:lpstr>
      <vt:lpstr>Arial</vt:lpstr>
      <vt:lpstr>Corbel</vt:lpstr>
      <vt:lpstr>Parallax</vt:lpstr>
      <vt:lpstr>FACIAL EMOTION DETECTION</vt:lpstr>
      <vt:lpstr>ABSTRACT</vt:lpstr>
      <vt:lpstr>PROBLEM STATEMENT</vt:lpstr>
      <vt:lpstr>  INTRODUCTION</vt:lpstr>
      <vt:lpstr>SYSTEM REQUIREMENTS</vt:lpstr>
      <vt:lpstr>EXISTING SYSTEM</vt:lpstr>
      <vt:lpstr>PROPOSED SYSTEM</vt:lpstr>
      <vt:lpstr>METHODOLOGY</vt:lpstr>
      <vt:lpstr>IMPLEMENTATION PROCEDURE</vt:lpstr>
      <vt:lpstr>RESULT</vt:lpstr>
      <vt:lpstr>PowerPoint Presentation</vt:lpstr>
      <vt:lpstr>PowerPoint Presentation</vt:lpstr>
      <vt:lpstr>ADVANTAGES </vt:lpstr>
      <vt:lpstr>LIMITATIONS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AKHIL POTHURAJU</dc:creator>
  <cp:lastModifiedBy>AKHIL POTHURAJU</cp:lastModifiedBy>
  <cp:revision>3</cp:revision>
  <dcterms:created xsi:type="dcterms:W3CDTF">2025-03-21T08:41:19Z</dcterms:created>
  <dcterms:modified xsi:type="dcterms:W3CDTF">2025-04-03T17:11:14Z</dcterms:modified>
</cp:coreProperties>
</file>