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0" r:id="rId6"/>
    <p:sldId id="268" r:id="rId7"/>
    <p:sldId id="261" r:id="rId8"/>
    <p:sldId id="279" r:id="rId9"/>
    <p:sldId id="269" r:id="rId10"/>
    <p:sldId id="262" r:id="rId11"/>
    <p:sldId id="263" r:id="rId12"/>
    <p:sldId id="274" r:id="rId13"/>
    <p:sldId id="273" r:id="rId14"/>
    <p:sldId id="275" r:id="rId15"/>
    <p:sldId id="264" r:id="rId16"/>
    <p:sldId id="276" r:id="rId17"/>
    <p:sldId id="265" r:id="rId18"/>
    <p:sldId id="278" r:id="rId19"/>
    <p:sldId id="270" r:id="rId20"/>
    <p:sldId id="272"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70D-7AA6-4B73-EFC1-5A698C24B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A6AEDC-9D68-0D72-F7A0-057EAB57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C4A41A-9B5E-57AD-97BF-15E178B77862}"/>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C3389C1B-86D1-55CE-88D7-75C862E6E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7F125-80E4-40E1-CD4C-4B163837573B}"/>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102090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68BA-3470-8957-3FE6-62FA0A7D3A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83A2A-283E-723A-40B2-3E9BDC425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84433-8423-23E9-6D4C-380E00DE286F}"/>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AAB1558E-D9C8-3648-A2DB-754B5B15B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28758-E709-3F42-CE4B-F855E8525879}"/>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3254825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E8079-DE6E-EE35-6B9F-7E2F0AB2CF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F79E8-F321-2C26-BC9B-0DF958825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B7448-A996-59E8-8A24-C00ECB7A222A}"/>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FC0ED88A-E89D-D221-EDF3-862946F697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2F46D-E0BD-96AC-FDB1-B7CBCD5E346D}"/>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1700178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6BEB-294C-D27D-F756-36906B4908E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673ECA-21B4-0B27-466E-D2DE8FE69E7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E923B-C6DE-18F3-FBE4-9B880BFA70E4}"/>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88263D32-18B5-E6AD-CC72-29B126911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8F27E-49E1-A7FE-5F0C-4B81C6DA7AE9}"/>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32735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5981-14DA-D2E0-B2B1-EAD88F7849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8631BA-82A8-19E9-EBB1-3BF3E29F4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EBE9F8-30C6-1C79-ABC9-0B9953440D09}"/>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F404415E-0A69-BD81-F8B9-0F85EEE5B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34C85-EF81-3526-44D1-1045063CFEE8}"/>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37683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BF9C-5D88-CCCA-C334-EC9E2A18D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A43CD6-1082-0687-481D-733284EA5C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F6A807-A1AD-10C2-0672-2DAC141E974A}"/>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25E7B405-AE4B-0735-EF2D-AADEB0D08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1065B-F067-F5DC-D0E3-819466CF7116}"/>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4208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14E9-0DCC-12AA-7895-D274A1DBE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D434BF-C4DA-0BC3-B970-FFB7DABE0D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986AF-86A8-D6DE-4523-10C806DA4F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1CEA31-EFDD-0FE2-CD98-30352EE000AC}"/>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6" name="Footer Placeholder 5">
            <a:extLst>
              <a:ext uri="{FF2B5EF4-FFF2-40B4-BE49-F238E27FC236}">
                <a16:creationId xmlns:a16="http://schemas.microsoft.com/office/drawing/2014/main" id="{D011B45E-D973-16D9-CAE7-810A7107C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CF723-0BDB-F0C5-7F5E-7D50DA79AD76}"/>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76249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F6A3-7606-4D78-9C29-6CB116C50A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6E983-238A-B729-4AA0-656AB4D30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54F34-EBA4-1B8E-0DF8-137CC5170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B85F63-9F7E-A33F-0195-F14FA9242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250C1-AA42-B220-66CA-D40E37B94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BC56D5-3D9A-10A7-2A8F-57D89201F66C}"/>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8" name="Footer Placeholder 7">
            <a:extLst>
              <a:ext uri="{FF2B5EF4-FFF2-40B4-BE49-F238E27FC236}">
                <a16:creationId xmlns:a16="http://schemas.microsoft.com/office/drawing/2014/main" id="{1F6CC8A8-CC92-C3C7-1362-71DD0CF4D5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8345F1-B711-A8C0-3B55-EA9A20301B8A}"/>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256271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7CB2-AFA4-7786-166F-FC3DECCBAF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AF7963-16F1-3233-6415-39435A249A8C}"/>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4" name="Footer Placeholder 3">
            <a:extLst>
              <a:ext uri="{FF2B5EF4-FFF2-40B4-BE49-F238E27FC236}">
                <a16:creationId xmlns:a16="http://schemas.microsoft.com/office/drawing/2014/main" id="{1F64F411-C089-3AB9-3301-E0CE44BCD0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90400E-977D-6535-38E8-64D3019AFCD1}"/>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194518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A695A-234E-D5D7-B80E-E6B5E242F92E}"/>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3" name="Footer Placeholder 2">
            <a:extLst>
              <a:ext uri="{FF2B5EF4-FFF2-40B4-BE49-F238E27FC236}">
                <a16:creationId xmlns:a16="http://schemas.microsoft.com/office/drawing/2014/main" id="{CBDB6DD3-D303-32DF-0777-C3BF64ED53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08797E-E3A6-174B-8047-CCB605149E44}"/>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159460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8281-53C9-BA86-D050-53DB02844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F8DBD8-FFA9-2232-9F90-A86B6B79F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C3BAFB-B136-7A95-CEB2-F0442DC5E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4407F-15DE-50E0-EA0A-242736AEA5BC}"/>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6" name="Footer Placeholder 5">
            <a:extLst>
              <a:ext uri="{FF2B5EF4-FFF2-40B4-BE49-F238E27FC236}">
                <a16:creationId xmlns:a16="http://schemas.microsoft.com/office/drawing/2014/main" id="{DAE20597-1A05-CDD1-DB62-8C7FDDE440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41BE5-2F17-1C40-B87A-3FEC77BA7DBB}"/>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225238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6C23-142C-24D3-7047-627959BCE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77A30-7904-704C-7EA0-2446F2A32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4EBAE-1E36-9C74-E089-F2445A6AC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82CFB-D9CE-0A6C-5CC5-FC1FEBA9550B}"/>
              </a:ext>
            </a:extLst>
          </p:cNvPr>
          <p:cNvSpPr>
            <a:spLocks noGrp="1"/>
          </p:cNvSpPr>
          <p:nvPr>
            <p:ph type="dt" sz="half" idx="10"/>
          </p:nvPr>
        </p:nvSpPr>
        <p:spPr/>
        <p:txBody>
          <a:bodyPr/>
          <a:lstStyle/>
          <a:p>
            <a:fld id="{F0E14475-ECEC-4677-BF6A-993A8075C5C9}" type="datetimeFigureOut">
              <a:rPr lang="en-IN" smtClean="0"/>
              <a:t>13-11-2024</a:t>
            </a:fld>
            <a:endParaRPr lang="en-IN"/>
          </a:p>
        </p:txBody>
      </p:sp>
      <p:sp>
        <p:nvSpPr>
          <p:cNvPr id="6" name="Footer Placeholder 5">
            <a:extLst>
              <a:ext uri="{FF2B5EF4-FFF2-40B4-BE49-F238E27FC236}">
                <a16:creationId xmlns:a16="http://schemas.microsoft.com/office/drawing/2014/main" id="{D7843723-3633-503B-1717-6C8FF7CDAA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34F08E-136F-6933-66A9-CB4D1D932BDE}"/>
              </a:ext>
            </a:extLst>
          </p:cNvPr>
          <p:cNvSpPr>
            <a:spLocks noGrp="1"/>
          </p:cNvSpPr>
          <p:nvPr>
            <p:ph type="sldNum" sz="quarter" idx="12"/>
          </p:nvPr>
        </p:nvSpPr>
        <p:spPr/>
        <p:txBody>
          <a:bodyPr/>
          <a:lstStyle/>
          <a:p>
            <a:fld id="{779B7DA9-9BC8-4BB2-A507-0CDBEED856F2}" type="slidenum">
              <a:rPr lang="en-IN" smtClean="0"/>
              <a:t>‹#›</a:t>
            </a:fld>
            <a:endParaRPr lang="en-IN"/>
          </a:p>
        </p:txBody>
      </p:sp>
    </p:spTree>
    <p:extLst>
      <p:ext uri="{BB962C8B-B14F-4D97-AF65-F5344CB8AC3E}">
        <p14:creationId xmlns:p14="http://schemas.microsoft.com/office/powerpoint/2010/main" val="117462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4DA1C-4B3C-EB6E-5150-DC1AEC0F2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7B4DB7-7CC3-6187-D92C-7BD5453BB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AC771-305C-353B-93AC-4F80E079E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14475-ECEC-4677-BF6A-993A8075C5C9}" type="datetimeFigureOut">
              <a:rPr lang="en-IN" smtClean="0"/>
              <a:t>13-11-2024</a:t>
            </a:fld>
            <a:endParaRPr lang="en-IN"/>
          </a:p>
        </p:txBody>
      </p:sp>
      <p:sp>
        <p:nvSpPr>
          <p:cNvPr id="5" name="Footer Placeholder 4">
            <a:extLst>
              <a:ext uri="{FF2B5EF4-FFF2-40B4-BE49-F238E27FC236}">
                <a16:creationId xmlns:a16="http://schemas.microsoft.com/office/drawing/2014/main" id="{1727121E-DEF5-3415-D2C7-2068AD815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A4D3363-881A-8666-674F-671023138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9B7DA9-9BC8-4BB2-A507-0CDBEED856F2}" type="slidenum">
              <a:rPr lang="en-IN" smtClean="0"/>
              <a:t>‹#›</a:t>
            </a:fld>
            <a:endParaRPr lang="en-IN"/>
          </a:p>
        </p:txBody>
      </p:sp>
    </p:spTree>
    <p:extLst>
      <p:ext uri="{BB962C8B-B14F-4D97-AF65-F5344CB8AC3E}">
        <p14:creationId xmlns:p14="http://schemas.microsoft.com/office/powerpoint/2010/main" val="336364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4A240-86D9-8CB3-1966-7A6BDE51ADE1}"/>
              </a:ext>
            </a:extLst>
          </p:cNvPr>
          <p:cNvSpPr>
            <a:spLocks noGrp="1"/>
          </p:cNvSpPr>
          <p:nvPr>
            <p:ph type="ctrTitle"/>
          </p:nvPr>
        </p:nvSpPr>
        <p:spPr>
          <a:xfrm>
            <a:off x="862854" y="1735249"/>
            <a:ext cx="4230100" cy="3387497"/>
          </a:xfrm>
        </p:spPr>
        <p:txBody>
          <a:bodyPr vert="horz" lIns="91440" tIns="45720" rIns="91440" bIns="45720" rtlCol="0" anchor="ctr">
            <a:normAutofit/>
          </a:bodyPr>
          <a:lstStyle/>
          <a:p>
            <a:pPr algn="r"/>
            <a:r>
              <a:rPr lang="en-US" sz="3400" kern="1200" dirty="0">
                <a:solidFill>
                  <a:srgbClr val="FFFFFF"/>
                </a:solidFill>
                <a:latin typeface="+mj-lt"/>
                <a:ea typeface="+mj-ea"/>
                <a:cs typeface="+mj-cs"/>
              </a:rPr>
              <a:t>Enhancing NSGA-II for </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Multi-Objective Combinatorial Optimization Problem :</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Balanced Squad for IPL</a:t>
            </a:r>
          </a:p>
        </p:txBody>
      </p:sp>
      <p:sp>
        <p:nvSpPr>
          <p:cNvPr id="3" name="Subtitle 2">
            <a:extLst>
              <a:ext uri="{FF2B5EF4-FFF2-40B4-BE49-F238E27FC236}">
                <a16:creationId xmlns:a16="http://schemas.microsoft.com/office/drawing/2014/main" id="{1D1EA040-BA4E-F875-6EA3-38C77E325200}"/>
              </a:ext>
            </a:extLst>
          </p:cNvPr>
          <p:cNvSpPr>
            <a:spLocks noGrp="1"/>
          </p:cNvSpPr>
          <p:nvPr>
            <p:ph type="subTitle" idx="1"/>
          </p:nvPr>
        </p:nvSpPr>
        <p:spPr>
          <a:xfrm>
            <a:off x="5994964" y="655975"/>
            <a:ext cx="5837588" cy="5546047"/>
          </a:xfrm>
        </p:spPr>
        <p:txBody>
          <a:bodyPr vert="horz" lIns="91440" tIns="45720" rIns="91440" bIns="45720" rtlCol="0" anchor="ctr">
            <a:normAutofit/>
          </a:bodyPr>
          <a:lstStyle/>
          <a:p>
            <a:pPr algn="l"/>
            <a:r>
              <a:rPr lang="en-US" sz="2000" b="1" dirty="0"/>
              <a:t>Presenter’s Name: </a:t>
            </a:r>
            <a:r>
              <a:rPr lang="en-US" sz="2000" dirty="0" err="1"/>
              <a:t>Chittireddy</a:t>
            </a:r>
            <a:r>
              <a:rPr lang="en-US" sz="2000" dirty="0"/>
              <a:t> Akhil Reddy </a:t>
            </a:r>
          </a:p>
          <a:p>
            <a:pPr algn="l"/>
            <a:r>
              <a:rPr lang="en-US" sz="2000" b="1" dirty="0"/>
              <a:t>Roll Number</a:t>
            </a:r>
            <a:r>
              <a:rPr lang="en-US" sz="2000" dirty="0"/>
              <a:t>: 20MA20019</a:t>
            </a:r>
          </a:p>
          <a:p>
            <a:pPr algn="l"/>
            <a:r>
              <a:rPr lang="en-US" sz="2000" b="1" dirty="0"/>
              <a:t>Supervisor: </a:t>
            </a:r>
            <a:r>
              <a:rPr lang="en-US" sz="2000" dirty="0"/>
              <a:t>Prof. </a:t>
            </a:r>
            <a:r>
              <a:rPr lang="en-US" sz="2000" dirty="0" err="1"/>
              <a:t>Adrijit</a:t>
            </a:r>
            <a:r>
              <a:rPr lang="en-US" sz="2000" dirty="0"/>
              <a:t> Goswami</a:t>
            </a:r>
          </a:p>
          <a:p>
            <a:pPr algn="l"/>
            <a:r>
              <a:rPr lang="en-US" sz="2000" b="1" dirty="0"/>
              <a:t>Institute:</a:t>
            </a:r>
            <a:r>
              <a:rPr lang="en-US" sz="2000" dirty="0"/>
              <a:t> Indian Institute of Technology Kharagpur</a:t>
            </a:r>
          </a:p>
          <a:p>
            <a:pPr algn="l"/>
            <a:r>
              <a:rPr lang="en-US" sz="2000" b="1" dirty="0"/>
              <a:t>Date: </a:t>
            </a:r>
            <a:r>
              <a:rPr lang="en-US" sz="2000" dirty="0"/>
              <a:t>November 13, 2024</a:t>
            </a:r>
          </a:p>
        </p:txBody>
      </p:sp>
    </p:spTree>
    <p:extLst>
      <p:ext uri="{BB962C8B-B14F-4D97-AF65-F5344CB8AC3E}">
        <p14:creationId xmlns:p14="http://schemas.microsoft.com/office/powerpoint/2010/main" val="1590617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F9C2F-2298-7606-06AF-21EA4E0DD5B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Methodology</a:t>
            </a:r>
          </a:p>
        </p:txBody>
      </p:sp>
      <p:sp>
        <p:nvSpPr>
          <p:cNvPr id="3" name="Text Placeholder 2">
            <a:extLst>
              <a:ext uri="{FF2B5EF4-FFF2-40B4-BE49-F238E27FC236}">
                <a16:creationId xmlns:a16="http://schemas.microsoft.com/office/drawing/2014/main" id="{4BBC0A12-793C-A0E7-FB38-FA5910E5B9D0}"/>
              </a:ext>
            </a:extLst>
          </p:cNvPr>
          <p:cNvSpPr>
            <a:spLocks noGrp="1"/>
          </p:cNvSpPr>
          <p:nvPr>
            <p:ph type="body" idx="1"/>
          </p:nvPr>
        </p:nvSpPr>
        <p:spPr>
          <a:xfrm>
            <a:off x="1121227" y="2023659"/>
            <a:ext cx="10570030" cy="4539803"/>
          </a:xfrm>
        </p:spPr>
        <p:txBody>
          <a:bodyPr vert="horz" lIns="91440" tIns="45720" rIns="91440" bIns="45720" rtlCol="0" anchor="ctr">
            <a:noAutofit/>
          </a:bodyPr>
          <a:lstStyle/>
          <a:p>
            <a:r>
              <a:rPr lang="en-US" sz="1400" b="1" dirty="0"/>
              <a:t>1. Data Collection:</a:t>
            </a:r>
            <a:endParaRPr lang="en-US" sz="1400" dirty="0"/>
          </a:p>
          <a:p>
            <a:pPr lvl="1"/>
            <a:r>
              <a:rPr lang="en-US" sz="1400" b="1" dirty="0"/>
              <a:t>Auction Data</a:t>
            </a:r>
            <a:r>
              <a:rPr lang="en-US" sz="1400" dirty="0"/>
              <a:t>: Collected IPL 2024 auction prices for 244 players participated.</a:t>
            </a:r>
          </a:p>
          <a:p>
            <a:pPr lvl="1"/>
            <a:r>
              <a:rPr lang="en-US" sz="1400" b="1" dirty="0"/>
              <a:t>Player Stats</a:t>
            </a:r>
            <a:r>
              <a:rPr lang="en-US" sz="1400" dirty="0"/>
              <a:t>: Gathered T20I and IPL data, including batting averages, strike rates, bowling economy, and wickets.</a:t>
            </a:r>
          </a:p>
          <a:p>
            <a:pPr lvl="1"/>
            <a:r>
              <a:rPr lang="en-US" sz="1400" b="1" dirty="0"/>
              <a:t>Categorization</a:t>
            </a:r>
            <a:r>
              <a:rPr lang="en-US" sz="1400" dirty="0"/>
              <a:t>: Classified players into batters, bowlers, and all-rounders, with further designation of "star players" based on performance thresholds.</a:t>
            </a:r>
          </a:p>
          <a:p>
            <a:r>
              <a:rPr lang="en-US" sz="1400" b="1" dirty="0"/>
              <a:t>2. Player Categorization:</a:t>
            </a:r>
            <a:endParaRPr lang="en-US" sz="1400" dirty="0"/>
          </a:p>
          <a:p>
            <a:pPr lvl="1"/>
            <a:r>
              <a:rPr lang="en-US" sz="1400" dirty="0"/>
              <a:t>Defined </a:t>
            </a:r>
            <a:r>
              <a:rPr lang="en-US" sz="1400" b="1" dirty="0"/>
              <a:t>star players</a:t>
            </a:r>
            <a:r>
              <a:rPr lang="en-US" sz="1400" dirty="0"/>
              <a:t> by thresholds:</a:t>
            </a:r>
          </a:p>
          <a:p>
            <a:pPr marL="1200150" lvl="2"/>
            <a:r>
              <a:rPr lang="en-US" sz="1400" b="1" dirty="0"/>
              <a:t>Star Batters</a:t>
            </a:r>
            <a:r>
              <a:rPr lang="en-US" sz="1400" dirty="0"/>
              <a:t>: ≥ 1,000 runs in T20I or ≥ 2,000 runs in IPL.</a:t>
            </a:r>
          </a:p>
          <a:p>
            <a:pPr marL="1200150" lvl="2"/>
            <a:r>
              <a:rPr lang="en-US" sz="1400" b="1" dirty="0"/>
              <a:t>Star Bowlers</a:t>
            </a:r>
            <a:r>
              <a:rPr lang="en-US" sz="1400" dirty="0"/>
              <a:t>: ≥ 30 wickets in T20I or ≥ 60 wickets in IPL.</a:t>
            </a:r>
          </a:p>
          <a:p>
            <a:pPr marL="1200150" lvl="2"/>
            <a:r>
              <a:rPr lang="en-US" sz="1400" b="1" dirty="0"/>
              <a:t>Star All-Rounders</a:t>
            </a:r>
            <a:r>
              <a:rPr lang="en-US" sz="1400" dirty="0"/>
              <a:t>: ≥ 300 runs and ≥ 15 wickets in T20I, or ≥ 600 runs and ≥ 30 wickets in IPL.</a:t>
            </a:r>
          </a:p>
          <a:p>
            <a:r>
              <a:rPr lang="en-US" sz="1400" b="1" dirty="0"/>
              <a:t>3. Algorithm Application</a:t>
            </a:r>
            <a:endParaRPr lang="en-US" sz="1400" dirty="0"/>
          </a:p>
          <a:p>
            <a:pPr lvl="1"/>
            <a:r>
              <a:rPr lang="en-US" sz="1400" b="1" dirty="0"/>
              <a:t>Enhanced NSGA-II Variants</a:t>
            </a:r>
            <a:r>
              <a:rPr lang="en-US" sz="1400" dirty="0"/>
              <a:t>: Implemented BNSGA-II (Binary NSGA-II) and INSGA-II (Integer NSGA-II).</a:t>
            </a:r>
          </a:p>
          <a:p>
            <a:pPr lvl="1"/>
            <a:r>
              <a:rPr lang="en-US" sz="1400" b="1" dirty="0"/>
              <a:t>Steps</a:t>
            </a:r>
            <a:r>
              <a:rPr lang="en-US" sz="1400" dirty="0"/>
              <a:t>:</a:t>
            </a:r>
          </a:p>
          <a:p>
            <a:pPr marL="1200150" lvl="2"/>
            <a:r>
              <a:rPr lang="en-US" sz="1400" dirty="0"/>
              <a:t>Initialized population based on IPL constraints.</a:t>
            </a:r>
          </a:p>
          <a:p>
            <a:pPr marL="1200150" lvl="2"/>
            <a:r>
              <a:rPr lang="en-US" sz="1400" dirty="0"/>
              <a:t>Applied crossover, mutation, and repair mechanisms.</a:t>
            </a:r>
          </a:p>
          <a:p>
            <a:pPr marL="1200150" lvl="2"/>
            <a:r>
              <a:rPr lang="en-US" sz="1400" dirty="0"/>
              <a:t>Iterated through generations to evolve diverse trade-off squads.</a:t>
            </a:r>
          </a:p>
          <a:p>
            <a:pPr lvl="1"/>
            <a:r>
              <a:rPr lang="en-US" sz="1400" b="1" dirty="0"/>
              <a:t>Output</a:t>
            </a:r>
            <a:r>
              <a:rPr lang="en-US" sz="1400" dirty="0"/>
              <a:t>: A set of optimized IPL squads with balanced player roles and adherence to all constraints.</a:t>
            </a:r>
          </a:p>
        </p:txBody>
      </p:sp>
    </p:spTree>
    <p:extLst>
      <p:ext uri="{BB962C8B-B14F-4D97-AF65-F5344CB8AC3E}">
        <p14:creationId xmlns:p14="http://schemas.microsoft.com/office/powerpoint/2010/main" val="180064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648E8-3190-FA9E-D578-2187B741A5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Results</a:t>
            </a:r>
          </a:p>
        </p:txBody>
      </p:sp>
      <p:sp>
        <p:nvSpPr>
          <p:cNvPr id="3" name="Text Placeholder 2">
            <a:extLst>
              <a:ext uri="{FF2B5EF4-FFF2-40B4-BE49-F238E27FC236}">
                <a16:creationId xmlns:a16="http://schemas.microsoft.com/office/drawing/2014/main" id="{7D223DEE-B3DB-0F90-4588-20DD9FF02102}"/>
              </a:ext>
            </a:extLst>
          </p:cNvPr>
          <p:cNvSpPr>
            <a:spLocks noGrp="1"/>
          </p:cNvSpPr>
          <p:nvPr>
            <p:ph type="body" idx="1"/>
          </p:nvPr>
        </p:nvSpPr>
        <p:spPr>
          <a:xfrm>
            <a:off x="807490" y="1777182"/>
            <a:ext cx="10460060" cy="4887685"/>
          </a:xfrm>
        </p:spPr>
        <p:txBody>
          <a:bodyPr vert="horz" lIns="91440" tIns="45720" rIns="91440" bIns="45720" rtlCol="0" anchor="ctr">
            <a:noAutofit/>
          </a:bodyPr>
          <a:lstStyle/>
          <a:p>
            <a:r>
              <a:rPr lang="en-US" sz="1600" b="1" dirty="0"/>
              <a:t>1. Algorithm Performance Comparison</a:t>
            </a:r>
            <a:endParaRPr lang="en-US" sz="1600" dirty="0"/>
          </a:p>
          <a:p>
            <a:pPr lvl="1"/>
            <a:r>
              <a:rPr lang="en-US" sz="1600" b="1" dirty="0"/>
              <a:t>Algorithms Tested</a:t>
            </a:r>
            <a:r>
              <a:rPr lang="en-US" sz="1600" dirty="0"/>
              <a:t>: BNSGA-II, INSGA-II, MNSGA-II, RNSGA-II.</a:t>
            </a:r>
          </a:p>
          <a:p>
            <a:pPr lvl="1"/>
            <a:r>
              <a:rPr lang="en-US" sz="1600" b="1" dirty="0"/>
              <a:t>Performance Metrics</a:t>
            </a:r>
            <a:r>
              <a:rPr lang="en-US" sz="1600" dirty="0"/>
              <a:t>:</a:t>
            </a:r>
          </a:p>
          <a:p>
            <a:pPr marL="1200150" lvl="2"/>
            <a:r>
              <a:rPr lang="en-US" sz="1600" b="1" dirty="0"/>
              <a:t>Hypervolume (HV)</a:t>
            </a:r>
            <a:r>
              <a:rPr lang="en-US" sz="1600" dirty="0"/>
              <a:t>: Measures the extent of the Pareto front coverage. Higher HV indicates better diversity and convergence.</a:t>
            </a:r>
          </a:p>
          <a:p>
            <a:pPr marL="1200150" lvl="2"/>
            <a:r>
              <a:rPr lang="en-US" sz="1600" b="1" dirty="0"/>
              <a:t>Inverted Generational Distance (IGD)</a:t>
            </a:r>
            <a:r>
              <a:rPr lang="en-US" sz="1600" dirty="0"/>
              <a:t>: Measures the distance between the solutions found and the true Pareto front, indicating convergence quality.</a:t>
            </a:r>
          </a:p>
          <a:p>
            <a:pPr marL="1200150" lvl="2"/>
            <a:r>
              <a:rPr lang="en-US" sz="1600" b="1" dirty="0"/>
              <a:t>Number of Pareto Solutions (NPS)</a:t>
            </a:r>
            <a:r>
              <a:rPr lang="en-US" sz="1600" dirty="0"/>
              <a:t>: Reflects diversity within solutions by counting unique Pareto-optimal squads.</a:t>
            </a:r>
          </a:p>
          <a:p>
            <a:pPr marL="1200150" lvl="2"/>
            <a:r>
              <a:rPr lang="en-US" sz="1600" b="1" dirty="0"/>
              <a:t>Computation Time</a:t>
            </a:r>
            <a:r>
              <a:rPr lang="en-US" sz="1600" dirty="0"/>
              <a:t>: Assesses the computational efficiency of each algorithm.</a:t>
            </a:r>
            <a:endParaRPr lang="en-US" sz="1600" b="1" dirty="0"/>
          </a:p>
          <a:p>
            <a:r>
              <a:rPr lang="en-US" sz="1600" b="1" dirty="0"/>
              <a:t>2. Case Comparisons</a:t>
            </a:r>
            <a:endParaRPr lang="en-US" sz="1600" dirty="0"/>
          </a:p>
          <a:p>
            <a:pPr lvl="1"/>
            <a:r>
              <a:rPr lang="en-US" sz="1600" b="1" dirty="0"/>
              <a:t>Case 1</a:t>
            </a:r>
            <a:r>
              <a:rPr lang="en-US" sz="1600" dirty="0"/>
              <a:t>: Flexible constraints allowed more all-rounders, resulting in cost-effective and versatile squads.</a:t>
            </a:r>
          </a:p>
          <a:p>
            <a:pPr lvl="1"/>
            <a:r>
              <a:rPr lang="en-US" sz="1600" b="1" dirty="0"/>
              <a:t>Case 2</a:t>
            </a:r>
            <a:r>
              <a:rPr lang="en-US" sz="1600" dirty="0"/>
              <a:t>: Specific role-based constraints (pure batters, bowlers, and all-rounders) achieved more balanced squads but at a potentially higher cost.</a:t>
            </a:r>
          </a:p>
        </p:txBody>
      </p:sp>
    </p:spTree>
    <p:extLst>
      <p:ext uri="{BB962C8B-B14F-4D97-AF65-F5344CB8AC3E}">
        <p14:creationId xmlns:p14="http://schemas.microsoft.com/office/powerpoint/2010/main" val="318987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4" name="Rectangle 309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309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7D490A88-1DED-24ED-4FD9-336FA8D148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3816" y="1708216"/>
            <a:ext cx="5294716" cy="3441566"/>
          </a:xfrm>
          <a:prstGeom prst="rect">
            <a:avLst/>
          </a:prstGeom>
          <a:noFill/>
          <a:extLst>
            <a:ext uri="{909E8E84-426E-40DD-AFC4-6F175D3DCCD1}">
              <a14:hiddenFill xmlns:a14="http://schemas.microsoft.com/office/drawing/2010/main">
                <a:solidFill>
                  <a:srgbClr val="FFFFFF"/>
                </a:solidFill>
              </a14:hiddenFill>
            </a:ext>
          </a:extLst>
        </p:spPr>
      </p:pic>
      <p:cxnSp>
        <p:nvCxnSpPr>
          <p:cNvPr id="3098" name="Straight Connector 309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1B757B5B-1360-2470-11D0-8BA6B1C1D7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386" y="1719645"/>
            <a:ext cx="5294715" cy="344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25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77476A84-5103-18A8-5F32-27078F1FEE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479" y="321734"/>
            <a:ext cx="4862209" cy="2905170"/>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54D01C18-9229-D1E6-6B13-6FDC749750F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3227" y="321734"/>
            <a:ext cx="4862209" cy="2905170"/>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D9DBF33E-8540-7B85-1725-3E7D650B52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0491" y="3631096"/>
            <a:ext cx="4620184" cy="27605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B1C221D-79EC-4824-7629-59D661872EC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54239" y="3631096"/>
            <a:ext cx="4620184" cy="276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01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CE0E965-0F3C-518B-A244-AB6570008018}"/>
              </a:ext>
            </a:extLst>
          </p:cNvPr>
          <p:cNvSpPr>
            <a:spLocks noGrp="1"/>
          </p:cNvSpPr>
          <p:nvPr>
            <p:ph type="body" idx="1"/>
          </p:nvPr>
        </p:nvSpPr>
        <p:spPr>
          <a:xfrm>
            <a:off x="838200" y="1929384"/>
            <a:ext cx="10515600" cy="4251960"/>
          </a:xfrm>
        </p:spPr>
        <p:txBody>
          <a:bodyPr vert="horz" lIns="91440" tIns="45720" rIns="91440" bIns="45720" rtlCol="0">
            <a:normAutofit/>
          </a:bodyPr>
          <a:lstStyle/>
          <a:p>
            <a:r>
              <a:rPr lang="en-US" sz="2200" b="1" dirty="0"/>
              <a:t>3. Key Observations</a:t>
            </a:r>
            <a:endParaRPr lang="en-US" sz="2200" dirty="0"/>
          </a:p>
          <a:p>
            <a:pPr lvl="1"/>
            <a:r>
              <a:rPr lang="en-US" sz="2200" b="1" i="0" dirty="0">
                <a:effectLst/>
              </a:rPr>
              <a:t>Diversity and Convergence</a:t>
            </a:r>
            <a:r>
              <a:rPr lang="en-US" sz="2200" b="0" i="0" dirty="0">
                <a:effectLst/>
              </a:rPr>
              <a:t>: </a:t>
            </a:r>
            <a:r>
              <a:rPr lang="en-US" sz="2200" b="1" i="0" dirty="0">
                <a:effectLst/>
              </a:rPr>
              <a:t>BNSGA-II</a:t>
            </a:r>
            <a:r>
              <a:rPr lang="en-US" sz="2200" b="0" i="0" dirty="0">
                <a:effectLst/>
              </a:rPr>
              <a:t> consistently achieved the highest diversity (NPS) and strong convergence, particularly under flexible constraints (Case I), making it a robust choice for diverse solutions.</a:t>
            </a:r>
          </a:p>
          <a:p>
            <a:pPr lvl="1"/>
            <a:r>
              <a:rPr lang="en-US" sz="2200" b="1" i="0" dirty="0">
                <a:effectLst/>
              </a:rPr>
              <a:t>Algorithm Efficiency</a:t>
            </a:r>
            <a:r>
              <a:rPr lang="en-US" sz="2200" b="0" i="0" dirty="0">
                <a:effectLst/>
              </a:rPr>
              <a:t>: </a:t>
            </a:r>
            <a:r>
              <a:rPr lang="en-US" sz="2200" b="1" i="0" dirty="0">
                <a:effectLst/>
              </a:rPr>
              <a:t>INSGA-II</a:t>
            </a:r>
            <a:r>
              <a:rPr lang="en-US" sz="2200" b="0" i="0" dirty="0">
                <a:effectLst/>
              </a:rPr>
              <a:t> demonstrated balanced performance across metrics, providing good diversity and convergence with moderate computation time, especially in Case I. However, it struggled slightly with more complex constraints in Case II.</a:t>
            </a:r>
          </a:p>
          <a:p>
            <a:pPr lvl="1"/>
            <a:r>
              <a:rPr lang="en-US" sz="2200" b="1" i="0" dirty="0">
                <a:effectLst/>
              </a:rPr>
              <a:t>Computation Trade-offs</a:t>
            </a:r>
            <a:r>
              <a:rPr lang="en-US" sz="2200" b="0" i="0" dirty="0">
                <a:effectLst/>
              </a:rPr>
              <a:t>: </a:t>
            </a:r>
            <a:r>
              <a:rPr lang="en-US" sz="2200" b="1" i="0" dirty="0">
                <a:effectLst/>
              </a:rPr>
              <a:t>MNSGA-II</a:t>
            </a:r>
            <a:r>
              <a:rPr lang="en-US" sz="2200" b="0" i="0" dirty="0">
                <a:effectLst/>
              </a:rPr>
              <a:t> had the fastest computation times in simpler cases but offered lower diversity, while </a:t>
            </a:r>
            <a:r>
              <a:rPr lang="en-US" sz="2200" b="1" i="0" dirty="0">
                <a:effectLst/>
              </a:rPr>
              <a:t>RNSGA-II</a:t>
            </a:r>
            <a:r>
              <a:rPr lang="en-US" sz="2200" b="0" i="0" dirty="0">
                <a:effectLst/>
              </a:rPr>
              <a:t> showed reliable convergence under both cases but required the longest computation time, especially with increased constraints.</a:t>
            </a:r>
          </a:p>
          <a:p>
            <a:endParaRPr lang="en-US" sz="2200" dirty="0"/>
          </a:p>
        </p:txBody>
      </p:sp>
    </p:spTree>
    <p:extLst>
      <p:ext uri="{BB962C8B-B14F-4D97-AF65-F5344CB8AC3E}">
        <p14:creationId xmlns:p14="http://schemas.microsoft.com/office/powerpoint/2010/main" val="6005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2F73B-7AF2-7D32-8852-301CB2E4AC4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Squad Composition &amp; Analysis</a:t>
            </a:r>
          </a:p>
        </p:txBody>
      </p:sp>
      <p:sp>
        <p:nvSpPr>
          <p:cNvPr id="3" name="Text Placeholder 2">
            <a:extLst>
              <a:ext uri="{FF2B5EF4-FFF2-40B4-BE49-F238E27FC236}">
                <a16:creationId xmlns:a16="http://schemas.microsoft.com/office/drawing/2014/main" id="{991CC575-04A5-C6DB-EA0D-B36786113D1B}"/>
              </a:ext>
            </a:extLst>
          </p:cNvPr>
          <p:cNvSpPr>
            <a:spLocks noGrp="1"/>
          </p:cNvSpPr>
          <p:nvPr>
            <p:ph type="body" idx="1"/>
          </p:nvPr>
        </p:nvSpPr>
        <p:spPr>
          <a:xfrm>
            <a:off x="893463" y="1885279"/>
            <a:ext cx="10374087" cy="4953000"/>
          </a:xfrm>
        </p:spPr>
        <p:txBody>
          <a:bodyPr vert="horz" lIns="91440" tIns="45720" rIns="91440" bIns="45720" rtlCol="0" anchor="ctr">
            <a:noAutofit/>
          </a:bodyPr>
          <a:lstStyle/>
          <a:p>
            <a:r>
              <a:rPr lang="en-US" sz="1600" b="1" dirty="0"/>
              <a:t>1. Trade-Off Squads Overview</a:t>
            </a:r>
            <a:endParaRPr lang="en-US" sz="1600" dirty="0"/>
          </a:p>
          <a:p>
            <a:pPr lvl="1"/>
            <a:r>
              <a:rPr lang="en-US" sz="1600" b="1" dirty="0"/>
              <a:t>High Priced Squads</a:t>
            </a:r>
            <a:r>
              <a:rPr lang="en-US" sz="1600" dirty="0"/>
              <a:t>: Balanced batting and bowling performances, with a stronger focus on high-profile players.</a:t>
            </a:r>
          </a:p>
          <a:p>
            <a:pPr lvl="1"/>
            <a:r>
              <a:rPr lang="en-US" sz="1600" b="1" dirty="0"/>
              <a:t>Low Priced Squads</a:t>
            </a:r>
            <a:r>
              <a:rPr lang="en-US" sz="1600" dirty="0"/>
              <a:t>: Prioritizes strong bowling with a limited budget, still meeting all role and performance constraints.</a:t>
            </a:r>
          </a:p>
          <a:p>
            <a:r>
              <a:rPr lang="en-US" sz="1600" b="1" dirty="0"/>
              <a:t>2. Star Player Impact</a:t>
            </a:r>
            <a:endParaRPr lang="en-US" sz="1600" dirty="0"/>
          </a:p>
          <a:p>
            <a:pPr lvl="1"/>
            <a:r>
              <a:rPr lang="en-US" sz="1600" dirty="0"/>
              <a:t>Squads with higher budget allocations often include more star players, boosting performance metrics due to their superior experience and skills.</a:t>
            </a:r>
          </a:p>
          <a:p>
            <a:pPr lvl="1"/>
            <a:r>
              <a:rPr lang="en-US" sz="1600" dirty="0"/>
              <a:t>Cost-effective squads can still achieve competitive performance by strategically selecting lesser-known players who contribute solidly to batting and bowling.</a:t>
            </a:r>
          </a:p>
          <a:p>
            <a:r>
              <a:rPr lang="en-US" sz="1600" b="1" dirty="0"/>
              <a:t>3. Insights</a:t>
            </a:r>
            <a:endParaRPr lang="en-US" sz="1600" dirty="0"/>
          </a:p>
          <a:p>
            <a:pPr lvl="1"/>
            <a:r>
              <a:rPr lang="en-US" sz="1600" dirty="0"/>
              <a:t>Case 2 squads, though more costly, align better with traditional team compositions and maintain competitive performance.</a:t>
            </a:r>
          </a:p>
          <a:p>
            <a:pPr lvl="1"/>
            <a:r>
              <a:rPr lang="en-US" sz="1600" dirty="0"/>
              <a:t>Case 1 squads demonstrate flexibility in cost and adaptability with higher all-rounder selection, suitable for diverse game strategies.</a:t>
            </a:r>
          </a:p>
        </p:txBody>
      </p:sp>
    </p:spTree>
    <p:extLst>
      <p:ext uri="{BB962C8B-B14F-4D97-AF65-F5344CB8AC3E}">
        <p14:creationId xmlns:p14="http://schemas.microsoft.com/office/powerpoint/2010/main" val="3461102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9353D1-9A28-3339-28C3-6A90DA9E3853}"/>
              </a:ext>
            </a:extLst>
          </p:cNvPr>
          <p:cNvPicPr>
            <a:picLocks noChangeAspect="1"/>
          </p:cNvPicPr>
          <p:nvPr/>
        </p:nvPicPr>
        <p:blipFill>
          <a:blip r:embed="rId2"/>
          <a:stretch>
            <a:fillRect/>
          </a:stretch>
        </p:blipFill>
        <p:spPr>
          <a:xfrm>
            <a:off x="6379733" y="2050195"/>
            <a:ext cx="5426764" cy="2849050"/>
          </a:xfrm>
          <a:prstGeom prst="rect">
            <a:avLst/>
          </a:prstGeom>
        </p:spPr>
      </p:pic>
      <p:pic>
        <p:nvPicPr>
          <p:cNvPr id="7" name="Picture 6">
            <a:extLst>
              <a:ext uri="{FF2B5EF4-FFF2-40B4-BE49-F238E27FC236}">
                <a16:creationId xmlns:a16="http://schemas.microsoft.com/office/drawing/2014/main" id="{60A0F53D-6A37-DEDF-0342-9B7CC6D3B6AC}"/>
              </a:ext>
            </a:extLst>
          </p:cNvPr>
          <p:cNvPicPr>
            <a:picLocks noChangeAspect="1"/>
          </p:cNvPicPr>
          <p:nvPr/>
        </p:nvPicPr>
        <p:blipFill>
          <a:blip r:embed="rId3"/>
          <a:stretch>
            <a:fillRect/>
          </a:stretch>
        </p:blipFill>
        <p:spPr>
          <a:xfrm>
            <a:off x="528899" y="3631096"/>
            <a:ext cx="5283368" cy="2760560"/>
          </a:xfrm>
          <a:prstGeom prst="rect">
            <a:avLst/>
          </a:prstGeom>
        </p:spPr>
      </p:pic>
      <p:sp>
        <p:nvSpPr>
          <p:cNvPr id="18" name="Rectangle 17">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9462CF-85BE-8A3C-BD6F-44CBDA1C3896}"/>
              </a:ext>
            </a:extLst>
          </p:cNvPr>
          <p:cNvPicPr>
            <a:picLocks noChangeAspect="1"/>
          </p:cNvPicPr>
          <p:nvPr/>
        </p:nvPicPr>
        <p:blipFill>
          <a:blip r:embed="rId4"/>
          <a:stretch>
            <a:fillRect/>
          </a:stretch>
        </p:blipFill>
        <p:spPr>
          <a:xfrm>
            <a:off x="460717" y="246765"/>
            <a:ext cx="5426764" cy="2889751"/>
          </a:xfrm>
          <a:prstGeom prst="rect">
            <a:avLst/>
          </a:prstGeom>
        </p:spPr>
      </p:pic>
    </p:spTree>
    <p:extLst>
      <p:ext uri="{BB962C8B-B14F-4D97-AF65-F5344CB8AC3E}">
        <p14:creationId xmlns:p14="http://schemas.microsoft.com/office/powerpoint/2010/main" val="91236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B2FFB-CC2D-6B9C-7A6B-4D24EAEEEFB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i="0" dirty="0">
                <a:solidFill>
                  <a:schemeClr val="bg1"/>
                </a:solidFill>
                <a:effectLst/>
              </a:rPr>
              <a:t>Trade-Off Squads with Preferred Players</a:t>
            </a:r>
            <a:endParaRPr lang="en-US" sz="4000" kern="120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8F5E61AD-40F3-A088-41F7-25D7407F13C8}"/>
              </a:ext>
            </a:extLst>
          </p:cNvPr>
          <p:cNvSpPr>
            <a:spLocks noGrp="1"/>
          </p:cNvSpPr>
          <p:nvPr>
            <p:ph type="body" idx="1"/>
          </p:nvPr>
        </p:nvSpPr>
        <p:spPr>
          <a:xfrm>
            <a:off x="647697" y="1754012"/>
            <a:ext cx="11043560" cy="5235255"/>
          </a:xfrm>
        </p:spPr>
        <p:txBody>
          <a:bodyPr vert="horz" lIns="91440" tIns="45720" rIns="91440" bIns="45720" rtlCol="0" anchor="ctr">
            <a:noAutofit/>
          </a:bodyPr>
          <a:lstStyle/>
          <a:p>
            <a:pPr algn="l"/>
            <a:r>
              <a:rPr lang="en-IN" sz="1400" b="1" i="0" dirty="0">
                <a:effectLst/>
                <a:latin typeface="+mj-lt"/>
              </a:rPr>
              <a:t>Preferred Players Included</a:t>
            </a:r>
            <a:r>
              <a:rPr lang="en-IN" sz="1400" b="0" i="0" dirty="0">
                <a:effectLst/>
                <a:latin typeface="+mj-lt"/>
              </a:rPr>
              <a:t>:</a:t>
            </a:r>
          </a:p>
          <a:p>
            <a:pPr lvl="1"/>
            <a:r>
              <a:rPr lang="en-IN" sz="1400" b="0" i="0" dirty="0">
                <a:effectLst/>
                <a:latin typeface="+mj-lt"/>
              </a:rPr>
              <a:t> To showcase the flexibility of BNSGA-II, we enforced the inclusion of two high-profile players, </a:t>
            </a:r>
            <a:r>
              <a:rPr lang="en-IN" sz="1400" b="1" i="0" dirty="0">
                <a:effectLst/>
                <a:latin typeface="+mj-lt"/>
              </a:rPr>
              <a:t>Rohit Sharma</a:t>
            </a:r>
            <a:r>
              <a:rPr lang="en-IN" sz="1400" b="0" i="0" dirty="0">
                <a:effectLst/>
                <a:latin typeface="+mj-lt"/>
              </a:rPr>
              <a:t> and </a:t>
            </a:r>
            <a:r>
              <a:rPr lang="en-IN" sz="1400" b="1" i="0" dirty="0">
                <a:effectLst/>
                <a:latin typeface="+mj-lt"/>
              </a:rPr>
              <a:t>Jasprit </a:t>
            </a:r>
            <a:r>
              <a:rPr lang="en-IN" sz="1400" b="1" i="0" dirty="0" err="1">
                <a:effectLst/>
                <a:latin typeface="+mj-lt"/>
              </a:rPr>
              <a:t>Bumrah</a:t>
            </a:r>
            <a:r>
              <a:rPr lang="en-IN" sz="1400" b="0" i="0" dirty="0">
                <a:effectLst/>
                <a:latin typeface="+mj-lt"/>
              </a:rPr>
              <a:t>, as fixed members in all final trade-off squads for Case 2. This simulates real-life scenarios where franchises prioritize certain players regardless of their cost.</a:t>
            </a:r>
          </a:p>
          <a:p>
            <a:pPr algn="l"/>
            <a:r>
              <a:rPr lang="en-IN" sz="1400" b="1" i="0" dirty="0">
                <a:effectLst/>
                <a:latin typeface="+mj-lt"/>
              </a:rPr>
              <a:t>Example Squads</a:t>
            </a:r>
            <a:r>
              <a:rPr lang="en-IN" sz="1400" b="0" i="0" dirty="0">
                <a:effectLst/>
                <a:latin typeface="+mj-lt"/>
              </a:rPr>
              <a:t>:</a:t>
            </a:r>
          </a:p>
          <a:p>
            <a:pPr lvl="1">
              <a:buFont typeface="+mj-lt"/>
              <a:buAutoNum type="arabicPeriod"/>
            </a:pPr>
            <a:r>
              <a:rPr lang="en-IN" sz="1400" b="1" i="0" dirty="0">
                <a:effectLst/>
                <a:latin typeface="+mj-lt"/>
              </a:rPr>
              <a:t>Highest Cost Squad:</a:t>
            </a:r>
            <a:endParaRPr lang="en-IN" sz="1400" b="0" i="0" dirty="0">
              <a:effectLst/>
              <a:latin typeface="+mj-lt"/>
            </a:endParaRPr>
          </a:p>
          <a:p>
            <a:pPr marL="1200150" lvl="2" indent="-285750">
              <a:buFont typeface="+mj-lt"/>
              <a:buAutoNum type="arabicPeriod"/>
            </a:pPr>
            <a:r>
              <a:rPr lang="en-IN" sz="1400" b="1" i="0" dirty="0">
                <a:effectLst/>
                <a:latin typeface="+mj-lt"/>
              </a:rPr>
              <a:t>Players</a:t>
            </a:r>
            <a:r>
              <a:rPr lang="en-IN" sz="1400" b="0" i="0" dirty="0">
                <a:effectLst/>
                <a:latin typeface="+mj-lt"/>
              </a:rPr>
              <a:t>: Rohit Sharma, Jasprit </a:t>
            </a:r>
            <a:r>
              <a:rPr lang="en-IN" sz="1400" b="0" i="0" dirty="0" err="1">
                <a:effectLst/>
                <a:latin typeface="+mj-lt"/>
              </a:rPr>
              <a:t>Bumrah</a:t>
            </a:r>
            <a:r>
              <a:rPr lang="en-IN" sz="1400" b="0" i="0" dirty="0">
                <a:effectLst/>
                <a:latin typeface="+mj-lt"/>
              </a:rPr>
              <a:t>, Shreyas Gopal, Mitchell Marsh, Glenn Maxwell, Anuj Rawat, Will Jacks, </a:t>
            </a:r>
            <a:r>
              <a:rPr lang="en-IN" sz="1400" b="0" i="0" dirty="0" err="1">
                <a:effectLst/>
                <a:latin typeface="+mj-lt"/>
              </a:rPr>
              <a:t>Suyash</a:t>
            </a:r>
            <a:r>
              <a:rPr lang="en-IN" sz="1400" b="0" i="0" dirty="0">
                <a:effectLst/>
                <a:latin typeface="+mj-lt"/>
              </a:rPr>
              <a:t> Prabhudessai, Rajat Patidar, Prashant Solanki, Shaik Rasheed, </a:t>
            </a:r>
            <a:r>
              <a:rPr lang="en-IN" sz="1400" b="0" i="0" dirty="0" err="1">
                <a:effectLst/>
                <a:latin typeface="+mj-lt"/>
              </a:rPr>
              <a:t>Shubman</a:t>
            </a:r>
            <a:r>
              <a:rPr lang="en-IN" sz="1400" b="0" i="0" dirty="0">
                <a:effectLst/>
                <a:latin typeface="+mj-lt"/>
              </a:rPr>
              <a:t> Gill, Vijay Shankar, Mujeeb Ur Rahman, Rinku Singh, </a:t>
            </a:r>
            <a:r>
              <a:rPr lang="en-IN" sz="1400" b="0" i="0" dirty="0" err="1">
                <a:effectLst/>
                <a:latin typeface="+mj-lt"/>
              </a:rPr>
              <a:t>Angkrish</a:t>
            </a:r>
            <a:r>
              <a:rPr lang="en-IN" sz="1400" b="0" i="0" dirty="0">
                <a:effectLst/>
                <a:latin typeface="+mj-lt"/>
              </a:rPr>
              <a:t> Raghuvanshi, Harshit Rana, Arshad Khan, Jonny Bairstow, Jitesh Sharma, Shivam Singh, Jos Buttler, </a:t>
            </a:r>
            <a:r>
              <a:rPr lang="en-IN" sz="1400" b="0" i="0" dirty="0" err="1">
                <a:effectLst/>
                <a:latin typeface="+mj-lt"/>
              </a:rPr>
              <a:t>Yashasvi</a:t>
            </a:r>
            <a:r>
              <a:rPr lang="en-IN" sz="1400" b="0" i="0" dirty="0">
                <a:effectLst/>
                <a:latin typeface="+mj-lt"/>
              </a:rPr>
              <a:t> Jaiswal, Abhishek Sharma, Nitish Kumar Reddy</a:t>
            </a:r>
          </a:p>
          <a:p>
            <a:pPr marL="1200150" lvl="2" indent="-285750">
              <a:buFont typeface="+mj-lt"/>
              <a:buAutoNum type="arabicPeriod"/>
            </a:pPr>
            <a:r>
              <a:rPr lang="en-IN" sz="1400" b="1" i="0" dirty="0">
                <a:effectLst/>
                <a:latin typeface="+mj-lt"/>
              </a:rPr>
              <a:t>Batting Strength</a:t>
            </a:r>
            <a:r>
              <a:rPr lang="en-IN" sz="1400" b="0" i="0" dirty="0">
                <a:effectLst/>
                <a:latin typeface="+mj-lt"/>
              </a:rPr>
              <a:t>: 10.54</a:t>
            </a:r>
          </a:p>
          <a:p>
            <a:pPr marL="1200150" lvl="2" indent="-285750">
              <a:buFont typeface="+mj-lt"/>
              <a:buAutoNum type="arabicPeriod"/>
            </a:pPr>
            <a:r>
              <a:rPr lang="en-IN" sz="1400" b="1" i="0" dirty="0">
                <a:effectLst/>
                <a:latin typeface="+mj-lt"/>
              </a:rPr>
              <a:t>Bowling Strength</a:t>
            </a:r>
            <a:r>
              <a:rPr lang="en-IN" sz="1400" b="0" i="0" dirty="0">
                <a:effectLst/>
                <a:latin typeface="+mj-lt"/>
              </a:rPr>
              <a:t>: 1200.85</a:t>
            </a:r>
          </a:p>
          <a:p>
            <a:pPr marL="1200150" lvl="2" indent="-285750">
              <a:buFont typeface="+mj-lt"/>
              <a:buAutoNum type="arabicPeriod"/>
            </a:pPr>
            <a:r>
              <a:rPr lang="en-IN" sz="1400" b="1" i="0" dirty="0">
                <a:effectLst/>
                <a:latin typeface="+mj-lt"/>
              </a:rPr>
              <a:t>Total Cost</a:t>
            </a:r>
            <a:r>
              <a:rPr lang="en-IN" sz="1400" b="0" i="0" dirty="0">
                <a:effectLst/>
                <a:latin typeface="+mj-lt"/>
              </a:rPr>
              <a:t>: ₹94.6 crore</a:t>
            </a:r>
          </a:p>
          <a:p>
            <a:pPr lvl="1">
              <a:buFont typeface="+mj-lt"/>
              <a:buAutoNum type="arabicPeriod"/>
            </a:pPr>
            <a:r>
              <a:rPr lang="en-IN" sz="1400" b="1" i="0" dirty="0">
                <a:effectLst/>
                <a:latin typeface="+mj-lt"/>
              </a:rPr>
              <a:t>Lowest Cost Squad:</a:t>
            </a:r>
            <a:endParaRPr lang="en-IN" sz="1400" b="0" i="0" dirty="0">
              <a:effectLst/>
              <a:latin typeface="+mj-lt"/>
            </a:endParaRPr>
          </a:p>
          <a:p>
            <a:pPr marL="1200150" lvl="2" indent="-285750">
              <a:buFont typeface="+mj-lt"/>
              <a:buAutoNum type="arabicPeriod"/>
            </a:pPr>
            <a:r>
              <a:rPr lang="en-IN" sz="1400" b="1" i="0" dirty="0">
                <a:effectLst/>
                <a:latin typeface="+mj-lt"/>
              </a:rPr>
              <a:t>Players</a:t>
            </a:r>
            <a:r>
              <a:rPr lang="en-IN" sz="1400" b="0" i="0" dirty="0">
                <a:effectLst/>
                <a:latin typeface="+mj-lt"/>
              </a:rPr>
              <a:t>: Rohit Sharma, Jasprit </a:t>
            </a:r>
            <a:r>
              <a:rPr lang="en-IN" sz="1400" b="0" i="0" dirty="0" err="1">
                <a:effectLst/>
                <a:latin typeface="+mj-lt"/>
              </a:rPr>
              <a:t>Bumrah</a:t>
            </a:r>
            <a:r>
              <a:rPr lang="en-IN" sz="1400" b="0" i="0" dirty="0">
                <a:effectLst/>
                <a:latin typeface="+mj-lt"/>
              </a:rPr>
              <a:t>, Tilak Varma, Jason </a:t>
            </a:r>
            <a:r>
              <a:rPr lang="en-IN" sz="1400" b="0" i="0" dirty="0" err="1">
                <a:effectLst/>
                <a:latin typeface="+mj-lt"/>
              </a:rPr>
              <a:t>Behrendorff</a:t>
            </a:r>
            <a:r>
              <a:rPr lang="en-IN" sz="1400" b="0" i="0" dirty="0">
                <a:effectLst/>
                <a:latin typeface="+mj-lt"/>
              </a:rPr>
              <a:t>, Arjun Tendulkar, Shreyas Gopal, Mitchell Marsh, Vicky </a:t>
            </a:r>
            <a:r>
              <a:rPr lang="en-IN" sz="1400" b="0" i="0" dirty="0" err="1">
                <a:effectLst/>
                <a:latin typeface="+mj-lt"/>
              </a:rPr>
              <a:t>Ostwal</a:t>
            </a:r>
            <a:r>
              <a:rPr lang="en-IN" sz="1400" b="0" i="0" dirty="0">
                <a:effectLst/>
                <a:latin typeface="+mj-lt"/>
              </a:rPr>
              <a:t>, Dinesh Karthik, </a:t>
            </a:r>
            <a:r>
              <a:rPr lang="en-IN" sz="1400" b="0" i="0" dirty="0" err="1">
                <a:effectLst/>
                <a:latin typeface="+mj-lt"/>
              </a:rPr>
              <a:t>Suyash</a:t>
            </a:r>
            <a:r>
              <a:rPr lang="en-IN" sz="1400" b="0" i="0" dirty="0">
                <a:effectLst/>
                <a:latin typeface="+mj-lt"/>
              </a:rPr>
              <a:t> Prabhudessai, Sameer Rizvi, </a:t>
            </a:r>
            <a:r>
              <a:rPr lang="en-IN" sz="1400" b="0" i="0" dirty="0" err="1">
                <a:effectLst/>
                <a:latin typeface="+mj-lt"/>
              </a:rPr>
              <a:t>Rajvardhan</a:t>
            </a:r>
            <a:r>
              <a:rPr lang="en-IN" sz="1400" b="0" i="0" dirty="0">
                <a:effectLst/>
                <a:latin typeface="+mj-lt"/>
              </a:rPr>
              <a:t> </a:t>
            </a:r>
            <a:r>
              <a:rPr lang="en-IN" sz="1400" b="0" i="0" dirty="0" err="1">
                <a:effectLst/>
                <a:latin typeface="+mj-lt"/>
              </a:rPr>
              <a:t>Hangargekar</a:t>
            </a:r>
            <a:r>
              <a:rPr lang="en-IN" sz="1400" b="0" i="0" dirty="0">
                <a:effectLst/>
                <a:latin typeface="+mj-lt"/>
              </a:rPr>
              <a:t>, Prashant Solanki, Tushar Deshpande, Vijay Shankar, Mujeeb Ur Rahman, Vaibhav Arora, </a:t>
            </a:r>
            <a:r>
              <a:rPr lang="en-IN" sz="1400" b="0" i="0" dirty="0" err="1">
                <a:effectLst/>
                <a:latin typeface="+mj-lt"/>
              </a:rPr>
              <a:t>Angkrish</a:t>
            </a:r>
            <a:r>
              <a:rPr lang="en-IN" sz="1400" b="0" i="0" dirty="0">
                <a:effectLst/>
                <a:latin typeface="+mj-lt"/>
              </a:rPr>
              <a:t> Raghuvanshi, Harshit Rana, Mohsin Khan, Harpreet Brar, Shashank Singh, Shivam Singh, </a:t>
            </a:r>
            <a:r>
              <a:rPr lang="en-IN" sz="1400" b="0" i="0" dirty="0" err="1">
                <a:effectLst/>
                <a:latin typeface="+mj-lt"/>
              </a:rPr>
              <a:t>Yashasvi</a:t>
            </a:r>
            <a:r>
              <a:rPr lang="en-IN" sz="1400" b="0" i="0" dirty="0">
                <a:effectLst/>
                <a:latin typeface="+mj-lt"/>
              </a:rPr>
              <a:t> Jaiswal, Abhishek Sharma</a:t>
            </a:r>
          </a:p>
          <a:p>
            <a:pPr marL="1200150" lvl="2" indent="-285750">
              <a:buFont typeface="+mj-lt"/>
              <a:buAutoNum type="arabicPeriod"/>
            </a:pPr>
            <a:r>
              <a:rPr lang="en-IN" sz="1400" b="1" i="0" dirty="0">
                <a:effectLst/>
                <a:latin typeface="+mj-lt"/>
              </a:rPr>
              <a:t>Batting Strength</a:t>
            </a:r>
            <a:r>
              <a:rPr lang="en-IN" sz="1400" b="0" i="0" dirty="0">
                <a:effectLst/>
                <a:latin typeface="+mj-lt"/>
              </a:rPr>
              <a:t>: 6.10</a:t>
            </a:r>
          </a:p>
          <a:p>
            <a:pPr marL="1200150" lvl="2" indent="-285750">
              <a:buFont typeface="+mj-lt"/>
              <a:buAutoNum type="arabicPeriod"/>
            </a:pPr>
            <a:r>
              <a:rPr lang="en-IN" sz="1400" b="1" i="0" dirty="0">
                <a:effectLst/>
                <a:latin typeface="+mj-lt"/>
              </a:rPr>
              <a:t>Bowling Strength</a:t>
            </a:r>
            <a:r>
              <a:rPr lang="en-IN" sz="1400" b="0" i="0" dirty="0">
                <a:effectLst/>
                <a:latin typeface="+mj-lt"/>
              </a:rPr>
              <a:t>: 901.28</a:t>
            </a:r>
          </a:p>
          <a:p>
            <a:pPr marL="1200150" lvl="2" indent="-285750">
              <a:buFont typeface="+mj-lt"/>
              <a:buAutoNum type="arabicPeriod"/>
            </a:pPr>
            <a:r>
              <a:rPr lang="en-IN" sz="1400" b="1" i="0" dirty="0">
                <a:effectLst/>
                <a:latin typeface="+mj-lt"/>
              </a:rPr>
              <a:t>Total Cost</a:t>
            </a:r>
            <a:r>
              <a:rPr lang="en-IN" sz="1400" b="0" i="0" dirty="0">
                <a:effectLst/>
                <a:latin typeface="+mj-lt"/>
              </a:rPr>
              <a:t>: ₹74.05 crore</a:t>
            </a:r>
          </a:p>
          <a:p>
            <a:endParaRPr lang="en-IN" sz="1400" dirty="0">
              <a:latin typeface="+mj-lt"/>
            </a:endParaRPr>
          </a:p>
        </p:txBody>
      </p:sp>
    </p:spTree>
    <p:extLst>
      <p:ext uri="{BB962C8B-B14F-4D97-AF65-F5344CB8AC3E}">
        <p14:creationId xmlns:p14="http://schemas.microsoft.com/office/powerpoint/2010/main" val="312459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C533D7-3840-A2BC-7397-6CFB0D022D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CE0722-BE02-4290-450F-DA9FA4C0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3D03-E580-7C2F-7076-A22CAFB6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45DF60-EA15-8A5E-3503-250498E8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F889A69-12C7-F2AA-20A4-4E30A5D77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B7DCDD-D644-611F-0DC4-9F9F6F222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1409B-5534-B20A-A2C6-BA04ADD0CEA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9705FBEC-73A7-E7BD-755F-51A1B57F2690}"/>
              </a:ext>
            </a:extLst>
          </p:cNvPr>
          <p:cNvSpPr>
            <a:spLocks noGrp="1"/>
          </p:cNvSpPr>
          <p:nvPr>
            <p:ph type="body" idx="1"/>
          </p:nvPr>
        </p:nvSpPr>
        <p:spPr>
          <a:xfrm>
            <a:off x="1092467" y="1461497"/>
            <a:ext cx="9724031" cy="5519057"/>
          </a:xfrm>
        </p:spPr>
        <p:txBody>
          <a:bodyPr vert="horz" lIns="91440" tIns="45720" rIns="91440" bIns="45720" rtlCol="0" anchor="ctr">
            <a:noAutofit/>
          </a:bodyPr>
          <a:lstStyle/>
          <a:p>
            <a:r>
              <a:rPr lang="en-US" sz="1600" b="1" dirty="0"/>
              <a:t>1. Summary of Findings</a:t>
            </a:r>
            <a:endParaRPr lang="en-US" sz="1600" dirty="0"/>
          </a:p>
          <a:p>
            <a:pPr lvl="1"/>
            <a:r>
              <a:rPr lang="en-US" sz="1600" dirty="0"/>
              <a:t>The BNSGA-II algorithm with Case 2 effectively optimizes IPL squad selection, balancing batting and bowling strengths while adhering to budget, player role, and expertise constraints.</a:t>
            </a:r>
          </a:p>
          <a:p>
            <a:pPr lvl="1"/>
            <a:r>
              <a:rPr lang="en-US" sz="1600" dirty="0"/>
              <a:t>Both BNSGA-II and INSGA-II variants demonstrate competitive performance across key metrics, with BNSGA-II achieving better diversity and convergence.</a:t>
            </a:r>
          </a:p>
          <a:p>
            <a:r>
              <a:rPr lang="en-US" sz="1600" b="1" dirty="0"/>
              <a:t>2. Key Insights</a:t>
            </a:r>
            <a:endParaRPr lang="en-US" sz="1600" dirty="0"/>
          </a:p>
          <a:p>
            <a:pPr lvl="1"/>
            <a:r>
              <a:rPr lang="en-US" sz="1600" b="1" dirty="0"/>
              <a:t>Balanced Performance</a:t>
            </a:r>
            <a:r>
              <a:rPr lang="en-US" sz="1600" dirty="0"/>
              <a:t>: Squads with strategic role distributions, even on lower budgets, achieve strong results—indicating flexibility in squad composition.</a:t>
            </a:r>
          </a:p>
          <a:p>
            <a:pPr lvl="1"/>
            <a:r>
              <a:rPr lang="en-US" sz="1600" b="1" dirty="0"/>
              <a:t>Case Comparisons</a:t>
            </a:r>
            <a:r>
              <a:rPr lang="en-US" sz="1600" dirty="0"/>
              <a:t>:</a:t>
            </a:r>
          </a:p>
          <a:p>
            <a:pPr marL="1200150" lvl="2"/>
            <a:r>
              <a:rPr lang="en-US" sz="1600" b="1" dirty="0"/>
              <a:t>Case 1</a:t>
            </a:r>
            <a:r>
              <a:rPr lang="en-US" sz="1600" dirty="0"/>
              <a:t> emphasizes all-rounders, allowing versatile line-ups with fewer pure specialists.</a:t>
            </a:r>
          </a:p>
          <a:p>
            <a:pPr marL="1200150" lvl="2"/>
            <a:r>
              <a:rPr lang="en-US" sz="1600" b="1" dirty="0"/>
              <a:t>Case 2</a:t>
            </a:r>
            <a:r>
              <a:rPr lang="en-US" sz="1600" dirty="0"/>
              <a:t> yields traditional role distribution, providing balanced squads with designated batters, bowlers, and all-rounders.</a:t>
            </a:r>
          </a:p>
          <a:p>
            <a:pPr lvl="1"/>
            <a:r>
              <a:rPr lang="en-US" sz="1600" b="1" dirty="0"/>
              <a:t>Cost-Effective Strategies</a:t>
            </a:r>
            <a:r>
              <a:rPr lang="en-US" sz="1600" dirty="0"/>
              <a:t>: Lower-budget squads can remain competitive by focusing on emerging players rather than high-cost stars.</a:t>
            </a:r>
          </a:p>
        </p:txBody>
      </p:sp>
    </p:spTree>
    <p:extLst>
      <p:ext uri="{BB962C8B-B14F-4D97-AF65-F5344CB8AC3E}">
        <p14:creationId xmlns:p14="http://schemas.microsoft.com/office/powerpoint/2010/main" val="28952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72B981E-D8D9-B844-15D7-E6DE3893AB3D}"/>
              </a:ext>
            </a:extLst>
          </p:cNvPr>
          <p:cNvSpPr>
            <a:spLocks noGrp="1"/>
          </p:cNvSpPr>
          <p:nvPr>
            <p:ph type="body" idx="1"/>
          </p:nvPr>
        </p:nvSpPr>
        <p:spPr>
          <a:xfrm>
            <a:off x="838200" y="1929384"/>
            <a:ext cx="10515600" cy="4251960"/>
          </a:xfrm>
        </p:spPr>
        <p:txBody>
          <a:bodyPr vert="horz" lIns="91440" tIns="45720" rIns="91440" bIns="45720" rtlCol="0">
            <a:normAutofit/>
          </a:bodyPr>
          <a:lstStyle/>
          <a:p>
            <a:r>
              <a:rPr lang="en-US" sz="2200" b="1"/>
              <a:t>3. Future Directions</a:t>
            </a:r>
            <a:endParaRPr lang="en-US" sz="2200"/>
          </a:p>
          <a:p>
            <a:pPr lvl="1"/>
            <a:r>
              <a:rPr lang="en-US" sz="2200" b="1"/>
              <a:t>Refinement &amp; Adaptation</a:t>
            </a:r>
            <a:r>
              <a:rPr lang="en-US" sz="2200"/>
              <a:t>: Apply this approach to other sports leagues or team selection scenarios.</a:t>
            </a:r>
          </a:p>
          <a:p>
            <a:pPr lvl="1"/>
            <a:r>
              <a:rPr lang="en-US" sz="2200" b="1"/>
              <a:t>Incorporate Dynamic Data</a:t>
            </a:r>
            <a:r>
              <a:rPr lang="en-US" sz="2200"/>
              <a:t>: Integrate real-time performance data to adapt squads across different IPL seasons or tournaments.</a:t>
            </a:r>
          </a:p>
          <a:p>
            <a:pPr lvl="1"/>
            <a:r>
              <a:rPr lang="en-US" sz="2200" b="1"/>
              <a:t>Additional Player Metrics</a:t>
            </a:r>
            <a:r>
              <a:rPr lang="en-US" sz="2200"/>
              <a:t>: Explore deeper performance analytics for more refined selections.</a:t>
            </a:r>
          </a:p>
          <a:p>
            <a:r>
              <a:rPr lang="en-US" sz="2200" b="1"/>
              <a:t>4. Closing Statement</a:t>
            </a:r>
            <a:endParaRPr lang="en-US" sz="2200"/>
          </a:p>
          <a:p>
            <a:pPr lvl="1"/>
            <a:r>
              <a:rPr lang="en-US" sz="2200"/>
              <a:t>The Enhanced NSGA-II approach provides IPL franchises with a robust, data-driven tool for assembling cost-efficient, high-performing squads, paving the way for more objective team-building strategies in professional sports.</a:t>
            </a:r>
          </a:p>
          <a:p>
            <a:endParaRPr lang="en-US" sz="2200" dirty="0"/>
          </a:p>
        </p:txBody>
      </p:sp>
    </p:spTree>
    <p:extLst>
      <p:ext uri="{BB962C8B-B14F-4D97-AF65-F5344CB8AC3E}">
        <p14:creationId xmlns:p14="http://schemas.microsoft.com/office/powerpoint/2010/main" val="414567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F3F25-5469-DD79-70A5-3A06F7F2433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Introduction</a:t>
            </a:r>
          </a:p>
        </p:txBody>
      </p:sp>
      <p:sp>
        <p:nvSpPr>
          <p:cNvPr id="17" name="Text Placeholder 2">
            <a:extLst>
              <a:ext uri="{FF2B5EF4-FFF2-40B4-BE49-F238E27FC236}">
                <a16:creationId xmlns:a16="http://schemas.microsoft.com/office/drawing/2014/main" id="{6DB153AC-E13F-7CAD-B3A3-A2E4EF5EFAE6}"/>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r>
              <a:rPr lang="en-US" sz="1700" b="1" dirty="0"/>
              <a:t>Context:</a:t>
            </a:r>
            <a:r>
              <a:rPr lang="en-US" sz="1700" dirty="0"/>
              <a:t> The Indian Premier League (IPL) is known for its intense competition and high stakes, where every franchise aims to build the most balanced and powerful squad. Selecting a team that can excel in both batting and bowling, while adhering to budget and role-based constraints, is a challenging multi-objective problem that requires a data-driven approach.</a:t>
            </a:r>
          </a:p>
          <a:p>
            <a:r>
              <a:rPr lang="en-US" sz="1700" b="1" dirty="0"/>
              <a:t>Problem:</a:t>
            </a:r>
            <a:r>
              <a:rPr lang="en-US" sz="1700" dirty="0"/>
              <a:t> Franchises face a complex problem when building their squads. They need to balance multiple objectives—maximizing batting and bowling strengths—while managing constraints like salary caps, player roles, and league regulations. Traditionally, squad selection relies on subjective judgment, which doesn’t always lead to the most optimal teams.</a:t>
            </a:r>
          </a:p>
          <a:p>
            <a:r>
              <a:rPr lang="en-US" sz="1700" b="1" dirty="0"/>
              <a:t>Objective:</a:t>
            </a:r>
            <a:r>
              <a:rPr lang="en-US" sz="1700" dirty="0"/>
              <a:t> The goal of this project is to enhance the NSGA-II algorithm for multi-objective optimization to select IPL squads systematically. By maximizing both batting and bowling performance within constraints, we aim to help teams achieve better balance and performance on the field.</a:t>
            </a:r>
          </a:p>
        </p:txBody>
      </p:sp>
    </p:spTree>
    <p:extLst>
      <p:ext uri="{BB962C8B-B14F-4D97-AF65-F5344CB8AC3E}">
        <p14:creationId xmlns:p14="http://schemas.microsoft.com/office/powerpoint/2010/main" val="3611320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21321-4329-FD82-FE79-6AFB4EF7225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3F5359-381B-5D80-B2CE-722D6A691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FC36AD-B55F-A954-85EA-2EEF2A06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F152DB-9973-6336-BE77-DFFC069E2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22E509-007F-5F77-0ECC-62A0A96B7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E83D90-3526-82EA-DE90-241263865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CD23B-8F49-B473-5C03-998A6B3DD55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References</a:t>
            </a:r>
          </a:p>
        </p:txBody>
      </p:sp>
      <p:sp>
        <p:nvSpPr>
          <p:cNvPr id="3" name="Text Placeholder 2">
            <a:extLst>
              <a:ext uri="{FF2B5EF4-FFF2-40B4-BE49-F238E27FC236}">
                <a16:creationId xmlns:a16="http://schemas.microsoft.com/office/drawing/2014/main" id="{2E72A372-888D-F36D-8EED-27DEE37D7A1B}"/>
              </a:ext>
            </a:extLst>
          </p:cNvPr>
          <p:cNvSpPr>
            <a:spLocks noGrp="1"/>
          </p:cNvSpPr>
          <p:nvPr>
            <p:ph type="body" idx="1"/>
          </p:nvPr>
        </p:nvSpPr>
        <p:spPr>
          <a:xfrm>
            <a:off x="758922" y="1505976"/>
            <a:ext cx="11121304" cy="5443481"/>
          </a:xfrm>
        </p:spPr>
        <p:txBody>
          <a:bodyPr vert="horz" lIns="91440" tIns="45720" rIns="91440" bIns="45720" rtlCol="0" anchor="ctr">
            <a:noAutofit/>
          </a:bodyPr>
          <a:lstStyle/>
          <a:p>
            <a:r>
              <a:rPr lang="en-US" sz="1600" dirty="0"/>
              <a:t>[1] S. Verma, Enhancing NSGA-II for Multi-Objective Combinatorial Optimization Problems, Ph.D. Thesis, Department of Applied Mathematics and Scientific Computing, Indian Institute of Technology Roorkee, Roorkee, India, April 2024. </a:t>
            </a:r>
          </a:p>
          <a:p>
            <a:r>
              <a:rPr lang="en-US" sz="1600" dirty="0"/>
              <a:t>[2] K. Deb, A. Pratap, S. Agarwal, and T. </a:t>
            </a:r>
            <a:r>
              <a:rPr lang="en-US" sz="1600" dirty="0" err="1"/>
              <a:t>Meyarivan</a:t>
            </a:r>
            <a:r>
              <a:rPr lang="en-US" sz="1600" dirty="0"/>
              <a:t>, “A fast and elitist </a:t>
            </a:r>
            <a:r>
              <a:rPr lang="en-US" sz="1600" dirty="0" err="1"/>
              <a:t>multiobjective</a:t>
            </a:r>
            <a:r>
              <a:rPr lang="en-US" sz="1600" dirty="0"/>
              <a:t> genetic algorithm: NSGA-II,” IEEE Trans. </a:t>
            </a:r>
            <a:r>
              <a:rPr lang="en-US" sz="1600" dirty="0" err="1"/>
              <a:t>Evol</a:t>
            </a:r>
            <a:r>
              <a:rPr lang="en-US" sz="1600" dirty="0"/>
              <a:t>. </a:t>
            </a:r>
            <a:r>
              <a:rPr lang="en-US" sz="1600" dirty="0" err="1"/>
              <a:t>Comput</a:t>
            </a:r>
            <a:r>
              <a:rPr lang="en-US" sz="1600" dirty="0"/>
              <a:t>., vol. 6, no. 2, pp. 182–197, Apr. 2002. </a:t>
            </a:r>
          </a:p>
          <a:p>
            <a:r>
              <a:rPr lang="en-US" sz="1600" dirty="0"/>
              <a:t>[3] V. </a:t>
            </a:r>
            <a:r>
              <a:rPr lang="en-US" sz="1600" dirty="0" err="1"/>
              <a:t>Lunawat</a:t>
            </a:r>
            <a:r>
              <a:rPr lang="en-US" sz="1600" dirty="0"/>
              <a:t>, Sport and development in India: Professional sport league systems, Routledge, 2021. </a:t>
            </a:r>
          </a:p>
          <a:p>
            <a:r>
              <a:rPr lang="en-US" sz="1600" dirty="0"/>
              <a:t>[4] N. Riquelme, C. Von </a:t>
            </a:r>
            <a:r>
              <a:rPr lang="en-US" sz="1600" dirty="0" err="1"/>
              <a:t>Lücken</a:t>
            </a:r>
            <a:r>
              <a:rPr lang="en-US" sz="1600" dirty="0"/>
              <a:t>, and B. </a:t>
            </a:r>
            <a:r>
              <a:rPr lang="en-US" sz="1600" dirty="0" err="1"/>
              <a:t>Barán</a:t>
            </a:r>
            <a:r>
              <a:rPr lang="en-US" sz="1600" dirty="0"/>
              <a:t>, “Performance metrics in multi-objective optimization,” in 2015 Latin American Computing Conference (CLEI), 2015, pp. 1–11.</a:t>
            </a:r>
          </a:p>
          <a:p>
            <a:r>
              <a:rPr lang="en-US" sz="1600" dirty="0"/>
              <a:t> [5] F. Ahmed, K. Deb, and A. Jindal, “Multi-objective optimization and decision making approaches to cricket team selection,” Appl. Soft </a:t>
            </a:r>
            <a:r>
              <a:rPr lang="en-US" sz="1600" dirty="0" err="1"/>
              <a:t>Comput</a:t>
            </a:r>
            <a:r>
              <a:rPr lang="en-US" sz="1600" dirty="0"/>
              <a:t>. J., vol. 13, no. 1, pp. 402–414, Jan. 2013.</a:t>
            </a:r>
          </a:p>
          <a:p>
            <a:r>
              <a:rPr lang="en-US" sz="1600" dirty="0"/>
              <a:t> [6] S. Chand, H. K. Singh, and T. Ray, “Team Selection Using Multi-/</a:t>
            </a:r>
            <a:r>
              <a:rPr lang="en-US" sz="1600" dirty="0" err="1"/>
              <a:t>ManyObjective</a:t>
            </a:r>
            <a:r>
              <a:rPr lang="en-US" sz="1600" dirty="0"/>
              <a:t> Optimization with Integer Linear Programming,” in 2018 IEEE Congress on Evolutionary Computation (CEC), 2018, pp. </a:t>
            </a:r>
          </a:p>
          <a:p>
            <a:r>
              <a:rPr lang="en-US" sz="1600" dirty="0"/>
              <a:t>[7] G. D. I. Barr and B. S. Kantor, “A criterion for comparing and selecting batsmen in limited overs cricket,” J. Oper. Res. Soc., vol. 55, no. 12, pp. 1266–1274, Dec. 2004.</a:t>
            </a:r>
          </a:p>
          <a:p>
            <a:r>
              <a:rPr lang="en-US" sz="1600" dirty="0"/>
              <a:t> [8] </a:t>
            </a:r>
            <a:r>
              <a:rPr lang="en-IN" sz="1600" dirty="0"/>
              <a:t>K. Deb, A. Pratap, S. Agarwal, and T. </a:t>
            </a:r>
            <a:r>
              <a:rPr lang="en-IN" sz="1600" dirty="0" err="1"/>
              <a:t>Meyarivan</a:t>
            </a:r>
            <a:r>
              <a:rPr lang="en-IN" sz="1600" dirty="0"/>
              <a:t>, “A fast and elitist </a:t>
            </a:r>
            <a:r>
              <a:rPr lang="en-IN" sz="1600" dirty="0" err="1"/>
              <a:t>multiobjective</a:t>
            </a:r>
            <a:r>
              <a:rPr lang="en-IN" sz="1600" dirty="0"/>
              <a:t> genetic algorithm: NSGA-II,” IEEE Trans. </a:t>
            </a:r>
            <a:r>
              <a:rPr lang="en-IN" sz="1600" dirty="0" err="1"/>
              <a:t>Evol</a:t>
            </a:r>
            <a:r>
              <a:rPr lang="en-IN" sz="1600" dirty="0"/>
              <a:t>. </a:t>
            </a:r>
            <a:r>
              <a:rPr lang="en-IN" sz="1600" dirty="0" err="1"/>
              <a:t>Comput</a:t>
            </a:r>
            <a:r>
              <a:rPr lang="en-IN" sz="1600" dirty="0"/>
              <a:t>., vol. 6, no. 2, pp. 182–197, Apr. 2002.</a:t>
            </a:r>
          </a:p>
          <a:p>
            <a:r>
              <a:rPr lang="en-US" sz="1600" dirty="0"/>
              <a:t>[9] S. Martello and P. Toth, Knapsack Problems: Algorithms and Computer Implementations, John Wiley Sons, 1990. </a:t>
            </a:r>
          </a:p>
        </p:txBody>
      </p:sp>
    </p:spTree>
    <p:extLst>
      <p:ext uri="{BB962C8B-B14F-4D97-AF65-F5344CB8AC3E}">
        <p14:creationId xmlns:p14="http://schemas.microsoft.com/office/powerpoint/2010/main" val="225890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22E7D6-DF8A-A722-4168-622B2E8A1609}"/>
              </a:ext>
            </a:extLst>
          </p:cNvPr>
          <p:cNvSpPr>
            <a:spLocks noGrp="1"/>
          </p:cNvSpPr>
          <p:nvPr>
            <p:ph type="ctrTitle"/>
          </p:nvPr>
        </p:nvSpPr>
        <p:spPr>
          <a:xfrm>
            <a:off x="4162567" y="818984"/>
            <a:ext cx="6714699" cy="3178689"/>
          </a:xfrm>
        </p:spPr>
        <p:txBody>
          <a:bodyPr>
            <a:normAutofit/>
          </a:bodyPr>
          <a:lstStyle/>
          <a:p>
            <a:pPr algn="l"/>
            <a:r>
              <a:rPr lang="en-IN" sz="4800">
                <a:solidFill>
                  <a:srgbClr val="FFFFFF"/>
                </a:solidFill>
              </a:rPr>
              <a:t>THANK YOU</a:t>
            </a: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53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0F2581-E7D7-B17B-259B-93C862230B0F}"/>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35BBC78-0971-E517-258D-669796893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C0C1EF7-1475-7436-09EE-0083C1CE5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6F6374-89F2-43EE-DEC3-71C8BC82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D5AEC9E-E037-2768-5B5A-6AB500AAA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972023E-C870-4A2E-B7DD-2627C00FE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80696-723A-2723-7FF3-62F1EC2DB7D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Motivation</a:t>
            </a:r>
          </a:p>
        </p:txBody>
      </p:sp>
      <p:sp>
        <p:nvSpPr>
          <p:cNvPr id="17" name="Text Placeholder 2">
            <a:extLst>
              <a:ext uri="{FF2B5EF4-FFF2-40B4-BE49-F238E27FC236}">
                <a16:creationId xmlns:a16="http://schemas.microsoft.com/office/drawing/2014/main" id="{CC7C5CFB-FBAF-72D6-EB63-835671292B44}"/>
              </a:ext>
            </a:extLst>
          </p:cNvPr>
          <p:cNvSpPr>
            <a:spLocks noGrp="1"/>
          </p:cNvSpPr>
          <p:nvPr>
            <p:ph type="body" idx="1"/>
          </p:nvPr>
        </p:nvSpPr>
        <p:spPr>
          <a:xfrm>
            <a:off x="1214174" y="2186414"/>
            <a:ext cx="10210800" cy="4082603"/>
          </a:xfrm>
        </p:spPr>
        <p:txBody>
          <a:bodyPr vert="horz" lIns="91440" tIns="45720" rIns="91440" bIns="45720" rtlCol="0" anchor="ctr">
            <a:normAutofit/>
          </a:bodyPr>
          <a:lstStyle/>
          <a:p>
            <a:r>
              <a:rPr lang="en-US" sz="1700" b="1" dirty="0"/>
              <a:t>Challenges:</a:t>
            </a:r>
            <a:r>
              <a:rPr lang="en-US" sz="1700" dirty="0"/>
              <a:t> Building an IPL squad involves balancing multiple conflicting goals:</a:t>
            </a:r>
          </a:p>
          <a:p>
            <a:pPr lvl="1"/>
            <a:r>
              <a:rPr lang="en-US" sz="1700" b="1" dirty="0"/>
              <a:t>Role Balance</a:t>
            </a:r>
            <a:r>
              <a:rPr lang="en-US" sz="1700" dirty="0"/>
              <a:t>: Ensuring an optimal mix of batters, bowlers, and all-rounders.</a:t>
            </a:r>
          </a:p>
          <a:p>
            <a:pPr lvl="1"/>
            <a:r>
              <a:rPr lang="en-US" sz="1700" b="1" dirty="0"/>
              <a:t>Performance Metrics</a:t>
            </a:r>
            <a:r>
              <a:rPr lang="en-US" sz="1700" dirty="0"/>
              <a:t>: Maximizing batting and bowling efficiency based on historical data.</a:t>
            </a:r>
          </a:p>
          <a:p>
            <a:pPr lvl="1"/>
            <a:r>
              <a:rPr lang="en-US" sz="1700" b="1" dirty="0"/>
              <a:t>Budgetary Constraints</a:t>
            </a:r>
            <a:r>
              <a:rPr lang="en-US" sz="1700" dirty="0"/>
              <a:t>: Staying within the franchise's budget cap while acquiring top players.</a:t>
            </a:r>
          </a:p>
          <a:p>
            <a:r>
              <a:rPr lang="en-US" sz="1700" b="1" dirty="0"/>
              <a:t>Current Approaches:</a:t>
            </a:r>
            <a:r>
              <a:rPr lang="en-US" sz="1700" dirty="0"/>
              <a:t> Traditionally, squad selection relies heavily on intuition, experience, or scouting reports. These approaches don’t adequately consider the multi-dimensional trade-offs needed for optimal squad composition, often leading to imbalances in the team.</a:t>
            </a:r>
          </a:p>
          <a:p>
            <a:r>
              <a:rPr lang="en-US" sz="1700" b="1" dirty="0"/>
              <a:t>Solution Offered:</a:t>
            </a:r>
            <a:r>
              <a:rPr lang="en-US" sz="1700" dirty="0"/>
              <a:t> By applying a data-driven optimization method, specifically an </a:t>
            </a:r>
            <a:r>
              <a:rPr lang="en-US" sz="1700" b="1" dirty="0"/>
              <a:t>Enhanced NSGA-II</a:t>
            </a:r>
            <a:r>
              <a:rPr lang="en-US" sz="1700" dirty="0"/>
              <a:t> algorithm, we can systematically address these challenges. This approach allows us to generate a variety of optimal squad configurations, providing franchise decision-makers with clear trade-offs to build balanced and high-performing teams.</a:t>
            </a:r>
          </a:p>
        </p:txBody>
      </p:sp>
    </p:spTree>
    <p:extLst>
      <p:ext uri="{BB962C8B-B14F-4D97-AF65-F5344CB8AC3E}">
        <p14:creationId xmlns:p14="http://schemas.microsoft.com/office/powerpoint/2010/main" val="133072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F4CE8-D5E5-D098-C3C7-F4BB1701EF8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NSGA-II Algorithm Basics</a:t>
            </a:r>
          </a:p>
        </p:txBody>
      </p:sp>
      <p:sp>
        <p:nvSpPr>
          <p:cNvPr id="3" name="Text Placeholder 2">
            <a:extLst>
              <a:ext uri="{FF2B5EF4-FFF2-40B4-BE49-F238E27FC236}">
                <a16:creationId xmlns:a16="http://schemas.microsoft.com/office/drawing/2014/main" id="{11B9C964-9DB7-29C8-32D6-F9D2B88370DD}"/>
              </a:ext>
            </a:extLst>
          </p:cNvPr>
          <p:cNvSpPr>
            <a:spLocks noGrp="1"/>
          </p:cNvSpPr>
          <p:nvPr>
            <p:ph type="body" idx="1"/>
          </p:nvPr>
        </p:nvSpPr>
        <p:spPr>
          <a:xfrm>
            <a:off x="1209148" y="2105083"/>
            <a:ext cx="10220851" cy="4245266"/>
          </a:xfrm>
        </p:spPr>
        <p:txBody>
          <a:bodyPr vert="horz" lIns="91440" tIns="45720" rIns="91440" bIns="45720" rtlCol="0" anchor="ctr">
            <a:normAutofit/>
          </a:bodyPr>
          <a:lstStyle/>
          <a:p>
            <a:r>
              <a:rPr lang="en-US" sz="1500" b="1" dirty="0"/>
              <a:t>What is NSGA-II?</a:t>
            </a:r>
            <a:endParaRPr lang="en-US" sz="1500" dirty="0"/>
          </a:p>
          <a:p>
            <a:pPr lvl="1"/>
            <a:r>
              <a:rPr lang="en-US" sz="1500" b="1" dirty="0"/>
              <a:t>NSGA-II</a:t>
            </a:r>
            <a:r>
              <a:rPr lang="en-US" sz="1500" dirty="0"/>
              <a:t> (Non-dominated Sorting Genetic Algorithm II) is a popular multi-objective optimization algorithm.</a:t>
            </a:r>
          </a:p>
          <a:p>
            <a:pPr lvl="1"/>
            <a:r>
              <a:rPr lang="en-US" sz="1500" dirty="0"/>
              <a:t>It’s well-suited for problems that require </a:t>
            </a:r>
            <a:r>
              <a:rPr lang="en-US" sz="1500" b="1" dirty="0"/>
              <a:t>trade-off analysis</a:t>
            </a:r>
            <a:r>
              <a:rPr lang="en-US" sz="1500" dirty="0"/>
              <a:t> across multiple objectives, making it ideal for complex, combinatorial optimization tasks like squad selection.</a:t>
            </a:r>
          </a:p>
          <a:p>
            <a:r>
              <a:rPr lang="en-US" sz="1500" b="1" dirty="0"/>
              <a:t>Core Concepts of NSGA-II:</a:t>
            </a:r>
            <a:endParaRPr lang="en-US" sz="1500" dirty="0"/>
          </a:p>
          <a:p>
            <a:pPr lvl="1"/>
            <a:r>
              <a:rPr lang="en-US" sz="1500" b="1" dirty="0"/>
              <a:t>Non-dominated Sorting</a:t>
            </a:r>
            <a:r>
              <a:rPr lang="en-US" sz="1500" dirty="0"/>
              <a:t>: Organizes solutions into </a:t>
            </a:r>
            <a:r>
              <a:rPr lang="en-US" sz="1500" b="1" dirty="0"/>
              <a:t>Pareto fronts</a:t>
            </a:r>
            <a:r>
              <a:rPr lang="en-US" sz="1500" dirty="0"/>
              <a:t> based on dominance. Solutions in the first front are the best, with each subsequent front representing lower-ranked solutions.</a:t>
            </a:r>
          </a:p>
          <a:p>
            <a:pPr lvl="1"/>
            <a:r>
              <a:rPr lang="en-US" sz="1500" b="1" dirty="0"/>
              <a:t>Crowding Distance</a:t>
            </a:r>
            <a:r>
              <a:rPr lang="en-US" sz="1500" dirty="0"/>
              <a:t>: A measure to maintain </a:t>
            </a:r>
            <a:r>
              <a:rPr lang="en-US" sz="1500" b="1" dirty="0"/>
              <a:t>diversity</a:t>
            </a:r>
            <a:r>
              <a:rPr lang="en-US" sz="1500" dirty="0"/>
              <a:t> within each front by keeping solutions spread out, avoiding premature convergence.</a:t>
            </a:r>
          </a:p>
          <a:p>
            <a:pPr lvl="1"/>
            <a:r>
              <a:rPr lang="en-US" sz="1500" b="1" dirty="0"/>
              <a:t>Genetic Operators</a:t>
            </a:r>
            <a:r>
              <a:rPr lang="en-US" sz="1500" dirty="0"/>
              <a:t>: Uses </a:t>
            </a:r>
            <a:r>
              <a:rPr lang="en-US" sz="1500" b="1" dirty="0"/>
              <a:t>crossover</a:t>
            </a:r>
            <a:r>
              <a:rPr lang="en-US" sz="1500" dirty="0"/>
              <a:t> and </a:t>
            </a:r>
            <a:r>
              <a:rPr lang="en-US" sz="1500" b="1" dirty="0"/>
              <a:t>mutation</a:t>
            </a:r>
            <a:r>
              <a:rPr lang="en-US" sz="1500" dirty="0"/>
              <a:t> to evolve a population of solutions, balancing exploration and exploitation for optimal performance.</a:t>
            </a:r>
          </a:p>
          <a:p>
            <a:r>
              <a:rPr lang="en-US" sz="1500" b="1" dirty="0"/>
              <a:t>Why NSGA-II for IPL Squad Selection?</a:t>
            </a:r>
            <a:endParaRPr lang="en-US" sz="1500" dirty="0"/>
          </a:p>
          <a:p>
            <a:pPr lvl="1"/>
            <a:r>
              <a:rPr lang="en-US" sz="1500" dirty="0"/>
              <a:t>Allows simultaneous optimization of </a:t>
            </a:r>
            <a:r>
              <a:rPr lang="en-US" sz="1500" b="1" dirty="0"/>
              <a:t>batting</a:t>
            </a:r>
            <a:r>
              <a:rPr lang="en-US" sz="1500" dirty="0"/>
              <a:t> and </a:t>
            </a:r>
            <a:r>
              <a:rPr lang="en-US" sz="1500" b="1" dirty="0"/>
              <a:t>bowling </a:t>
            </a:r>
            <a:r>
              <a:rPr lang="en-US" sz="1500" dirty="0"/>
              <a:t>performance while considering budget and player role constraints.</a:t>
            </a:r>
          </a:p>
          <a:p>
            <a:pPr lvl="1"/>
            <a:r>
              <a:rPr lang="en-US" sz="1500" dirty="0"/>
              <a:t>Generates diverse squads, helping decision-makers evaluate different balanced squad options.</a:t>
            </a:r>
          </a:p>
        </p:txBody>
      </p:sp>
    </p:spTree>
    <p:extLst>
      <p:ext uri="{BB962C8B-B14F-4D97-AF65-F5344CB8AC3E}">
        <p14:creationId xmlns:p14="http://schemas.microsoft.com/office/powerpoint/2010/main" val="355723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EA6AE-C2AB-A8BA-9432-EBFCD1908E7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Enhancements to NSGA-II</a:t>
            </a:r>
          </a:p>
        </p:txBody>
      </p:sp>
      <p:sp>
        <p:nvSpPr>
          <p:cNvPr id="3" name="Text Placeholder 2">
            <a:extLst>
              <a:ext uri="{FF2B5EF4-FFF2-40B4-BE49-F238E27FC236}">
                <a16:creationId xmlns:a16="http://schemas.microsoft.com/office/drawing/2014/main" id="{2E3386C4-0739-6D70-8FA5-BFCEDBA47DC6}"/>
              </a:ext>
            </a:extLst>
          </p:cNvPr>
          <p:cNvSpPr>
            <a:spLocks noGrp="1"/>
          </p:cNvSpPr>
          <p:nvPr>
            <p:ph type="body" idx="1"/>
          </p:nvPr>
        </p:nvSpPr>
        <p:spPr>
          <a:xfrm>
            <a:off x="1371599" y="2188028"/>
            <a:ext cx="9724031" cy="4375433"/>
          </a:xfrm>
        </p:spPr>
        <p:txBody>
          <a:bodyPr vert="horz" lIns="91440" tIns="45720" rIns="91440" bIns="45720" rtlCol="0" anchor="t">
            <a:normAutofit/>
          </a:bodyPr>
          <a:lstStyle/>
          <a:p>
            <a:r>
              <a:rPr lang="en-US" sz="1500" b="1" dirty="0"/>
              <a:t>Why Enhance NSGA-II for IPL Squad Selection?</a:t>
            </a:r>
            <a:endParaRPr lang="en-US" sz="1500" dirty="0"/>
          </a:p>
          <a:p>
            <a:pPr lvl="1"/>
            <a:r>
              <a:rPr lang="en-US" sz="1500" dirty="0"/>
              <a:t>Traditional NSGA-II lacks specific mechanisms to handle constraints unique to IPL, like </a:t>
            </a:r>
            <a:r>
              <a:rPr lang="en-US" sz="1500" b="1" dirty="0"/>
              <a:t>budget, player roles, and franchise preferences</a:t>
            </a:r>
            <a:r>
              <a:rPr lang="en-US" sz="1500" dirty="0"/>
              <a:t>.</a:t>
            </a:r>
          </a:p>
          <a:p>
            <a:pPr lvl="1"/>
            <a:r>
              <a:rPr lang="en-US" sz="1500" dirty="0"/>
              <a:t>We developed </a:t>
            </a:r>
            <a:r>
              <a:rPr lang="en-US" sz="1500" b="1" dirty="0"/>
              <a:t>two enhanced NSGA-II variants</a:t>
            </a:r>
            <a:r>
              <a:rPr lang="en-US" sz="1500" dirty="0"/>
              <a:t>: </a:t>
            </a:r>
            <a:r>
              <a:rPr lang="en-US" sz="1500" b="1" dirty="0"/>
              <a:t>BNSGA-II</a:t>
            </a:r>
            <a:r>
              <a:rPr lang="en-US" sz="1500" dirty="0"/>
              <a:t> (Binary NSGA-II) and </a:t>
            </a:r>
            <a:r>
              <a:rPr lang="en-US" sz="1500" b="1" dirty="0"/>
              <a:t>INSGA-II</a:t>
            </a:r>
            <a:r>
              <a:rPr lang="en-US" sz="1500" dirty="0"/>
              <a:t> (Integer NSGA-II)</a:t>
            </a:r>
          </a:p>
          <a:p>
            <a:r>
              <a:rPr lang="en-US" sz="1500" b="1" dirty="0"/>
              <a:t>Key Enhancements Introduced:</a:t>
            </a:r>
            <a:endParaRPr lang="en-US" sz="1500" dirty="0"/>
          </a:p>
          <a:p>
            <a:pPr marL="457200" lvl="1" indent="0">
              <a:buNone/>
            </a:pPr>
            <a:r>
              <a:rPr lang="en-US" sz="1500" b="1" dirty="0"/>
              <a:t>1)  Chromosome Representation:</a:t>
            </a:r>
            <a:endParaRPr lang="en-US" sz="1500" dirty="0"/>
          </a:p>
          <a:p>
            <a:pPr marL="1200150" lvl="2"/>
            <a:r>
              <a:rPr lang="en-US" sz="1500" b="1" dirty="0"/>
              <a:t>BNSGA-II</a:t>
            </a:r>
            <a:r>
              <a:rPr lang="en-US" sz="1500" dirty="0"/>
              <a:t> uses a binary representation where each gene denotes whether a player is selected.</a:t>
            </a:r>
          </a:p>
          <a:p>
            <a:pPr marL="1200150" lvl="2"/>
            <a:endParaRPr lang="en-US" sz="1500" dirty="0"/>
          </a:p>
          <a:p>
            <a:pPr marL="1200150" lvl="2"/>
            <a:endParaRPr lang="en-US" sz="1500" dirty="0"/>
          </a:p>
          <a:p>
            <a:pPr marL="1200150" lvl="2"/>
            <a:endParaRPr lang="en-US" sz="1500" dirty="0"/>
          </a:p>
          <a:p>
            <a:pPr marL="971550" lvl="2" indent="0">
              <a:buNone/>
            </a:pPr>
            <a:endParaRPr lang="en-US" sz="1500" b="1" dirty="0"/>
          </a:p>
          <a:p>
            <a:pPr marL="1200150" lvl="2"/>
            <a:r>
              <a:rPr lang="en-US" sz="1500" b="1" dirty="0"/>
              <a:t>INSGA-II</a:t>
            </a:r>
            <a:r>
              <a:rPr lang="en-US" sz="1500" dirty="0"/>
              <a:t> employs integer values for direct player selection, making constraint handling simpler.</a:t>
            </a:r>
          </a:p>
          <a:p>
            <a:pPr marL="1200150" lvl="2"/>
            <a:endParaRPr lang="en-US" sz="1500" dirty="0"/>
          </a:p>
          <a:p>
            <a:pPr marL="1200150" lvl="2"/>
            <a:endParaRPr lang="en-US" sz="1500" dirty="0"/>
          </a:p>
        </p:txBody>
      </p:sp>
      <p:pic>
        <p:nvPicPr>
          <p:cNvPr id="5" name="Picture 4">
            <a:extLst>
              <a:ext uri="{FF2B5EF4-FFF2-40B4-BE49-F238E27FC236}">
                <a16:creationId xmlns:a16="http://schemas.microsoft.com/office/drawing/2014/main" id="{E822B323-BD1A-AEB6-CABE-CFCF6863732C}"/>
              </a:ext>
            </a:extLst>
          </p:cNvPr>
          <p:cNvPicPr>
            <a:picLocks noChangeAspect="1"/>
          </p:cNvPicPr>
          <p:nvPr/>
        </p:nvPicPr>
        <p:blipFill>
          <a:blip r:embed="rId2"/>
          <a:stretch>
            <a:fillRect/>
          </a:stretch>
        </p:blipFill>
        <p:spPr>
          <a:xfrm>
            <a:off x="3123782" y="4191053"/>
            <a:ext cx="5944430" cy="743054"/>
          </a:xfrm>
          <a:prstGeom prst="rect">
            <a:avLst/>
          </a:prstGeom>
        </p:spPr>
      </p:pic>
      <p:pic>
        <p:nvPicPr>
          <p:cNvPr id="7" name="Picture 6">
            <a:extLst>
              <a:ext uri="{FF2B5EF4-FFF2-40B4-BE49-F238E27FC236}">
                <a16:creationId xmlns:a16="http://schemas.microsoft.com/office/drawing/2014/main" id="{7769ACA0-EF55-0793-D603-F7AF4642D9F6}"/>
              </a:ext>
            </a:extLst>
          </p:cNvPr>
          <p:cNvPicPr>
            <a:picLocks noChangeAspect="1"/>
          </p:cNvPicPr>
          <p:nvPr/>
        </p:nvPicPr>
        <p:blipFill>
          <a:blip r:embed="rId3"/>
          <a:stretch>
            <a:fillRect/>
          </a:stretch>
        </p:blipFill>
        <p:spPr>
          <a:xfrm>
            <a:off x="3157125" y="5524703"/>
            <a:ext cx="5877745" cy="790685"/>
          </a:xfrm>
          <a:prstGeom prst="rect">
            <a:avLst/>
          </a:prstGeom>
        </p:spPr>
      </p:pic>
    </p:spTree>
    <p:extLst>
      <p:ext uri="{BB962C8B-B14F-4D97-AF65-F5344CB8AC3E}">
        <p14:creationId xmlns:p14="http://schemas.microsoft.com/office/powerpoint/2010/main" val="114027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639BBE6-52DE-B62F-303C-BA1EDE07FE44}"/>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L="457200" lvl="1"/>
            <a:r>
              <a:rPr lang="en-US" sz="2200" b="1" dirty="0"/>
              <a:t>2)   Specialized Operators:</a:t>
            </a:r>
            <a:endParaRPr lang="en-US" sz="2200" dirty="0"/>
          </a:p>
          <a:p>
            <a:pPr marL="1200150" lvl="2"/>
            <a:r>
              <a:rPr lang="en-US" sz="2200" b="1" dirty="0"/>
              <a:t>BNSGA-II</a:t>
            </a:r>
            <a:r>
              <a:rPr lang="en-US" sz="2200" dirty="0"/>
              <a:t>: Uses two-point crossover and swap mutation for genetic variation.</a:t>
            </a:r>
          </a:p>
          <a:p>
            <a:pPr marL="1200150" lvl="2"/>
            <a:r>
              <a:rPr lang="en-US" sz="2200" b="1" dirty="0"/>
              <a:t>INSGA-II</a:t>
            </a:r>
            <a:r>
              <a:rPr lang="en-US" sz="2200" dirty="0"/>
              <a:t>: Uses partially mapped crossover and random mutation for a diverse population.</a:t>
            </a:r>
          </a:p>
          <a:p>
            <a:pPr marL="457200" lvl="1"/>
            <a:r>
              <a:rPr lang="en-US" sz="2200" b="1" dirty="0"/>
              <a:t>3)   Constraint Handling &amp; Repair Mechanism:</a:t>
            </a:r>
            <a:endParaRPr lang="en-US" sz="2200" dirty="0"/>
          </a:p>
          <a:p>
            <a:pPr marL="1200150" lvl="2"/>
            <a:r>
              <a:rPr lang="en-US" sz="2200" dirty="0"/>
              <a:t>Maintains feasible solutions by repairing chromosomes that violate constraints.</a:t>
            </a:r>
          </a:p>
          <a:p>
            <a:pPr marL="1200150" lvl="2"/>
            <a:r>
              <a:rPr lang="en-US" sz="2200" dirty="0"/>
              <a:t>Ensures </a:t>
            </a:r>
            <a:r>
              <a:rPr lang="en-US" sz="2200" b="1" dirty="0"/>
              <a:t>balanced squads</a:t>
            </a:r>
            <a:r>
              <a:rPr lang="en-US" sz="2200" dirty="0"/>
              <a:t> with the right mix of batters, bowlers, and all-rounders.</a:t>
            </a:r>
          </a:p>
          <a:p>
            <a:r>
              <a:rPr lang="en-US" sz="2200" b="1" dirty="0"/>
              <a:t>Goal of Enhancements: </a:t>
            </a:r>
            <a:r>
              <a:rPr lang="en-US" sz="2200" dirty="0"/>
              <a:t>To create feasible, optimized squads that represent a 		</a:t>
            </a:r>
            <a:r>
              <a:rPr lang="en-US" sz="2200" b="1" dirty="0"/>
              <a:t>range of balanced trade-offs</a:t>
            </a:r>
            <a:r>
              <a:rPr lang="en-US" sz="2200" dirty="0"/>
              <a:t> across performance, cost, and player roles.</a:t>
            </a:r>
          </a:p>
          <a:p>
            <a:endParaRPr lang="en-US" sz="2200" dirty="0"/>
          </a:p>
        </p:txBody>
      </p:sp>
    </p:spTree>
    <p:extLst>
      <p:ext uri="{BB962C8B-B14F-4D97-AF65-F5344CB8AC3E}">
        <p14:creationId xmlns:p14="http://schemas.microsoft.com/office/powerpoint/2010/main" val="160487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2B56A-FEEC-2F7C-2D4C-68F086A49EE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Problem Formulation</a:t>
            </a:r>
          </a:p>
        </p:txBody>
      </p:sp>
      <p:sp>
        <p:nvSpPr>
          <p:cNvPr id="3" name="Text Placeholder 2">
            <a:extLst>
              <a:ext uri="{FF2B5EF4-FFF2-40B4-BE49-F238E27FC236}">
                <a16:creationId xmlns:a16="http://schemas.microsoft.com/office/drawing/2014/main" id="{5E97D649-5FCA-A3E3-39A1-D67FC53598F2}"/>
              </a:ext>
            </a:extLst>
          </p:cNvPr>
          <p:cNvSpPr>
            <a:spLocks noGrp="1"/>
          </p:cNvSpPr>
          <p:nvPr>
            <p:ph type="body" idx="1"/>
          </p:nvPr>
        </p:nvSpPr>
        <p:spPr>
          <a:xfrm>
            <a:off x="1157782" y="1891970"/>
            <a:ext cx="9724031" cy="4795020"/>
          </a:xfrm>
        </p:spPr>
        <p:txBody>
          <a:bodyPr vert="horz" lIns="91440" tIns="45720" rIns="91440" bIns="45720" rtlCol="0" anchor="t">
            <a:noAutofit/>
          </a:bodyPr>
          <a:lstStyle/>
          <a:p>
            <a:r>
              <a:rPr lang="en-US" sz="1500" dirty="0"/>
              <a:t>The IPL squad selection problem can be formulated as a multi-objective Knapsack problem, where the objective is to maximize the overall team performance by selecting a set of players subject to budget and selection constraints. </a:t>
            </a:r>
          </a:p>
          <a:p>
            <a:r>
              <a:rPr lang="en-US" sz="1500" dirty="0"/>
              <a:t>Each squad represents a "Knapsack" with Maximum salary cap (Knapsack Capacity) where each player represents an "item" with a "weight" (auction price) and "profit" (performance value). </a:t>
            </a:r>
            <a:endParaRPr lang="en-US" sz="1500" b="1" dirty="0"/>
          </a:p>
          <a:p>
            <a:r>
              <a:rPr lang="en-US" sz="1500" b="1" dirty="0"/>
              <a:t>Objective: Maximize batting and bowling performance</a:t>
            </a:r>
            <a:r>
              <a:rPr lang="en-US" sz="1500" dirty="0"/>
              <a:t> while adhering to IPL regulations.</a:t>
            </a:r>
          </a:p>
          <a:p>
            <a:pPr lvl="1"/>
            <a:r>
              <a:rPr lang="en-US" sz="1500" b="1" dirty="0"/>
              <a:t>Batting Performance Factor (BPF)</a:t>
            </a:r>
            <a:r>
              <a:rPr lang="en-US" sz="1500" dirty="0"/>
              <a:t>:</a:t>
            </a:r>
          </a:p>
          <a:p>
            <a:pPr marL="1200150" lvl="2"/>
            <a:r>
              <a:rPr lang="en-US" sz="1500" dirty="0"/>
              <a:t>Combines </a:t>
            </a:r>
            <a:r>
              <a:rPr lang="en-US" sz="1500" b="1" dirty="0"/>
              <a:t>batting average</a:t>
            </a:r>
            <a:r>
              <a:rPr lang="en-US" sz="1500" dirty="0"/>
              <a:t> and </a:t>
            </a:r>
            <a:r>
              <a:rPr lang="en-US" sz="1500" b="1" dirty="0"/>
              <a:t>strike rate</a:t>
            </a:r>
            <a:r>
              <a:rPr lang="en-US" sz="1500" dirty="0"/>
              <a:t> using a weighted formula:</a:t>
            </a:r>
          </a:p>
          <a:p>
            <a:pPr marL="1200150" lvl="2"/>
            <a:endParaRPr lang="en-US" sz="1500" dirty="0"/>
          </a:p>
          <a:p>
            <a:pPr marL="971550" lvl="2" indent="0">
              <a:buNone/>
            </a:pPr>
            <a:endParaRPr lang="en-US" sz="1500" dirty="0"/>
          </a:p>
          <a:p>
            <a:pPr marL="1200150" lvl="2"/>
            <a:r>
              <a:rPr lang="en-US" sz="1500" dirty="0"/>
              <a:t>Allows prioritization of either average or strike rate based on chosen weight α.</a:t>
            </a:r>
          </a:p>
          <a:p>
            <a:pPr marL="1200150" lvl="2"/>
            <a:r>
              <a:rPr lang="en-US" sz="1500" b="0" i="0" dirty="0">
                <a:effectLst/>
                <a:latin typeface="ui-sans-serif"/>
              </a:rPr>
              <a:t>We used α = 0.6 because the batting strike rate is considered more important than the batting average in the IPL.</a:t>
            </a:r>
            <a:endParaRPr lang="en-US" sz="1500" dirty="0"/>
          </a:p>
          <a:p>
            <a:pPr lvl="1"/>
            <a:r>
              <a:rPr lang="en-US" sz="1500" b="1" dirty="0"/>
              <a:t>Combined Bowling Rate (CBR)</a:t>
            </a:r>
            <a:r>
              <a:rPr lang="en-US" sz="1500" dirty="0"/>
              <a:t>:</a:t>
            </a:r>
          </a:p>
          <a:p>
            <a:pPr marL="1200150" lvl="2"/>
            <a:r>
              <a:rPr lang="en-US" sz="1500" dirty="0"/>
              <a:t>Uses bowling average, economy and strike rate for a holistic evaluation:</a:t>
            </a:r>
          </a:p>
          <a:p>
            <a:pPr marL="1200150" lvl="2"/>
            <a:endParaRPr lang="en-US" sz="1500" dirty="0"/>
          </a:p>
        </p:txBody>
      </p:sp>
      <p:pic>
        <p:nvPicPr>
          <p:cNvPr id="5" name="Picture 4">
            <a:extLst>
              <a:ext uri="{FF2B5EF4-FFF2-40B4-BE49-F238E27FC236}">
                <a16:creationId xmlns:a16="http://schemas.microsoft.com/office/drawing/2014/main" id="{3DFAE792-07DD-72D7-91E7-E11D18111F4B}"/>
              </a:ext>
            </a:extLst>
          </p:cNvPr>
          <p:cNvPicPr>
            <a:picLocks noChangeAspect="1"/>
          </p:cNvPicPr>
          <p:nvPr/>
        </p:nvPicPr>
        <p:blipFill>
          <a:blip r:embed="rId2"/>
          <a:stretch>
            <a:fillRect/>
          </a:stretch>
        </p:blipFill>
        <p:spPr>
          <a:xfrm>
            <a:off x="2853707" y="4027506"/>
            <a:ext cx="5591955" cy="523948"/>
          </a:xfrm>
          <a:prstGeom prst="rect">
            <a:avLst/>
          </a:prstGeom>
        </p:spPr>
      </p:pic>
      <p:pic>
        <p:nvPicPr>
          <p:cNvPr id="7" name="Picture 6">
            <a:extLst>
              <a:ext uri="{FF2B5EF4-FFF2-40B4-BE49-F238E27FC236}">
                <a16:creationId xmlns:a16="http://schemas.microsoft.com/office/drawing/2014/main" id="{C008BCB6-8AAA-A3BE-0646-69C7D5A7260E}"/>
              </a:ext>
            </a:extLst>
          </p:cNvPr>
          <p:cNvPicPr>
            <a:picLocks noChangeAspect="1"/>
          </p:cNvPicPr>
          <p:nvPr/>
        </p:nvPicPr>
        <p:blipFill>
          <a:blip r:embed="rId3"/>
          <a:stretch>
            <a:fillRect/>
          </a:stretch>
        </p:blipFill>
        <p:spPr>
          <a:xfrm>
            <a:off x="3365336" y="5815592"/>
            <a:ext cx="4867954" cy="752580"/>
          </a:xfrm>
          <a:prstGeom prst="rect">
            <a:avLst/>
          </a:prstGeom>
        </p:spPr>
      </p:pic>
    </p:spTree>
    <p:extLst>
      <p:ext uri="{BB962C8B-B14F-4D97-AF65-F5344CB8AC3E}">
        <p14:creationId xmlns:p14="http://schemas.microsoft.com/office/powerpoint/2010/main" val="180075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2E4708-AF68-96D5-AA7F-98D49B5DAD4C}"/>
              </a:ext>
            </a:extLst>
          </p:cNvPr>
          <p:cNvPicPr>
            <a:picLocks noChangeAspect="1"/>
          </p:cNvPicPr>
          <p:nvPr/>
        </p:nvPicPr>
        <p:blipFill>
          <a:blip r:embed="rId2"/>
          <a:stretch>
            <a:fillRect/>
          </a:stretch>
        </p:blipFill>
        <p:spPr>
          <a:xfrm>
            <a:off x="647558" y="2058845"/>
            <a:ext cx="6410084" cy="2740310"/>
          </a:xfrm>
          <a:prstGeom prst="rect">
            <a:avLst/>
          </a:prstGeom>
        </p:spPr>
      </p:pic>
      <p:sp>
        <p:nvSpPr>
          <p:cNvPr id="29" name="Rectangle 28">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F3F32EB-A685-423C-78E3-1649420EA2DD}"/>
              </a:ext>
            </a:extLst>
          </p:cNvPr>
          <p:cNvPicPr>
            <a:picLocks noChangeAspect="1"/>
          </p:cNvPicPr>
          <p:nvPr/>
        </p:nvPicPr>
        <p:blipFill>
          <a:blip r:embed="rId3"/>
          <a:stretch>
            <a:fillRect/>
          </a:stretch>
        </p:blipFill>
        <p:spPr>
          <a:xfrm>
            <a:off x="7695873" y="880479"/>
            <a:ext cx="3854945" cy="1185396"/>
          </a:xfrm>
          <a:prstGeom prst="rect">
            <a:avLst/>
          </a:prstGeom>
        </p:spPr>
      </p:pic>
      <p:sp>
        <p:nvSpPr>
          <p:cNvPr id="31" name="Rectangle 30">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851C9B1-1899-0BDD-6859-CEF815FCC8A0}"/>
              </a:ext>
            </a:extLst>
          </p:cNvPr>
          <p:cNvPicPr>
            <a:picLocks noChangeAspect="1"/>
          </p:cNvPicPr>
          <p:nvPr/>
        </p:nvPicPr>
        <p:blipFill>
          <a:blip r:embed="rId4"/>
          <a:stretch>
            <a:fillRect/>
          </a:stretch>
        </p:blipFill>
        <p:spPr>
          <a:xfrm>
            <a:off x="7695873" y="4196093"/>
            <a:ext cx="3854945" cy="944461"/>
          </a:xfrm>
          <a:prstGeom prst="rect">
            <a:avLst/>
          </a:prstGeom>
        </p:spPr>
      </p:pic>
      <p:sp>
        <p:nvSpPr>
          <p:cNvPr id="10" name="TextBox 9">
            <a:extLst>
              <a:ext uri="{FF2B5EF4-FFF2-40B4-BE49-F238E27FC236}">
                <a16:creationId xmlns:a16="http://schemas.microsoft.com/office/drawing/2014/main" id="{2712C7E0-7234-E7D5-8DDA-E528559B2024}"/>
              </a:ext>
            </a:extLst>
          </p:cNvPr>
          <p:cNvSpPr txBox="1"/>
          <p:nvPr/>
        </p:nvSpPr>
        <p:spPr>
          <a:xfrm>
            <a:off x="7843436" y="2214416"/>
            <a:ext cx="3723989" cy="954107"/>
          </a:xfrm>
          <a:prstGeom prst="rect">
            <a:avLst/>
          </a:prstGeom>
          <a:noFill/>
        </p:spPr>
        <p:txBody>
          <a:bodyPr wrap="square" rtlCol="0">
            <a:spAutoFit/>
          </a:bodyPr>
          <a:lstStyle/>
          <a:p>
            <a:r>
              <a:rPr lang="en-US" sz="1400" b="1" i="0" dirty="0">
                <a:effectLst/>
              </a:rPr>
              <a:t>Objective f1​ </a:t>
            </a:r>
            <a:r>
              <a:rPr lang="en-US" sz="1400" b="0" i="0" dirty="0">
                <a:effectLst/>
              </a:rPr>
              <a:t>is to </a:t>
            </a:r>
            <a:r>
              <a:rPr lang="en-US" sz="1400" b="1" i="0" dirty="0">
                <a:effectLst/>
              </a:rPr>
              <a:t>minimize the negative of the Batting Performance Factor (BPF)</a:t>
            </a:r>
            <a:r>
              <a:rPr lang="en-US" sz="1400" b="0" i="0" dirty="0">
                <a:effectLst/>
              </a:rPr>
              <a:t>, effectively maximizing batting strength.</a:t>
            </a:r>
          </a:p>
          <a:p>
            <a:endParaRPr lang="en-IN" sz="1400" dirty="0"/>
          </a:p>
        </p:txBody>
      </p:sp>
      <p:sp>
        <p:nvSpPr>
          <p:cNvPr id="11" name="TextBox 10">
            <a:extLst>
              <a:ext uri="{FF2B5EF4-FFF2-40B4-BE49-F238E27FC236}">
                <a16:creationId xmlns:a16="http://schemas.microsoft.com/office/drawing/2014/main" id="{3EDED4B0-3FBC-5EB6-FC99-D92A6DD1EE25}"/>
              </a:ext>
            </a:extLst>
          </p:cNvPr>
          <p:cNvSpPr txBox="1"/>
          <p:nvPr/>
        </p:nvSpPr>
        <p:spPr>
          <a:xfrm>
            <a:off x="7789122" y="5389814"/>
            <a:ext cx="3854945" cy="954107"/>
          </a:xfrm>
          <a:prstGeom prst="rect">
            <a:avLst/>
          </a:prstGeom>
          <a:noFill/>
        </p:spPr>
        <p:txBody>
          <a:bodyPr wrap="square" rtlCol="0">
            <a:spAutoFit/>
          </a:bodyPr>
          <a:lstStyle/>
          <a:p>
            <a:r>
              <a:rPr lang="en-US" sz="1400" b="1" i="0" dirty="0">
                <a:effectLst/>
              </a:rPr>
              <a:t>Objective f2​</a:t>
            </a:r>
            <a:r>
              <a:rPr lang="en-US" sz="1400" b="0" i="0" dirty="0">
                <a:effectLst/>
              </a:rPr>
              <a:t> is to </a:t>
            </a:r>
            <a:r>
              <a:rPr lang="en-US" sz="1400" b="1" i="0" dirty="0">
                <a:effectLst/>
              </a:rPr>
              <a:t>minimize the Combined Bowling Rate (CBR)</a:t>
            </a:r>
            <a:r>
              <a:rPr lang="en-US" sz="1400" b="0" i="0" dirty="0">
                <a:effectLst/>
              </a:rPr>
              <a:t>, optimizing the bowling strength.</a:t>
            </a:r>
          </a:p>
          <a:p>
            <a:endParaRPr lang="en-IN" sz="1400" dirty="0"/>
          </a:p>
        </p:txBody>
      </p:sp>
    </p:spTree>
    <p:extLst>
      <p:ext uri="{BB962C8B-B14F-4D97-AF65-F5344CB8AC3E}">
        <p14:creationId xmlns:p14="http://schemas.microsoft.com/office/powerpoint/2010/main" val="57804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30B01CF-8148-0298-D9BB-8A7D847B3EEB}"/>
              </a:ext>
            </a:extLst>
          </p:cNvPr>
          <p:cNvSpPr>
            <a:spLocks noGrp="1"/>
          </p:cNvSpPr>
          <p:nvPr>
            <p:ph type="body" idx="1"/>
          </p:nvPr>
        </p:nvSpPr>
        <p:spPr>
          <a:xfrm>
            <a:off x="669036" y="1929384"/>
            <a:ext cx="11038114" cy="4928616"/>
          </a:xfrm>
        </p:spPr>
        <p:txBody>
          <a:bodyPr vert="horz" lIns="91440" tIns="45720" rIns="91440" bIns="45720" rtlCol="0">
            <a:noAutofit/>
          </a:bodyPr>
          <a:lstStyle/>
          <a:p>
            <a:r>
              <a:rPr lang="en-US" sz="1500" b="1" dirty="0"/>
              <a:t>Constraints:</a:t>
            </a:r>
            <a:endParaRPr lang="en-US" sz="1500" dirty="0"/>
          </a:p>
          <a:p>
            <a:pPr lvl="1"/>
            <a:r>
              <a:rPr lang="en-US" sz="1500" b="1" dirty="0"/>
              <a:t>General IPL Constraints:</a:t>
            </a:r>
            <a:endParaRPr lang="en-US" sz="1500" dirty="0"/>
          </a:p>
          <a:p>
            <a:pPr marL="1200150" lvl="2"/>
            <a:r>
              <a:rPr lang="en-US" sz="1500" b="1" dirty="0"/>
              <a:t>Salary Cap</a:t>
            </a:r>
            <a:r>
              <a:rPr lang="en-US" sz="1500" dirty="0"/>
              <a:t>: Total cost of squad ≤ Rs.95 Cr</a:t>
            </a:r>
          </a:p>
          <a:p>
            <a:pPr marL="1200150" lvl="2"/>
            <a:r>
              <a:rPr lang="en-US" sz="1500" b="1" dirty="0"/>
              <a:t>Squad Size</a:t>
            </a:r>
            <a:r>
              <a:rPr lang="en-US" sz="1500" dirty="0"/>
              <a:t>: Number of players at least 18 and maximum of 25</a:t>
            </a:r>
          </a:p>
          <a:p>
            <a:pPr marL="1200150" lvl="2"/>
            <a:r>
              <a:rPr lang="en-US" sz="1500" b="1" dirty="0"/>
              <a:t>Overseas Players</a:t>
            </a:r>
            <a:r>
              <a:rPr lang="en-US" sz="1500" dirty="0"/>
              <a:t>: Max 8 per squad</a:t>
            </a:r>
          </a:p>
          <a:p>
            <a:pPr marL="1200150" lvl="2"/>
            <a:r>
              <a:rPr lang="en-US" sz="1500" b="1" dirty="0"/>
              <a:t>Role Requirements</a:t>
            </a:r>
            <a:r>
              <a:rPr lang="en-US" sz="1500" dirty="0"/>
              <a:t>: At least one captain and one wicketkeeper</a:t>
            </a:r>
          </a:p>
          <a:p>
            <a:pPr marL="742950" lvl="1"/>
            <a:r>
              <a:rPr lang="en-US" sz="1500" b="1" dirty="0"/>
              <a:t>Expertise Bounds (Case 1)</a:t>
            </a:r>
            <a:r>
              <a:rPr lang="en-US" sz="1500" dirty="0"/>
              <a:t>:</a:t>
            </a:r>
          </a:p>
          <a:p>
            <a:pPr lvl="2"/>
            <a:r>
              <a:rPr lang="en-US" sz="1500" dirty="0"/>
              <a:t>Sum of batters and batting all-rounders ≥ 6</a:t>
            </a:r>
          </a:p>
          <a:p>
            <a:pPr lvl="2"/>
            <a:r>
              <a:rPr lang="en-US" sz="1500" dirty="0"/>
              <a:t>Sum of bowlers and bowling all-rounders ≥ 5</a:t>
            </a:r>
          </a:p>
          <a:p>
            <a:pPr lvl="1"/>
            <a:r>
              <a:rPr lang="en-US" sz="1500" b="1" dirty="0"/>
              <a:t>Expertise-Specific Bounds (Case 2):</a:t>
            </a:r>
          </a:p>
          <a:p>
            <a:pPr lvl="2"/>
            <a:r>
              <a:rPr lang="en-US" sz="1500" dirty="0"/>
              <a:t>Pure batters ≥ 5</a:t>
            </a:r>
          </a:p>
          <a:p>
            <a:pPr lvl="2"/>
            <a:r>
              <a:rPr lang="en-US" sz="1500" dirty="0"/>
              <a:t>Pure bowlers ≥ 4​</a:t>
            </a:r>
          </a:p>
          <a:p>
            <a:pPr lvl="2"/>
            <a:r>
              <a:rPr lang="en-US" sz="1500" dirty="0"/>
              <a:t>All-rounders ≤ 5​</a:t>
            </a:r>
          </a:p>
          <a:p>
            <a:pPr lvl="2"/>
            <a:r>
              <a:rPr lang="en-US" sz="1500" dirty="0"/>
              <a:t>Star pure batters ≥ 2</a:t>
            </a:r>
          </a:p>
          <a:p>
            <a:pPr lvl="2"/>
            <a:r>
              <a:rPr lang="en-US" sz="1500" dirty="0"/>
              <a:t>Star pure bowlers ≥ 2</a:t>
            </a:r>
          </a:p>
          <a:p>
            <a:pPr lvl="2"/>
            <a:r>
              <a:rPr lang="en-US" sz="1500" dirty="0"/>
              <a:t>Star all-rounders ≥ 1​</a:t>
            </a:r>
          </a:p>
          <a:p>
            <a:r>
              <a:rPr lang="en-US" sz="1500" dirty="0"/>
              <a:t>The first case validates the </a:t>
            </a:r>
            <a:r>
              <a:rPr lang="en-US" sz="1500" b="1" dirty="0"/>
              <a:t>efficiency</a:t>
            </a:r>
            <a:r>
              <a:rPr lang="en-US" sz="1500" dirty="0"/>
              <a:t> of the proposed algorithms, and the second case compares the cases of a </a:t>
            </a:r>
            <a:r>
              <a:rPr lang="en-US" sz="1500" b="1" dirty="0"/>
              <a:t>balanced</a:t>
            </a:r>
            <a:r>
              <a:rPr lang="en-US" sz="1500" dirty="0"/>
              <a:t> squad.</a:t>
            </a:r>
          </a:p>
        </p:txBody>
      </p:sp>
    </p:spTree>
    <p:extLst>
      <p:ext uri="{BB962C8B-B14F-4D97-AF65-F5344CB8AC3E}">
        <p14:creationId xmlns:p14="http://schemas.microsoft.com/office/powerpoint/2010/main" val="1403812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472</TotalTime>
  <Words>2475</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ui-sans-serif</vt:lpstr>
      <vt:lpstr>Office Theme</vt:lpstr>
      <vt:lpstr>Enhancing NSGA-II for  Multi-Objective Combinatorial Optimization Problem : Balanced Squad for IPL</vt:lpstr>
      <vt:lpstr>Introduction</vt:lpstr>
      <vt:lpstr>Motivation</vt:lpstr>
      <vt:lpstr>NSGA-II Algorithm Basics</vt:lpstr>
      <vt:lpstr>Enhancements to NSGA-II</vt:lpstr>
      <vt:lpstr>PowerPoint Presentation</vt:lpstr>
      <vt:lpstr>Problem Formulation</vt:lpstr>
      <vt:lpstr>PowerPoint Presentation</vt:lpstr>
      <vt:lpstr>PowerPoint Presentation</vt:lpstr>
      <vt:lpstr>Methodology</vt:lpstr>
      <vt:lpstr>Results</vt:lpstr>
      <vt:lpstr>PowerPoint Presentation</vt:lpstr>
      <vt:lpstr>PowerPoint Presentation</vt:lpstr>
      <vt:lpstr>PowerPoint Presentation</vt:lpstr>
      <vt:lpstr>Squad Composition &amp; Analysis</vt:lpstr>
      <vt:lpstr>PowerPoint Presentation</vt:lpstr>
      <vt:lpstr>Trade-Off Squads with Preferred Players</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prabhaskumar3001@gmail.com</dc:creator>
  <cp:lastModifiedBy>prabhaskumar3001@gmail.com</cp:lastModifiedBy>
  <cp:revision>6</cp:revision>
  <dcterms:created xsi:type="dcterms:W3CDTF">2024-11-12T16:44:54Z</dcterms:created>
  <dcterms:modified xsi:type="dcterms:W3CDTF">2024-11-13T09:08:25Z</dcterms:modified>
</cp:coreProperties>
</file>