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sldIdLst>
    <p:sldId id="256" r:id="rId2"/>
    <p:sldId id="257" r:id="rId3"/>
    <p:sldId id="258" r:id="rId4"/>
    <p:sldId id="261" r:id="rId5"/>
    <p:sldId id="260" r:id="rId6"/>
    <p:sldId id="259"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6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333" y="-80"/>
      </p:cViewPr>
      <p:guideLst>
        <p:guide orient="horz" pos="2160"/>
        <p:guide pos="2880"/>
      </p:guideLst>
    </p:cSldViewPr>
  </p:slideViewPr>
  <p:notesTextViewPr>
    <p:cViewPr>
      <p:scale>
        <a:sx n="1" d="1"/>
        <a:sy n="1" d="1"/>
      </p:scale>
      <p:origin x="0" y="0"/>
    </p:cViewPr>
  </p:notesTextViewPr>
  <p:sorterViewPr>
    <p:cViewPr>
      <p:scale>
        <a:sx n="100" d="100"/>
        <a:sy n="100" d="100"/>
      </p:scale>
      <p:origin x="0" y="10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e-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661FC-146A-41F4-AEA1-3E413F8A79DB}" type="datetimeFigureOut">
              <a:rPr lang="te-IN" smtClean="0"/>
              <a:t>21-04-15</a:t>
            </a:fld>
            <a:endParaRPr lang="te-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e-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e-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e-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664208-F269-4130-B662-B38B43552C72}" type="slidenum">
              <a:rPr lang="te-IN" smtClean="0"/>
              <a:t>‹#›</a:t>
            </a:fld>
            <a:endParaRPr lang="te-IN"/>
          </a:p>
        </p:txBody>
      </p:sp>
    </p:spTree>
    <p:extLst>
      <p:ext uri="{BB962C8B-B14F-4D97-AF65-F5344CB8AC3E}">
        <p14:creationId xmlns:p14="http://schemas.microsoft.com/office/powerpoint/2010/main" val="346139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e-IN" dirty="0"/>
          </a:p>
        </p:txBody>
      </p:sp>
      <p:sp>
        <p:nvSpPr>
          <p:cNvPr id="4" name="Slide Number Placeholder 3"/>
          <p:cNvSpPr>
            <a:spLocks noGrp="1"/>
          </p:cNvSpPr>
          <p:nvPr>
            <p:ph type="sldNum" sz="quarter" idx="10"/>
          </p:nvPr>
        </p:nvSpPr>
        <p:spPr/>
        <p:txBody>
          <a:bodyPr/>
          <a:lstStyle/>
          <a:p>
            <a:fld id="{6F664208-F269-4130-B662-B38B43552C72}" type="slidenum">
              <a:rPr lang="te-IN" smtClean="0"/>
              <a:t>18</a:t>
            </a:fld>
            <a:endParaRPr lang="te-IN"/>
          </a:p>
        </p:txBody>
      </p:sp>
    </p:spTree>
    <p:extLst>
      <p:ext uri="{BB962C8B-B14F-4D97-AF65-F5344CB8AC3E}">
        <p14:creationId xmlns:p14="http://schemas.microsoft.com/office/powerpoint/2010/main" val="21702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B896AB0-C678-4161-96C7-65503C4CD5A1}" type="datetimeFigureOut">
              <a:rPr lang="en-IN" smtClean="0"/>
              <a:t>21-04-2015</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E4569CC-DF3C-4386-8449-10550C889E2E}"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21-04-2015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21-04-2015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96AB0-C678-4161-96C7-65503C4CD5A1}" type="datetimeFigureOut">
              <a:rPr lang="en-IN" smtClean="0"/>
              <a:t>21-04-2015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96AB0-C678-4161-96C7-65503C4CD5A1}" type="datetimeFigureOut">
              <a:rPr lang="en-IN" smtClean="0"/>
              <a:t>21-04-2015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569CC-DF3C-4386-8449-10550C889E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896AB0-C678-4161-96C7-65503C4CD5A1}" type="datetimeFigureOut">
              <a:rPr lang="en-IN" smtClean="0"/>
              <a:t>21-04-2015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96AB0-C678-4161-96C7-65503C4CD5A1}" type="datetimeFigureOut">
              <a:rPr lang="en-IN" smtClean="0"/>
              <a:t>21-04-2015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569CC-DF3C-4386-8449-10550C889E2E}"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896AB0-C678-4161-96C7-65503C4CD5A1}" type="datetimeFigureOut">
              <a:rPr lang="en-IN" smtClean="0"/>
              <a:t>21-04-2015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569CC-DF3C-4386-8449-10550C889E2E}"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96AB0-C678-4161-96C7-65503C4CD5A1}" type="datetimeFigureOut">
              <a:rPr lang="en-IN" smtClean="0"/>
              <a:t>21-04-2015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96AB0-C678-4161-96C7-65503C4CD5A1}" type="datetimeFigureOut">
              <a:rPr lang="en-IN" smtClean="0"/>
              <a:t>21-04-2015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96AB0-C678-4161-96C7-65503C4CD5A1}" type="datetimeFigureOut">
              <a:rPr lang="en-IN" smtClean="0"/>
              <a:t>21-04-2015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569CC-DF3C-4386-8449-10550C889E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B896AB0-C678-4161-96C7-65503C4CD5A1}" type="datetimeFigureOut">
              <a:rPr lang="en-IN" smtClean="0"/>
              <a:t>21-04-2015</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E4569CC-DF3C-4386-8449-10550C889E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304" y="260648"/>
            <a:ext cx="814838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Microprocessor(CSE-221)</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2201662" y="3645024"/>
            <a:ext cx="4576894" cy="830997"/>
          </a:xfrm>
          <a:prstGeom prst="rect">
            <a:avLst/>
          </a:prstGeom>
          <a:noFill/>
        </p:spPr>
        <p:txBody>
          <a:bodyPr wrap="none" lIns="91440" tIns="45720" rIns="91440" bIns="45720">
            <a:spAutoFit/>
          </a:bodyPr>
          <a:lstStyle/>
          <a:p>
            <a:pPr algn="ctr"/>
            <a:r>
              <a:rPr lang="en-US" sz="48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Team Members</a:t>
            </a:r>
            <a:endParaRPr lang="en-US" sz="48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1225646" y="4598525"/>
            <a:ext cx="6764992" cy="1323439"/>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solidFill>
                  <a:schemeClr val="accent5">
                    <a:lumMod val="40000"/>
                    <a:lumOff val="60000"/>
                  </a:schemeClr>
                </a:solidFill>
                <a:effectLst/>
              </a:rPr>
              <a:t>Jagmohan Singh 13BCE1056</a:t>
            </a:r>
          </a:p>
          <a:p>
            <a:pPr algn="ctr"/>
            <a:r>
              <a:rPr lang="en-US" sz="4000" b="1" dirty="0" smtClean="0">
                <a:ln w="10541" cmpd="sng">
                  <a:solidFill>
                    <a:schemeClr val="accent1">
                      <a:shade val="88000"/>
                      <a:satMod val="110000"/>
                    </a:schemeClr>
                  </a:solidFill>
                  <a:prstDash val="solid"/>
                </a:ln>
                <a:solidFill>
                  <a:schemeClr val="accent5">
                    <a:lumMod val="40000"/>
                    <a:lumOff val="60000"/>
                  </a:schemeClr>
                </a:solidFill>
              </a:rPr>
              <a:t>M.Akhil Reddy 13BCE1078</a:t>
            </a:r>
            <a:endParaRPr lang="en-US" sz="4000" b="1" cap="none" spc="0" dirty="0">
              <a:ln w="10541" cmpd="sng">
                <a:solidFill>
                  <a:schemeClr val="accent1">
                    <a:shade val="88000"/>
                    <a:satMod val="110000"/>
                  </a:schemeClr>
                </a:solidFill>
                <a:prstDash val="solid"/>
              </a:ln>
              <a:solidFill>
                <a:schemeClr val="accent5">
                  <a:lumMod val="40000"/>
                  <a:lumOff val="60000"/>
                </a:schemeClr>
              </a:solidFill>
              <a:effectLst/>
            </a:endParaRPr>
          </a:p>
        </p:txBody>
      </p:sp>
      <p:sp>
        <p:nvSpPr>
          <p:cNvPr id="7" name="Rectangle 6"/>
          <p:cNvSpPr/>
          <p:nvPr/>
        </p:nvSpPr>
        <p:spPr>
          <a:xfrm>
            <a:off x="517189" y="1052736"/>
            <a:ext cx="7923964" cy="132343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Topic:</a:t>
            </a:r>
          </a:p>
          <a:p>
            <a:pPr algn="ct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Interfacing with </a:t>
            </a: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Keypad Display</a:t>
            </a:r>
            <a:endParaRPr lang="en-US" sz="4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Rectangle 7"/>
          <p:cNvSpPr/>
          <p:nvPr/>
        </p:nvSpPr>
        <p:spPr>
          <a:xfrm>
            <a:off x="315207" y="2624138"/>
            <a:ext cx="8462573" cy="830997"/>
          </a:xfrm>
          <a:prstGeom prst="rect">
            <a:avLst/>
          </a:prstGeom>
          <a:noFill/>
        </p:spPr>
        <p:txBody>
          <a:bodyPr wrap="none" lIns="91440" tIns="45720" rIns="91440" bIns="45720">
            <a:spAutoFit/>
          </a:bodyPr>
          <a:lstStyle/>
          <a:p>
            <a:pPr algn="ctr"/>
            <a:r>
              <a:rPr lang="en-US" sz="48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Submitted to: Prof. Rajesh Kr</a:t>
            </a:r>
            <a:endParaRPr lang="en-US" sz="48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9" name="Rectangle 8"/>
          <p:cNvSpPr/>
          <p:nvPr/>
        </p:nvSpPr>
        <p:spPr>
          <a:xfrm>
            <a:off x="3569304" y="6168185"/>
            <a:ext cx="1819729" cy="369332"/>
          </a:xfrm>
          <a:prstGeom prst="rect">
            <a:avLst/>
          </a:prstGeom>
          <a:noFill/>
        </p:spPr>
        <p:txBody>
          <a:bodyPr wrap="none" lIns="91440" tIns="45720" rIns="91440" bIns="45720">
            <a:spAutoFit/>
          </a:bodyPr>
          <a:lstStyle/>
          <a:p>
            <a:pPr algn="ctr"/>
            <a:r>
              <a:rPr lang="en-US" b="1" cap="none" spc="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rPr>
              <a:t>VIT CHENNAI</a:t>
            </a:r>
            <a:endParaRPr lang="en-US" b="1" cap="none" spc="0" dirty="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76701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90" y="764704"/>
            <a:ext cx="7756263" cy="859702"/>
          </a:xfrm>
        </p:spPr>
        <p:txBody>
          <a:bodyPr/>
          <a:lstStyle/>
          <a:p>
            <a:pPr fontAlgn="base"/>
            <a:r>
              <a:rPr lang="en-GB" sz="4400" b="1" dirty="0" smtClean="0"/>
              <a:t/>
            </a:r>
            <a:br>
              <a:rPr lang="en-GB" sz="4400" b="1" dirty="0" smtClean="0"/>
            </a:br>
            <a:r>
              <a:rPr lang="en-GB" sz="4400" b="1" dirty="0"/>
              <a:t/>
            </a:r>
            <a:br>
              <a:rPr lang="en-GB" sz="4400" b="1" dirty="0"/>
            </a:br>
            <a:r>
              <a:rPr lang="en-GB" sz="4400" b="1" dirty="0" smtClean="0"/>
              <a:t>Keyboard </a:t>
            </a:r>
            <a:r>
              <a:rPr lang="en-GB" sz="4400" b="1" dirty="0"/>
              <a:t>Interface of 8279</a:t>
            </a:r>
            <a:r>
              <a:rPr lang="en-GB" b="1" dirty="0"/>
              <a:t/>
            </a:r>
            <a:br>
              <a:rPr lang="en-GB" b="1" dirty="0"/>
            </a:br>
            <a:r>
              <a:rPr lang="en-GB" dirty="0"/>
              <a:t/>
            </a:r>
            <a:br>
              <a:rPr lang="en-GB" dirty="0"/>
            </a:br>
            <a:endParaRPr lang="te-IN" dirty="0"/>
          </a:p>
        </p:txBody>
      </p:sp>
      <p:sp>
        <p:nvSpPr>
          <p:cNvPr id="3" name="TextBox 2"/>
          <p:cNvSpPr txBox="1"/>
          <p:nvPr/>
        </p:nvSpPr>
        <p:spPr>
          <a:xfrm>
            <a:off x="323528" y="1988840"/>
            <a:ext cx="8640960" cy="3139321"/>
          </a:xfrm>
          <a:prstGeom prst="rect">
            <a:avLst/>
          </a:prstGeom>
          <a:noFill/>
        </p:spPr>
        <p:txBody>
          <a:bodyPr wrap="square" rtlCol="0">
            <a:spAutoFit/>
          </a:bodyPr>
          <a:lstStyle/>
          <a:p>
            <a:pPr fontAlgn="base"/>
            <a:r>
              <a:rPr lang="en-GB" dirty="0"/>
              <a:t> First three bits given below select one of 8 control registers </a:t>
            </a:r>
            <a:r>
              <a:rPr lang="en-GB" dirty="0" smtClean="0"/>
              <a:t>(Opcode).</a:t>
            </a:r>
            <a:endParaRPr lang="en-GB" dirty="0"/>
          </a:p>
          <a:p>
            <a:pPr fontAlgn="base"/>
            <a:r>
              <a:rPr lang="en-GB" dirty="0"/>
              <a:t> </a:t>
            </a:r>
          </a:p>
          <a:p>
            <a:r>
              <a:rPr lang="en-GB" dirty="0"/>
              <a:t> 000DDMMM</a:t>
            </a:r>
          </a:p>
          <a:p>
            <a:pPr lvl="1" fontAlgn="base"/>
            <a:r>
              <a:rPr lang="en-GB" dirty="0"/>
              <a:t> Mode set: Opcode 000.</a:t>
            </a:r>
          </a:p>
          <a:p>
            <a:pPr lvl="2" fontAlgn="base"/>
            <a:r>
              <a:rPr lang="en-GB" dirty="0"/>
              <a:t> DD sets displays mode.</a:t>
            </a:r>
          </a:p>
          <a:p>
            <a:pPr lvl="2" fontAlgn="base"/>
            <a:r>
              <a:rPr lang="en-GB" dirty="0"/>
              <a:t> MMM sets keyboard mode.</a:t>
            </a:r>
          </a:p>
          <a:p>
            <a:pPr fontAlgn="base"/>
            <a:r>
              <a:rPr lang="en-GB" dirty="0"/>
              <a:t> </a:t>
            </a:r>
          </a:p>
          <a:p>
            <a:pPr lvl="1" fontAlgn="base"/>
            <a:r>
              <a:rPr lang="en-GB" dirty="0"/>
              <a:t> DD field selects either:</a:t>
            </a:r>
          </a:p>
          <a:p>
            <a:r>
              <a:rPr lang="en-GB" dirty="0"/>
              <a:t> 8- or 16-digit display</a:t>
            </a:r>
          </a:p>
          <a:p>
            <a:r>
              <a:rPr lang="en-GB" dirty="0"/>
              <a:t> Whether new data are entered to the rightmost or leftmost display position.</a:t>
            </a:r>
          </a:p>
          <a:p>
            <a:endParaRPr lang="te-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797152"/>
            <a:ext cx="7128792" cy="1916832"/>
          </a:xfrm>
          <a:prstGeom prst="rect">
            <a:avLst/>
          </a:prstGeom>
        </p:spPr>
      </p:pic>
    </p:spTree>
    <p:extLst>
      <p:ext uri="{BB962C8B-B14F-4D97-AF65-F5344CB8AC3E}">
        <p14:creationId xmlns:p14="http://schemas.microsoft.com/office/powerpoint/2010/main" val="376810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t>Keyboard Interface of 8279</a:t>
            </a:r>
            <a:r>
              <a:rPr lang="en-GB" b="1" dirty="0"/>
              <a:t/>
            </a:r>
            <a:br>
              <a:rPr lang="en-GB" b="1" dirty="0"/>
            </a:b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596" y="1340768"/>
            <a:ext cx="7056784" cy="2201830"/>
          </a:xfrm>
          <a:prstGeom prst="rect">
            <a:avLst/>
          </a:prstGeom>
        </p:spPr>
      </p:pic>
      <p:sp>
        <p:nvSpPr>
          <p:cNvPr id="4" name="TextBox 3"/>
          <p:cNvSpPr txBox="1"/>
          <p:nvPr/>
        </p:nvSpPr>
        <p:spPr>
          <a:xfrm>
            <a:off x="683568" y="3717032"/>
            <a:ext cx="8064896" cy="2862322"/>
          </a:xfrm>
          <a:prstGeom prst="rect">
            <a:avLst/>
          </a:prstGeom>
          <a:noFill/>
        </p:spPr>
        <p:txBody>
          <a:bodyPr wrap="square" rtlCol="0">
            <a:spAutoFit/>
          </a:bodyPr>
          <a:lstStyle/>
          <a:p>
            <a:endParaRPr lang="en-GB" dirty="0"/>
          </a:p>
          <a:p>
            <a:pPr lvl="1" fontAlgn="base"/>
            <a:r>
              <a:rPr lang="en-GB" dirty="0"/>
              <a:t> Encoded: Sl outputs are active-high, follow binary bit pattern 0-7 or 0-15.</a:t>
            </a:r>
          </a:p>
          <a:p>
            <a:pPr lvl="1" fontAlgn="base"/>
            <a:r>
              <a:rPr lang="en-GB" dirty="0"/>
              <a:t> Decoded: SL outputs are active-low (only one low at any time).</a:t>
            </a:r>
          </a:p>
          <a:p>
            <a:pPr lvl="2" fontAlgn="base"/>
            <a:r>
              <a:rPr lang="en-GB" dirty="0"/>
              <a:t> Pattern output: 1110, 1101, 1011, 0111.</a:t>
            </a:r>
          </a:p>
          <a:p>
            <a:pPr lvl="1" fontAlgn="base"/>
            <a:r>
              <a:rPr lang="en-GB" dirty="0"/>
              <a:t> Strobed: An active high pulse on the CN/ST input pin strobes data from the RL pins into an internal FIFO for reading by micro later.</a:t>
            </a:r>
          </a:p>
          <a:p>
            <a:pPr fontAlgn="base"/>
            <a:r>
              <a:rPr lang="en-GB" dirty="0"/>
              <a:t> </a:t>
            </a:r>
          </a:p>
          <a:p>
            <a:pPr lvl="1" fontAlgn="base"/>
            <a:r>
              <a:rPr lang="en-GB" dirty="0"/>
              <a:t> 2-key lockout/N-key rollover: Prevents 2 keys from being recognized if pressed simultaneously/Accepts all keys pressed from 1st to last.</a:t>
            </a:r>
          </a:p>
          <a:p>
            <a:endParaRPr lang="te-IN" dirty="0"/>
          </a:p>
        </p:txBody>
      </p:sp>
    </p:spTree>
    <p:extLst>
      <p:ext uri="{BB962C8B-B14F-4D97-AF65-F5344CB8AC3E}">
        <p14:creationId xmlns:p14="http://schemas.microsoft.com/office/powerpoint/2010/main" val="265148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16x2 LCD</a:t>
            </a:r>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 y="1700808"/>
            <a:ext cx="8013700" cy="4381500"/>
          </a:xfrm>
          <a:prstGeom prst="rect">
            <a:avLst/>
          </a:prstGeom>
        </p:spPr>
      </p:pic>
    </p:spTree>
    <p:extLst>
      <p:ext uri="{BB962C8B-B14F-4D97-AF65-F5344CB8AC3E}">
        <p14:creationId xmlns:p14="http://schemas.microsoft.com/office/powerpoint/2010/main" val="1501633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a:t>Character lcd working, Pinout and </a:t>
            </a:r>
            <a:r>
              <a:rPr lang="en-GB" sz="4000" b="1" dirty="0" smtClean="0"/>
              <a:t>description</a:t>
            </a:r>
            <a:endParaRPr lang="te-IN" dirty="0"/>
          </a:p>
        </p:txBody>
      </p:sp>
      <p:sp>
        <p:nvSpPr>
          <p:cNvPr id="3" name="TextBox 2"/>
          <p:cNvSpPr txBox="1"/>
          <p:nvPr/>
        </p:nvSpPr>
        <p:spPr>
          <a:xfrm>
            <a:off x="611560" y="2132856"/>
            <a:ext cx="8208912" cy="4832092"/>
          </a:xfrm>
          <a:prstGeom prst="rect">
            <a:avLst/>
          </a:prstGeom>
          <a:noFill/>
        </p:spPr>
        <p:txBody>
          <a:bodyPr wrap="square" rtlCol="0">
            <a:spAutoFit/>
          </a:bodyPr>
          <a:lstStyle/>
          <a:p>
            <a:r>
              <a:rPr lang="en-GB" sz="1600" dirty="0"/>
              <a:t>LCD stands for liquid crystal display. All the lcd's performs the same functions(display characters numbers special characters ASCII characters </a:t>
            </a:r>
            <a:r>
              <a:rPr lang="en-GB" sz="1600" dirty="0" smtClean="0"/>
              <a:t>etc.).</a:t>
            </a:r>
            <a:r>
              <a:rPr lang="en-GB" sz="1600" dirty="0"/>
              <a:t>Their programming is also same and they all have same 14 pins (0-13) or 16 pins (0 to 15). </a:t>
            </a:r>
            <a:r>
              <a:rPr lang="en-GB" dirty="0"/>
              <a:t/>
            </a:r>
            <a:br>
              <a:rPr lang="en-GB" dirty="0"/>
            </a:br>
            <a:r>
              <a:rPr lang="en-GB" dirty="0"/>
              <a:t/>
            </a:r>
            <a:br>
              <a:rPr lang="en-GB" dirty="0"/>
            </a:br>
            <a:r>
              <a:rPr lang="en-GB" sz="1600" dirty="0"/>
              <a:t>ALL LCDs have</a:t>
            </a:r>
            <a:br>
              <a:rPr lang="en-GB" sz="1600" dirty="0"/>
            </a:br>
            <a:r>
              <a:rPr lang="en-GB" sz="1600" dirty="0"/>
              <a:t>Eight(8) Data pins</a:t>
            </a:r>
            <a:br>
              <a:rPr lang="en-GB" sz="1600" dirty="0"/>
            </a:br>
            <a:endParaRPr lang="en-GB" sz="1600" dirty="0"/>
          </a:p>
          <a:p>
            <a:r>
              <a:rPr lang="en-GB" sz="1600" dirty="0"/>
              <a:t>VCC (Apply 5v here)</a:t>
            </a:r>
            <a:br>
              <a:rPr lang="en-GB" sz="1600" dirty="0"/>
            </a:br>
            <a:endParaRPr lang="en-GB" sz="1600" dirty="0"/>
          </a:p>
          <a:p>
            <a:r>
              <a:rPr lang="en-GB" sz="1600" dirty="0"/>
              <a:t>GND (Ground this pin)</a:t>
            </a:r>
            <a:br>
              <a:rPr lang="en-GB" sz="1600" dirty="0"/>
            </a:br>
            <a:endParaRPr lang="en-GB" sz="1600" dirty="0"/>
          </a:p>
          <a:p>
            <a:r>
              <a:rPr lang="en-GB" sz="1600" dirty="0"/>
              <a:t>RS (Register select)</a:t>
            </a:r>
            <a:br>
              <a:rPr lang="en-GB" sz="1600" dirty="0"/>
            </a:br>
            <a:endParaRPr lang="en-GB" sz="1600" dirty="0"/>
          </a:p>
          <a:p>
            <a:r>
              <a:rPr lang="en-GB" sz="1600" dirty="0"/>
              <a:t>RW (read - write)</a:t>
            </a:r>
            <a:br>
              <a:rPr lang="en-GB" sz="1600" dirty="0"/>
            </a:br>
            <a:endParaRPr lang="en-GB" sz="1600" dirty="0"/>
          </a:p>
          <a:p>
            <a:r>
              <a:rPr lang="en-GB" sz="1600" dirty="0"/>
              <a:t>EN (Enable)</a:t>
            </a:r>
            <a:br>
              <a:rPr lang="en-GB" sz="1600" dirty="0"/>
            </a:br>
            <a:endParaRPr lang="en-GB" sz="1600" dirty="0"/>
          </a:p>
          <a:p>
            <a:r>
              <a:rPr lang="en-GB" sz="1600" dirty="0"/>
              <a:t>V0 </a:t>
            </a:r>
            <a:r>
              <a:rPr lang="en-GB" sz="1600" dirty="0" smtClean="0"/>
              <a:t>\VEE </a:t>
            </a:r>
            <a:r>
              <a:rPr lang="en-GB" sz="1600" dirty="0" smtClean="0"/>
              <a:t>(Set </a:t>
            </a:r>
            <a:r>
              <a:rPr lang="en-GB" sz="1600" dirty="0" smtClean="0"/>
              <a:t>LCD </a:t>
            </a:r>
            <a:r>
              <a:rPr lang="en-GB" sz="1600" dirty="0"/>
              <a:t>contrast)</a:t>
            </a:r>
          </a:p>
          <a:p>
            <a:endParaRPr lang="te-IN" dirty="0"/>
          </a:p>
        </p:txBody>
      </p:sp>
    </p:spTree>
    <p:extLst>
      <p:ext uri="{BB962C8B-B14F-4D97-AF65-F5344CB8AC3E}">
        <p14:creationId xmlns:p14="http://schemas.microsoft.com/office/powerpoint/2010/main" val="2388369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6001643"/>
          </a:xfrm>
          <a:prstGeom prst="rect">
            <a:avLst/>
          </a:prstGeom>
          <a:noFill/>
        </p:spPr>
        <p:txBody>
          <a:bodyPr wrap="square" rtlCol="0">
            <a:spAutoFit/>
          </a:bodyPr>
          <a:lstStyle/>
          <a:p>
            <a:r>
              <a:rPr lang="en-GB" sz="1600" dirty="0"/>
              <a:t>8-Data pins carries 8-bit data or command from an external unit such as microcontroller. </a:t>
            </a:r>
            <a:br>
              <a:rPr lang="en-GB" sz="1600" dirty="0"/>
            </a:br>
            <a:r>
              <a:rPr lang="en-GB" sz="1600" dirty="0"/>
              <a:t/>
            </a:r>
            <a:br>
              <a:rPr lang="en-GB" sz="1600" dirty="0"/>
            </a:br>
            <a:r>
              <a:rPr lang="en-GB" sz="1600" b="1" dirty="0"/>
              <a:t>                                                            </a:t>
            </a:r>
            <a:r>
              <a:rPr lang="en-GB" sz="1600" b="1" dirty="0" smtClean="0"/>
              <a:t>V0 </a:t>
            </a:r>
            <a:r>
              <a:rPr lang="en-GB" sz="1600" b="1" dirty="0"/>
              <a:t>(Set Lcd contrast)</a:t>
            </a:r>
            <a:r>
              <a:rPr lang="en-GB" sz="1600" dirty="0"/>
              <a:t/>
            </a:r>
            <a:br>
              <a:rPr lang="en-GB" sz="1600" dirty="0"/>
            </a:br>
            <a:r>
              <a:rPr lang="en-GB" sz="1600" dirty="0"/>
              <a:t>Set lcd contrast here. Best way is to use variable resistor such as potentiometer. Output of the potentiometer is connected to this pin. Rotate the potentiometer knob forward and backward to adjust the lcd contrast. </a:t>
            </a:r>
            <a:br>
              <a:rPr lang="en-GB" sz="1600" dirty="0"/>
            </a:br>
            <a:r>
              <a:rPr lang="en-GB" sz="1600" dirty="0"/>
              <a:t/>
            </a:r>
            <a:br>
              <a:rPr lang="en-GB" sz="1600" dirty="0"/>
            </a:br>
            <a:r>
              <a:rPr lang="en-GB" sz="1600" b="1" dirty="0"/>
              <a:t>                                                           RS(Register select)</a:t>
            </a:r>
            <a:r>
              <a:rPr lang="en-GB" sz="1600" dirty="0"/>
              <a:t/>
            </a:r>
            <a:br>
              <a:rPr lang="en-GB" sz="1600" dirty="0"/>
            </a:br>
            <a:r>
              <a:rPr lang="en-GB" sz="1600" dirty="0" smtClean="0"/>
              <a:t>Their </a:t>
            </a:r>
            <a:r>
              <a:rPr lang="en-GB" sz="1600" dirty="0"/>
              <a:t>are two registers in every lcd.</a:t>
            </a:r>
            <a:br>
              <a:rPr lang="en-GB" sz="1600" dirty="0"/>
            </a:br>
            <a:r>
              <a:rPr lang="en-GB" sz="1600" dirty="0"/>
              <a:t>                                             Command Register </a:t>
            </a:r>
            <a:endParaRPr lang="en-GB" sz="1600" dirty="0"/>
          </a:p>
          <a:p>
            <a:r>
              <a:rPr lang="en-GB" sz="1600" dirty="0"/>
              <a:t> </a:t>
            </a:r>
            <a:r>
              <a:rPr lang="en-GB" sz="1600" dirty="0" smtClean="0"/>
              <a:t>                                             Data </a:t>
            </a:r>
            <a:r>
              <a:rPr lang="en-GB" sz="1600" dirty="0"/>
              <a:t>Register</a:t>
            </a:r>
          </a:p>
          <a:p>
            <a:r>
              <a:rPr lang="en-GB" sz="1600" b="1" dirty="0"/>
              <a:t>                                                        Command Register</a:t>
            </a:r>
            <a:r>
              <a:rPr lang="en-GB" sz="1600" dirty="0"/>
              <a:t/>
            </a:r>
            <a:br>
              <a:rPr lang="en-GB" sz="1600" dirty="0"/>
            </a:br>
            <a:r>
              <a:rPr lang="en-GB" sz="1600" dirty="0"/>
              <a:t>          </a:t>
            </a:r>
            <a:r>
              <a:rPr lang="en-GB" sz="1600" dirty="0" smtClean="0"/>
              <a:t>When </a:t>
            </a:r>
            <a:r>
              <a:rPr lang="en-GB" sz="1600" dirty="0"/>
              <a:t>we send commands to lcd these commands go to Command  </a:t>
            </a:r>
            <a:r>
              <a:rPr lang="en-GB" sz="1600" dirty="0" smtClean="0"/>
              <a:t>register </a:t>
            </a:r>
            <a:r>
              <a:rPr lang="en-GB" sz="1600" dirty="0"/>
              <a:t>and are processed their.</a:t>
            </a:r>
            <a:br>
              <a:rPr lang="en-GB" sz="1600" dirty="0"/>
            </a:br>
            <a:r>
              <a:rPr lang="en-GB" sz="1600" dirty="0"/>
              <a:t>          </a:t>
            </a:r>
            <a:r>
              <a:rPr lang="en-GB" sz="1600" dirty="0" smtClean="0"/>
              <a:t>Commands </a:t>
            </a:r>
            <a:r>
              <a:rPr lang="en-GB" sz="1600" dirty="0"/>
              <a:t>with their full description are given in the picture </a:t>
            </a:r>
            <a:r>
              <a:rPr lang="en-GB" sz="1600" dirty="0" smtClean="0"/>
              <a:t>below in the Slide:</a:t>
            </a:r>
            <a:r>
              <a:rPr lang="en-GB" sz="1600" dirty="0"/>
              <a:t/>
            </a:r>
            <a:br>
              <a:rPr lang="en-GB" sz="1600" dirty="0"/>
            </a:br>
            <a:r>
              <a:rPr lang="en-GB" sz="1600" dirty="0" smtClean="0"/>
              <a:t>When </a:t>
            </a:r>
            <a:r>
              <a:rPr lang="en-GB" sz="1600" dirty="0"/>
              <a:t>RS=0    Command Register is Selected.</a:t>
            </a:r>
            <a:br>
              <a:rPr lang="en-GB" sz="1600" dirty="0"/>
            </a:br>
            <a:r>
              <a:rPr lang="en-GB" sz="1600" b="1" dirty="0"/>
              <a:t>                                                         Data Register</a:t>
            </a:r>
            <a:r>
              <a:rPr lang="en-GB" sz="1600" dirty="0"/>
              <a:t/>
            </a:r>
            <a:br>
              <a:rPr lang="en-GB" sz="1600" dirty="0"/>
            </a:br>
            <a:r>
              <a:rPr lang="en-GB" sz="1600" dirty="0"/>
              <a:t>                                              When we send Data to lcd it goes to data register and is processed their.</a:t>
            </a:r>
            <a:br>
              <a:rPr lang="en-GB" sz="1600" dirty="0"/>
            </a:br>
            <a:r>
              <a:rPr lang="en-GB" sz="1600" dirty="0"/>
              <a:t>                                              When RS=1    Data Register is selected.</a:t>
            </a:r>
            <a:br>
              <a:rPr lang="en-GB" sz="1600" dirty="0"/>
            </a:br>
            <a:r>
              <a:rPr lang="en-GB" sz="1600" dirty="0"/>
              <a:t> </a:t>
            </a:r>
            <a:br>
              <a:rPr lang="en-GB" sz="1600" dirty="0"/>
            </a:br>
            <a:r>
              <a:rPr lang="en-GB" sz="1600" b="1" dirty="0"/>
              <a:t>                                                       RW(Read - Write)</a:t>
            </a:r>
            <a:r>
              <a:rPr lang="en-GB" sz="1600" dirty="0"/>
              <a:t/>
            </a:r>
            <a:br>
              <a:rPr lang="en-GB" sz="1600" dirty="0"/>
            </a:br>
            <a:r>
              <a:rPr lang="en-GB" sz="1600" dirty="0"/>
              <a:t>                                             When RW=1  We want to read data from lcd.</a:t>
            </a:r>
            <a:br>
              <a:rPr lang="en-GB" sz="1600" dirty="0"/>
            </a:br>
            <a:r>
              <a:rPr lang="en-GB" sz="1600" dirty="0"/>
              <a:t>                                             When RW=0  We want to write to lcd.</a:t>
            </a:r>
            <a:endParaRPr lang="te-IN" sz="1600" dirty="0"/>
          </a:p>
        </p:txBody>
      </p:sp>
    </p:spTree>
    <p:extLst>
      <p:ext uri="{BB962C8B-B14F-4D97-AF65-F5344CB8AC3E}">
        <p14:creationId xmlns:p14="http://schemas.microsoft.com/office/powerpoint/2010/main" val="2785452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2862322"/>
          </a:xfrm>
          <a:prstGeom prst="rect">
            <a:avLst/>
          </a:prstGeom>
          <a:noFill/>
        </p:spPr>
        <p:txBody>
          <a:bodyPr wrap="square" rtlCol="0">
            <a:spAutoFit/>
          </a:bodyPr>
          <a:lstStyle/>
          <a:p>
            <a:r>
              <a:rPr lang="en-GB" b="1" dirty="0"/>
              <a:t>EN(Enable signal)</a:t>
            </a:r>
            <a:r>
              <a:rPr lang="en-GB" dirty="0"/>
              <a:t/>
            </a:r>
            <a:br>
              <a:rPr lang="en-GB" dirty="0"/>
            </a:br>
            <a:r>
              <a:rPr lang="en-GB" dirty="0"/>
              <a:t>When you select the register(Command and Data) and set RW(read -  write) now its time to execute the instruction. By instruction </a:t>
            </a:r>
            <a:r>
              <a:rPr lang="en-GB" dirty="0" smtClean="0"/>
              <a:t>Here it mean that </a:t>
            </a:r>
            <a:r>
              <a:rPr lang="en-GB" dirty="0"/>
              <a:t>the 8-bit data or 8-bit command present on Data lines of lcd.</a:t>
            </a:r>
            <a:br>
              <a:rPr lang="en-GB" dirty="0"/>
            </a:br>
            <a:r>
              <a:rPr lang="en-GB" dirty="0"/>
              <a:t>This requires an extra voltage push to execute the instruction and EN(enable) signal is used for this purpose. Usually we make it en=0 and when we want to </a:t>
            </a:r>
            <a:r>
              <a:rPr lang="en-GB" dirty="0" smtClean="0"/>
              <a:t>execute </a:t>
            </a:r>
            <a:r>
              <a:rPr lang="en-GB" dirty="0"/>
              <a:t>the instruction we make it high en=1 for some milli seconds. After this we again make it ground en=0</a:t>
            </a:r>
            <a:r>
              <a:rPr lang="en-GB" dirty="0" smtClean="0"/>
              <a:t>.</a:t>
            </a:r>
          </a:p>
          <a:p>
            <a:endParaRPr lang="en-GB" dirty="0"/>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708920"/>
            <a:ext cx="8280920" cy="3888432"/>
          </a:xfrm>
          <a:prstGeom prst="rect">
            <a:avLst/>
          </a:prstGeom>
        </p:spPr>
      </p:pic>
    </p:spTree>
    <p:extLst>
      <p:ext uri="{BB962C8B-B14F-4D97-AF65-F5344CB8AC3E}">
        <p14:creationId xmlns:p14="http://schemas.microsoft.com/office/powerpoint/2010/main" val="315550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3139321"/>
          </a:xfrm>
          <a:prstGeom prst="rect">
            <a:avLst/>
          </a:prstGeom>
          <a:noFill/>
        </p:spPr>
        <p:txBody>
          <a:bodyPr wrap="square" rtlCol="0">
            <a:spAutoFit/>
          </a:bodyPr>
          <a:lstStyle/>
          <a:p>
            <a:r>
              <a:rPr lang="en-GB" dirty="0"/>
              <a:t>Data which we send to our lcd can be any alphabet(small or big) , digit or ASCII character.</a:t>
            </a:r>
            <a:br>
              <a:rPr lang="en-GB" dirty="0"/>
            </a:br>
            <a:r>
              <a:rPr lang="en-GB" dirty="0"/>
              <a:t/>
            </a:r>
            <a:br>
              <a:rPr lang="en-GB" dirty="0"/>
            </a:br>
            <a:r>
              <a:rPr lang="en-GB" b="1" dirty="0"/>
              <a:t>NOTE:</a:t>
            </a:r>
            <a:r>
              <a:rPr lang="en-GB" dirty="0"/>
              <a:t> we can not send an integer,float,long,double type data to lcd because lcd is designed to display a character only. The 8 data pins on lcd carries only  ASCII 8-bit code of the character to lcd. How ever we can convert our data in character type array and send one by one our data to lcd. </a:t>
            </a:r>
            <a:endParaRPr lang="en-GB" dirty="0" smtClean="0"/>
          </a:p>
          <a:p>
            <a:endParaRPr lang="en-GB" dirty="0"/>
          </a:p>
          <a:p>
            <a:r>
              <a:rPr lang="en-GB" b="1" dirty="0"/>
              <a:t>Standard Lcd Commands with their functions are described with their functionality below</a:t>
            </a:r>
            <a:r>
              <a:rPr lang="en-GB" b="1" dirty="0" smtClean="0"/>
              <a:t>.</a:t>
            </a:r>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717800"/>
            <a:ext cx="5976664" cy="4140200"/>
          </a:xfrm>
          <a:prstGeom prst="rect">
            <a:avLst/>
          </a:prstGeom>
        </p:spPr>
      </p:pic>
    </p:spTree>
    <p:extLst>
      <p:ext uri="{BB962C8B-B14F-4D97-AF65-F5344CB8AC3E}">
        <p14:creationId xmlns:p14="http://schemas.microsoft.com/office/powerpoint/2010/main" val="309790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2308324"/>
          </a:xfrm>
          <a:prstGeom prst="rect">
            <a:avLst/>
          </a:prstGeom>
          <a:noFill/>
        </p:spPr>
        <p:txBody>
          <a:bodyPr wrap="square" rtlCol="0">
            <a:spAutoFit/>
          </a:bodyPr>
          <a:lstStyle/>
          <a:p>
            <a:r>
              <a:rPr lang="en-GB" dirty="0"/>
              <a:t>Command 0x30 means we are setting 8-bit mode lcd having 1 line and we are initializing it to be 5x7 character </a:t>
            </a:r>
            <a:r>
              <a:rPr lang="en-GB" dirty="0" smtClean="0"/>
              <a:t>display.</a:t>
            </a:r>
            <a:r>
              <a:rPr lang="en-GB" dirty="0"/>
              <a:t> </a:t>
            </a:r>
            <a:r>
              <a:rPr lang="en-GB" dirty="0"/>
              <a:t>U</a:t>
            </a:r>
            <a:r>
              <a:rPr lang="en-GB" dirty="0" smtClean="0"/>
              <a:t>sually </a:t>
            </a:r>
            <a:r>
              <a:rPr lang="en-GB" dirty="0"/>
              <a:t>the characters are displayed on lcd in 5x8 matrices form. where 5 is total number of coulombs and is number of </a:t>
            </a:r>
            <a:r>
              <a:rPr lang="en-GB" dirty="0" smtClean="0"/>
              <a:t>rows. Thus </a:t>
            </a:r>
            <a:r>
              <a:rPr lang="en-GB" dirty="0"/>
              <a:t>the above 0x30 command initializes the lcd to display character in 5 coulombs and 7 rows the last row we usually leave for our cursor to move or blink etc</a:t>
            </a:r>
            <a:r>
              <a:rPr lang="en-GB" dirty="0" smtClean="0"/>
              <a:t>.</a:t>
            </a:r>
          </a:p>
          <a:p>
            <a:endParaRPr lang="en-GB" dirty="0"/>
          </a:p>
          <a:p>
            <a:endParaRPr lang="te-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2205566"/>
            <a:ext cx="8352928" cy="2879618"/>
          </a:xfrm>
          <a:prstGeom prst="rect">
            <a:avLst/>
          </a:prstGeom>
        </p:spPr>
      </p:pic>
      <p:sp>
        <p:nvSpPr>
          <p:cNvPr id="4" name="TextBox 3"/>
          <p:cNvSpPr txBox="1"/>
          <p:nvPr/>
        </p:nvSpPr>
        <p:spPr>
          <a:xfrm>
            <a:off x="179512" y="4725144"/>
            <a:ext cx="8568952" cy="1754326"/>
          </a:xfrm>
          <a:prstGeom prst="rect">
            <a:avLst/>
          </a:prstGeom>
          <a:noFill/>
        </p:spPr>
        <p:txBody>
          <a:bodyPr wrap="square" rtlCol="0">
            <a:spAutoFit/>
          </a:bodyPr>
          <a:lstStyle/>
          <a:p>
            <a:endParaRPr lang="en-GB" dirty="0" smtClean="0"/>
          </a:p>
          <a:p>
            <a:endParaRPr lang="en-GB" dirty="0"/>
          </a:p>
          <a:p>
            <a:r>
              <a:rPr lang="en-GB" dirty="0" smtClean="0"/>
              <a:t>The </a:t>
            </a:r>
            <a:r>
              <a:rPr lang="en-GB" dirty="0"/>
              <a:t>Character is displayed on lcd screen in 5x8 or 5x7 matrix. Where 5 represents number of coulombs and 7,8 represent number of rows. Maximum size of the matrix is 5x8. You can not display character greater then 5x8 dimension matrix. To display character greater than this dimension you have to switch to graphical lcds.</a:t>
            </a:r>
            <a:endParaRPr lang="te-IN" dirty="0"/>
          </a:p>
        </p:txBody>
      </p:sp>
    </p:spTree>
    <p:extLst>
      <p:ext uri="{BB962C8B-B14F-4D97-AF65-F5344CB8AC3E}">
        <p14:creationId xmlns:p14="http://schemas.microsoft.com/office/powerpoint/2010/main" val="62667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4x3 Keypad</a:t>
            </a:r>
            <a:endParaRPr lang="te-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72816"/>
            <a:ext cx="6858000" cy="4320480"/>
          </a:xfrm>
          <a:prstGeom prst="rect">
            <a:avLst/>
          </a:prstGeom>
        </p:spPr>
      </p:pic>
    </p:spTree>
    <p:extLst>
      <p:ext uri="{BB962C8B-B14F-4D97-AF65-F5344CB8AC3E}">
        <p14:creationId xmlns:p14="http://schemas.microsoft.com/office/powerpoint/2010/main" val="3924393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76" y="990348"/>
            <a:ext cx="7756263" cy="1054250"/>
          </a:xfrm>
        </p:spPr>
        <p:txBody>
          <a:bodyPr/>
          <a:lstStyle/>
          <a:p>
            <a:r>
              <a:rPr lang="en-GB" sz="3200" dirty="0" smtClean="0"/>
              <a:t>Procedure(Identifying </a:t>
            </a:r>
            <a:r>
              <a:rPr lang="en-GB" sz="3200" dirty="0"/>
              <a:t>the keypad </a:t>
            </a:r>
            <a:r>
              <a:rPr lang="en-GB" sz="3200" dirty="0" smtClean="0"/>
              <a:t>pins)</a:t>
            </a:r>
            <a:r>
              <a:rPr lang="en-GB" dirty="0"/>
              <a:t/>
            </a:r>
            <a:br>
              <a:rPr lang="en-GB" dirty="0"/>
            </a:br>
            <a:endParaRPr lang="te-IN" dirty="0"/>
          </a:p>
        </p:txBody>
      </p:sp>
      <p:sp>
        <p:nvSpPr>
          <p:cNvPr id="3" name="TextBox 2"/>
          <p:cNvSpPr txBox="1"/>
          <p:nvPr/>
        </p:nvSpPr>
        <p:spPr>
          <a:xfrm>
            <a:off x="323528" y="2060848"/>
            <a:ext cx="8640960" cy="4247317"/>
          </a:xfrm>
          <a:prstGeom prst="rect">
            <a:avLst/>
          </a:prstGeom>
          <a:noFill/>
        </p:spPr>
        <p:txBody>
          <a:bodyPr wrap="square" rtlCol="0">
            <a:spAutoFit/>
          </a:bodyPr>
          <a:lstStyle/>
          <a:p>
            <a:r>
              <a:rPr lang="en-GB" dirty="0" smtClean="0"/>
              <a:t>Connect </a:t>
            </a:r>
            <a:r>
              <a:rPr lang="en-GB" dirty="0"/>
              <a:t>your Ohm meter leads to pins 1 and 2.</a:t>
            </a:r>
          </a:p>
          <a:p>
            <a:r>
              <a:rPr lang="en-GB" dirty="0"/>
              <a:t>Press all the buttons until the meter indicates a closure.</a:t>
            </a:r>
          </a:p>
          <a:p>
            <a:r>
              <a:rPr lang="en-GB" dirty="0"/>
              <a:t>Write down the pin numbers next to the column and row for the key you just found. Example: Your meter is connected to pins 1 and 5. When you pressed the number 7 your meter reacted. Write 1 under COL0 and 5 next to ROW2.</a:t>
            </a:r>
          </a:p>
          <a:p>
            <a:r>
              <a:rPr lang="en-GB" dirty="0"/>
              <a:t>If the meter didn't react then move the meter lead from pin 2 to pin 3 and repeat steps 2 and 3 above.</a:t>
            </a:r>
          </a:p>
          <a:p>
            <a:r>
              <a:rPr lang="en-GB" dirty="0"/>
              <a:t>Now, keep moving the lead to the next pin and repeat steps 2 and 3 for each pin.</a:t>
            </a:r>
          </a:p>
          <a:p>
            <a:r>
              <a:rPr lang="en-GB" dirty="0"/>
              <a:t>Once you have reached the end move the first meter lead from pin 1 to pin 2 and repeat steps 2 and 3 while connecting the second meter lead to pins 3 through the highest pin.</a:t>
            </a:r>
          </a:p>
          <a:p>
            <a:r>
              <a:rPr lang="en-GB" dirty="0"/>
              <a:t>Once you have completely identified all the pins on the diagram then you can safely ignore any unused keypad pins. You are now ready to wire the keypad to your Arduino.</a:t>
            </a:r>
          </a:p>
          <a:p>
            <a:endParaRPr lang="te-IN" dirty="0"/>
          </a:p>
        </p:txBody>
      </p:sp>
    </p:spTree>
    <p:extLst>
      <p:ext uri="{BB962C8B-B14F-4D97-AF65-F5344CB8AC3E}">
        <p14:creationId xmlns:p14="http://schemas.microsoft.com/office/powerpoint/2010/main" val="216695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Abstract</a:t>
            </a:r>
            <a:endParaRPr lang="en-IN" dirty="0"/>
          </a:p>
        </p:txBody>
      </p:sp>
      <p:sp>
        <p:nvSpPr>
          <p:cNvPr id="5" name="TextBox 4"/>
          <p:cNvSpPr txBox="1"/>
          <p:nvPr/>
        </p:nvSpPr>
        <p:spPr>
          <a:xfrm>
            <a:off x="971600" y="2348880"/>
            <a:ext cx="7488832" cy="2677656"/>
          </a:xfrm>
          <a:prstGeom prst="rect">
            <a:avLst/>
          </a:prstGeom>
          <a:noFill/>
        </p:spPr>
        <p:txBody>
          <a:bodyPr wrap="square" rtlCol="0">
            <a:spAutoFit/>
          </a:bodyPr>
          <a:lstStyle/>
          <a:p>
            <a:r>
              <a:rPr lang="en-IN" sz="2800" dirty="0"/>
              <a:t>The </a:t>
            </a:r>
            <a:r>
              <a:rPr lang="en-IN" sz="2800" b="1" dirty="0"/>
              <a:t>microprocessor</a:t>
            </a:r>
            <a:r>
              <a:rPr lang="en-IN" sz="2800" dirty="0"/>
              <a:t> is a multipurpose, programmable device that accepts digital data as input, processes it according to instructions stored in its memory, and provides results as output. It is an example of sequential digital logic, as it has internal memory.</a:t>
            </a:r>
          </a:p>
        </p:txBody>
      </p:sp>
    </p:spTree>
    <p:extLst>
      <p:ext uri="{BB962C8B-B14F-4D97-AF65-F5344CB8AC3E}">
        <p14:creationId xmlns:p14="http://schemas.microsoft.com/office/powerpoint/2010/main" val="21085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a:t>The library is non-blocking which means you can press and hold the key all day long and your Arduino will continue processing the rest of your code.</a:t>
            </a:r>
          </a:p>
          <a:p>
            <a:r>
              <a:rPr lang="en-GB" dirty="0"/>
              <a:t>Consider, though, when you are writing your code that every delay() you use will take processing time away from the keypad. Something as short as delay(250) can make the keypad seem very unresponsive. And the same thing will happen if you sprinkle a bunch of delay(10)'s all through your code.</a:t>
            </a:r>
          </a:p>
          <a:p>
            <a:r>
              <a:rPr lang="en-GB" dirty="0"/>
              <a:t>The function getKey() </a:t>
            </a:r>
            <a:r>
              <a:rPr lang="en-GB" dirty="0" smtClean="0"/>
              <a:t>(</a:t>
            </a:r>
            <a:r>
              <a:rPr lang="en-GB" dirty="0"/>
              <a:t>Reports the ASCII value of a key being pressed or released on an attached USB keyboard</a:t>
            </a:r>
            <a:r>
              <a:rPr lang="en-GB" dirty="0" smtClean="0"/>
              <a:t>.)</a:t>
            </a:r>
            <a:r>
              <a:rPr lang="en-GB" dirty="0" smtClean="0"/>
              <a:t>returns </a:t>
            </a:r>
            <a:r>
              <a:rPr lang="en-GB" dirty="0"/>
              <a:t>a key value as soon as you press the key but it does not repeat automatically. Also, when you release the key you can track the key RELEASED event if you are using the eventListener feature of the library.</a:t>
            </a:r>
          </a:p>
          <a:p>
            <a:endParaRPr lang="te-IN" dirty="0"/>
          </a:p>
        </p:txBody>
      </p:sp>
      <p:sp>
        <p:nvSpPr>
          <p:cNvPr id="3" name="Title 2"/>
          <p:cNvSpPr>
            <a:spLocks noGrp="1"/>
          </p:cNvSpPr>
          <p:nvPr>
            <p:ph type="title"/>
          </p:nvPr>
        </p:nvSpPr>
        <p:spPr/>
        <p:txBody>
          <a:bodyPr/>
          <a:lstStyle/>
          <a:p>
            <a:r>
              <a:rPr lang="en-GB" dirty="0" smtClean="0"/>
              <a:t>NOTE</a:t>
            </a:r>
            <a:endParaRPr lang="te-IN" dirty="0"/>
          </a:p>
        </p:txBody>
      </p:sp>
    </p:spTree>
    <p:extLst>
      <p:ext uri="{BB962C8B-B14F-4D97-AF65-F5344CB8AC3E}">
        <p14:creationId xmlns:p14="http://schemas.microsoft.com/office/powerpoint/2010/main" val="51460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6524863"/>
          </a:xfrm>
          <a:prstGeom prst="rect">
            <a:avLst/>
          </a:prstGeom>
          <a:noFill/>
        </p:spPr>
        <p:txBody>
          <a:bodyPr wrap="square" rtlCol="0">
            <a:spAutoFit/>
          </a:bodyPr>
          <a:lstStyle/>
          <a:p>
            <a:r>
              <a:rPr lang="en-GB" b="1" dirty="0" smtClean="0">
                <a:solidFill>
                  <a:srgbClr val="FFC000"/>
                </a:solidFill>
              </a:rPr>
              <a:t>Library Working Example:</a:t>
            </a:r>
          </a:p>
          <a:p>
            <a:r>
              <a:rPr lang="en-GB" sz="1600" dirty="0" smtClean="0"/>
              <a:t>#include </a:t>
            </a:r>
            <a:r>
              <a:rPr lang="en-GB" sz="1600" dirty="0"/>
              <a:t>&lt;Keypad.h&gt; </a:t>
            </a:r>
            <a:endParaRPr lang="en-GB" sz="1600" dirty="0" smtClean="0"/>
          </a:p>
          <a:p>
            <a:r>
              <a:rPr lang="en-GB" sz="1600" dirty="0" smtClean="0"/>
              <a:t>const </a:t>
            </a:r>
            <a:r>
              <a:rPr lang="en-GB" sz="1600" dirty="0"/>
              <a:t>byte ROWS = 4; // Four rows </a:t>
            </a:r>
            <a:endParaRPr lang="en-GB" sz="1600" dirty="0" smtClean="0"/>
          </a:p>
          <a:p>
            <a:r>
              <a:rPr lang="en-GB" sz="1600" dirty="0" smtClean="0"/>
              <a:t>const </a:t>
            </a:r>
            <a:r>
              <a:rPr lang="en-GB" sz="1600" dirty="0"/>
              <a:t>byte COLS = 3; // Three columns </a:t>
            </a:r>
            <a:endParaRPr lang="en-GB" sz="1600" dirty="0" smtClean="0"/>
          </a:p>
          <a:p>
            <a:r>
              <a:rPr lang="en-GB" sz="1600" dirty="0" smtClean="0"/>
              <a:t>// </a:t>
            </a:r>
            <a:r>
              <a:rPr lang="en-GB" sz="1600" dirty="0"/>
              <a:t>Define the Keymap </a:t>
            </a:r>
            <a:endParaRPr lang="en-GB" sz="1600" dirty="0" smtClean="0"/>
          </a:p>
          <a:p>
            <a:r>
              <a:rPr lang="en-GB" sz="1600" dirty="0" smtClean="0"/>
              <a:t>char </a:t>
            </a:r>
            <a:r>
              <a:rPr lang="en-GB" sz="1600" dirty="0"/>
              <a:t>keys[ROWS][COLS] = { {'1','2','3'}, {'4','5','6'}, {'7','8','9'}, {'#','0','*'} }; </a:t>
            </a:r>
            <a:endParaRPr lang="en-GB" sz="1600" dirty="0" smtClean="0"/>
          </a:p>
          <a:p>
            <a:r>
              <a:rPr lang="en-GB" sz="1600" dirty="0" smtClean="0"/>
              <a:t>// </a:t>
            </a:r>
            <a:r>
              <a:rPr lang="en-GB" sz="1600" dirty="0"/>
              <a:t>Connect keypad ROW0, ROW1, ROW2 and ROW3 to these Arduino pins. </a:t>
            </a:r>
            <a:endParaRPr lang="en-GB" sz="1600" dirty="0" smtClean="0"/>
          </a:p>
          <a:p>
            <a:r>
              <a:rPr lang="en-GB" sz="1600" dirty="0" smtClean="0"/>
              <a:t>byte </a:t>
            </a:r>
            <a:r>
              <a:rPr lang="en-GB" sz="1600" dirty="0"/>
              <a:t>rowPins[ROWS] = { 9, 8, 7, 6 </a:t>
            </a:r>
            <a:r>
              <a:rPr lang="en-GB" sz="1600" dirty="0" smtClean="0"/>
              <a:t>};</a:t>
            </a:r>
          </a:p>
          <a:p>
            <a:r>
              <a:rPr lang="en-GB" sz="1600" dirty="0" smtClean="0"/>
              <a:t> </a:t>
            </a:r>
            <a:r>
              <a:rPr lang="en-GB" sz="1600" dirty="0"/>
              <a:t>// Connect keypad COL0, COL1 and COL2 to these Arduino pins. </a:t>
            </a:r>
            <a:endParaRPr lang="en-GB" sz="1600" dirty="0" smtClean="0"/>
          </a:p>
          <a:p>
            <a:r>
              <a:rPr lang="en-GB" sz="1600" dirty="0" smtClean="0"/>
              <a:t>byte </a:t>
            </a:r>
            <a:r>
              <a:rPr lang="en-GB" sz="1600" dirty="0"/>
              <a:t>colPins[COLS] = { 12, 11, 10 }; </a:t>
            </a:r>
            <a:endParaRPr lang="en-GB" sz="1600" dirty="0" smtClean="0"/>
          </a:p>
          <a:p>
            <a:r>
              <a:rPr lang="en-GB" sz="1600" dirty="0" smtClean="0"/>
              <a:t>// </a:t>
            </a:r>
            <a:r>
              <a:rPr lang="en-GB" sz="1600" dirty="0"/>
              <a:t>Create the Keypad </a:t>
            </a:r>
            <a:endParaRPr lang="en-GB" sz="1600" dirty="0" smtClean="0"/>
          </a:p>
          <a:p>
            <a:r>
              <a:rPr lang="en-GB" sz="1600" dirty="0" smtClean="0"/>
              <a:t>Keypad </a:t>
            </a:r>
            <a:r>
              <a:rPr lang="en-GB" sz="1600" dirty="0"/>
              <a:t>kpd = Keypad( makeKeymap(keys), rowPins, colPins, ROWS, COLS </a:t>
            </a:r>
            <a:r>
              <a:rPr lang="en-GB" sz="1600" dirty="0" smtClean="0"/>
              <a:t>);</a:t>
            </a:r>
          </a:p>
          <a:p>
            <a:endParaRPr lang="en-GB" sz="1600" dirty="0" smtClean="0"/>
          </a:p>
          <a:p>
            <a:r>
              <a:rPr lang="en-GB" sz="1600" dirty="0" smtClean="0"/>
              <a:t> </a:t>
            </a:r>
            <a:r>
              <a:rPr lang="en-GB" sz="1600" dirty="0"/>
              <a:t>#define ledpin 13 </a:t>
            </a:r>
            <a:endParaRPr lang="en-GB" sz="1600" dirty="0" smtClean="0"/>
          </a:p>
          <a:p>
            <a:r>
              <a:rPr lang="en-GB" sz="1600" dirty="0" smtClean="0"/>
              <a:t>void </a:t>
            </a:r>
            <a:r>
              <a:rPr lang="en-GB" sz="1600" dirty="0"/>
              <a:t>setup() { </a:t>
            </a:r>
            <a:endParaRPr lang="en-GB" sz="1600" dirty="0" smtClean="0"/>
          </a:p>
          <a:p>
            <a:r>
              <a:rPr lang="en-GB" sz="1600" dirty="0" smtClean="0"/>
              <a:t>pinMode(led pin, OUTPUT</a:t>
            </a:r>
            <a:r>
              <a:rPr lang="en-GB" sz="1600" dirty="0"/>
              <a:t>); </a:t>
            </a:r>
            <a:endParaRPr lang="en-GB" sz="1600" dirty="0" smtClean="0"/>
          </a:p>
          <a:p>
            <a:r>
              <a:rPr lang="en-GB" sz="1600" dirty="0" smtClean="0"/>
              <a:t>digitalWrite(led pin</a:t>
            </a:r>
            <a:r>
              <a:rPr lang="en-GB" sz="1600" dirty="0"/>
              <a:t>, HIGH); </a:t>
            </a:r>
            <a:endParaRPr lang="en-GB" sz="1600" dirty="0" smtClean="0"/>
          </a:p>
          <a:p>
            <a:r>
              <a:rPr lang="en-GB" sz="1600" dirty="0" smtClean="0"/>
              <a:t>Serial.begin(9600</a:t>
            </a:r>
            <a:r>
              <a:rPr lang="en-GB" sz="1600" dirty="0"/>
              <a:t>); </a:t>
            </a:r>
            <a:r>
              <a:rPr lang="en-GB" sz="1600" dirty="0" smtClean="0"/>
              <a:t>}</a:t>
            </a:r>
          </a:p>
          <a:p>
            <a:r>
              <a:rPr lang="en-GB" sz="1600" dirty="0" smtClean="0"/>
              <a:t>void </a:t>
            </a:r>
            <a:r>
              <a:rPr lang="en-GB" sz="1600" dirty="0"/>
              <a:t>loop</a:t>
            </a:r>
            <a:r>
              <a:rPr lang="en-GB" sz="1600" dirty="0" smtClean="0"/>
              <a:t>()</a:t>
            </a:r>
          </a:p>
          <a:p>
            <a:r>
              <a:rPr lang="en-GB" sz="1600" dirty="0" smtClean="0"/>
              <a:t> </a:t>
            </a:r>
            <a:r>
              <a:rPr lang="en-GB" sz="1600" dirty="0"/>
              <a:t>{ char key = kpd.getKey(); </a:t>
            </a:r>
            <a:endParaRPr lang="en-GB" sz="1600" dirty="0" smtClean="0"/>
          </a:p>
          <a:p>
            <a:r>
              <a:rPr lang="en-GB" sz="1600" dirty="0" smtClean="0"/>
              <a:t>if(key</a:t>
            </a:r>
            <a:r>
              <a:rPr lang="en-GB" sz="1600" dirty="0"/>
              <a:t>) // Check for a valid key. </a:t>
            </a:r>
            <a:endParaRPr lang="en-GB" sz="1600" dirty="0" smtClean="0"/>
          </a:p>
          <a:p>
            <a:r>
              <a:rPr lang="en-GB" sz="1600" dirty="0" smtClean="0"/>
              <a:t>{ </a:t>
            </a:r>
            <a:r>
              <a:rPr lang="en-GB" sz="1600" dirty="0"/>
              <a:t>switch (key</a:t>
            </a:r>
            <a:r>
              <a:rPr lang="en-GB" sz="1600" dirty="0" smtClean="0"/>
              <a:t>)</a:t>
            </a:r>
          </a:p>
          <a:p>
            <a:r>
              <a:rPr lang="en-GB" sz="1600" dirty="0" smtClean="0"/>
              <a:t> </a:t>
            </a:r>
            <a:r>
              <a:rPr lang="en-GB" sz="1600" dirty="0"/>
              <a:t>{ case '*': </a:t>
            </a:r>
            <a:r>
              <a:rPr lang="en-GB" sz="1600" dirty="0" smtClean="0"/>
              <a:t>digitalWrite(led pin</a:t>
            </a:r>
            <a:r>
              <a:rPr lang="en-GB" sz="1600" dirty="0"/>
              <a:t>, LOW); break; </a:t>
            </a:r>
            <a:endParaRPr lang="en-GB" sz="1600" dirty="0" smtClean="0"/>
          </a:p>
          <a:p>
            <a:r>
              <a:rPr lang="en-GB" sz="1600" dirty="0" smtClean="0"/>
              <a:t>case </a:t>
            </a:r>
            <a:r>
              <a:rPr lang="en-GB" sz="1600" dirty="0"/>
              <a:t>'#': </a:t>
            </a:r>
            <a:r>
              <a:rPr lang="en-GB" sz="1600" dirty="0" smtClean="0"/>
              <a:t>digitalWrite(led pin</a:t>
            </a:r>
            <a:r>
              <a:rPr lang="en-GB" sz="1600" dirty="0"/>
              <a:t>, HIGH); break; </a:t>
            </a:r>
            <a:endParaRPr lang="en-GB" sz="1600" dirty="0" smtClean="0"/>
          </a:p>
          <a:p>
            <a:r>
              <a:rPr lang="en-GB" sz="1600" dirty="0" smtClean="0"/>
              <a:t>default</a:t>
            </a:r>
            <a:r>
              <a:rPr lang="en-GB" sz="1600" dirty="0"/>
              <a:t>: Serial.println(key); } } }</a:t>
            </a:r>
            <a:endParaRPr lang="te-IN" sz="1600" dirty="0"/>
          </a:p>
        </p:txBody>
      </p:sp>
    </p:spTree>
    <p:extLst>
      <p:ext uri="{BB962C8B-B14F-4D97-AF65-F5344CB8AC3E}">
        <p14:creationId xmlns:p14="http://schemas.microsoft.com/office/powerpoint/2010/main" val="128854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Interfacing Keypad and LCD in Aurdino</a:t>
            </a:r>
            <a:endParaRPr lang="te-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6" y="1556792"/>
            <a:ext cx="9089323" cy="5184576"/>
          </a:xfrm>
          <a:prstGeom prst="rect">
            <a:avLst/>
          </a:prstGeom>
        </p:spPr>
      </p:pic>
    </p:spTree>
    <p:extLst>
      <p:ext uri="{BB962C8B-B14F-4D97-AF65-F5344CB8AC3E}">
        <p14:creationId xmlns:p14="http://schemas.microsoft.com/office/powerpoint/2010/main" val="48406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856984" cy="6740307"/>
          </a:xfrm>
          <a:prstGeom prst="rect">
            <a:avLst/>
          </a:prstGeom>
          <a:noFill/>
        </p:spPr>
        <p:txBody>
          <a:bodyPr wrap="square" rtlCol="0">
            <a:spAutoFit/>
          </a:bodyPr>
          <a:lstStyle/>
          <a:p>
            <a:r>
              <a:rPr lang="en-GB" dirty="0"/>
              <a:t>4x3 keypad is programmed to perform alphanumeric keypad functionality. Characters and numbers associated Keypad will be displayed on 16x2 lcd, if any button is pressed</a:t>
            </a:r>
            <a:r>
              <a:rPr lang="en-GB" dirty="0" smtClean="0"/>
              <a:t>.</a:t>
            </a:r>
          </a:p>
          <a:p>
            <a:endParaRPr lang="en-GB" dirty="0"/>
          </a:p>
          <a:p>
            <a:r>
              <a:rPr lang="en-GB" dirty="0" smtClean="0"/>
              <a:t>Procedure Followed:</a:t>
            </a:r>
          </a:p>
          <a:p>
            <a:r>
              <a:rPr lang="en-GB" dirty="0" smtClean="0">
                <a:solidFill>
                  <a:srgbClr val="FF0000"/>
                </a:solidFill>
              </a:rPr>
              <a:t>Make </a:t>
            </a:r>
            <a:r>
              <a:rPr lang="en-GB" dirty="0">
                <a:solidFill>
                  <a:srgbClr val="FF0000"/>
                </a:solidFill>
              </a:rPr>
              <a:t>rows output and </a:t>
            </a:r>
            <a:r>
              <a:rPr lang="en-GB" dirty="0" smtClean="0">
                <a:solidFill>
                  <a:srgbClr val="FF0000"/>
                </a:solidFill>
              </a:rPr>
              <a:t>columns </a:t>
            </a:r>
            <a:r>
              <a:rPr lang="en-GB" dirty="0">
                <a:solidFill>
                  <a:srgbClr val="FF0000"/>
                </a:solidFill>
              </a:rPr>
              <a:t>input. Now ground one row and others should be high. Press any button of the keypad then check the status of the </a:t>
            </a:r>
            <a:r>
              <a:rPr lang="en-GB" dirty="0" smtClean="0">
                <a:solidFill>
                  <a:srgbClr val="FF0000"/>
                </a:solidFill>
              </a:rPr>
              <a:t>columns </a:t>
            </a:r>
            <a:r>
              <a:rPr lang="en-GB" dirty="0">
                <a:solidFill>
                  <a:srgbClr val="FF0000"/>
                </a:solidFill>
              </a:rPr>
              <a:t>if any </a:t>
            </a:r>
            <a:r>
              <a:rPr lang="en-GB" dirty="0" smtClean="0">
                <a:solidFill>
                  <a:srgbClr val="FF0000"/>
                </a:solidFill>
              </a:rPr>
              <a:t>column </a:t>
            </a:r>
            <a:r>
              <a:rPr lang="en-GB" dirty="0">
                <a:solidFill>
                  <a:srgbClr val="FF0000"/>
                </a:solidFill>
              </a:rPr>
              <a:t>is low do </a:t>
            </a:r>
            <a:r>
              <a:rPr lang="en-GB" dirty="0" smtClean="0">
                <a:solidFill>
                  <a:srgbClr val="FF0000"/>
                </a:solidFill>
              </a:rPr>
              <a:t>code</a:t>
            </a:r>
            <a:r>
              <a:rPr lang="en-GB" dirty="0" smtClean="0">
                <a:solidFill>
                  <a:srgbClr val="FF0000"/>
                </a:solidFill>
              </a:rPr>
              <a:t> stuff(Here I mean Code Accordingly). </a:t>
            </a:r>
            <a:r>
              <a:rPr lang="en-GB" dirty="0">
                <a:solidFill>
                  <a:srgbClr val="FF0000"/>
                </a:solidFill>
              </a:rPr>
              <a:t>If </a:t>
            </a:r>
            <a:r>
              <a:rPr lang="en-GB" dirty="0" smtClean="0">
                <a:solidFill>
                  <a:srgbClr val="FF0000"/>
                </a:solidFill>
              </a:rPr>
              <a:t>column </a:t>
            </a:r>
            <a:r>
              <a:rPr lang="en-GB" dirty="0">
                <a:solidFill>
                  <a:srgbClr val="FF0000"/>
                </a:solidFill>
              </a:rPr>
              <a:t>is low do stuff like print some text or message on 16x2 lcd, run interrupt service routine etc.</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The above method is applied on simple 4x3 keypad. To design an alphanumeric keypad what we do is checks the </a:t>
            </a:r>
            <a:r>
              <a:rPr lang="en-GB" dirty="0" smtClean="0">
                <a:solidFill>
                  <a:srgbClr val="FF0000"/>
                </a:solidFill>
              </a:rPr>
              <a:t>column </a:t>
            </a:r>
            <a:r>
              <a:rPr lang="en-GB" dirty="0">
                <a:solidFill>
                  <a:srgbClr val="FF0000"/>
                </a:solidFill>
              </a:rPr>
              <a:t>status. If it is grounded do some stuff and remain in the if-condition and check the same button or coulomb second time if it is grounded do stuff and remain in second if-condition and so on. If 4 alphabets are associated with your button then you should start from first and go until 4th condition is meet. </a:t>
            </a:r>
            <a:r>
              <a:rPr lang="en-GB" dirty="0" smtClean="0">
                <a:solidFill>
                  <a:srgbClr val="FF0000"/>
                </a:solidFill>
              </a:rPr>
              <a:t>( Here I have Used Idea of If Conditionals but we can Use any other Method)</a:t>
            </a:r>
            <a:endParaRPr lang="en-GB" dirty="0" smtClean="0">
              <a:solidFill>
                <a:srgbClr val="FF0000"/>
              </a:solidFill>
            </a:endParaRPr>
          </a:p>
          <a:p>
            <a:endParaRPr lang="en-GB" dirty="0"/>
          </a:p>
          <a:p>
            <a:r>
              <a:rPr lang="en-GB" dirty="0"/>
              <a:t>16x2 lcd is interfaced in 4-bit mode with arduino uno. RS(register select) pin of 16x2 lcd is connected to Pin#13 of Arduino. E(enable) pin of lcd is connected to Pin#12 of Arduino. D4, D5, D6 &amp; D7 data pins of lcd are connected to pin 11, 10, 9 &amp; 8 of Arduino. </a:t>
            </a:r>
            <a:r>
              <a:rPr lang="en-GB" dirty="0" smtClean="0"/>
              <a:t>But </a:t>
            </a:r>
            <a:r>
              <a:rPr lang="en-GB" dirty="0"/>
              <a:t>when we want to save the pins of our microcontroller we use lcd in 4-bit mode. In this mode 8-bit character is divided in to two nibbles (1 nibble=4-bit) and data is send in nibbles. </a:t>
            </a:r>
            <a:endParaRPr lang="te-IN" dirty="0"/>
          </a:p>
        </p:txBody>
      </p:sp>
    </p:spTree>
    <p:extLst>
      <p:ext uri="{BB962C8B-B14F-4D97-AF65-F5344CB8AC3E}">
        <p14:creationId xmlns:p14="http://schemas.microsoft.com/office/powerpoint/2010/main" val="1757039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56984" cy="3416320"/>
          </a:xfrm>
          <a:prstGeom prst="rect">
            <a:avLst/>
          </a:prstGeom>
          <a:noFill/>
        </p:spPr>
        <p:txBody>
          <a:bodyPr wrap="square" rtlCol="0">
            <a:spAutoFit/>
          </a:bodyPr>
          <a:lstStyle/>
          <a:p>
            <a:r>
              <a:rPr lang="en-GB" dirty="0">
                <a:solidFill>
                  <a:srgbClr val="FF0000"/>
                </a:solidFill>
              </a:rPr>
              <a:t>In the code </a:t>
            </a:r>
            <a:r>
              <a:rPr lang="en-GB" dirty="0" smtClean="0">
                <a:solidFill>
                  <a:srgbClr val="FF0000"/>
                </a:solidFill>
              </a:rPr>
              <a:t>I </a:t>
            </a:r>
            <a:r>
              <a:rPr lang="en-GB" dirty="0">
                <a:solidFill>
                  <a:srgbClr val="FF0000"/>
                </a:solidFill>
              </a:rPr>
              <a:t>first imported the </a:t>
            </a:r>
            <a:r>
              <a:rPr lang="en-GB" dirty="0" smtClean="0">
                <a:solidFill>
                  <a:srgbClr val="FF0000"/>
                </a:solidFill>
              </a:rPr>
              <a:t>Liquid Crystal </a:t>
            </a:r>
            <a:r>
              <a:rPr lang="en-GB" dirty="0">
                <a:solidFill>
                  <a:srgbClr val="FF0000"/>
                </a:solidFill>
              </a:rPr>
              <a:t>library. This library contains all the necessary functions to initialize the 16x2 lcd. It also contains the functions to send commands and data to lcd. Then </a:t>
            </a:r>
            <a:r>
              <a:rPr lang="en-GB" dirty="0" smtClean="0">
                <a:solidFill>
                  <a:srgbClr val="FF0000"/>
                </a:solidFill>
              </a:rPr>
              <a:t>I </a:t>
            </a:r>
            <a:r>
              <a:rPr lang="en-GB" dirty="0">
                <a:solidFill>
                  <a:srgbClr val="FF0000"/>
                </a:solidFill>
              </a:rPr>
              <a:t>defined my rows and coulombs for keypad. Arduino pins 7 ,6 ,5 &amp; 4 are dedicated for my keypad rows and Arduino pins 3, 2 &amp; 1 are dedicated for keypad coulombs. In setup function i initialized the lcd in 4-bit mode and 5x7 character display, made rows output and coulombs input. </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
            </a:r>
            <a:br>
              <a:rPr lang="en-GB" dirty="0">
                <a:solidFill>
                  <a:srgbClr val="FF0000"/>
                </a:solidFill>
              </a:rPr>
            </a:br>
            <a:r>
              <a:rPr lang="en-GB" dirty="0">
                <a:solidFill>
                  <a:srgbClr val="FF0000"/>
                </a:solidFill>
              </a:rPr>
              <a:t>In the loop function i first set the lcd cursor on first row and first coulomb of lcd. Then alphkeypad() function is called. This function performs the function of alphanumeric keypad. The code is placed in while loop. Program control will remain in this while loop until the a='c'. </a:t>
            </a:r>
            <a:r>
              <a:rPr lang="en-GB" dirty="0"/>
              <a:t> </a:t>
            </a:r>
            <a:endParaRPr lang="te-IN" dirty="0"/>
          </a:p>
        </p:txBody>
      </p:sp>
    </p:spTree>
    <p:extLst>
      <p:ext uri="{BB962C8B-B14F-4D97-AF65-F5344CB8AC3E}">
        <p14:creationId xmlns:p14="http://schemas.microsoft.com/office/powerpoint/2010/main" val="110120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6x2 lcd in 4-bit mode with Arduino</a:t>
            </a:r>
            <a:br>
              <a:rPr lang="en-GB" sz="4000" dirty="0"/>
            </a:br>
            <a:endParaRPr lang="te-IN" sz="4000" dirty="0"/>
          </a:p>
        </p:txBody>
      </p:sp>
      <p:sp>
        <p:nvSpPr>
          <p:cNvPr id="3" name="TextBox 2"/>
          <p:cNvSpPr txBox="1"/>
          <p:nvPr/>
        </p:nvSpPr>
        <p:spPr>
          <a:xfrm>
            <a:off x="395536" y="2204863"/>
            <a:ext cx="8424936" cy="3416320"/>
          </a:xfrm>
          <a:prstGeom prst="rect">
            <a:avLst/>
          </a:prstGeom>
          <a:noFill/>
        </p:spPr>
        <p:txBody>
          <a:bodyPr wrap="square" rtlCol="0">
            <a:spAutoFit/>
          </a:bodyPr>
          <a:lstStyle/>
          <a:p>
            <a:r>
              <a:rPr lang="en-GB" dirty="0"/>
              <a:t>First import the &lt;liquidCrystal.h&gt; library This library is designed to provide necessary functions to be used with lcd. Then the line LiquidCrystal lcd(12,11,5,4,3,2); is initializing the lcd in 4-bit mode. Arduino has less pins than other simple micro controllers so we use lcd with Arduino in 4-bit mode</a:t>
            </a:r>
            <a:r>
              <a:rPr lang="en-GB" dirty="0" smtClean="0"/>
              <a:t>.</a:t>
            </a:r>
          </a:p>
          <a:p>
            <a:r>
              <a:rPr lang="en-GB" dirty="0"/>
              <a:t/>
            </a:r>
            <a:br>
              <a:rPr lang="en-GB" dirty="0"/>
            </a:br>
            <a:r>
              <a:rPr lang="en-GB" dirty="0"/>
              <a:t> * LCD RS pin to digital pin 12</a:t>
            </a:r>
            <a:br>
              <a:rPr lang="en-GB" dirty="0"/>
            </a:br>
            <a:r>
              <a:rPr lang="en-GB" dirty="0"/>
              <a:t> * LCD Enable pin to digital pin 11</a:t>
            </a:r>
            <a:br>
              <a:rPr lang="en-GB" dirty="0"/>
            </a:br>
            <a:r>
              <a:rPr lang="en-GB" dirty="0"/>
              <a:t> * LCD D4 pin to digital pin 5</a:t>
            </a:r>
            <a:br>
              <a:rPr lang="en-GB" dirty="0"/>
            </a:br>
            <a:r>
              <a:rPr lang="en-GB" dirty="0"/>
              <a:t> * LCD D5 pin to digital pin 4</a:t>
            </a:r>
            <a:br>
              <a:rPr lang="en-GB" dirty="0"/>
            </a:br>
            <a:r>
              <a:rPr lang="en-GB" dirty="0"/>
              <a:t> * LCD D6 pin to digital pin 3</a:t>
            </a:r>
            <a:br>
              <a:rPr lang="en-GB" dirty="0"/>
            </a:br>
            <a:r>
              <a:rPr lang="en-GB" dirty="0"/>
              <a:t> * LCD D7 pin to digital pin 2</a:t>
            </a:r>
            <a:br>
              <a:rPr lang="en-GB" dirty="0"/>
            </a:br>
            <a:endParaRPr lang="te-IN" dirty="0"/>
          </a:p>
        </p:txBody>
      </p:sp>
    </p:spTree>
    <p:extLst>
      <p:ext uri="{BB962C8B-B14F-4D97-AF65-F5344CB8AC3E}">
        <p14:creationId xmlns:p14="http://schemas.microsoft.com/office/powerpoint/2010/main" val="33391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7232749"/>
          </a:xfrm>
          <a:prstGeom prst="rect">
            <a:avLst/>
          </a:prstGeom>
          <a:noFill/>
        </p:spPr>
        <p:txBody>
          <a:bodyPr wrap="square" rtlCol="0">
            <a:spAutoFit/>
          </a:bodyPr>
          <a:lstStyle/>
          <a:p>
            <a:r>
              <a:rPr lang="en-GB" sz="1600" dirty="0" smtClean="0"/>
              <a:t>The </a:t>
            </a:r>
            <a:r>
              <a:rPr lang="en-GB" sz="1600" dirty="0"/>
              <a:t>liquidcrystal library do </a:t>
            </a:r>
            <a:r>
              <a:rPr lang="en-GB" sz="1600" dirty="0" smtClean="0"/>
              <a:t>as it </a:t>
            </a:r>
            <a:r>
              <a:rPr lang="en-GB" sz="1600" dirty="0"/>
              <a:t>is coded in such a way that it automatically assign pins in the above format. Note that always assign the pins in descending order like </a:t>
            </a:r>
            <a:r>
              <a:rPr lang="en-GB" sz="1600" dirty="0" smtClean="0"/>
              <a:t> </a:t>
            </a:r>
            <a:r>
              <a:rPr lang="en-GB" sz="1600" dirty="0"/>
              <a:t>12,11,5,4,3,2. If you not assign it in descending order than your lcd wont work. In the statement the starting keyword LiquidCrystal is the library keyword than in lcd(12,11,5,4,3,2) lcd is the name which we are going to use for our lcd operations you can also change it according to your wish. In setup loop my first statement is lcd.begin(16 ,2). The statement tells the Arduino Atmag micro controller that we are using 16x2 lcd. Rest of the code is very easy I hope you can understand them. The LiquidCrystal library can perform many functions here is detail of each function.    </a:t>
            </a:r>
            <a:r>
              <a:rPr lang="en-GB" sz="1600" dirty="0">
                <a:solidFill>
                  <a:srgbClr val="00B050"/>
                </a:solidFill>
              </a:rPr>
              <a:t> lcd.clear() -&gt;This clears the screen (and sets the cursor to </a:t>
            </a:r>
            <a:r>
              <a:rPr lang="en-GB" sz="1600" dirty="0" err="1" smtClean="0">
                <a:solidFill>
                  <a:srgbClr val="00B050"/>
                </a:solidFill>
              </a:rPr>
              <a:t>theupper</a:t>
            </a:r>
            <a:r>
              <a:rPr lang="en-GB" sz="1600" dirty="0" smtClean="0">
                <a:solidFill>
                  <a:srgbClr val="00B050"/>
                </a:solidFill>
              </a:rPr>
              <a:t> </a:t>
            </a:r>
            <a:r>
              <a:rPr lang="en-GB" sz="1600" dirty="0">
                <a:solidFill>
                  <a:srgbClr val="00B050"/>
                </a:solidFill>
              </a:rPr>
              <a:t>left hand corner).</a:t>
            </a:r>
            <a:br>
              <a:rPr lang="en-GB" sz="1600" dirty="0">
                <a:solidFill>
                  <a:srgbClr val="00B050"/>
                </a:solidFill>
              </a:rPr>
            </a:br>
            <a:r>
              <a:rPr lang="en-GB" sz="1600" dirty="0" smtClean="0">
                <a:solidFill>
                  <a:srgbClr val="00B050"/>
                </a:solidFill>
              </a:rPr>
              <a:t>lcd.print</a:t>
            </a:r>
            <a:r>
              <a:rPr lang="en-GB" sz="1600" dirty="0">
                <a:solidFill>
                  <a:srgbClr val="00B050"/>
                </a:solidFill>
              </a:rPr>
              <a:t>() -&gt;Prints the text.</a:t>
            </a:r>
            <a:br>
              <a:rPr lang="en-GB" sz="1600" dirty="0">
                <a:solidFill>
                  <a:srgbClr val="00B050"/>
                </a:solidFill>
              </a:rPr>
            </a:br>
            <a:endParaRPr lang="en-GB" sz="1600" dirty="0">
              <a:solidFill>
                <a:srgbClr val="00B050"/>
              </a:solidFill>
            </a:endParaRPr>
          </a:p>
          <a:p>
            <a:r>
              <a:rPr lang="en-GB" sz="1600" dirty="0" smtClean="0">
                <a:solidFill>
                  <a:srgbClr val="00B050"/>
                </a:solidFill>
              </a:rPr>
              <a:t>lcd.setCursor(column, </a:t>
            </a:r>
            <a:r>
              <a:rPr lang="en-GB" sz="1600" dirty="0">
                <a:solidFill>
                  <a:srgbClr val="00B050"/>
                </a:solidFill>
              </a:rPr>
              <a:t>row) -&gt;It takes two arguments first is </a:t>
            </a:r>
            <a:r>
              <a:rPr lang="en-GB" sz="1600" dirty="0" smtClean="0">
                <a:solidFill>
                  <a:srgbClr val="00B050"/>
                </a:solidFill>
              </a:rPr>
              <a:t>column </a:t>
            </a:r>
            <a:r>
              <a:rPr lang="en-GB" sz="1600" dirty="0">
                <a:solidFill>
                  <a:srgbClr val="00B050"/>
                </a:solidFill>
              </a:rPr>
              <a:t>and second is row to which we want to set our cursor.</a:t>
            </a:r>
            <a:br>
              <a:rPr lang="en-GB" sz="1600" dirty="0">
                <a:solidFill>
                  <a:srgbClr val="00B050"/>
                </a:solidFill>
              </a:rPr>
            </a:br>
            <a:endParaRPr lang="en-GB" sz="1600" dirty="0">
              <a:solidFill>
                <a:srgbClr val="00B050"/>
              </a:solidFill>
            </a:endParaRPr>
          </a:p>
          <a:p>
            <a:r>
              <a:rPr lang="en-GB" sz="1600" dirty="0" err="1">
                <a:solidFill>
                  <a:srgbClr val="00B050"/>
                </a:solidFill>
              </a:rPr>
              <a:t>lcd.noCursor</a:t>
            </a:r>
            <a:r>
              <a:rPr lang="en-GB" sz="1600" dirty="0">
                <a:solidFill>
                  <a:srgbClr val="00B050"/>
                </a:solidFill>
              </a:rPr>
              <a:t>() -&gt;Shows no cursor on the screen.</a:t>
            </a:r>
            <a:br>
              <a:rPr lang="en-GB" sz="1600" dirty="0">
                <a:solidFill>
                  <a:srgbClr val="00B050"/>
                </a:solidFill>
              </a:rPr>
            </a:br>
            <a:endParaRPr lang="en-GB" sz="1600" dirty="0">
              <a:solidFill>
                <a:srgbClr val="00B050"/>
              </a:solidFill>
            </a:endParaRPr>
          </a:p>
          <a:p>
            <a:r>
              <a:rPr lang="en-GB" sz="1600" dirty="0" err="1">
                <a:solidFill>
                  <a:srgbClr val="00B050"/>
                </a:solidFill>
              </a:rPr>
              <a:t>lcd.cursor</a:t>
            </a:r>
            <a:r>
              <a:rPr lang="en-GB" sz="1600" dirty="0">
                <a:solidFill>
                  <a:srgbClr val="00B050"/>
                </a:solidFill>
              </a:rPr>
              <a:t>() -&gt;Brings back the cursor. </a:t>
            </a:r>
            <a:br>
              <a:rPr lang="en-GB" sz="1600" dirty="0">
                <a:solidFill>
                  <a:srgbClr val="00B050"/>
                </a:solidFill>
              </a:rPr>
            </a:br>
            <a:endParaRPr lang="en-GB" sz="1600" dirty="0">
              <a:solidFill>
                <a:srgbClr val="00B050"/>
              </a:solidFill>
            </a:endParaRPr>
          </a:p>
          <a:p>
            <a:r>
              <a:rPr lang="en-GB" sz="1600" dirty="0" err="1">
                <a:solidFill>
                  <a:srgbClr val="00B050"/>
                </a:solidFill>
              </a:rPr>
              <a:t>lcd.noDispla</a:t>
            </a:r>
            <a:r>
              <a:rPr lang="en-GB" sz="1600" dirty="0">
                <a:solidFill>
                  <a:srgbClr val="00B050"/>
                </a:solidFill>
              </a:rPr>
              <a:t>() -&gt;Nothing will display on the lcd.</a:t>
            </a:r>
            <a:br>
              <a:rPr lang="en-GB" sz="1600" dirty="0">
                <a:solidFill>
                  <a:srgbClr val="00B050"/>
                </a:solidFill>
              </a:rPr>
            </a:br>
            <a:endParaRPr lang="en-GB" sz="1600" dirty="0">
              <a:solidFill>
                <a:srgbClr val="00B050"/>
              </a:solidFill>
            </a:endParaRPr>
          </a:p>
          <a:p>
            <a:r>
              <a:rPr lang="en-GB" sz="1600" dirty="0" err="1">
                <a:solidFill>
                  <a:srgbClr val="00B050"/>
                </a:solidFill>
              </a:rPr>
              <a:t>lcd.display</a:t>
            </a:r>
            <a:r>
              <a:rPr lang="en-GB" sz="1600" dirty="0">
                <a:solidFill>
                  <a:srgbClr val="00B050"/>
                </a:solidFill>
              </a:rPr>
              <a:t>() -&gt;</a:t>
            </a:r>
            <a:r>
              <a:rPr lang="en-GB" sz="1600" dirty="0" err="1">
                <a:solidFill>
                  <a:srgbClr val="00B050"/>
                </a:solidFill>
              </a:rPr>
              <a:t>Trun</a:t>
            </a:r>
            <a:r>
              <a:rPr lang="en-GB" sz="1600" dirty="0">
                <a:solidFill>
                  <a:srgbClr val="00B050"/>
                </a:solidFill>
              </a:rPr>
              <a:t> on the </a:t>
            </a:r>
            <a:r>
              <a:rPr lang="en-GB" sz="1600" dirty="0" err="1">
                <a:solidFill>
                  <a:srgbClr val="00B050"/>
                </a:solidFill>
              </a:rPr>
              <a:t>dispaly</a:t>
            </a:r>
            <a:r>
              <a:rPr lang="en-GB" sz="1600" dirty="0">
                <a:solidFill>
                  <a:srgbClr val="00B050"/>
                </a:solidFill>
              </a:rPr>
              <a:t>. </a:t>
            </a:r>
            <a:br>
              <a:rPr lang="en-GB" sz="1600" dirty="0">
                <a:solidFill>
                  <a:srgbClr val="00B050"/>
                </a:solidFill>
              </a:rPr>
            </a:br>
            <a:endParaRPr lang="en-GB" sz="1600" dirty="0">
              <a:solidFill>
                <a:srgbClr val="00B050"/>
              </a:solidFill>
            </a:endParaRPr>
          </a:p>
          <a:p>
            <a:r>
              <a:rPr lang="en-GB" sz="1600" dirty="0" err="1">
                <a:solidFill>
                  <a:srgbClr val="00B050"/>
                </a:solidFill>
              </a:rPr>
              <a:t>lcd.blink</a:t>
            </a:r>
            <a:r>
              <a:rPr lang="en-GB" sz="1600" dirty="0">
                <a:solidFill>
                  <a:srgbClr val="00B050"/>
                </a:solidFill>
              </a:rPr>
              <a:t>() -&gt;Cursor will blink on the screen.</a:t>
            </a:r>
            <a:br>
              <a:rPr lang="en-GB" sz="1600" dirty="0">
                <a:solidFill>
                  <a:srgbClr val="00B050"/>
                </a:solidFill>
              </a:rPr>
            </a:br>
            <a:endParaRPr lang="en-GB" sz="1600" dirty="0">
              <a:solidFill>
                <a:srgbClr val="00B050"/>
              </a:solidFill>
            </a:endParaRPr>
          </a:p>
          <a:p>
            <a:r>
              <a:rPr lang="en-GB" sz="1600" dirty="0" err="1">
                <a:solidFill>
                  <a:srgbClr val="00B050"/>
                </a:solidFill>
              </a:rPr>
              <a:t>lcd.noBlink</a:t>
            </a:r>
            <a:r>
              <a:rPr lang="en-GB" sz="1600" dirty="0">
                <a:solidFill>
                  <a:srgbClr val="00B050"/>
                </a:solidFill>
              </a:rPr>
              <a:t>() -&gt;Cursor will not blink on the screen.</a:t>
            </a:r>
          </a:p>
          <a:p>
            <a:endParaRPr lang="te-IN" sz="1600" dirty="0"/>
          </a:p>
          <a:p>
            <a:endParaRPr lang="te-IN" sz="1600" dirty="0"/>
          </a:p>
        </p:txBody>
      </p:sp>
    </p:spTree>
    <p:extLst>
      <p:ext uri="{BB962C8B-B14F-4D97-AF65-F5344CB8AC3E}">
        <p14:creationId xmlns:p14="http://schemas.microsoft.com/office/powerpoint/2010/main" val="7519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a:t>
            </a:r>
            <a:endParaRPr lang="te-IN" dirty="0"/>
          </a:p>
        </p:txBody>
      </p:sp>
      <p:sp>
        <p:nvSpPr>
          <p:cNvPr id="3" name="TextBox 2"/>
          <p:cNvSpPr txBox="1"/>
          <p:nvPr/>
        </p:nvSpPr>
        <p:spPr>
          <a:xfrm>
            <a:off x="899592" y="3573016"/>
            <a:ext cx="7200800" cy="369332"/>
          </a:xfrm>
          <a:prstGeom prst="rect">
            <a:avLst/>
          </a:prstGeom>
          <a:noFill/>
        </p:spPr>
        <p:txBody>
          <a:bodyPr wrap="square" rtlCol="0">
            <a:spAutoFit/>
          </a:bodyPr>
          <a:lstStyle/>
          <a:p>
            <a:r>
              <a:rPr lang="en-GB" dirty="0" smtClean="0"/>
              <a:t>REFER  DOCUMENT  “ HELLO KEYPAD “</a:t>
            </a:r>
            <a:endParaRPr lang="te-IN" dirty="0"/>
          </a:p>
        </p:txBody>
      </p:sp>
    </p:spTree>
    <p:extLst>
      <p:ext uri="{BB962C8B-B14F-4D97-AF65-F5344CB8AC3E}">
        <p14:creationId xmlns:p14="http://schemas.microsoft.com/office/powerpoint/2010/main" val="194041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C:\Users\Jagmohan Singh\Desktop\Thank-you-picture-jan-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6672"/>
            <a:ext cx="6821785"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3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gmohan Singh\Desktop\1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94" y="2204864"/>
            <a:ext cx="8488986"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610" y="548680"/>
            <a:ext cx="793678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Simple Micro-Computer</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2646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4664"/>
            <a:ext cx="8064896" cy="5904656"/>
          </a:xfrm>
          <a:prstGeom prst="rect">
            <a:avLst/>
          </a:prstGeom>
        </p:spPr>
      </p:pic>
    </p:spTree>
    <p:extLst>
      <p:ext uri="{BB962C8B-B14F-4D97-AF65-F5344CB8AC3E}">
        <p14:creationId xmlns:p14="http://schemas.microsoft.com/office/powerpoint/2010/main" val="338174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200" b="1" dirty="0"/>
              <a:t>Programmable Keyboard/Display Interface - 8279</a:t>
            </a:r>
            <a:br>
              <a:rPr lang="en-GB" sz="3200" b="1" dirty="0"/>
            </a:br>
            <a:endParaRPr lang="en-IN" sz="3200" dirty="0"/>
          </a:p>
        </p:txBody>
      </p:sp>
      <p:sp>
        <p:nvSpPr>
          <p:cNvPr id="2" name="TextBox 1"/>
          <p:cNvSpPr txBox="1"/>
          <p:nvPr/>
        </p:nvSpPr>
        <p:spPr>
          <a:xfrm>
            <a:off x="971600" y="2420888"/>
            <a:ext cx="7344816" cy="2585323"/>
          </a:xfrm>
          <a:prstGeom prst="rect">
            <a:avLst/>
          </a:prstGeom>
          <a:noFill/>
        </p:spPr>
        <p:txBody>
          <a:bodyPr wrap="square" rtlCol="0">
            <a:spAutoFit/>
          </a:bodyPr>
          <a:lstStyle/>
          <a:p>
            <a:pPr fontAlgn="base"/>
            <a:r>
              <a:rPr lang="en-GB" dirty="0"/>
              <a:t> A programmable keyboard and display interfacing chip.</a:t>
            </a:r>
          </a:p>
          <a:p>
            <a:pPr lvl="1" fontAlgn="base"/>
            <a:r>
              <a:rPr lang="en-GB" dirty="0"/>
              <a:t> Scans and encodes up to a 64-key keyboard.</a:t>
            </a:r>
          </a:p>
          <a:p>
            <a:pPr lvl="1" fontAlgn="base"/>
            <a:r>
              <a:rPr lang="en-GB" dirty="0"/>
              <a:t> Controls up to a 16-digit numerical display.</a:t>
            </a:r>
          </a:p>
          <a:p>
            <a:pPr fontAlgn="base"/>
            <a:r>
              <a:rPr lang="en-GB" dirty="0"/>
              <a:t> </a:t>
            </a:r>
          </a:p>
          <a:p>
            <a:pPr fontAlgn="base"/>
            <a:r>
              <a:rPr lang="en-GB" dirty="0"/>
              <a:t> Keyboard has a built-in FIFO 8 character buffer.</a:t>
            </a:r>
          </a:p>
          <a:p>
            <a:pPr fontAlgn="base"/>
            <a:r>
              <a:rPr lang="en-GB" dirty="0"/>
              <a:t> </a:t>
            </a:r>
          </a:p>
          <a:p>
            <a:pPr fontAlgn="base"/>
            <a:r>
              <a:rPr lang="en-GB" dirty="0"/>
              <a:t> The display is controlled from an internal 16x8 RAM that stores the coded display information.</a:t>
            </a:r>
          </a:p>
          <a:p>
            <a:endParaRPr lang="te-IN" dirty="0"/>
          </a:p>
        </p:txBody>
      </p:sp>
    </p:spTree>
    <p:extLst>
      <p:ext uri="{BB962C8B-B14F-4D97-AF65-F5344CB8AC3E}">
        <p14:creationId xmlns:p14="http://schemas.microsoft.com/office/powerpoint/2010/main" val="35053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Procedure	</a:t>
            </a:r>
            <a:endParaRPr lang="en-IN" dirty="0"/>
          </a:p>
        </p:txBody>
      </p:sp>
      <p:sp>
        <p:nvSpPr>
          <p:cNvPr id="4" name="TextBox 3"/>
          <p:cNvSpPr txBox="1"/>
          <p:nvPr/>
        </p:nvSpPr>
        <p:spPr>
          <a:xfrm>
            <a:off x="467544" y="2132856"/>
            <a:ext cx="8424936" cy="4247317"/>
          </a:xfrm>
          <a:prstGeom prst="rect">
            <a:avLst/>
          </a:prstGeom>
          <a:noFill/>
        </p:spPr>
        <p:txBody>
          <a:bodyPr wrap="square" rtlCol="0">
            <a:spAutoFit/>
          </a:bodyPr>
          <a:lstStyle/>
          <a:p>
            <a:r>
              <a:rPr lang="en-IN" dirty="0"/>
              <a:t>Check 1 : Whether any key is pressed or not?</a:t>
            </a:r>
          </a:p>
          <a:p>
            <a:r>
              <a:rPr lang="en-IN" dirty="0"/>
              <a:t>1. Make all column lines zero by sending low on all output lines. This activates all keys in the keyboard matrix. (Note: When scan lines are logic high, the status on the return</a:t>
            </a:r>
          </a:p>
          <a:p>
            <a:r>
              <a:rPr lang="en-IN" dirty="0"/>
              <a:t>lines do not charge, it will remain logic high).</a:t>
            </a:r>
          </a:p>
          <a:p>
            <a:r>
              <a:rPr lang="en-IN" dirty="0"/>
              <a:t>2. Read the status of return lines. If the status of all lines is logic high, key is not pressed; otherwise key is pressed</a:t>
            </a:r>
            <a:r>
              <a:rPr lang="en-IN" dirty="0" smtClean="0"/>
              <a:t>.</a:t>
            </a:r>
          </a:p>
          <a:p>
            <a:endParaRPr lang="en-IN" dirty="0"/>
          </a:p>
          <a:p>
            <a:r>
              <a:rPr lang="en-IN" dirty="0" smtClean="0"/>
              <a:t>Check </a:t>
            </a:r>
            <a:r>
              <a:rPr lang="en-IN" dirty="0"/>
              <a:t>2 </a:t>
            </a:r>
            <a:r>
              <a:rPr lang="en-IN" dirty="0" smtClean="0"/>
              <a:t>:</a:t>
            </a:r>
          </a:p>
          <a:p>
            <a:r>
              <a:rPr lang="en-IN" dirty="0" smtClean="0"/>
              <a:t>Activate </a:t>
            </a:r>
            <a:r>
              <a:rPr lang="en-IN" dirty="0"/>
              <a:t>keys from any one column by making any one column line zero.</a:t>
            </a:r>
          </a:p>
          <a:p>
            <a:r>
              <a:rPr lang="en-IN" dirty="0"/>
              <a:t>Read the status of return lines. The zero on any return line indicates key is pressed from the corresponding row and selected column. If the status of all lines is logic high, key is</a:t>
            </a:r>
          </a:p>
          <a:p>
            <a:r>
              <a:rPr lang="en-IN" dirty="0"/>
              <a:t>not pressed from that column.</a:t>
            </a:r>
          </a:p>
          <a:p>
            <a:r>
              <a:rPr lang="en-IN" dirty="0"/>
              <a:t>Activate the keys from the next column and repeat 2 and 3 for all columns.</a:t>
            </a:r>
          </a:p>
        </p:txBody>
      </p:sp>
    </p:spTree>
    <p:extLst>
      <p:ext uri="{BB962C8B-B14F-4D97-AF65-F5344CB8AC3E}">
        <p14:creationId xmlns:p14="http://schemas.microsoft.com/office/powerpoint/2010/main" val="19059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Pinout Definition 8279</a:t>
            </a:r>
          </a:p>
        </p:txBody>
      </p:sp>
      <p:sp>
        <p:nvSpPr>
          <p:cNvPr id="3" name="TextBox 2"/>
          <p:cNvSpPr txBox="1"/>
          <p:nvPr/>
        </p:nvSpPr>
        <p:spPr>
          <a:xfrm>
            <a:off x="467544" y="1988840"/>
            <a:ext cx="8496944" cy="4801314"/>
          </a:xfrm>
          <a:prstGeom prst="rect">
            <a:avLst/>
          </a:prstGeom>
          <a:noFill/>
        </p:spPr>
        <p:txBody>
          <a:bodyPr wrap="square" rtlCol="0">
            <a:spAutoFit/>
          </a:bodyPr>
          <a:lstStyle/>
          <a:p>
            <a:r>
              <a:rPr lang="en-GB" dirty="0"/>
              <a:t> A0: Selects data (0) or control/status (1) for reads and writes between micro and 8279.</a:t>
            </a:r>
          </a:p>
          <a:p>
            <a:r>
              <a:rPr lang="en-GB" dirty="0"/>
              <a:t> BD: Output that blanks the displays.</a:t>
            </a:r>
          </a:p>
          <a:p>
            <a:r>
              <a:rPr lang="en-GB" dirty="0"/>
              <a:t> CLK: Used internally for timing. Max is 3 </a:t>
            </a:r>
            <a:r>
              <a:rPr lang="en-GB" dirty="0" smtClean="0"/>
              <a:t>MHz's</a:t>
            </a:r>
            <a:endParaRPr lang="en-GB" dirty="0"/>
          </a:p>
          <a:p>
            <a:r>
              <a:rPr lang="en-GB" dirty="0"/>
              <a:t> CN/ST: Control/strobe, connected to the control key on the keyboard.</a:t>
            </a:r>
          </a:p>
          <a:p>
            <a:r>
              <a:rPr lang="en-GB" dirty="0"/>
              <a:t> CS: Chip select that enables programming, reading the keyboard, etc.</a:t>
            </a:r>
          </a:p>
          <a:p>
            <a:r>
              <a:rPr lang="en-GB" dirty="0"/>
              <a:t> DB7-DB0: Consists of bidirectional pins that connect to data bus on micro.</a:t>
            </a:r>
          </a:p>
          <a:p>
            <a:r>
              <a:rPr lang="en-GB" dirty="0"/>
              <a:t> IRQ: Interrupt request, becomes 1 when a key is pressed, data is available.</a:t>
            </a:r>
          </a:p>
          <a:p>
            <a:r>
              <a:rPr lang="en-GB" dirty="0"/>
              <a:t> OUT A3-A0/B3-B0: Outputs that sends data to the most significant/least significant nibble of display.</a:t>
            </a:r>
          </a:p>
          <a:p>
            <a:r>
              <a:rPr lang="en-GB" dirty="0"/>
              <a:t> RD(WR): Connects to micro's IORC or RD signal, reads data/status registers.</a:t>
            </a:r>
          </a:p>
          <a:p>
            <a:r>
              <a:rPr lang="en-GB" dirty="0"/>
              <a:t> RESET: Connects to system RESET.</a:t>
            </a:r>
          </a:p>
          <a:p>
            <a:r>
              <a:rPr lang="en-GB" dirty="0"/>
              <a:t> RL7-RL0: Return lines are inputs used to sense key depression in the keyboard matrix.</a:t>
            </a:r>
          </a:p>
          <a:p>
            <a:r>
              <a:rPr lang="en-GB" dirty="0"/>
              <a:t> Shift: Shift connects to Shift key on keyboard.</a:t>
            </a:r>
          </a:p>
          <a:p>
            <a:r>
              <a:rPr lang="en-GB" dirty="0"/>
              <a:t> SL3-SL0: Scan line outputs scan both the keyboard and displays</a:t>
            </a:r>
          </a:p>
          <a:p>
            <a:endParaRPr lang="te-IN" dirty="0"/>
          </a:p>
        </p:txBody>
      </p:sp>
    </p:spTree>
    <p:extLst>
      <p:ext uri="{BB962C8B-B14F-4D97-AF65-F5344CB8AC3E}">
        <p14:creationId xmlns:p14="http://schemas.microsoft.com/office/powerpoint/2010/main" val="25226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t>8279 Interfaced to the </a:t>
            </a:r>
            <a:r>
              <a:rPr lang="en-GB" sz="4400" b="1" dirty="0" smtClean="0"/>
              <a:t>8088(8086)</a:t>
            </a:r>
            <a:r>
              <a:rPr lang="en-GB" sz="4400" b="1" dirty="0"/>
              <a:t/>
            </a:r>
            <a:br>
              <a:rPr lang="en-GB" sz="4400" b="1" dirty="0"/>
            </a:br>
            <a:endParaRPr lang="te-IN"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76872"/>
            <a:ext cx="8352928" cy="3801533"/>
          </a:xfrm>
          <a:prstGeom prst="rect">
            <a:avLst/>
          </a:prstGeom>
        </p:spPr>
      </p:pic>
    </p:spTree>
    <p:extLst>
      <p:ext uri="{BB962C8B-B14F-4D97-AF65-F5344CB8AC3E}">
        <p14:creationId xmlns:p14="http://schemas.microsoft.com/office/powerpoint/2010/main" val="43467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t>Keyboard Interface of 8279</a:t>
            </a:r>
            <a:r>
              <a:rPr lang="en-GB" b="1" dirty="0"/>
              <a:t/>
            </a:r>
            <a:br>
              <a:rPr lang="en-GB" b="1" dirty="0"/>
            </a:br>
            <a:endParaRPr lang="te-IN" dirty="0"/>
          </a:p>
        </p:txBody>
      </p:sp>
      <p:sp>
        <p:nvSpPr>
          <p:cNvPr id="3" name="TextBox 2"/>
          <p:cNvSpPr txBox="1"/>
          <p:nvPr/>
        </p:nvSpPr>
        <p:spPr>
          <a:xfrm>
            <a:off x="467544" y="2060848"/>
            <a:ext cx="8352928" cy="2862322"/>
          </a:xfrm>
          <a:prstGeom prst="rect">
            <a:avLst/>
          </a:prstGeom>
          <a:noFill/>
        </p:spPr>
        <p:txBody>
          <a:bodyPr wrap="square" rtlCol="0">
            <a:spAutoFit/>
          </a:bodyPr>
          <a:lstStyle/>
          <a:p>
            <a:pPr fontAlgn="base"/>
            <a:r>
              <a:rPr lang="en-GB" dirty="0"/>
              <a:t>The keyboard matrix can be any size from 2x2 to 8x8.</a:t>
            </a:r>
          </a:p>
          <a:p>
            <a:pPr fontAlgn="base"/>
            <a:r>
              <a:rPr lang="en-GB" dirty="0"/>
              <a:t> </a:t>
            </a:r>
          </a:p>
          <a:p>
            <a:pPr fontAlgn="base"/>
            <a:r>
              <a:rPr lang="en-GB" dirty="0"/>
              <a:t> Pins SL2-SL0 sequentially scan each column through a counting operation.</a:t>
            </a:r>
          </a:p>
          <a:p>
            <a:pPr lvl="1" fontAlgn="base"/>
            <a:r>
              <a:rPr lang="en-GB" dirty="0"/>
              <a:t> The 74LS138 drives 0's on one line at a time.</a:t>
            </a:r>
          </a:p>
          <a:p>
            <a:pPr lvl="1" fontAlgn="base"/>
            <a:r>
              <a:rPr lang="en-GB" dirty="0"/>
              <a:t> The 8279 scans RL pins synchronously with the scan.</a:t>
            </a:r>
          </a:p>
          <a:p>
            <a:pPr lvl="1" fontAlgn="base"/>
            <a:r>
              <a:rPr lang="en-GB" dirty="0"/>
              <a:t> RL pins incorporate internal pull-ups, no need for external resistor pull-ups.</a:t>
            </a:r>
          </a:p>
          <a:p>
            <a:pPr fontAlgn="base"/>
            <a:r>
              <a:rPr lang="en-GB" dirty="0"/>
              <a:t> </a:t>
            </a:r>
          </a:p>
          <a:p>
            <a:pPr fontAlgn="base"/>
            <a:r>
              <a:rPr lang="en-GB" dirty="0"/>
              <a:t> Unlike the 82C55, the 8279 must be programmed first.</a:t>
            </a:r>
          </a:p>
          <a:p>
            <a:endParaRPr lang="te-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581128"/>
            <a:ext cx="8496944" cy="2276872"/>
          </a:xfrm>
          <a:prstGeom prst="rect">
            <a:avLst/>
          </a:prstGeom>
        </p:spPr>
      </p:pic>
    </p:spTree>
    <p:extLst>
      <p:ext uri="{BB962C8B-B14F-4D97-AF65-F5344CB8AC3E}">
        <p14:creationId xmlns:p14="http://schemas.microsoft.com/office/powerpoint/2010/main" val="4167566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222</TotalTime>
  <Words>975</Words>
  <Application>Microsoft Office PowerPoint</Application>
  <PresentationFormat>On-screen Show (4:3)</PresentationFormat>
  <Paragraphs>153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Hardcover</vt:lpstr>
      <vt:lpstr>PowerPoint Presentation</vt:lpstr>
      <vt:lpstr>Abstract</vt:lpstr>
      <vt:lpstr>PowerPoint Presentation</vt:lpstr>
      <vt:lpstr>PowerPoint Presentation</vt:lpstr>
      <vt:lpstr>Programmable Keyboard/Display Interface - 8279 </vt:lpstr>
      <vt:lpstr>Procedure </vt:lpstr>
      <vt:lpstr>Pinout Definition 8279</vt:lpstr>
      <vt:lpstr>8279 Interfaced to the 8088(8086) </vt:lpstr>
      <vt:lpstr>Keyboard Interface of 8279 </vt:lpstr>
      <vt:lpstr>  Keyboard Interface of 8279  </vt:lpstr>
      <vt:lpstr>Keyboard Interface of 8279 </vt:lpstr>
      <vt:lpstr>16x2 LCD</vt:lpstr>
      <vt:lpstr>Character lcd working, Pinout and description</vt:lpstr>
      <vt:lpstr>PowerPoint Presentation</vt:lpstr>
      <vt:lpstr>PowerPoint Presentation</vt:lpstr>
      <vt:lpstr>PowerPoint Presentation</vt:lpstr>
      <vt:lpstr>PowerPoint Presentation</vt:lpstr>
      <vt:lpstr>4x3 Keypad</vt:lpstr>
      <vt:lpstr>Procedure(Identifying the keypad pins) </vt:lpstr>
      <vt:lpstr>NOTE</vt:lpstr>
      <vt:lpstr>PowerPoint Presentation</vt:lpstr>
      <vt:lpstr>Interfacing Keypad and LCD in Aurdino</vt:lpstr>
      <vt:lpstr>PowerPoint Presentation</vt:lpstr>
      <vt:lpstr>PowerPoint Presentation</vt:lpstr>
      <vt:lpstr>6x2 lcd in 4-bit mode with Arduino </vt:lpstr>
      <vt:lpstr>PowerPoint Presentation</vt:lpstr>
      <vt:lpstr>Code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Jagmohan Singh</dc:creator>
  <cp:lastModifiedBy>AKHIL REDDY</cp:lastModifiedBy>
  <cp:revision>23</cp:revision>
  <dcterms:created xsi:type="dcterms:W3CDTF">2015-03-08T12:35:43Z</dcterms:created>
  <dcterms:modified xsi:type="dcterms:W3CDTF">2015-04-21T07:20:52Z</dcterms:modified>
</cp:coreProperties>
</file>