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4" r:id="rId6"/>
    <p:sldId id="259" r:id="rId7"/>
    <p:sldId id="265" r:id="rId8"/>
    <p:sldId id="267" r:id="rId9"/>
    <p:sldId id="268" r:id="rId10"/>
    <p:sldId id="269" r:id="rId11"/>
    <p:sldId id="270" r:id="rId12"/>
    <p:sldId id="263" r:id="rId13"/>
  </p:sldIdLst>
  <p:sldSz cx="9144000" cy="6858000" type="screen4x3"/>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6A49A1-46AE-49EC-B537-8AA966BC9D19}" type="datetimeFigureOut">
              <a:rPr lang="en-US" smtClean="0"/>
              <a:pPr/>
              <a:t>2016-04-24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ABC83-1312-4E5D-8006-0B49EC84ED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6A49A1-46AE-49EC-B537-8AA966BC9D19}" type="datetimeFigureOut">
              <a:rPr lang="en-US" smtClean="0"/>
              <a:pPr/>
              <a:t>2016-04-24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ABC83-1312-4E5D-8006-0B49EC84ED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6A49A1-46AE-49EC-B537-8AA966BC9D19}" type="datetimeFigureOut">
              <a:rPr lang="en-US" smtClean="0"/>
              <a:pPr/>
              <a:t>2016-04-24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ABC83-1312-4E5D-8006-0B49EC84ED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6A49A1-46AE-49EC-B537-8AA966BC9D19}" type="datetimeFigureOut">
              <a:rPr lang="en-US" smtClean="0"/>
              <a:pPr/>
              <a:t>2016-04-24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ABC83-1312-4E5D-8006-0B49EC84ED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6A49A1-46AE-49EC-B537-8AA966BC9D19}" type="datetimeFigureOut">
              <a:rPr lang="en-US" smtClean="0"/>
              <a:pPr/>
              <a:t>2016-04-24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ABC83-1312-4E5D-8006-0B49EC84ED2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6A49A1-46AE-49EC-B537-8AA966BC9D19}" type="datetimeFigureOut">
              <a:rPr lang="en-US" smtClean="0"/>
              <a:pPr/>
              <a:t>2016-04-24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ABC83-1312-4E5D-8006-0B49EC84ED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6A49A1-46AE-49EC-B537-8AA966BC9D19}" type="datetimeFigureOut">
              <a:rPr lang="en-US" smtClean="0"/>
              <a:pPr/>
              <a:t>2016-04-24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1ABC83-1312-4E5D-8006-0B49EC84ED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6A49A1-46AE-49EC-B537-8AA966BC9D19}" type="datetimeFigureOut">
              <a:rPr lang="en-US" smtClean="0"/>
              <a:pPr/>
              <a:t>2016-04-24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1ABC83-1312-4E5D-8006-0B49EC84ED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A49A1-46AE-49EC-B537-8AA966BC9D19}" type="datetimeFigureOut">
              <a:rPr lang="en-US" smtClean="0"/>
              <a:pPr/>
              <a:t>2016-04-24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1ABC83-1312-4E5D-8006-0B49EC84ED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6A49A1-46AE-49EC-B537-8AA966BC9D19}" type="datetimeFigureOut">
              <a:rPr lang="en-US" smtClean="0"/>
              <a:pPr/>
              <a:t>2016-04-24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ABC83-1312-4E5D-8006-0B49EC84ED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6A49A1-46AE-49EC-B537-8AA966BC9D19}" type="datetimeFigureOut">
              <a:rPr lang="en-US" smtClean="0"/>
              <a:pPr/>
              <a:t>2016-04-24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ABC83-1312-4E5D-8006-0B49EC84ED2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A49A1-46AE-49EC-B537-8AA966BC9D19}" type="datetimeFigureOut">
              <a:rPr lang="en-US" smtClean="0"/>
              <a:pPr/>
              <a:t>2016-04-24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1ABC83-1312-4E5D-8006-0B49EC84ED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s://www.elprocus.com/infrared-ir-sensor-circuit-and-work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772400" cy="1470025"/>
          </a:xfrm>
        </p:spPr>
        <p:txBody>
          <a:bodyPr>
            <a:normAutofit fontScale="90000"/>
          </a:bodyPr>
          <a:lstStyle/>
          <a:p>
            <a:r>
              <a:rPr lang="en-US" dirty="0" smtClean="0"/>
              <a:t/>
            </a:r>
            <a:br>
              <a:rPr lang="en-US" dirty="0" smtClean="0"/>
            </a:br>
            <a:r>
              <a:rPr lang="en-US" b="1" dirty="0" smtClean="0"/>
              <a:t> SMART TRAFFIC LIGHT CONTROL SYSTEM </a:t>
            </a:r>
            <a:endParaRPr lang="en-US" b="1" dirty="0"/>
          </a:p>
        </p:txBody>
      </p:sp>
      <p:sp>
        <p:nvSpPr>
          <p:cNvPr id="7" name="Subtitle 2"/>
          <p:cNvSpPr>
            <a:spLocks noGrp="1"/>
          </p:cNvSpPr>
          <p:nvPr>
            <p:ph type="subTitle" idx="1"/>
          </p:nvPr>
        </p:nvSpPr>
        <p:spPr>
          <a:xfrm>
            <a:off x="1371600" y="4419600"/>
            <a:ext cx="6400800" cy="1752600"/>
          </a:xfrm>
        </p:spPr>
        <p:txBody>
          <a:bodyPr>
            <a:normAutofit lnSpcReduction="10000"/>
          </a:bodyPr>
          <a:lstStyle/>
          <a:p>
            <a:pPr algn="just"/>
            <a:r>
              <a:rPr lang="en-US" sz="2400" b="1" dirty="0" smtClean="0">
                <a:solidFill>
                  <a:schemeClr val="tx1">
                    <a:lumMod val="85000"/>
                    <a:lumOff val="15000"/>
                  </a:schemeClr>
                </a:solidFill>
              </a:rPr>
              <a:t>GROUP MEMBERS:</a:t>
            </a:r>
          </a:p>
          <a:p>
            <a:pPr marL="457200" indent="-457200" algn="just">
              <a:buAutoNum type="arabicPeriod"/>
            </a:pPr>
            <a:r>
              <a:rPr lang="en-US" sz="2400" b="1" dirty="0" smtClean="0">
                <a:solidFill>
                  <a:schemeClr val="tx1">
                    <a:lumMod val="85000"/>
                    <a:lumOff val="15000"/>
                  </a:schemeClr>
                </a:solidFill>
              </a:rPr>
              <a:t>Jagmohan Singh 13BCE1056</a:t>
            </a:r>
          </a:p>
          <a:p>
            <a:pPr marL="457200" indent="-457200" algn="just">
              <a:buAutoNum type="arabicPeriod"/>
            </a:pPr>
            <a:r>
              <a:rPr lang="en-US" sz="2400" b="1" dirty="0" smtClean="0">
                <a:solidFill>
                  <a:schemeClr val="tx1">
                    <a:lumMod val="85000"/>
                    <a:lumOff val="15000"/>
                  </a:schemeClr>
                </a:solidFill>
              </a:rPr>
              <a:t>Marla Akhil Reddy 13BCE1078</a:t>
            </a:r>
            <a:endParaRPr lang="en-US" sz="2400" b="1" dirty="0" smtClean="0">
              <a:solidFill>
                <a:schemeClr val="tx1">
                  <a:lumMod val="85000"/>
                  <a:lumOff val="15000"/>
                </a:schemeClr>
              </a:solidFill>
            </a:endParaRPr>
          </a:p>
          <a:p>
            <a:pPr algn="just"/>
            <a:r>
              <a:rPr lang="en-US" sz="2400" b="1" dirty="0">
                <a:solidFill>
                  <a:srgbClr val="C00000"/>
                </a:solidFill>
              </a:rPr>
              <a:t>	</a:t>
            </a:r>
          </a:p>
        </p:txBody>
      </p:sp>
      <p:pic>
        <p:nvPicPr>
          <p:cNvPr id="4" name="Picture 2"/>
          <p:cNvPicPr>
            <a:picLocks noChangeAspect="1" noChangeArrowheads="1"/>
          </p:cNvPicPr>
          <p:nvPr/>
        </p:nvPicPr>
        <p:blipFill>
          <a:blip r:embed="rId2" cstate="print"/>
          <a:srcRect/>
          <a:stretch>
            <a:fillRect/>
          </a:stretch>
        </p:blipFill>
        <p:spPr bwMode="auto">
          <a:xfrm>
            <a:off x="6251897" y="4880259"/>
            <a:ext cx="2705446" cy="187220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Constraints</a:t>
            </a:r>
            <a:endParaRPr lang="en-IN"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Traffic congestion needs to happens for deploying this technique.</a:t>
            </a:r>
          </a:p>
          <a:p>
            <a:pPr>
              <a:buFont typeface="Courier New" panose="02070309020205020404" pitchFamily="49" charset="0"/>
              <a:buChar char="o"/>
            </a:pPr>
            <a:r>
              <a:rPr lang="en-US" dirty="0" smtClean="0"/>
              <a:t>Only aiming at VIP/Ambulance vehicles.</a:t>
            </a:r>
          </a:p>
          <a:p>
            <a:pPr>
              <a:buFont typeface="Courier New" panose="02070309020205020404" pitchFamily="49" charset="0"/>
              <a:buChar char="o"/>
            </a:pPr>
            <a:r>
              <a:rPr lang="en-US" dirty="0" smtClean="0"/>
              <a:t>Works using IR so restricted to particular radius.</a:t>
            </a:r>
          </a:p>
          <a:p>
            <a:pPr>
              <a:buFont typeface="Courier New" panose="02070309020205020404" pitchFamily="49" charset="0"/>
              <a:buChar char="o"/>
            </a:pPr>
            <a:r>
              <a:rPr lang="en-US" dirty="0" smtClean="0"/>
              <a:t>Only applicable to Tier-1 city with traffic lights already installed.</a:t>
            </a:r>
          </a:p>
        </p:txBody>
      </p:sp>
    </p:spTree>
    <p:extLst>
      <p:ext uri="{BB962C8B-B14F-4D97-AF65-F5344CB8AC3E}">
        <p14:creationId xmlns:p14="http://schemas.microsoft.com/office/powerpoint/2010/main" val="3300644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Improvement</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In future this project can be implemented to each and every vehicle irrespective of the priority.</a:t>
            </a:r>
          </a:p>
          <a:p>
            <a:r>
              <a:rPr lang="en-US" dirty="0" smtClean="0"/>
              <a:t>IR can be replaced by GPS modules to increase the effectiveness and span of the connection.</a:t>
            </a:r>
          </a:p>
          <a:p>
            <a:r>
              <a:rPr lang="en-US" dirty="0" smtClean="0"/>
              <a:t> It can be use as a tracking device by the company to seek their employees current positions, like pizza delivery or e-kart suppliers etc.</a:t>
            </a:r>
          </a:p>
          <a:p>
            <a:r>
              <a:rPr lang="en-US" dirty="0" smtClean="0"/>
              <a:t>By using the tracking sensor we can implement our own traffic cloud system to help user to navigate through less clumsy path.</a:t>
            </a:r>
            <a:endParaRPr lang="en-IN" dirty="0"/>
          </a:p>
        </p:txBody>
      </p:sp>
    </p:spTree>
    <p:extLst>
      <p:ext uri="{BB962C8B-B14F-4D97-AF65-F5344CB8AC3E}">
        <p14:creationId xmlns:p14="http://schemas.microsoft.com/office/powerpoint/2010/main" val="120470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Reference Papers/Web Links</a:t>
            </a:r>
            <a:endParaRPr lang="en-US" b="1" dirty="0"/>
          </a:p>
        </p:txBody>
      </p:sp>
      <p:sp>
        <p:nvSpPr>
          <p:cNvPr id="3" name="Content Placeholder 2"/>
          <p:cNvSpPr>
            <a:spLocks noGrp="1"/>
          </p:cNvSpPr>
          <p:nvPr>
            <p:ph idx="1"/>
          </p:nvPr>
        </p:nvSpPr>
        <p:spPr/>
        <p:txBody>
          <a:bodyPr/>
          <a:lstStyle/>
          <a:p>
            <a:r>
              <a:rPr lang="en-US" dirty="0" smtClean="0">
                <a:hlinkClick r:id="rId2"/>
              </a:rPr>
              <a:t>https://www.elprocus.com/infrared-ir-sensor-circuit-and-working/</a:t>
            </a:r>
            <a:endParaRPr lang="en-US" dirty="0" smtClean="0"/>
          </a:p>
          <a:p>
            <a:r>
              <a:rPr lang="en-US" dirty="0" smtClean="0">
                <a:hlinkClick r:id="rId3"/>
              </a:rPr>
              <a:t>www.google.com</a:t>
            </a:r>
            <a:endParaRPr lang="en-US" dirty="0" smtClean="0"/>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Project Idea</a:t>
            </a:r>
            <a:endParaRPr lang="en-US" b="1" dirty="0"/>
          </a:p>
        </p:txBody>
      </p:sp>
      <p:sp>
        <p:nvSpPr>
          <p:cNvPr id="3" name="Content Placeholder 2"/>
          <p:cNvSpPr>
            <a:spLocks noGrp="1"/>
          </p:cNvSpPr>
          <p:nvPr>
            <p:ph idx="1"/>
          </p:nvPr>
        </p:nvSpPr>
        <p:spPr/>
        <p:txBody>
          <a:bodyPr>
            <a:normAutofit/>
          </a:bodyPr>
          <a:lstStyle/>
          <a:p>
            <a:r>
              <a:rPr lang="en-US" dirty="0" smtClean="0"/>
              <a:t>Considering the heavy traffic congestion on daily basis sometimes emergency vehicles like ambulance get struck in the congestion which complicates the situation. Normal traffic lights are not able to operate according to the requirement of the emergency vehicles. So, our project basically aims to make them operate keeping the track of the emergency situation. </a:t>
            </a:r>
          </a:p>
          <a:p>
            <a:pPr algn="ct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Design/Algorithm</a:t>
            </a:r>
            <a:endParaRPr lang="en-US" b="1" dirty="0"/>
          </a:p>
        </p:txBody>
      </p:sp>
      <p:sp>
        <p:nvSpPr>
          <p:cNvPr id="3" name="Content Placeholder 2"/>
          <p:cNvSpPr>
            <a:spLocks noGrp="1"/>
          </p:cNvSpPr>
          <p:nvPr>
            <p:ph idx="1"/>
          </p:nvPr>
        </p:nvSpPr>
        <p:spPr/>
        <p:txBody>
          <a:bodyPr>
            <a:normAutofit/>
          </a:bodyPr>
          <a:lstStyle/>
          <a:p>
            <a:pPr>
              <a:buNone/>
            </a:pPr>
            <a:r>
              <a:rPr lang="en-US" sz="3500" dirty="0" smtClean="0"/>
              <a:t>   We are basically operating the traffic light based on the interrupt given by the emergency vehicle .So when it gets the interrupt from the ambulance it turns off all the traffic signal apart from one on which the ambulance is coming.</a:t>
            </a:r>
          </a:p>
          <a:p>
            <a:pPr>
              <a:buNone/>
            </a:pPr>
            <a:endParaRPr lang="en-US" dirty="0" smtClean="0"/>
          </a:p>
          <a:p>
            <a:pPr marL="0" indent="0" algn="just">
              <a:buNone/>
            </a:pPr>
            <a:r>
              <a:rPr lang="en-US" dirty="0" smtClean="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b="1" dirty="0" smtClean="0"/>
              <a:t>Proposed-</a:t>
            </a:r>
            <a:r>
              <a:rPr lang="en-US" dirty="0" smtClean="0"/>
              <a:t> In the project </a:t>
            </a:r>
            <a:r>
              <a:rPr lang="en-US" dirty="0" smtClean="0"/>
              <a:t>IR </a:t>
            </a:r>
            <a:r>
              <a:rPr lang="en-US" dirty="0" smtClean="0"/>
              <a:t>transmitter </a:t>
            </a:r>
            <a:r>
              <a:rPr lang="en-US" dirty="0" smtClean="0"/>
              <a:t>is being used which will transmit the code and the receiver will detect it then microcontroller(Arduino) will get an interrupt and it will stop the normal functioning of the traffic signal and free the path of the ambulance by making the light green. </a:t>
            </a:r>
          </a:p>
          <a:p>
            <a:pPr marL="0" indent="0" algn="just">
              <a:buNone/>
            </a:pPr>
            <a:endParaRPr lang="en-US" dirty="0" smtClean="0"/>
          </a:p>
          <a:p>
            <a:pPr marL="0" indent="0" algn="just">
              <a:buNone/>
            </a:pPr>
            <a:r>
              <a:rPr lang="en-US" b="1" dirty="0" smtClean="0"/>
              <a:t>CCN components to be applied-</a:t>
            </a:r>
          </a:p>
          <a:p>
            <a:pPr marL="0" indent="0" algn="just">
              <a:buNone/>
            </a:pPr>
            <a:r>
              <a:rPr lang="en-US" dirty="0" smtClean="0"/>
              <a:t>Source encoding and Decoding and error detection like checksum and parity Checker.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Design Schematic/Flow Diagram/Block Diagram</a:t>
            </a:r>
            <a:endParaRPr lang="en-US" b="1" dirty="0"/>
          </a:p>
        </p:txBody>
      </p:sp>
      <p:sp>
        <p:nvSpPr>
          <p:cNvPr id="3" name="Content Placeholder 2"/>
          <p:cNvSpPr>
            <a:spLocks noGrp="1"/>
          </p:cNvSpPr>
          <p:nvPr>
            <p:ph idx="1"/>
          </p:nvPr>
        </p:nvSpPr>
        <p:spPr/>
        <p:txBody>
          <a:bodyPr/>
          <a:lstStyle/>
          <a:p>
            <a:endParaRPr lang="en-US" dirty="0" smtClean="0"/>
          </a:p>
          <a:p>
            <a:endParaRPr lang="en-US" dirty="0"/>
          </a:p>
        </p:txBody>
      </p:sp>
      <p:sp>
        <p:nvSpPr>
          <p:cNvPr id="5" name="Rectangle 4"/>
          <p:cNvSpPr/>
          <p:nvPr/>
        </p:nvSpPr>
        <p:spPr>
          <a:xfrm>
            <a:off x="685800" y="1828800"/>
            <a:ext cx="2971800" cy="13716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lvl="0"/>
            <a:r>
              <a:rPr lang="en-US" dirty="0" smtClean="0"/>
              <a:t>Initially the Traffic light will work normally</a:t>
            </a:r>
            <a:endParaRPr lang="en-US" dirty="0"/>
          </a:p>
        </p:txBody>
      </p:sp>
      <p:sp>
        <p:nvSpPr>
          <p:cNvPr id="12" name="Rectangle 11"/>
          <p:cNvSpPr/>
          <p:nvPr/>
        </p:nvSpPr>
        <p:spPr>
          <a:xfrm>
            <a:off x="5181600" y="1828800"/>
            <a:ext cx="259080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dirty="0" smtClean="0"/>
              <a:t>Ambulance will transmit the IR signal</a:t>
            </a:r>
            <a:endParaRPr lang="en-US" dirty="0"/>
          </a:p>
        </p:txBody>
      </p:sp>
      <p:sp>
        <p:nvSpPr>
          <p:cNvPr id="19" name="Rectangle 18"/>
          <p:cNvSpPr/>
          <p:nvPr/>
        </p:nvSpPr>
        <p:spPr>
          <a:xfrm>
            <a:off x="5181600" y="3962400"/>
            <a:ext cx="2971800" cy="1447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dirty="0" smtClean="0"/>
              <a:t>When the IR signal is received it will give an interrupt to the arduino</a:t>
            </a:r>
            <a:endParaRPr lang="en-US" dirty="0"/>
          </a:p>
        </p:txBody>
      </p:sp>
      <p:sp>
        <p:nvSpPr>
          <p:cNvPr id="24" name="Rounded Rectangle 23"/>
          <p:cNvSpPr/>
          <p:nvPr/>
        </p:nvSpPr>
        <p:spPr>
          <a:xfrm>
            <a:off x="914400" y="38862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dirty="0" smtClean="0"/>
              <a:t>After receiving the interrupt the arduino will stop the normal functioning of traffic light and clear the way for the ambulance.</a:t>
            </a:r>
            <a:endParaRPr lang="en-US" dirty="0"/>
          </a:p>
        </p:txBody>
      </p:sp>
      <p:sp>
        <p:nvSpPr>
          <p:cNvPr id="28" name="Left Arrow 27"/>
          <p:cNvSpPr/>
          <p:nvPr/>
        </p:nvSpPr>
        <p:spPr>
          <a:xfrm>
            <a:off x="3657600" y="4419600"/>
            <a:ext cx="1524000" cy="457200"/>
          </a:xfrm>
          <a:prstGeom prst="lef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9" name="Right Arrow 28"/>
          <p:cNvSpPr/>
          <p:nvPr/>
        </p:nvSpPr>
        <p:spPr>
          <a:xfrm>
            <a:off x="3657600" y="2286000"/>
            <a:ext cx="1524000" cy="457200"/>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Down Arrow 29"/>
          <p:cNvSpPr/>
          <p:nvPr/>
        </p:nvSpPr>
        <p:spPr>
          <a:xfrm>
            <a:off x="6248400" y="3200400"/>
            <a:ext cx="457200" cy="7620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9218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 </a:t>
            </a:r>
            <a:r>
              <a:rPr lang="en-US" b="1" dirty="0" smtClean="0"/>
              <a:t>Used (S/w, H/w)</a:t>
            </a:r>
            <a:endParaRPr lang="en-US" b="1" dirty="0"/>
          </a:p>
        </p:txBody>
      </p:sp>
      <p:sp>
        <p:nvSpPr>
          <p:cNvPr id="3" name="Content Placeholder 2"/>
          <p:cNvSpPr>
            <a:spLocks noGrp="1"/>
          </p:cNvSpPr>
          <p:nvPr>
            <p:ph idx="1"/>
          </p:nvPr>
        </p:nvSpPr>
        <p:spPr>
          <a:xfrm>
            <a:off x="304800" y="1295400"/>
            <a:ext cx="8686800" cy="4830763"/>
          </a:xfrm>
        </p:spPr>
        <p:txBody>
          <a:bodyPr>
            <a:normAutofit fontScale="77500" lnSpcReduction="20000"/>
          </a:bodyPr>
          <a:lstStyle/>
          <a:p>
            <a:pPr marL="0" indent="0" algn="just">
              <a:buNone/>
            </a:pPr>
            <a:r>
              <a:rPr lang="en-US" b="1" dirty="0" smtClean="0"/>
              <a:t>Hardware components-</a:t>
            </a:r>
          </a:p>
          <a:p>
            <a:pPr marL="0" indent="0" algn="just"/>
            <a:r>
              <a:rPr lang="en-US" dirty="0" smtClean="0"/>
              <a:t>IR module</a:t>
            </a:r>
          </a:p>
          <a:p>
            <a:pPr marL="0" indent="0" algn="just"/>
            <a:r>
              <a:rPr lang="en-US" dirty="0" smtClean="0"/>
              <a:t> Arduino</a:t>
            </a:r>
          </a:p>
          <a:p>
            <a:pPr marL="0" indent="0" algn="just"/>
            <a:r>
              <a:rPr lang="en-US" dirty="0" smtClean="0"/>
              <a:t>Breadboard</a:t>
            </a:r>
          </a:p>
          <a:p>
            <a:pPr marL="0" indent="0" algn="just"/>
            <a:r>
              <a:rPr lang="en-US" dirty="0" smtClean="0"/>
              <a:t>lEDs, Resistors</a:t>
            </a:r>
          </a:p>
          <a:p>
            <a:pPr marL="0" indent="0" algn="just"/>
            <a:r>
              <a:rPr lang="en-US" dirty="0" smtClean="0"/>
              <a:t>Jumper and connecting wires.</a:t>
            </a:r>
          </a:p>
          <a:p>
            <a:pPr marL="0" indent="0" algn="just"/>
            <a:endParaRPr lang="en-US" dirty="0" smtClean="0"/>
          </a:p>
          <a:p>
            <a:pPr marL="0" indent="0" algn="just"/>
            <a:r>
              <a:rPr lang="en-US" b="1" dirty="0" smtClean="0"/>
              <a:t>Software Used-</a:t>
            </a:r>
          </a:p>
          <a:p>
            <a:pPr marL="0" indent="0" algn="just"/>
            <a:r>
              <a:rPr lang="en-US" dirty="0" smtClean="0"/>
              <a:t>Arduino(IDE)</a:t>
            </a:r>
          </a:p>
          <a:p>
            <a:pPr marL="0" indent="0" algn="just"/>
            <a:endParaRPr lang="en-US" dirty="0" smtClean="0"/>
          </a:p>
          <a:p>
            <a:pPr marL="0" indent="0" algn="just"/>
            <a:r>
              <a:rPr lang="en-US" dirty="0" smtClean="0"/>
              <a:t>Cost Estimated- Around 250 if we use a general micro controller instead of Arduino.</a:t>
            </a:r>
          </a:p>
          <a:p>
            <a:pPr marL="0" indent="0" algn="just"/>
            <a:endParaRPr lang="en-US" dirty="0" smtClean="0"/>
          </a:p>
          <a:p>
            <a:pPr marL="0" indent="0" algn="just">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 </a:t>
            </a:r>
            <a:r>
              <a:rPr lang="en-US" b="1" dirty="0" smtClean="0"/>
              <a:t>Done</a:t>
            </a:r>
            <a:endParaRPr lang="en-US" b="1" dirty="0"/>
          </a:p>
        </p:txBody>
      </p:sp>
      <p:sp>
        <p:nvSpPr>
          <p:cNvPr id="3" name="Content Placeholder 2"/>
          <p:cNvSpPr>
            <a:spLocks noGrp="1"/>
          </p:cNvSpPr>
          <p:nvPr>
            <p:ph idx="1"/>
          </p:nvPr>
        </p:nvSpPr>
        <p:spPr/>
        <p:txBody>
          <a:bodyPr/>
          <a:lstStyle/>
          <a:p>
            <a:r>
              <a:rPr lang="en-US" dirty="0" smtClean="0"/>
              <a:t>Whenever there is no emergency vehicle like ambulance, the traffic system will work as usual but when vehicle comes it will turn on the green light(according to program) so ambulance will not have to wait.</a:t>
            </a:r>
          </a:p>
          <a:p>
            <a:r>
              <a:rPr lang="en-US" dirty="0" smtClean="0"/>
              <a:t>For making it full proof, source encoding and error detection </a:t>
            </a:r>
            <a:r>
              <a:rPr lang="en-US" dirty="0" smtClean="0"/>
              <a:t>is done </a:t>
            </a:r>
            <a:r>
              <a:rPr lang="en-US" dirty="0" smtClean="0"/>
              <a:t>by assigning a specific code to ambulance.</a:t>
            </a:r>
          </a:p>
          <a:p>
            <a:endParaRPr lang="en-US" dirty="0"/>
          </a:p>
        </p:txBody>
      </p:sp>
    </p:spTree>
    <p:extLst>
      <p:ext uri="{BB962C8B-B14F-4D97-AF65-F5344CB8AC3E}">
        <p14:creationId xmlns:p14="http://schemas.microsoft.com/office/powerpoint/2010/main" val="1232977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1143000"/>
          </a:xfrm>
        </p:spPr>
        <p:txBody>
          <a:bodyPr/>
          <a:lstStyle/>
          <a:p>
            <a:r>
              <a:rPr lang="en-US" dirty="0" smtClean="0"/>
              <a:t>USE CASES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021438099"/>
              </p:ext>
            </p:extLst>
          </p:nvPr>
        </p:nvGraphicFramePr>
        <p:xfrm>
          <a:off x="457200" y="1005840"/>
          <a:ext cx="7848600" cy="5394960"/>
        </p:xfrm>
        <a:graphic>
          <a:graphicData uri="http://schemas.openxmlformats.org/drawingml/2006/table">
            <a:tbl>
              <a:tblPr firstRow="1" bandRow="1">
                <a:tableStyleId>{5C22544A-7EE6-4342-B048-85BDC9FD1C3A}</a:tableStyleId>
              </a:tblPr>
              <a:tblGrid>
                <a:gridCol w="2616200"/>
                <a:gridCol w="2616200"/>
                <a:gridCol w="2616200"/>
              </a:tblGrid>
              <a:tr h="137160">
                <a:tc>
                  <a:txBody>
                    <a:bodyPr/>
                    <a:lstStyle/>
                    <a:p>
                      <a:r>
                        <a:rPr lang="en-US" dirty="0" err="1" smtClean="0"/>
                        <a:t>S.No</a:t>
                      </a:r>
                      <a:endParaRPr lang="en-IN" dirty="0"/>
                    </a:p>
                  </a:txBody>
                  <a:tcPr/>
                </a:tc>
                <a:tc>
                  <a:txBody>
                    <a:bodyPr/>
                    <a:lstStyle/>
                    <a:p>
                      <a:r>
                        <a:rPr lang="en-US" dirty="0" smtClean="0"/>
                        <a:t>USE CASE</a:t>
                      </a:r>
                      <a:endParaRPr lang="en-IN" dirty="0"/>
                    </a:p>
                  </a:txBody>
                  <a:tcPr/>
                </a:tc>
                <a:tc>
                  <a:txBody>
                    <a:bodyPr/>
                    <a:lstStyle/>
                    <a:p>
                      <a:r>
                        <a:rPr lang="en-US" dirty="0" smtClean="0"/>
                        <a:t>DESCRIPTION</a:t>
                      </a:r>
                      <a:endParaRPr lang="en-IN" dirty="0"/>
                    </a:p>
                  </a:txBody>
                  <a:tcPr/>
                </a:tc>
              </a:tr>
              <a:tr h="370840">
                <a:tc>
                  <a:txBody>
                    <a:bodyPr/>
                    <a:lstStyle/>
                    <a:p>
                      <a:r>
                        <a:rPr lang="en-US" dirty="0" smtClean="0"/>
                        <a:t>1</a:t>
                      </a:r>
                      <a:endParaRPr lang="en-IN" dirty="0"/>
                    </a:p>
                  </a:txBody>
                  <a:tcPr/>
                </a:tc>
                <a:tc>
                  <a:txBody>
                    <a:bodyPr/>
                    <a:lstStyle/>
                    <a:p>
                      <a:r>
                        <a:rPr lang="en-US" dirty="0" smtClean="0"/>
                        <a:t>AMBULANCE SYSTEM</a:t>
                      </a:r>
                      <a:endParaRPr lang="en-IN" dirty="0"/>
                    </a:p>
                  </a:txBody>
                  <a:tcPr/>
                </a:tc>
                <a:tc>
                  <a:txBody>
                    <a:bodyPr/>
                    <a:lstStyle/>
                    <a:p>
                      <a:r>
                        <a:rPr lang="en-US" dirty="0" smtClean="0"/>
                        <a:t>Thi</a:t>
                      </a:r>
                      <a:r>
                        <a:rPr lang="en-US" baseline="0" dirty="0" smtClean="0"/>
                        <a:t>s is deployed to manage the tracking system for each and every ambulance.</a:t>
                      </a:r>
                      <a:endParaRPr lang="en-IN" dirty="0"/>
                    </a:p>
                  </a:txBody>
                  <a:tcPr/>
                </a:tc>
              </a:tr>
              <a:tr h="370840">
                <a:tc>
                  <a:txBody>
                    <a:bodyPr/>
                    <a:lstStyle/>
                    <a:p>
                      <a:r>
                        <a:rPr lang="en-US" dirty="0" smtClean="0"/>
                        <a:t>2</a:t>
                      </a:r>
                      <a:endParaRPr lang="en-IN" dirty="0"/>
                    </a:p>
                  </a:txBody>
                  <a:tcPr/>
                </a:tc>
                <a:tc>
                  <a:txBody>
                    <a:bodyPr/>
                    <a:lstStyle/>
                    <a:p>
                      <a:r>
                        <a:rPr lang="en-US" dirty="0" smtClean="0"/>
                        <a:t>TRAFFIC LIGHT CONTROL SYSTEM</a:t>
                      </a:r>
                      <a:endParaRPr lang="en-IN" dirty="0"/>
                    </a:p>
                  </a:txBody>
                  <a:tcPr/>
                </a:tc>
                <a:tc>
                  <a:txBody>
                    <a:bodyPr/>
                    <a:lstStyle/>
                    <a:p>
                      <a:r>
                        <a:rPr lang="en-US" dirty="0" smtClean="0"/>
                        <a:t>It is used</a:t>
                      </a:r>
                      <a:r>
                        <a:rPr lang="en-US" baseline="0" dirty="0" smtClean="0"/>
                        <a:t> to toggle and control the traffic lights.</a:t>
                      </a:r>
                      <a:endParaRPr lang="en-IN" dirty="0"/>
                    </a:p>
                  </a:txBody>
                  <a:tcPr/>
                </a:tc>
              </a:tr>
              <a:tr h="370840">
                <a:tc>
                  <a:txBody>
                    <a:bodyPr/>
                    <a:lstStyle/>
                    <a:p>
                      <a:r>
                        <a:rPr lang="en-US" dirty="0" smtClean="0"/>
                        <a:t>3</a:t>
                      </a:r>
                      <a:endParaRPr lang="en-IN" dirty="0"/>
                    </a:p>
                  </a:txBody>
                  <a:tcPr/>
                </a:tc>
                <a:tc>
                  <a:txBody>
                    <a:bodyPr/>
                    <a:lstStyle/>
                    <a:p>
                      <a:r>
                        <a:rPr lang="en-US" dirty="0" smtClean="0"/>
                        <a:t>IR RECIVER/TRANSMITTER</a:t>
                      </a:r>
                      <a:r>
                        <a:rPr lang="en-US" baseline="0" dirty="0" smtClean="0"/>
                        <a:t> SYSTEM</a:t>
                      </a:r>
                      <a:endParaRPr lang="en-IN" dirty="0"/>
                    </a:p>
                  </a:txBody>
                  <a:tcPr/>
                </a:tc>
                <a:tc>
                  <a:txBody>
                    <a:bodyPr/>
                    <a:lstStyle/>
                    <a:p>
                      <a:r>
                        <a:rPr lang="en-US" dirty="0" smtClean="0"/>
                        <a:t>This system</a:t>
                      </a:r>
                      <a:r>
                        <a:rPr lang="en-US" baseline="0" dirty="0" smtClean="0"/>
                        <a:t> helps users to send and receive IR signals to the nearby sub-system telling about their position in traffic.</a:t>
                      </a:r>
                      <a:endParaRPr lang="en-IN" dirty="0"/>
                    </a:p>
                  </a:txBody>
                  <a:tcPr/>
                </a:tc>
              </a:tr>
              <a:tr h="370840">
                <a:tc>
                  <a:txBody>
                    <a:bodyPr/>
                    <a:lstStyle/>
                    <a:p>
                      <a:r>
                        <a:rPr lang="en-US" dirty="0" smtClean="0"/>
                        <a:t>4</a:t>
                      </a:r>
                      <a:endParaRPr lang="en-IN" dirty="0"/>
                    </a:p>
                  </a:txBody>
                  <a:tcPr/>
                </a:tc>
                <a:tc>
                  <a:txBody>
                    <a:bodyPr/>
                    <a:lstStyle/>
                    <a:p>
                      <a:r>
                        <a:rPr lang="en-US" dirty="0" smtClean="0"/>
                        <a:t>TRAFFIC CONGESTION CONTROL SYSTEM</a:t>
                      </a:r>
                      <a:endParaRPr lang="en-IN" dirty="0"/>
                    </a:p>
                  </a:txBody>
                  <a:tcPr/>
                </a:tc>
                <a:tc>
                  <a:txBody>
                    <a:bodyPr/>
                    <a:lstStyle/>
                    <a:p>
                      <a:r>
                        <a:rPr lang="en-US" dirty="0" smtClean="0"/>
                        <a:t>This use case plays the vital role in deploying a smooth</a:t>
                      </a:r>
                      <a:r>
                        <a:rPr lang="en-US" baseline="0" dirty="0" smtClean="0"/>
                        <a:t> and perfect traffic system by applying certain algorithms to toggle the traffic lights.</a:t>
                      </a:r>
                      <a:endParaRPr lang="en-IN" dirty="0"/>
                    </a:p>
                  </a:txBody>
                  <a:tcPr/>
                </a:tc>
              </a:tr>
            </a:tbl>
          </a:graphicData>
        </a:graphic>
      </p:graphicFrame>
    </p:spTree>
    <p:extLst>
      <p:ext uri="{BB962C8B-B14F-4D97-AF65-F5344CB8AC3E}">
        <p14:creationId xmlns:p14="http://schemas.microsoft.com/office/powerpoint/2010/main" val="1674537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Model Diagram</a:t>
            </a:r>
            <a:endParaRPr lang="en-IN" dirty="0"/>
          </a:p>
        </p:txBody>
      </p:sp>
      <p:pic>
        <p:nvPicPr>
          <p:cNvPr id="1026" name="Picture 2" descr="http://www.elprocus.com/wp-content/uploads/2015/01/IR-sensor-circuit-diagram.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417638"/>
            <a:ext cx="725922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6866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ITLE OF THE PROJECT)&amp;quot;&quot;/&gt;&lt;property id=&quot;20307&quot; value=&quot;256&quot;/&gt;&lt;/object&gt;&lt;object type=&quot;3&quot; unique_id=&quot;10005&quot;&gt;&lt;property id=&quot;20148&quot; value=&quot;5&quot;/&gt;&lt;property id=&quot;20300&quot; value=&quot;Slide 2 - &amp;quot;ABSTRACT&amp;quot;&quot;/&gt;&lt;property id=&quot;20307&quot; value=&quot;257&quot;/&gt;&lt;/object&gt;&lt;object type=&quot;3&quot; unique_id=&quot;10006&quot;&gt;&lt;property id=&quot;20148&quot; value=&quot;5&quot;/&gt;&lt;property id=&quot;20300&quot; value=&quot;Slide 3 - &amp;quot;CIRCUIT DIAGRAM&amp;quot;&quot;/&gt;&lt;property id=&quot;20307&quot; value=&quot;258&quot;/&gt;&lt;/object&gt;&lt;object type=&quot;3&quot; unique_id=&quot;10007&quot;&gt;&lt;property id=&quot;20148&quot; value=&quot;5&quot;/&gt;&lt;property id=&quot;20300&quot; value=&quot;Slide 4 - &amp;quot;COMPONENTS REQUIRED&amp;quot;&quot;/&gt;&lt;property id=&quot;20307&quot; value=&quot;259&quot;/&gt;&lt;/object&gt;&lt;object type=&quot;3&quot; unique_id=&quot;10008&quot;&gt;&lt;property id=&quot;20148&quot; value=&quot;5&quot;/&gt;&lt;property id=&quot;20300&quot; value=&quot;Slide 5 - &amp;quot;APPLICATIONS&amp;quot;&quot;/&gt;&lt;property id=&quot;20307&quot; value=&quot;260&quot;/&gt;&lt;/object&gt;&lt;object type=&quot;3&quot; unique_id=&quot;10009&quot;&gt;&lt;property id=&quot;20148&quot; value=&quot;5&quot;/&gt;&lt;property id=&quot;20300&quot; value=&quot;Slide 6 - &amp;quot;TIMELINE&amp;quot;&quot;/&gt;&lt;property id=&quot;20307&quot; value=&quot;262&quot;/&gt;&lt;/object&gt;&lt;object type=&quot;3&quot; unique_id=&quot;10010&quot;&gt;&lt;property id=&quot;20148&quot; value=&quot;5&quot;/&gt;&lt;property id=&quot;20300&quot; value=&quot;Slide 7 - &amp;quot;QUESTIONS?&amp;quot;&quot;/&gt;&lt;property id=&quot;20307&quot; value=&quot;263&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1336</TotalTime>
  <Words>537</Words>
  <Application>Microsoft Office PowerPoint</Application>
  <PresentationFormat>On-screen Show (4:3)</PresentationFormat>
  <Paragraphs>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 New</vt:lpstr>
      <vt:lpstr>Office Theme</vt:lpstr>
      <vt:lpstr>  SMART TRAFFIC LIGHT CONTROL SYSTEM </vt:lpstr>
      <vt:lpstr>Project Idea</vt:lpstr>
      <vt:lpstr>Design/Algorithm</vt:lpstr>
      <vt:lpstr>PowerPoint Presentation</vt:lpstr>
      <vt:lpstr>Design Schematic/Flow Diagram/Block Diagram</vt:lpstr>
      <vt:lpstr>Tools Used (S/w, H/w)</vt:lpstr>
      <vt:lpstr>Work Done</vt:lpstr>
      <vt:lpstr>USE CASES</vt:lpstr>
      <vt:lpstr>Working Model Diagram</vt:lpstr>
      <vt:lpstr>Working Constraints</vt:lpstr>
      <vt:lpstr>Future Improvement</vt:lpstr>
      <vt:lpstr>Reference Papers/Web 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Administrator</dc:creator>
  <cp:lastModifiedBy>Jagmohan Singh</cp:lastModifiedBy>
  <cp:revision>89</cp:revision>
  <dcterms:created xsi:type="dcterms:W3CDTF">2013-08-06T16:20:21Z</dcterms:created>
  <dcterms:modified xsi:type="dcterms:W3CDTF">2016-04-24T10:59:43Z</dcterms:modified>
</cp:coreProperties>
</file>