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6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7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8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  <p:sldMasterId id="2147483694" r:id="rId4"/>
    <p:sldMasterId id="2147483712" r:id="rId5"/>
    <p:sldMasterId id="2147483730" r:id="rId6"/>
    <p:sldMasterId id="2147483748" r:id="rId7"/>
    <p:sldMasterId id="2147483766" r:id="rId8"/>
  </p:sldMasterIdLst>
  <p:sldIdLst>
    <p:sldId id="266" r:id="rId9"/>
    <p:sldId id="258" r:id="rId10"/>
    <p:sldId id="259" r:id="rId11"/>
    <p:sldId id="260" r:id="rId12"/>
    <p:sldId id="261" r:id="rId13"/>
    <p:sldId id="257" r:id="rId14"/>
    <p:sldId id="264" r:id="rId15"/>
    <p:sldId id="256" r:id="rId16"/>
    <p:sldId id="262" r:id="rId17"/>
    <p:sldId id="265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-245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e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e-IN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COST(INR) (Based on Market Survey)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e-I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Cost of Helmet</c:v>
                </c:pt>
                <c:pt idx="1">
                  <c:v>Sensors</c:v>
                </c:pt>
                <c:pt idx="2">
                  <c:v>Electrical Systems</c:v>
                </c:pt>
                <c:pt idx="3">
                  <c:v>Helmet mounted display(or Notification)</c:v>
                </c:pt>
                <c:pt idx="4">
                  <c:v>Cooling Chemical Module(Re-usable)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600</c:v>
                </c:pt>
                <c:pt idx="1">
                  <c:v>150</c:v>
                </c:pt>
                <c:pt idx="2">
                  <c:v>300</c:v>
                </c:pt>
                <c:pt idx="3">
                  <c:v>100</c:v>
                </c:pt>
                <c:pt idx="4">
                  <c:v>150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e-IN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e-I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35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2628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40942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2612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96125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7029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9127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09734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41840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23822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6174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23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91525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51441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09663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456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2234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7712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05147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9715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2207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75484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318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49995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08260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2421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53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113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11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36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328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87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460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18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825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243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72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927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225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423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268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888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608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7599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58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0096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8220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299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940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7521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548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470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190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766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3616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49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456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0843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167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880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373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4634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2833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6244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466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3922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65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31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5530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8754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911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2828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7644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782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167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827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6482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21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7050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3481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251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1678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713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26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4074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194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676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0429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68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971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749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3240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0282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8716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94766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0901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27132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6613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378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4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91740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3639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29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82644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03150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08138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0979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3939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92501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18707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3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11652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6098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7153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13935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2607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5896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2403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66491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81330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2223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85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6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4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7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22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21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886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4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1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296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B295-B3ED-4B4C-95C8-C503691AAF10}" type="datetimeFigureOut">
              <a:rPr lang="en-IN" smtClean="0"/>
              <a:t>12-09-2015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13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86753" y="455955"/>
            <a:ext cx="9218166" cy="52629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9600" b="1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GOZWHIT</a:t>
            </a:r>
          </a:p>
          <a:p>
            <a:pPr algn="r"/>
            <a:endParaRPr lang="en-US" sz="8000" b="1" dirty="0" smtClean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r"/>
            <a:r>
              <a:rPr lang="en-US" sz="8000" b="1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 SMART HELMET </a:t>
            </a:r>
          </a:p>
          <a:p>
            <a:pPr algn="r"/>
            <a:r>
              <a:rPr lang="en-US" sz="8000" b="1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FOR</a:t>
            </a:r>
            <a:r>
              <a:rPr lang="en-US" sz="8000" b="1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INDIAN MARKET</a:t>
            </a:r>
            <a:endParaRPr lang="en-US" sz="80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30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6532" y="2278222"/>
            <a:ext cx="1014040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RANGES AND</a:t>
            </a:r>
          </a:p>
          <a:p>
            <a:pPr algn="ctr"/>
            <a:r>
              <a:rPr lang="en-US" sz="7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 </a:t>
            </a:r>
            <a:r>
              <a:rPr lang="en-US" sz="7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FACILITIES</a:t>
            </a:r>
            <a:endParaRPr lang="en-US" sz="7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259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52295"/>
              </p:ext>
            </p:extLst>
          </p:nvPr>
        </p:nvGraphicFramePr>
        <p:xfrm>
          <a:off x="592428" y="502274"/>
          <a:ext cx="10934164" cy="5911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541"/>
                <a:gridCol w="2733541"/>
                <a:gridCol w="2733541"/>
                <a:gridCol w="2733541"/>
              </a:tblGrid>
              <a:tr h="985234"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GOZWHIT-L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GOZWHIT-XL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GOZWHIT-ZXL</a:t>
                      </a:r>
                      <a:endParaRPr lang="en-IN" dirty="0"/>
                    </a:p>
                  </a:txBody>
                  <a:tcPr/>
                </a:tc>
              </a:tr>
              <a:tr h="985234">
                <a:tc>
                  <a:txBody>
                    <a:bodyPr/>
                    <a:lstStyle/>
                    <a:p>
                      <a:r>
                        <a:rPr lang="en-IN" dirty="0" smtClean="0"/>
                        <a:t>COOLING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85234">
                <a:tc>
                  <a:txBody>
                    <a:bodyPr/>
                    <a:lstStyle/>
                    <a:p>
                      <a:r>
                        <a:rPr lang="en-IN" dirty="0" smtClean="0"/>
                        <a:t>TRAFFIC EMERGENCY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85234">
                <a:tc>
                  <a:txBody>
                    <a:bodyPr/>
                    <a:lstStyle/>
                    <a:p>
                      <a:r>
                        <a:rPr lang="en-IN" dirty="0" smtClean="0"/>
                        <a:t>INCOMING-CALL</a:t>
                      </a:r>
                      <a:r>
                        <a:rPr lang="en-IN" baseline="0" dirty="0" smtClean="0"/>
                        <a:t> RECEIVER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85234">
                <a:tc>
                  <a:txBody>
                    <a:bodyPr/>
                    <a:lstStyle/>
                    <a:p>
                      <a:r>
                        <a:rPr lang="en-IN" dirty="0" smtClean="0"/>
                        <a:t>SPEED ALERT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85234">
                <a:tc>
                  <a:txBody>
                    <a:bodyPr/>
                    <a:lstStyle/>
                    <a:p>
                      <a:r>
                        <a:rPr lang="en-IN" dirty="0" smtClean="0"/>
                        <a:t>TRAFFIC GUIDANCE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509" y="2715134"/>
            <a:ext cx="412710" cy="365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94" y="1749573"/>
            <a:ext cx="412710" cy="365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279" y="1710581"/>
            <a:ext cx="412710" cy="3659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509" y="1862982"/>
            <a:ext cx="412710" cy="3659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94" y="2726059"/>
            <a:ext cx="412710" cy="3659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279" y="2699946"/>
            <a:ext cx="412710" cy="3659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94" y="3738872"/>
            <a:ext cx="412710" cy="3659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279" y="3762321"/>
            <a:ext cx="412710" cy="3659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94" y="4736497"/>
            <a:ext cx="412710" cy="3659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279" y="4736497"/>
            <a:ext cx="412710" cy="3659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279" y="5710673"/>
            <a:ext cx="412710" cy="3659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509" y="3763804"/>
            <a:ext cx="316069" cy="3160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62" y="4769625"/>
            <a:ext cx="316069" cy="3160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79" y="5775446"/>
            <a:ext cx="316069" cy="3160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514" y="5775446"/>
            <a:ext cx="316069" cy="31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5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8" y="159063"/>
            <a:ext cx="10515600" cy="845489"/>
          </a:xfrm>
        </p:spPr>
        <p:txBody>
          <a:bodyPr/>
          <a:lstStyle/>
          <a:p>
            <a:r>
              <a:rPr lang="en-IN" dirty="0" smtClean="0"/>
              <a:t>IDEA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28" y="1107583"/>
            <a:ext cx="11074758" cy="5293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This project is basically about an implementation of innovative mechanisms to a rider’s helmet to bring out the following advantages –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Internet of Things(IoT) based traffic emergency system</a:t>
            </a:r>
          </a:p>
          <a:p>
            <a:r>
              <a:rPr lang="en-IN" dirty="0" smtClean="0"/>
              <a:t>Internet of Things(IoT) based traffic guidance system</a:t>
            </a:r>
          </a:p>
          <a:p>
            <a:r>
              <a:rPr lang="en-IN" dirty="0" smtClean="0"/>
              <a:t>Extensive protection from sun strokes</a:t>
            </a:r>
          </a:p>
          <a:p>
            <a:r>
              <a:rPr lang="en-IN" dirty="0" smtClean="0"/>
              <a:t>Other useful common utilities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All these facilities are to be implemented on the helmet with maximum cost efficiency to make the final product within the reach of Indian common man.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6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712" y="287853"/>
            <a:ext cx="10515600" cy="974278"/>
          </a:xfrm>
        </p:spPr>
        <p:txBody>
          <a:bodyPr/>
          <a:lstStyle/>
          <a:p>
            <a:r>
              <a:rPr lang="en-IN" dirty="0" smtClean="0"/>
              <a:t>IoT based Traffic Guidance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12" y="1262131"/>
            <a:ext cx="10515600" cy="510003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Here the rider will be updated on the oncoming traffic situation through a small helmet mounted screen which will be updated continuously from the traffic cloud based on the rider’s location.</a:t>
            </a:r>
          </a:p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Rider can take the decision on the route depending upon the traffic density.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607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5" y="287852"/>
            <a:ext cx="11114468" cy="1025793"/>
          </a:xfrm>
        </p:spPr>
        <p:txBody>
          <a:bodyPr/>
          <a:lstStyle/>
          <a:p>
            <a:r>
              <a:rPr lang="en-IN" dirty="0"/>
              <a:t>IoT based </a:t>
            </a:r>
            <a:r>
              <a:rPr lang="en-IN" dirty="0" smtClean="0"/>
              <a:t>Traffic Emergency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403796"/>
            <a:ext cx="11114468" cy="5061397"/>
          </a:xfrm>
        </p:spPr>
        <p:txBody>
          <a:bodyPr>
            <a:normAutofit/>
          </a:bodyPr>
          <a:lstStyle/>
          <a:p>
            <a:r>
              <a:rPr lang="en-IN" sz="2800" dirty="0" smtClean="0"/>
              <a:t>Here the helmet will be mounted with appropriate sensors at appropriate positions on the helmet. They are calibrated to sense high impact due to any accident or crash.</a:t>
            </a:r>
          </a:p>
          <a:p>
            <a:endParaRPr lang="en-IN" sz="2800" dirty="0" smtClean="0"/>
          </a:p>
          <a:p>
            <a:r>
              <a:rPr lang="en-IN" sz="2800" dirty="0" smtClean="0"/>
              <a:t>Once they detect the designated input, the rider’s location is immediately sent to a cloud of hospitals where the nearest hospital is notified about that so that ambulance can reach the spot immediately.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1522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Extensive Protection from Sun Strokes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4070"/>
            <a:ext cx="10231072" cy="4858398"/>
          </a:xfrm>
        </p:spPr>
        <p:txBody>
          <a:bodyPr>
            <a:noAutofit/>
          </a:bodyPr>
          <a:lstStyle/>
          <a:p>
            <a:r>
              <a:rPr lang="en-IN" sz="2800" dirty="0" smtClean="0"/>
              <a:t>The helmet’s inner lining is coated with a chemical (super absorbent) that, once absorbs cool water, retains the coolness for at least 4 hours, unlike the clothe soaked with cool water which generally riders use around their head while riding.</a:t>
            </a:r>
          </a:p>
          <a:p>
            <a:r>
              <a:rPr lang="en-IN" sz="2800" dirty="0" smtClean="0"/>
              <a:t>This prevents dehydration and dizziness and thus prevents accidents.</a:t>
            </a:r>
          </a:p>
          <a:p>
            <a:r>
              <a:rPr lang="en-IN" sz="2800" dirty="0" smtClean="0"/>
              <a:t>This also provides a soothing effect to the riders in scorching heat of the summer.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8034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28" y="1799897"/>
            <a:ext cx="10058400" cy="50581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4028" y="224135"/>
            <a:ext cx="85161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Cross Sectional Diagram</a:t>
            </a:r>
            <a:endParaRPr 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680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8106" y="2374907"/>
            <a:ext cx="94227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MODEL</a:t>
            </a:r>
            <a:endParaRPr lang="en-US" sz="8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89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33906"/>
              </p:ext>
            </p:extLst>
          </p:nvPr>
        </p:nvGraphicFramePr>
        <p:xfrm>
          <a:off x="538766" y="270456"/>
          <a:ext cx="11114465" cy="458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013"/>
                <a:gridCol w="2320773"/>
                <a:gridCol w="2222893"/>
                <a:gridCol w="2423804"/>
                <a:gridCol w="2021982"/>
              </a:tblGrid>
              <a:tr h="2395471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        Key</a:t>
                      </a:r>
                      <a:r>
                        <a:rPr lang="en-IN" baseline="0" dirty="0" smtClean="0"/>
                        <a:t> Partners</a:t>
                      </a:r>
                    </a:p>
                    <a:p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Key Activities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  Value Propositions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     Relationships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 Customer</a:t>
                      </a:r>
                      <a:r>
                        <a:rPr lang="en-IN" baseline="0" dirty="0" smtClean="0"/>
                        <a:t> Segments</a:t>
                      </a:r>
                      <a:endParaRPr lang="en-IN" dirty="0"/>
                    </a:p>
                  </a:txBody>
                  <a:tcPr/>
                </a:tc>
              </a:tr>
              <a:tr h="21894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Key Resources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Channels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69868"/>
              </p:ext>
            </p:extLst>
          </p:nvPr>
        </p:nvGraphicFramePr>
        <p:xfrm>
          <a:off x="525170" y="4881093"/>
          <a:ext cx="11130210" cy="188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105"/>
                <a:gridCol w="5565105"/>
              </a:tblGrid>
              <a:tr h="1880315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              Cost Structure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         Revenue Streams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lowchart: Card 8"/>
          <p:cNvSpPr/>
          <p:nvPr/>
        </p:nvSpPr>
        <p:spPr>
          <a:xfrm>
            <a:off x="695458" y="924058"/>
            <a:ext cx="1700011" cy="9787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Chemical Partners (Polytechnic Industries)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" name="Flowchart: Card 9"/>
          <p:cNvSpPr/>
          <p:nvPr/>
        </p:nvSpPr>
        <p:spPr>
          <a:xfrm>
            <a:off x="695458" y="2487768"/>
            <a:ext cx="1700011" cy="9787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Distribution Partners 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Flowchart: Card 10"/>
          <p:cNvSpPr/>
          <p:nvPr/>
        </p:nvSpPr>
        <p:spPr>
          <a:xfrm>
            <a:off x="2933158" y="729264"/>
            <a:ext cx="170001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R&amp;D(Product improvisation, new products)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Flowchart: Card 11"/>
          <p:cNvSpPr/>
          <p:nvPr/>
        </p:nvSpPr>
        <p:spPr>
          <a:xfrm>
            <a:off x="2933158" y="1677740"/>
            <a:ext cx="170001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Product Manufacturing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Flowchart: Card 12"/>
          <p:cNvSpPr/>
          <p:nvPr/>
        </p:nvSpPr>
        <p:spPr>
          <a:xfrm>
            <a:off x="2837644" y="3103806"/>
            <a:ext cx="852154" cy="525888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Supply Chain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Flowchart: Card 13"/>
          <p:cNvSpPr/>
          <p:nvPr/>
        </p:nvSpPr>
        <p:spPr>
          <a:xfrm>
            <a:off x="2837644" y="3779948"/>
            <a:ext cx="1940414" cy="774879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Sodium </a:t>
            </a:r>
            <a:r>
              <a:rPr lang="en-IN" sz="1400" dirty="0" err="1" smtClean="0">
                <a:solidFill>
                  <a:schemeClr val="tx1"/>
                </a:solidFill>
              </a:rPr>
              <a:t>Polyacrylate</a:t>
            </a:r>
            <a:r>
              <a:rPr lang="en-IN" sz="1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From Polytechnic Industries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" name="Flowchart: Card 14"/>
          <p:cNvSpPr/>
          <p:nvPr/>
        </p:nvSpPr>
        <p:spPr>
          <a:xfrm>
            <a:off x="3928047" y="3092273"/>
            <a:ext cx="850011" cy="525888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R&amp;D Unit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" name="Flowchart: Card 15"/>
          <p:cNvSpPr/>
          <p:nvPr/>
        </p:nvSpPr>
        <p:spPr>
          <a:xfrm>
            <a:off x="5222376" y="921911"/>
            <a:ext cx="170001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Extensive Protection from Sun strokes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" name="Flowchart: Card 16"/>
          <p:cNvSpPr/>
          <p:nvPr/>
        </p:nvSpPr>
        <p:spPr>
          <a:xfrm>
            <a:off x="5222376" y="1968856"/>
            <a:ext cx="170001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IoT based traffic guidance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8" name="Flowchart: Card 17"/>
          <p:cNvSpPr/>
          <p:nvPr/>
        </p:nvSpPr>
        <p:spPr>
          <a:xfrm>
            <a:off x="5222376" y="2953553"/>
            <a:ext cx="170001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IoT based traffic emergency system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Flowchart: Card 18"/>
          <p:cNvSpPr/>
          <p:nvPr/>
        </p:nvSpPr>
        <p:spPr>
          <a:xfrm>
            <a:off x="5222376" y="3926982"/>
            <a:ext cx="170001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Lowest Cost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0" name="Flowchart: Card 19"/>
          <p:cNvSpPr/>
          <p:nvPr/>
        </p:nvSpPr>
        <p:spPr>
          <a:xfrm>
            <a:off x="7263685" y="1026552"/>
            <a:ext cx="1077529" cy="61711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Self-service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1" name="Flowchart: Card 20"/>
          <p:cNvSpPr/>
          <p:nvPr/>
        </p:nvSpPr>
        <p:spPr>
          <a:xfrm>
            <a:off x="7263685" y="1859387"/>
            <a:ext cx="1077529" cy="61711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Personal Assistance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2" name="Flowchart: Card 21"/>
          <p:cNvSpPr/>
          <p:nvPr/>
        </p:nvSpPr>
        <p:spPr>
          <a:xfrm>
            <a:off x="8633141" y="1026552"/>
            <a:ext cx="807073" cy="1449946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Pre and Post sale services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3" name="Flowchart: Card 22"/>
          <p:cNvSpPr/>
          <p:nvPr/>
        </p:nvSpPr>
        <p:spPr>
          <a:xfrm>
            <a:off x="7258316" y="3034315"/>
            <a:ext cx="1068947" cy="748049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Retail Stores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4" name="Flowchart: Card 23"/>
          <p:cNvSpPr/>
          <p:nvPr/>
        </p:nvSpPr>
        <p:spPr>
          <a:xfrm>
            <a:off x="7263685" y="3953808"/>
            <a:ext cx="1077529" cy="7877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Website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5" name="Flowchart: Card 24"/>
          <p:cNvSpPr/>
          <p:nvPr/>
        </p:nvSpPr>
        <p:spPr>
          <a:xfrm>
            <a:off x="8416334" y="3034314"/>
            <a:ext cx="1111875" cy="748049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Advertisements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6" name="Flowchart: Card 25"/>
          <p:cNvSpPr/>
          <p:nvPr/>
        </p:nvSpPr>
        <p:spPr>
          <a:xfrm>
            <a:off x="8416334" y="3953808"/>
            <a:ext cx="1111875" cy="7727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Educational Magazines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7" name="Flowchart: Card 26"/>
          <p:cNvSpPr/>
          <p:nvPr/>
        </p:nvSpPr>
        <p:spPr>
          <a:xfrm>
            <a:off x="9732141" y="1454239"/>
            <a:ext cx="174293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Advertisers and Marketers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8" name="Flowchart: Card 27"/>
          <p:cNvSpPr/>
          <p:nvPr/>
        </p:nvSpPr>
        <p:spPr>
          <a:xfrm>
            <a:off x="9732141" y="2427666"/>
            <a:ext cx="174293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Mass Market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9" name="Flowchart: Card 28"/>
          <p:cNvSpPr/>
          <p:nvPr/>
        </p:nvSpPr>
        <p:spPr>
          <a:xfrm>
            <a:off x="9732141" y="3513785"/>
            <a:ext cx="174293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Educational Institutions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0" name="Flowchart: Card 29"/>
          <p:cNvSpPr/>
          <p:nvPr/>
        </p:nvSpPr>
        <p:spPr>
          <a:xfrm>
            <a:off x="1017427" y="5303943"/>
            <a:ext cx="137804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R&amp;D Costs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1" name="Flowchart: Card 30"/>
          <p:cNvSpPr/>
          <p:nvPr/>
        </p:nvSpPr>
        <p:spPr>
          <a:xfrm>
            <a:off x="2640168" y="5303943"/>
            <a:ext cx="1378039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Chemical Acquisition Costs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2" name="Flowchart: Card 31"/>
          <p:cNvSpPr/>
          <p:nvPr/>
        </p:nvSpPr>
        <p:spPr>
          <a:xfrm>
            <a:off x="4262907" y="5303942"/>
            <a:ext cx="136516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Marketing and Sales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3" name="Flowchart: Card 32"/>
          <p:cNvSpPr/>
          <p:nvPr/>
        </p:nvSpPr>
        <p:spPr>
          <a:xfrm>
            <a:off x="6922387" y="5404291"/>
            <a:ext cx="170001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Profit on Sales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4" name="Flowchart: Card 33"/>
          <p:cNvSpPr/>
          <p:nvPr/>
        </p:nvSpPr>
        <p:spPr>
          <a:xfrm>
            <a:off x="9094625" y="5404291"/>
            <a:ext cx="1708595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Services revenues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2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Pricing (Total Cost = INR 1300 Only)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597247"/>
              </p:ext>
            </p:extLst>
          </p:nvPr>
        </p:nvGraphicFramePr>
        <p:xfrm>
          <a:off x="463639" y="2336800"/>
          <a:ext cx="11269015" cy="4295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2551981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6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7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8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424</Words>
  <Application>Microsoft Office PowerPoint</Application>
  <PresentationFormat>Custom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Office Theme</vt:lpstr>
      <vt:lpstr>Facet</vt:lpstr>
      <vt:lpstr>1_Facet</vt:lpstr>
      <vt:lpstr>Ion</vt:lpstr>
      <vt:lpstr>Berlin</vt:lpstr>
      <vt:lpstr>Parallax</vt:lpstr>
      <vt:lpstr>Depth</vt:lpstr>
      <vt:lpstr>1_Office Theme</vt:lpstr>
      <vt:lpstr>PowerPoint Presentation</vt:lpstr>
      <vt:lpstr>IDEA DESCRIPTION</vt:lpstr>
      <vt:lpstr>IoT based Traffic Guidance System</vt:lpstr>
      <vt:lpstr>IoT based Traffic Emergency System</vt:lpstr>
      <vt:lpstr>Extensive Protection from Sun Strokes</vt:lpstr>
      <vt:lpstr>PowerPoint Presentation</vt:lpstr>
      <vt:lpstr>PowerPoint Presentation</vt:lpstr>
      <vt:lpstr>PowerPoint Presentation</vt:lpstr>
      <vt:lpstr>Pricing (Total Cost = INR 1300 Only)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SAILESH</dc:creator>
  <cp:lastModifiedBy>AKHIL REDDY</cp:lastModifiedBy>
  <cp:revision>21</cp:revision>
  <dcterms:created xsi:type="dcterms:W3CDTF">2015-09-11T03:18:16Z</dcterms:created>
  <dcterms:modified xsi:type="dcterms:W3CDTF">2015-09-11T21:24:29Z</dcterms:modified>
</cp:coreProperties>
</file>