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5"/>
  </p:notesMasterIdLst>
  <p:sldIdLst>
    <p:sldId id="256" r:id="rId4"/>
  </p:sldIdLst>
  <p:sldSz cx="21388388" cy="30279975"/>
  <p:notesSz cx="6858000" cy="91440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1700" kern="1200">
        <a:solidFill>
          <a:schemeClr val="bg1"/>
        </a:solidFill>
        <a:latin typeface="Arial Narrow" panose="020B0606020202030204" pitchFamily="34" charset="0"/>
        <a:ea typeface="MS PGothic" panose="020B0600070205080204" pitchFamily="34" charset="-128"/>
        <a:cs typeface="+mn-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1700" kern="1200">
        <a:solidFill>
          <a:schemeClr val="bg1"/>
        </a:solidFill>
        <a:latin typeface="Arial Narrow" panose="020B0606020202030204" pitchFamily="34" charset="0"/>
        <a:ea typeface="MS PGothic" panose="020B0600070205080204" pitchFamily="34" charset="-128"/>
        <a:cs typeface="+mn-cs"/>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1700" kern="1200">
        <a:solidFill>
          <a:schemeClr val="bg1"/>
        </a:solidFill>
        <a:latin typeface="Arial Narrow" panose="020B0606020202030204" pitchFamily="34" charset="0"/>
        <a:ea typeface="MS PGothic" panose="020B0600070205080204" pitchFamily="34" charset="-128"/>
        <a:cs typeface="+mn-cs"/>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1700" kern="1200">
        <a:solidFill>
          <a:schemeClr val="bg1"/>
        </a:solidFill>
        <a:latin typeface="Arial Narrow" panose="020B0606020202030204" pitchFamily="34" charset="0"/>
        <a:ea typeface="MS PGothic" panose="020B0600070205080204" pitchFamily="34" charset="-128"/>
        <a:cs typeface="+mn-cs"/>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1700" kern="1200">
        <a:solidFill>
          <a:schemeClr val="bg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1700" kern="1200">
        <a:solidFill>
          <a:schemeClr val="bg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1700" kern="1200">
        <a:solidFill>
          <a:schemeClr val="bg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1700" kern="1200">
        <a:solidFill>
          <a:schemeClr val="bg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1700" kern="1200">
        <a:solidFill>
          <a:schemeClr val="bg1"/>
        </a:solidFill>
        <a:latin typeface="Arial Narrow" panose="020B060602020203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7" d="100"/>
          <a:sy n="37" d="100"/>
        </p:scale>
        <p:origin x="-501" y="2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098"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099" name="Text Box 3"/>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00" name="Rectangle 4"/>
          <p:cNvSpPr>
            <a:spLocks noGrp="1" noRot="1" noChangeAspect="1" noChangeArrowheads="1"/>
          </p:cNvSpPr>
          <p:nvPr>
            <p:ph type="sldImg"/>
          </p:nvPr>
        </p:nvSpPr>
        <p:spPr bwMode="auto">
          <a:xfrm>
            <a:off x="2217738" y="685800"/>
            <a:ext cx="2420937"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smtClean="0"/>
          </a:p>
        </p:txBody>
      </p:sp>
      <p:sp>
        <p:nvSpPr>
          <p:cNvPr id="4102"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03"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defRPr>
            </a:lvl1pPr>
          </a:lstStyle>
          <a:p>
            <a:fld id="{6752FACE-C348-414F-8E2A-9F58521FBEE4}" type="slidenum">
              <a:rPr lang="en-US" altLang="en-US"/>
              <a:pPr/>
              <a:t>‹#›</a:t>
            </a:fld>
            <a:endParaRPr lang="en-US" altLang="en-US"/>
          </a:p>
        </p:txBody>
      </p:sp>
    </p:spTree>
    <p:extLst>
      <p:ext uri="{BB962C8B-B14F-4D97-AF65-F5344CB8AC3E}">
        <p14:creationId xmlns:p14="http://schemas.microsoft.com/office/powerpoint/2010/main" val="65606237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DFDCAD6-E360-4D78-A52A-3FFD58BB7484}" type="slidenum">
              <a:rPr lang="en-US" altLang="en-US"/>
              <a:pPr/>
              <a:t>1</a:t>
            </a:fld>
            <a:endParaRPr lang="en-US" altLang="en-US"/>
          </a:p>
        </p:txBody>
      </p:sp>
      <p:sp>
        <p:nvSpPr>
          <p:cNvPr id="614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r">
              <a:buClrTx/>
              <a:buFontTx/>
              <a:buNone/>
            </a:pPr>
            <a:fld id="{EE934682-4B02-4D00-A771-D94D7217E615}" type="slidenum">
              <a:rPr lang="en-US" altLang="en-US" sz="1200">
                <a:latin typeface="Arial" panose="020B0604020202020204" pitchFamily="34" charset="0"/>
              </a:rPr>
              <a:pPr algn="r">
                <a:buClrTx/>
                <a:buFontTx/>
                <a:buNone/>
              </a:pPr>
              <a:t>1</a:t>
            </a:fld>
            <a:endParaRPr lang="en-US" altLang="en-US" sz="1200">
              <a:latin typeface="Arial" panose="020B0604020202020204" pitchFamily="34" charset="0"/>
            </a:endParaRPr>
          </a:p>
        </p:txBody>
      </p:sp>
      <p:sp>
        <p:nvSpPr>
          <p:cNvPr id="6146" name="Rectangle 2"/>
          <p:cNvSpPr txBox="1">
            <a:spLocks noGrp="1" noRot="1" noChangeAspect="1" noChangeArrowheads="1"/>
          </p:cNvSpPr>
          <p:nvPr>
            <p:ph type="sldImg"/>
          </p:nvPr>
        </p:nvSpPr>
        <p:spPr bwMode="auto">
          <a:xfrm>
            <a:off x="2217738" y="685800"/>
            <a:ext cx="24225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extLst>
      <p:ext uri="{BB962C8B-B14F-4D97-AF65-F5344CB8AC3E}">
        <p14:creationId xmlns:p14="http://schemas.microsoft.com/office/powerpoint/2010/main" val="316983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3350" y="4956175"/>
            <a:ext cx="16041688" cy="105410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2673350" y="15903575"/>
            <a:ext cx="16041688" cy="73104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183426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573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89275" y="1171575"/>
            <a:ext cx="5105400" cy="284495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68313" y="1171575"/>
            <a:ext cx="15168562" cy="2844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0740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3350" y="4956175"/>
            <a:ext cx="16041688" cy="105410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2673350" y="15903575"/>
            <a:ext cx="16041688" cy="73104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3089957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43165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13" y="7548563"/>
            <a:ext cx="18448337" cy="12596812"/>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1458913" y="20264438"/>
            <a:ext cx="18448337" cy="66230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285822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4430713"/>
            <a:ext cx="2352675" cy="25201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2962275" y="4430713"/>
            <a:ext cx="2352675" cy="25201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651099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00" y="1612900"/>
            <a:ext cx="18446750" cy="5851525"/>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1473200" y="7423150"/>
            <a:ext cx="9048750" cy="36369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73200" y="11060113"/>
            <a:ext cx="9048750" cy="1626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10828338" y="7423150"/>
            <a:ext cx="9091612" cy="36369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0828338" y="11060113"/>
            <a:ext cx="9091612" cy="1626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555981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1295503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652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00" y="2019300"/>
            <a:ext cx="6897688" cy="7064375"/>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9093200" y="4359275"/>
            <a:ext cx="10826750" cy="21518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473200" y="9083675"/>
            <a:ext cx="6897688" cy="1682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8241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66269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00" y="2019300"/>
            <a:ext cx="6897688" cy="7064375"/>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9093200" y="4359275"/>
            <a:ext cx="10826750" cy="21518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473200" y="9083675"/>
            <a:ext cx="6897688" cy="1682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90663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6327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86100" y="1171575"/>
            <a:ext cx="5108575" cy="284607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171575"/>
            <a:ext cx="15176500" cy="28460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09918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3350" y="4956175"/>
            <a:ext cx="16041688" cy="105410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2673350" y="15903575"/>
            <a:ext cx="16041688" cy="73104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1780820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46297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13" y="7548563"/>
            <a:ext cx="18448337" cy="12596812"/>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1458913" y="20264438"/>
            <a:ext cx="18448337" cy="66230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723842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38138" y="4419600"/>
            <a:ext cx="10201275" cy="2519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0691813" y="4419600"/>
            <a:ext cx="10202862" cy="25199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360745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00" y="1612900"/>
            <a:ext cx="18446750" cy="5851525"/>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1473200" y="7423150"/>
            <a:ext cx="9048750" cy="36369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73200" y="11060113"/>
            <a:ext cx="9048750" cy="1626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10828338" y="7423150"/>
            <a:ext cx="9091612" cy="36369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0828338" y="11060113"/>
            <a:ext cx="9091612" cy="1626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63624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42919346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056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13" y="7548563"/>
            <a:ext cx="18448337" cy="12596812"/>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1458913" y="20264438"/>
            <a:ext cx="18448337" cy="66230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715663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00" y="2019300"/>
            <a:ext cx="6897688" cy="7064375"/>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9093200" y="4359275"/>
            <a:ext cx="10826750" cy="21518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473200" y="9083675"/>
            <a:ext cx="6897688" cy="1682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302941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00" y="2019300"/>
            <a:ext cx="6897688" cy="7064375"/>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9093200" y="4359275"/>
            <a:ext cx="10826750" cy="21518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473200" y="9083675"/>
            <a:ext cx="6897688" cy="1682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35252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7984278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55938" y="1171575"/>
            <a:ext cx="5138737" cy="28448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38138" y="1171575"/>
            <a:ext cx="15265400" cy="2844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63049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68313" y="4416425"/>
            <a:ext cx="3208337" cy="25204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829050" y="4416425"/>
            <a:ext cx="3209925" cy="25204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858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00" y="1612900"/>
            <a:ext cx="18446750" cy="5851525"/>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1473200" y="7423150"/>
            <a:ext cx="9048750" cy="36369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73200" y="11060113"/>
            <a:ext cx="9048750" cy="1626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10828338" y="7423150"/>
            <a:ext cx="9091612" cy="36369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0828338" y="11060113"/>
            <a:ext cx="9091612" cy="1626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1317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417328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23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00" y="2019300"/>
            <a:ext cx="6897688" cy="7064375"/>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9093200" y="4359275"/>
            <a:ext cx="10826750" cy="21518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473200" y="9083675"/>
            <a:ext cx="6897688" cy="1682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3407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00" y="2019300"/>
            <a:ext cx="6897688" cy="7064375"/>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9093200" y="4359275"/>
            <a:ext cx="10826750" cy="21518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473200" y="9083675"/>
            <a:ext cx="6897688" cy="1682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0670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21386800" cy="3743325"/>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6" name="Rectangle 2"/>
          <p:cNvSpPr>
            <a:spLocks noChangeArrowheads="1"/>
          </p:cNvSpPr>
          <p:nvPr/>
        </p:nvSpPr>
        <p:spPr bwMode="auto">
          <a:xfrm>
            <a:off x="455613" y="4416425"/>
            <a:ext cx="6584950" cy="25201563"/>
          </a:xfrm>
          <a:prstGeom prst="rect">
            <a:avLst/>
          </a:prstGeom>
          <a:solidFill>
            <a:srgbClr val="F4F1E9">
              <a:alpha val="50000"/>
            </a:srgbClr>
          </a:solidFill>
          <a:ln w="936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7" name="Rectangle 3"/>
          <p:cNvSpPr>
            <a:spLocks noGrp="1" noChangeArrowheads="1"/>
          </p:cNvSpPr>
          <p:nvPr>
            <p:ph type="title"/>
          </p:nvPr>
        </p:nvSpPr>
        <p:spPr bwMode="auto">
          <a:xfrm>
            <a:off x="468313" y="1171575"/>
            <a:ext cx="20426362" cy="202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2920" tIns="26280" rIns="52920" bIns="26280" numCol="1" anchor="ctr" anchorCtr="0" compatLnSpc="1">
            <a:prstTxWarp prst="textNoShape">
              <a:avLst/>
            </a:prstTxWarp>
          </a:bodyPr>
          <a:lstStyle/>
          <a:p>
            <a:pPr lvl="0"/>
            <a:r>
              <a:rPr lang="en-GB" altLang="en-US" smtClean="0"/>
              <a:t>Click to edit the title text format</a:t>
            </a:r>
          </a:p>
        </p:txBody>
      </p:sp>
      <p:sp>
        <p:nvSpPr>
          <p:cNvPr id="1028" name="Rectangle 4"/>
          <p:cNvSpPr>
            <a:spLocks noGrp="1" noChangeArrowheads="1"/>
          </p:cNvSpPr>
          <p:nvPr>
            <p:ph type="body" idx="1"/>
          </p:nvPr>
        </p:nvSpPr>
        <p:spPr bwMode="auto">
          <a:xfrm>
            <a:off x="468313" y="4416425"/>
            <a:ext cx="6570662" cy="2520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4600" tIns="264600" rIns="264600" bIns="2646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9" name="Rectangle 5"/>
          <p:cNvSpPr>
            <a:spLocks noChangeArrowheads="1"/>
          </p:cNvSpPr>
          <p:nvPr/>
        </p:nvSpPr>
        <p:spPr bwMode="auto">
          <a:xfrm>
            <a:off x="0" y="0"/>
            <a:ext cx="21386800" cy="3027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0" name="Rectangle 6"/>
          <p:cNvSpPr>
            <a:spLocks noChangeArrowheads="1"/>
          </p:cNvSpPr>
          <p:nvPr/>
        </p:nvSpPr>
        <p:spPr bwMode="auto">
          <a:xfrm>
            <a:off x="14311313" y="4416425"/>
            <a:ext cx="6584950" cy="25201563"/>
          </a:xfrm>
          <a:prstGeom prst="rect">
            <a:avLst/>
          </a:prstGeom>
          <a:solidFill>
            <a:srgbClr val="F4F1E9">
              <a:alpha val="50000"/>
            </a:srgbClr>
          </a:solidFill>
          <a:ln w="1260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1" name="Rectangle 7"/>
          <p:cNvSpPr>
            <a:spLocks noChangeArrowheads="1"/>
          </p:cNvSpPr>
          <p:nvPr/>
        </p:nvSpPr>
        <p:spPr bwMode="auto">
          <a:xfrm>
            <a:off x="7383463" y="4416425"/>
            <a:ext cx="6583362" cy="25201563"/>
          </a:xfrm>
          <a:prstGeom prst="rect">
            <a:avLst/>
          </a:prstGeom>
          <a:solidFill>
            <a:srgbClr val="F4F1E9">
              <a:alpha val="50000"/>
            </a:srgbClr>
          </a:solidFill>
          <a:ln w="1260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2" name="Text Box 8"/>
          <p:cNvSpPr txBox="1">
            <a:spLocks noChangeArrowheads="1"/>
          </p:cNvSpPr>
          <p:nvPr/>
        </p:nvSpPr>
        <p:spPr bwMode="auto">
          <a:xfrm>
            <a:off x="455613" y="29884688"/>
            <a:ext cx="2336800" cy="14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nSpc>
                <a:spcPct val="65000"/>
              </a:lnSpc>
              <a:spcBef>
                <a:spcPts val="375"/>
              </a:spcBef>
              <a:buClrTx/>
              <a:buFontTx/>
              <a:buNone/>
            </a:pPr>
            <a:r>
              <a:rPr lang="en-US" altLang="en-US" sz="600" b="1">
                <a:latin typeface="Arial" panose="020B0604020202020204"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5100" kern="1200">
          <a:solidFill>
            <a:srgbClr val="FFFFFF"/>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anose="02020603050405020304" pitchFamily="18" charset="0"/>
        <a:defRPr sz="5100">
          <a:solidFill>
            <a:srgbClr val="FFFFFF"/>
          </a:solidFill>
          <a:latin typeface="Arial Black" panose="020B0A04020102020204" pitchFamily="34" charset="0"/>
          <a:ea typeface="MS PGothic" panose="020B0600070205080204" pitchFamily="34" charset="-128"/>
        </a:defRPr>
      </a:lvl2pPr>
      <a:lvl3pPr marL="1143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100">
          <a:solidFill>
            <a:srgbClr val="FFFFFF"/>
          </a:solidFill>
          <a:latin typeface="Arial Black" panose="020B0A04020102020204" pitchFamily="34" charset="0"/>
          <a:ea typeface="MS PGothic" panose="020B0600070205080204" pitchFamily="34" charset="-128"/>
        </a:defRPr>
      </a:lvl3pPr>
      <a:lvl4pPr marL="1600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100">
          <a:solidFill>
            <a:srgbClr val="FFFFFF"/>
          </a:solidFill>
          <a:latin typeface="Arial Black" panose="020B0A04020102020204" pitchFamily="34" charset="0"/>
          <a:ea typeface="MS PGothic" panose="020B0600070205080204" pitchFamily="34" charset="-128"/>
        </a:defRPr>
      </a:lvl4pPr>
      <a:lvl5pPr marL="20574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100">
          <a:solidFill>
            <a:srgbClr val="FFFFFF"/>
          </a:solidFill>
          <a:latin typeface="Arial Black" panose="020B0A04020102020204" pitchFamily="34" charset="0"/>
          <a:ea typeface="MS PGothic" panose="020B0600070205080204" pitchFamily="34" charset="-128"/>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100">
          <a:solidFill>
            <a:srgbClr val="FFFFFF"/>
          </a:solidFill>
          <a:latin typeface="Arial Black" panose="020B0A04020102020204" pitchFamily="34" charset="0"/>
          <a:ea typeface="MS PGothic" panose="020B0600070205080204"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100">
          <a:solidFill>
            <a:srgbClr val="FFFFFF"/>
          </a:solidFill>
          <a:latin typeface="Arial Black" panose="020B0A04020102020204" pitchFamily="34" charset="0"/>
          <a:ea typeface="MS PGothic" panose="020B0600070205080204"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100">
          <a:solidFill>
            <a:srgbClr val="FFFFFF"/>
          </a:solidFill>
          <a:latin typeface="Arial Black" panose="020B0A04020102020204" pitchFamily="34" charset="0"/>
          <a:ea typeface="MS PGothic" panose="020B0600070205080204"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100">
          <a:solidFill>
            <a:srgbClr val="FFFFFF"/>
          </a:solidFill>
          <a:latin typeface="Arial Black" panose="020B0A04020102020204" pitchFamily="34" charset="0"/>
          <a:ea typeface="MS PGothic" panose="020B0600070205080204" pitchFamily="34" charset="-128"/>
        </a:defRPr>
      </a:lvl9pPr>
    </p:titleStyle>
    <p:bodyStyle>
      <a:lvl1pPr marL="342900" indent="-342900" algn="l" defTabSz="449263" rtl="0" eaLnBrk="0" fontAlgn="base" hangingPunct="0">
        <a:spcBef>
          <a:spcPts val="425"/>
        </a:spcBef>
        <a:spcAft>
          <a:spcPct val="0"/>
        </a:spcAft>
        <a:buClr>
          <a:srgbClr val="000000"/>
        </a:buClr>
        <a:buSzPct val="100000"/>
        <a:buFont typeface="Times New Roman" panose="02020603050405020304" pitchFamily="18" charset="0"/>
        <a:defRPr sz="1700" kern="1200">
          <a:solidFill>
            <a:srgbClr val="000000"/>
          </a:solidFill>
          <a:latin typeface="+mn-lt"/>
          <a:ea typeface="+mn-ea"/>
          <a:cs typeface="+mn-cs"/>
        </a:defRPr>
      </a:lvl1pPr>
      <a:lvl2pPr marL="742950" indent="-285750" algn="l" defTabSz="449263" rtl="0" eaLnBrk="0" fontAlgn="base" hangingPunct="0">
        <a:spcBef>
          <a:spcPts val="425"/>
        </a:spcBef>
        <a:spcAft>
          <a:spcPct val="0"/>
        </a:spcAft>
        <a:buClr>
          <a:srgbClr val="000000"/>
        </a:buClr>
        <a:buSzPct val="100000"/>
        <a:buFont typeface="Times New Roman" panose="02020603050405020304" pitchFamily="18" charset="0"/>
        <a:defRPr sz="1700" kern="12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1BADCF"/>
          </a:solidFill>
          <a:latin typeface="+mn-lt"/>
          <a:ea typeface="+mn-ea"/>
          <a:cs typeface="+mn-cs"/>
        </a:defRPr>
      </a:lvl3pPr>
      <a:lvl4pPr marL="1600200" indent="-228600" algn="l" defTabSz="449263" rtl="0" eaLnBrk="0" fontAlgn="base" hangingPunct="0">
        <a:spcBef>
          <a:spcPts val="275"/>
        </a:spcBef>
        <a:spcAft>
          <a:spcPct val="0"/>
        </a:spcAft>
        <a:buClr>
          <a:srgbClr val="000000"/>
        </a:buClr>
        <a:buSzPct val="100000"/>
        <a:buFont typeface="Times New Roman" panose="02020603050405020304" pitchFamily="18" charset="0"/>
        <a:defRPr sz="1100" kern="1200">
          <a:solidFill>
            <a:srgbClr val="1BADCF"/>
          </a:solidFill>
          <a:latin typeface="+mn-lt"/>
          <a:ea typeface="+mn-ea"/>
          <a:cs typeface="+mn-cs"/>
        </a:defRPr>
      </a:lvl4pPr>
      <a:lvl5pPr marL="2057400" indent="-228600" algn="l" defTabSz="449263" rtl="0" eaLnBrk="0" fontAlgn="base" hangingPunct="0">
        <a:spcBef>
          <a:spcPts val="275"/>
        </a:spcBef>
        <a:spcAft>
          <a:spcPct val="0"/>
        </a:spcAft>
        <a:buClr>
          <a:srgbClr val="000000"/>
        </a:buClr>
        <a:buSzPct val="100000"/>
        <a:buFont typeface="Times New Roman" panose="02020603050405020304" pitchFamily="18" charset="0"/>
        <a:defRPr sz="1100" kern="1200">
          <a:solidFill>
            <a:srgbClr val="1BADC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21386800" cy="3871913"/>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0" name="Rectangle 2"/>
          <p:cNvSpPr>
            <a:spLocks noChangeArrowheads="1"/>
          </p:cNvSpPr>
          <p:nvPr/>
        </p:nvSpPr>
        <p:spPr bwMode="auto">
          <a:xfrm>
            <a:off x="457200" y="4419600"/>
            <a:ext cx="4859338" cy="25201563"/>
          </a:xfrm>
          <a:prstGeom prst="rect">
            <a:avLst/>
          </a:prstGeom>
          <a:solidFill>
            <a:srgbClr val="F4F1E9">
              <a:alpha val="50000"/>
            </a:srgbClr>
          </a:solidFill>
          <a:ln w="936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1" name="Rectangle 3"/>
          <p:cNvSpPr>
            <a:spLocks noGrp="1" noChangeArrowheads="1"/>
          </p:cNvSpPr>
          <p:nvPr>
            <p:ph type="title"/>
          </p:nvPr>
        </p:nvSpPr>
        <p:spPr bwMode="auto">
          <a:xfrm>
            <a:off x="468313" y="1171575"/>
            <a:ext cx="20426362" cy="202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2920" tIns="26280" rIns="52920" bIns="26280" numCol="1" anchor="ctr" anchorCtr="0" compatLnSpc="1">
            <a:prstTxWarp prst="textNoShape">
              <a:avLst/>
            </a:prstTxWarp>
          </a:bodyPr>
          <a:lstStyle/>
          <a:p>
            <a:pPr lvl="0"/>
            <a:r>
              <a:rPr lang="en-GB" altLang="en-US" smtClean="0"/>
              <a:t>Click to edit the title text format</a:t>
            </a:r>
          </a:p>
        </p:txBody>
      </p:sp>
      <p:sp>
        <p:nvSpPr>
          <p:cNvPr id="2052" name="Rectangle 4"/>
          <p:cNvSpPr>
            <a:spLocks noGrp="1" noChangeArrowheads="1"/>
          </p:cNvSpPr>
          <p:nvPr>
            <p:ph type="body" idx="1"/>
          </p:nvPr>
        </p:nvSpPr>
        <p:spPr bwMode="auto">
          <a:xfrm>
            <a:off x="457200" y="4430713"/>
            <a:ext cx="4857750" cy="2520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4600" tIns="264600" rIns="264600" bIns="2646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053" name="Rectangle 5"/>
          <p:cNvSpPr>
            <a:spLocks noChangeArrowheads="1"/>
          </p:cNvSpPr>
          <p:nvPr/>
        </p:nvSpPr>
        <p:spPr bwMode="auto">
          <a:xfrm>
            <a:off x="0" y="0"/>
            <a:ext cx="21386800" cy="3027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4" name="Rectangle 6"/>
          <p:cNvSpPr>
            <a:spLocks noChangeArrowheads="1"/>
          </p:cNvSpPr>
          <p:nvPr/>
        </p:nvSpPr>
        <p:spPr bwMode="auto">
          <a:xfrm>
            <a:off x="5599113" y="4419600"/>
            <a:ext cx="10117137" cy="25201563"/>
          </a:xfrm>
          <a:prstGeom prst="rect">
            <a:avLst/>
          </a:prstGeom>
          <a:solidFill>
            <a:srgbClr val="F4F1E9">
              <a:alpha val="50000"/>
            </a:srgbClr>
          </a:solidFill>
          <a:ln w="936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5" name="Rectangle 7"/>
          <p:cNvSpPr>
            <a:spLocks noChangeArrowheads="1"/>
          </p:cNvSpPr>
          <p:nvPr/>
        </p:nvSpPr>
        <p:spPr bwMode="auto">
          <a:xfrm>
            <a:off x="16033750" y="4419600"/>
            <a:ext cx="4862513" cy="25201563"/>
          </a:xfrm>
          <a:prstGeom prst="rect">
            <a:avLst/>
          </a:prstGeom>
          <a:solidFill>
            <a:srgbClr val="F4F1E9">
              <a:alpha val="50000"/>
            </a:srgbClr>
          </a:solidFill>
          <a:ln w="936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6" name="Text Box 8"/>
          <p:cNvSpPr txBox="1">
            <a:spLocks noChangeArrowheads="1"/>
          </p:cNvSpPr>
          <p:nvPr/>
        </p:nvSpPr>
        <p:spPr bwMode="auto">
          <a:xfrm>
            <a:off x="457200" y="29895800"/>
            <a:ext cx="2336800" cy="144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nSpc>
                <a:spcPct val="65000"/>
              </a:lnSpc>
              <a:spcBef>
                <a:spcPts val="375"/>
              </a:spcBef>
              <a:buClrTx/>
              <a:buFontTx/>
              <a:buNone/>
            </a:pPr>
            <a:r>
              <a:rPr lang="en-US" altLang="en-US" sz="600" b="1">
                <a:latin typeface="Arial" panose="020B0604020202020204"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5000" kern="1200">
          <a:solidFill>
            <a:srgbClr val="FFFFFF"/>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2pPr>
      <a:lvl3pPr marL="1143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3pPr>
      <a:lvl4pPr marL="1600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4pPr>
      <a:lvl5pPr marL="20574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9pPr>
    </p:titleStyle>
    <p:bodyStyle>
      <a:lvl1pPr marL="342900" indent="-342900" algn="l" defTabSz="449263" rtl="0" eaLnBrk="0" fontAlgn="base" hangingPunct="0">
        <a:spcBef>
          <a:spcPts val="425"/>
        </a:spcBef>
        <a:spcAft>
          <a:spcPct val="0"/>
        </a:spcAft>
        <a:buClr>
          <a:srgbClr val="000000"/>
        </a:buClr>
        <a:buSzPct val="100000"/>
        <a:buFont typeface="Times New Roman" panose="02020603050405020304" pitchFamily="18" charset="0"/>
        <a:defRPr sz="1700" kern="1200">
          <a:solidFill>
            <a:srgbClr val="000000"/>
          </a:solidFill>
          <a:latin typeface="+mn-lt"/>
          <a:ea typeface="+mn-ea"/>
          <a:cs typeface="+mn-cs"/>
        </a:defRPr>
      </a:lvl1pPr>
      <a:lvl2pPr marL="742950" indent="-285750" algn="l" defTabSz="449263" rtl="0" eaLnBrk="0" fontAlgn="base" hangingPunct="0">
        <a:spcBef>
          <a:spcPts val="425"/>
        </a:spcBef>
        <a:spcAft>
          <a:spcPct val="0"/>
        </a:spcAft>
        <a:buClr>
          <a:srgbClr val="000000"/>
        </a:buClr>
        <a:buSzPct val="100000"/>
        <a:buFont typeface="Times New Roman" panose="02020603050405020304" pitchFamily="18" charset="0"/>
        <a:defRPr sz="1700" kern="12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1BADCF"/>
          </a:solidFill>
          <a:latin typeface="+mn-lt"/>
          <a:ea typeface="+mn-ea"/>
          <a:cs typeface="+mn-cs"/>
        </a:defRPr>
      </a:lvl3pPr>
      <a:lvl4pPr marL="1600200" indent="-228600" algn="l" defTabSz="449263" rtl="0" eaLnBrk="0" fontAlgn="base" hangingPunct="0">
        <a:spcBef>
          <a:spcPts val="275"/>
        </a:spcBef>
        <a:spcAft>
          <a:spcPct val="0"/>
        </a:spcAft>
        <a:buClr>
          <a:srgbClr val="000000"/>
        </a:buClr>
        <a:buSzPct val="100000"/>
        <a:buFont typeface="Times New Roman" panose="02020603050405020304" pitchFamily="18" charset="0"/>
        <a:defRPr sz="1100" kern="1200">
          <a:solidFill>
            <a:srgbClr val="1BADCF"/>
          </a:solidFill>
          <a:latin typeface="+mn-lt"/>
          <a:ea typeface="+mn-ea"/>
          <a:cs typeface="+mn-cs"/>
        </a:defRPr>
      </a:lvl4pPr>
      <a:lvl5pPr marL="2057400" indent="-228600" algn="l" defTabSz="449263" rtl="0" eaLnBrk="0" fontAlgn="base" hangingPunct="0">
        <a:spcBef>
          <a:spcPts val="275"/>
        </a:spcBef>
        <a:spcAft>
          <a:spcPct val="0"/>
        </a:spcAft>
        <a:buClr>
          <a:srgbClr val="000000"/>
        </a:buClr>
        <a:buSzPct val="100000"/>
        <a:buFont typeface="Times New Roman" panose="02020603050405020304" pitchFamily="18" charset="0"/>
        <a:defRPr sz="1100" kern="1200">
          <a:solidFill>
            <a:srgbClr val="1BADC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21386800" cy="3871913"/>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4" name="Rectangle 2"/>
          <p:cNvSpPr>
            <a:spLocks noChangeArrowheads="1"/>
          </p:cNvSpPr>
          <p:nvPr/>
        </p:nvSpPr>
        <p:spPr bwMode="auto">
          <a:xfrm>
            <a:off x="338138" y="4419600"/>
            <a:ext cx="20643850" cy="25201563"/>
          </a:xfrm>
          <a:prstGeom prst="rect">
            <a:avLst/>
          </a:prstGeom>
          <a:solidFill>
            <a:srgbClr val="F4F1E9">
              <a:alpha val="50000"/>
            </a:srgbClr>
          </a:solidFill>
          <a:ln w="936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5" name="Rectangle 3"/>
          <p:cNvSpPr>
            <a:spLocks noGrp="1" noChangeArrowheads="1"/>
          </p:cNvSpPr>
          <p:nvPr>
            <p:ph type="title"/>
          </p:nvPr>
        </p:nvSpPr>
        <p:spPr bwMode="auto">
          <a:xfrm>
            <a:off x="468313" y="1171575"/>
            <a:ext cx="20426362" cy="202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2920" tIns="26280" rIns="52920" bIns="26280" numCol="1" anchor="ctr" anchorCtr="0" compatLnSpc="1">
            <a:prstTxWarp prst="textNoShape">
              <a:avLst/>
            </a:prstTxWarp>
          </a:bodyPr>
          <a:lstStyle/>
          <a:p>
            <a:pPr lvl="0"/>
            <a:r>
              <a:rPr lang="en-GB" altLang="en-US" smtClean="0"/>
              <a:t>Click to edit the title text format</a:t>
            </a:r>
          </a:p>
        </p:txBody>
      </p:sp>
      <p:sp>
        <p:nvSpPr>
          <p:cNvPr id="3076" name="Rectangle 4"/>
          <p:cNvSpPr>
            <a:spLocks noGrp="1" noChangeArrowheads="1"/>
          </p:cNvSpPr>
          <p:nvPr>
            <p:ph type="body" idx="1"/>
          </p:nvPr>
        </p:nvSpPr>
        <p:spPr bwMode="auto">
          <a:xfrm>
            <a:off x="338138" y="4419600"/>
            <a:ext cx="20556537" cy="2519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4600" tIns="264600" rIns="264600" bIns="2646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3077" name="Rectangle 5"/>
          <p:cNvSpPr>
            <a:spLocks noChangeArrowheads="1"/>
          </p:cNvSpPr>
          <p:nvPr/>
        </p:nvSpPr>
        <p:spPr bwMode="auto">
          <a:xfrm>
            <a:off x="0" y="0"/>
            <a:ext cx="21386800" cy="3027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78" name="Text Box 6"/>
          <p:cNvSpPr txBox="1">
            <a:spLocks noChangeArrowheads="1"/>
          </p:cNvSpPr>
          <p:nvPr/>
        </p:nvSpPr>
        <p:spPr bwMode="auto">
          <a:xfrm>
            <a:off x="338138" y="29884688"/>
            <a:ext cx="2336800" cy="14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nSpc>
                <a:spcPct val="65000"/>
              </a:lnSpc>
              <a:spcBef>
                <a:spcPts val="375"/>
              </a:spcBef>
              <a:buClrTx/>
              <a:buFontTx/>
              <a:buNone/>
            </a:pPr>
            <a:r>
              <a:rPr lang="en-US" altLang="en-US" sz="600" b="1">
                <a:latin typeface="Arial" panose="020B0604020202020204"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5000" kern="1200">
          <a:solidFill>
            <a:srgbClr val="FFFFFF"/>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2pPr>
      <a:lvl3pPr marL="1143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3pPr>
      <a:lvl4pPr marL="1600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4pPr>
      <a:lvl5pPr marL="20574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FFFFFF"/>
          </a:solidFill>
          <a:latin typeface="Arial Black" panose="020B0A04020102020204" pitchFamily="34" charset="0"/>
          <a:ea typeface="MS PGothic" panose="020B0600070205080204" pitchFamily="34" charset="-128"/>
        </a:defRPr>
      </a:lvl9pPr>
    </p:titleStyle>
    <p:bodyStyle>
      <a:lvl1pPr marL="342900" indent="-342900" algn="l" defTabSz="449263" rtl="0" eaLnBrk="0" fontAlgn="base" hangingPunct="0">
        <a:spcBef>
          <a:spcPts val="425"/>
        </a:spcBef>
        <a:spcAft>
          <a:spcPct val="0"/>
        </a:spcAft>
        <a:buClr>
          <a:srgbClr val="000000"/>
        </a:buClr>
        <a:buSzPct val="100000"/>
        <a:buFont typeface="Times New Roman" panose="02020603050405020304" pitchFamily="18" charset="0"/>
        <a:defRPr sz="1700" kern="1200">
          <a:solidFill>
            <a:srgbClr val="000000"/>
          </a:solidFill>
          <a:latin typeface="+mn-lt"/>
          <a:ea typeface="+mn-ea"/>
          <a:cs typeface="+mn-cs"/>
        </a:defRPr>
      </a:lvl1pPr>
      <a:lvl2pPr marL="742950" indent="-285750" algn="l" defTabSz="449263" rtl="0" eaLnBrk="0" fontAlgn="base" hangingPunct="0">
        <a:spcBef>
          <a:spcPts val="425"/>
        </a:spcBef>
        <a:spcAft>
          <a:spcPct val="0"/>
        </a:spcAft>
        <a:buClr>
          <a:srgbClr val="000000"/>
        </a:buClr>
        <a:buSzPct val="100000"/>
        <a:buFont typeface="Times New Roman" panose="02020603050405020304" pitchFamily="18" charset="0"/>
        <a:defRPr sz="1700" kern="1200">
          <a:solidFill>
            <a:srgbClr val="000000"/>
          </a:solidFill>
          <a:latin typeface="+mn-lt"/>
          <a:ea typeface="+mn-ea"/>
          <a:cs typeface="+mn-cs"/>
        </a:defRPr>
      </a:lvl2pPr>
      <a:lvl3pPr marL="1143000" indent="-228600" algn="l" defTabSz="449263" rtl="0" eaLnBrk="0" fontAlgn="base" hangingPunct="0">
        <a:spcBef>
          <a:spcPts val="350"/>
        </a:spcBef>
        <a:spcAft>
          <a:spcPct val="0"/>
        </a:spcAft>
        <a:buClr>
          <a:srgbClr val="000000"/>
        </a:buClr>
        <a:buSzPct val="100000"/>
        <a:buFont typeface="Times New Roman" panose="02020603050405020304" pitchFamily="18" charset="0"/>
        <a:defRPr sz="1400" kern="1200">
          <a:solidFill>
            <a:srgbClr val="1BADCF"/>
          </a:solidFill>
          <a:latin typeface="+mn-lt"/>
          <a:ea typeface="+mn-ea"/>
          <a:cs typeface="+mn-cs"/>
        </a:defRPr>
      </a:lvl3pPr>
      <a:lvl4pPr marL="1600200" indent="-228600" algn="l" defTabSz="449263" rtl="0" eaLnBrk="0" fontAlgn="base" hangingPunct="0">
        <a:spcBef>
          <a:spcPts val="275"/>
        </a:spcBef>
        <a:spcAft>
          <a:spcPct val="0"/>
        </a:spcAft>
        <a:buClr>
          <a:srgbClr val="000000"/>
        </a:buClr>
        <a:buSzPct val="100000"/>
        <a:buFont typeface="Times New Roman" panose="02020603050405020304" pitchFamily="18" charset="0"/>
        <a:defRPr sz="1100" kern="1200">
          <a:solidFill>
            <a:srgbClr val="1BADCF"/>
          </a:solidFill>
          <a:latin typeface="+mn-lt"/>
          <a:ea typeface="+mn-ea"/>
          <a:cs typeface="+mn-cs"/>
        </a:defRPr>
      </a:lvl4pPr>
      <a:lvl5pPr marL="2057400" indent="-228600" algn="l" defTabSz="449263" rtl="0" eaLnBrk="0" fontAlgn="base" hangingPunct="0">
        <a:spcBef>
          <a:spcPts val="275"/>
        </a:spcBef>
        <a:spcAft>
          <a:spcPct val="0"/>
        </a:spcAft>
        <a:buClr>
          <a:srgbClr val="000000"/>
        </a:buClr>
        <a:buSzPct val="100000"/>
        <a:buFont typeface="Times New Roman" panose="02020603050405020304" pitchFamily="18" charset="0"/>
        <a:defRPr sz="1100" kern="1200">
          <a:solidFill>
            <a:srgbClr val="1BADC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338138" y="927100"/>
            <a:ext cx="20635912" cy="288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 pos="11231563" algn="l"/>
                <a:tab pos="11680825" algn="l"/>
                <a:tab pos="12130088" algn="l"/>
                <a:tab pos="12579350" algn="l"/>
                <a:tab pos="13028613" algn="l"/>
                <a:tab pos="13477875" algn="l"/>
                <a:tab pos="13927138" algn="l"/>
                <a:tab pos="14376400" algn="l"/>
                <a:tab pos="14825663" algn="l"/>
                <a:tab pos="15274925" algn="l"/>
                <a:tab pos="15724188" algn="l"/>
                <a:tab pos="16173450" algn="l"/>
                <a:tab pos="16622713" algn="l"/>
                <a:tab pos="17071975" algn="l"/>
                <a:tab pos="17521238" algn="l"/>
                <a:tab pos="17970500" algn="l"/>
                <a:tab pos="18419763" algn="l"/>
                <a:tab pos="18869025"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2625"/>
              </a:spcBef>
            </a:pPr>
            <a:r>
              <a:rPr lang="en-US" altLang="en-US" sz="4200" dirty="0">
                <a:solidFill>
                  <a:srgbClr val="FFFFFF"/>
                </a:solidFill>
                <a:latin typeface="Arial Black" panose="020B0A04020102020204" pitchFamily="34" charset="0"/>
              </a:rPr>
              <a:t>VIT Conclave on Internet of Things - 2015</a:t>
            </a:r>
          </a:p>
          <a:p>
            <a:pPr algn="ctr">
              <a:spcBef>
                <a:spcPts val="2625"/>
              </a:spcBef>
              <a:buClrTx/>
              <a:buFontTx/>
              <a:buNone/>
            </a:pPr>
            <a:r>
              <a:rPr lang="en-US" altLang="en-US" sz="4200" u="sng" dirty="0" smtClean="0">
                <a:solidFill>
                  <a:srgbClr val="FFFFFF"/>
                </a:solidFill>
                <a:latin typeface="Arial Black" panose="020B0A04020102020204" pitchFamily="34" charset="0"/>
              </a:rPr>
              <a:t>GOZWHIT- A SMART &amp; SECURE HELMET</a:t>
            </a:r>
            <a:endParaRPr lang="en-US" altLang="en-US" sz="4200" u="sng" dirty="0">
              <a:solidFill>
                <a:srgbClr val="FFFFFF"/>
              </a:solidFill>
              <a:latin typeface="Arial Black" panose="020B0A04020102020204" pitchFamily="34" charset="0"/>
            </a:endParaRPr>
          </a:p>
          <a:p>
            <a:pPr algn="ctr">
              <a:spcBef>
                <a:spcPts val="2625"/>
              </a:spcBef>
              <a:buClrTx/>
              <a:buSzTx/>
              <a:buFontTx/>
              <a:buNone/>
            </a:pPr>
            <a:r>
              <a:rPr lang="en-US" altLang="en-US" sz="2900" b="1" dirty="0" smtClean="0">
                <a:solidFill>
                  <a:srgbClr val="FFFFFF"/>
                </a:solidFill>
                <a:latin typeface="Arial" panose="020B0604020202020204" pitchFamily="34" charset="0"/>
              </a:rPr>
              <a:t>BY: SAILESH PATRA, MARLA AKHIL REDDY, CHAVA </a:t>
            </a:r>
            <a:r>
              <a:rPr lang="en-US" altLang="en-US" sz="2900" b="1" dirty="0" smtClean="0">
                <a:solidFill>
                  <a:srgbClr val="FFFFFF"/>
                </a:solidFill>
                <a:latin typeface="Arial" panose="020B0604020202020204" pitchFamily="34" charset="0"/>
              </a:rPr>
              <a:t>SAI TEJA</a:t>
            </a:r>
            <a:r>
              <a:rPr lang="en-US" altLang="en-US" sz="2900" b="1" dirty="0" smtClean="0">
                <a:solidFill>
                  <a:srgbClr val="FFFFFF"/>
                </a:solidFill>
                <a:latin typeface="Arial" panose="020B0604020202020204" pitchFamily="34" charset="0"/>
              </a:rPr>
              <a:t>, JAGMOHAN SINGH</a:t>
            </a:r>
            <a:r>
              <a:rPr lang="en-US" altLang="en-US" sz="2900" b="1" dirty="0">
                <a:solidFill>
                  <a:srgbClr val="FFFFFF"/>
                </a:solidFill>
                <a:latin typeface="Arial" panose="020B0604020202020204" pitchFamily="34" charset="0"/>
              </a:rPr>
              <a:t/>
            </a:r>
            <a:br>
              <a:rPr lang="en-US" altLang="en-US" sz="2900" b="1" dirty="0">
                <a:solidFill>
                  <a:srgbClr val="FFFFFF"/>
                </a:solidFill>
                <a:latin typeface="Arial" panose="020B0604020202020204" pitchFamily="34" charset="0"/>
              </a:rPr>
            </a:br>
            <a:endParaRPr lang="en-US" altLang="en-US" sz="2900" b="1" dirty="0">
              <a:solidFill>
                <a:srgbClr val="FFFFFF"/>
              </a:solidFill>
              <a:latin typeface="Arial" panose="020B0604020202020204" pitchFamily="34" charset="0"/>
            </a:endParaRPr>
          </a:p>
        </p:txBody>
      </p:sp>
      <p:sp>
        <p:nvSpPr>
          <p:cNvPr id="5122" name="Text Box 2"/>
          <p:cNvSpPr txBox="1">
            <a:spLocks noChangeArrowheads="1"/>
          </p:cNvSpPr>
          <p:nvPr/>
        </p:nvSpPr>
        <p:spPr bwMode="auto">
          <a:xfrm>
            <a:off x="457200" y="4419600"/>
            <a:ext cx="6584950" cy="433388"/>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a:solidFill>
                  <a:srgbClr val="FFFFFF"/>
                </a:solidFill>
              </a:rPr>
              <a:t>Abstract</a:t>
            </a:r>
          </a:p>
        </p:txBody>
      </p:sp>
      <p:sp>
        <p:nvSpPr>
          <p:cNvPr id="5123" name="Text Box 3"/>
          <p:cNvSpPr txBox="1">
            <a:spLocks noChangeArrowheads="1"/>
          </p:cNvSpPr>
          <p:nvPr/>
        </p:nvSpPr>
        <p:spPr bwMode="auto">
          <a:xfrm>
            <a:off x="460375" y="4887913"/>
            <a:ext cx="6581775" cy="8291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4960" tIns="264960" rIns="264960" bIns="2649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just"/>
            <a:r>
              <a:rPr lang="en-IN" sz="2400" dirty="0" smtClean="0">
                <a:solidFill>
                  <a:schemeClr val="tx1"/>
                </a:solidFill>
                <a:latin typeface="Cambria" panose="02040503050406030204" pitchFamily="18" charset="0"/>
              </a:rPr>
              <a:t>This project is aimed at using the concept of Internet of Things(IoT) and chemistry with the rider’s helmet to provide extensive safety, guidance and health care features. The following features are planned to be implemented in phase-wise manner in the project :</a:t>
            </a:r>
          </a:p>
          <a:p>
            <a:pPr algn="just"/>
            <a:endParaRPr lang="en-IN" sz="2400" dirty="0">
              <a:solidFill>
                <a:schemeClr val="tx1"/>
              </a:solidFill>
              <a:latin typeface="Cambria" panose="02040503050406030204" pitchFamily="18" charset="0"/>
            </a:endParaRPr>
          </a:p>
          <a:p>
            <a:pPr algn="just"/>
            <a:r>
              <a:rPr lang="en-IN" sz="2400" dirty="0" smtClean="0">
                <a:solidFill>
                  <a:schemeClr val="tx1"/>
                </a:solidFill>
                <a:latin typeface="Cambria" panose="02040503050406030204" pitchFamily="18" charset="0"/>
              </a:rPr>
              <a:t>1. Internet of Things(IoT) based traffic emergency system</a:t>
            </a:r>
          </a:p>
          <a:p>
            <a:pPr algn="just"/>
            <a:r>
              <a:rPr lang="en-IN" sz="2400" dirty="0" smtClean="0">
                <a:solidFill>
                  <a:schemeClr val="tx1"/>
                </a:solidFill>
                <a:latin typeface="Cambria" panose="02040503050406030204" pitchFamily="18" charset="0"/>
              </a:rPr>
              <a:t>2. Internet of Things(IoT) based traffic guidance system</a:t>
            </a:r>
          </a:p>
          <a:p>
            <a:pPr algn="just"/>
            <a:r>
              <a:rPr lang="en-IN" sz="2400" dirty="0" smtClean="0">
                <a:solidFill>
                  <a:schemeClr val="tx1"/>
                </a:solidFill>
                <a:latin typeface="Cambria" panose="02040503050406030204" pitchFamily="18" charset="0"/>
              </a:rPr>
              <a:t>3. Extensive protection from sun strokes</a:t>
            </a:r>
          </a:p>
          <a:p>
            <a:pPr algn="just"/>
            <a:r>
              <a:rPr lang="en-IN" sz="2400" dirty="0" smtClean="0">
                <a:solidFill>
                  <a:schemeClr val="tx1"/>
                </a:solidFill>
                <a:latin typeface="Cambria" panose="02040503050406030204" pitchFamily="18" charset="0"/>
              </a:rPr>
              <a:t>4. GPS tracking</a:t>
            </a:r>
          </a:p>
          <a:p>
            <a:pPr algn="just"/>
            <a:endParaRPr lang="en-IN" sz="2400" dirty="0" smtClean="0">
              <a:solidFill>
                <a:schemeClr val="tx1"/>
              </a:solidFill>
              <a:latin typeface="Cambria" panose="02040503050406030204" pitchFamily="18" charset="0"/>
            </a:endParaRPr>
          </a:p>
          <a:p>
            <a:pPr algn="just"/>
            <a:r>
              <a:rPr lang="en-IN" sz="2400" dirty="0" smtClean="0">
                <a:solidFill>
                  <a:schemeClr val="tx1"/>
                </a:solidFill>
                <a:latin typeface="Cambria" panose="02040503050406030204" pitchFamily="18" charset="0"/>
              </a:rPr>
              <a:t>All these facilities are to be implemented on the helmet with maximum cost efficiency to make the final product within the reach of Indian common man.</a:t>
            </a:r>
          </a:p>
          <a:p>
            <a:endParaRPr lang="en-IN" sz="2400" dirty="0" smtClean="0"/>
          </a:p>
          <a:p>
            <a:pPr>
              <a:buClrTx/>
              <a:buFontTx/>
              <a:buNone/>
            </a:pPr>
            <a:endParaRPr lang="en-US" altLang="en-US" sz="2400" dirty="0">
              <a:solidFill>
                <a:srgbClr val="000000"/>
              </a:solidFill>
            </a:endParaRPr>
          </a:p>
        </p:txBody>
      </p:sp>
      <p:sp>
        <p:nvSpPr>
          <p:cNvPr id="5124" name="Text Box 4"/>
          <p:cNvSpPr txBox="1">
            <a:spLocks noChangeArrowheads="1"/>
          </p:cNvSpPr>
          <p:nvPr/>
        </p:nvSpPr>
        <p:spPr bwMode="auto">
          <a:xfrm>
            <a:off x="457200" y="12806363"/>
            <a:ext cx="6584950" cy="433387"/>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a:solidFill>
                  <a:srgbClr val="FFFFFF"/>
                </a:solidFill>
              </a:rPr>
              <a:t>Motivation</a:t>
            </a:r>
          </a:p>
        </p:txBody>
      </p:sp>
      <p:sp>
        <p:nvSpPr>
          <p:cNvPr id="5125" name="Text Box 5"/>
          <p:cNvSpPr txBox="1">
            <a:spLocks noChangeArrowheads="1"/>
          </p:cNvSpPr>
          <p:nvPr/>
        </p:nvSpPr>
        <p:spPr bwMode="auto">
          <a:xfrm>
            <a:off x="457200" y="22690138"/>
            <a:ext cx="6580188" cy="433387"/>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a:solidFill>
                  <a:srgbClr val="F8F8F8"/>
                </a:solidFill>
              </a:rPr>
              <a:t>Our Contribution</a:t>
            </a:r>
          </a:p>
        </p:txBody>
      </p:sp>
      <p:sp>
        <p:nvSpPr>
          <p:cNvPr id="5126" name="Text Box 6"/>
          <p:cNvSpPr txBox="1">
            <a:spLocks noChangeArrowheads="1"/>
          </p:cNvSpPr>
          <p:nvPr/>
        </p:nvSpPr>
        <p:spPr bwMode="auto">
          <a:xfrm>
            <a:off x="482760" y="23246235"/>
            <a:ext cx="6580188" cy="49670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4960" tIns="264960" rIns="264960" bIns="2649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buClrTx/>
              <a:buFontTx/>
              <a:buNone/>
            </a:pPr>
            <a:r>
              <a:rPr lang="en-US" altLang="en-US" sz="2400" dirty="0" smtClean="0">
                <a:solidFill>
                  <a:srgbClr val="000000"/>
                </a:solidFill>
                <a:latin typeface="Cambria" panose="02040503050406030204" pitchFamily="18" charset="0"/>
              </a:rPr>
              <a:t>VIT Conclave on Internet of Things provided us with the exposure to the applications of the concept of Internet of Things(IoT) and several other creative approaches the solve the day-to-day problems by invoking the inter-connection and sharing between the day-to-day products.</a:t>
            </a:r>
          </a:p>
          <a:p>
            <a:pPr>
              <a:buClrTx/>
              <a:buFontTx/>
              <a:buNone/>
            </a:pPr>
            <a:endParaRPr lang="en-US" altLang="en-US" sz="2400" dirty="0">
              <a:solidFill>
                <a:srgbClr val="000000"/>
              </a:solidFill>
              <a:latin typeface="Cambria" panose="02040503050406030204" pitchFamily="18" charset="0"/>
            </a:endParaRPr>
          </a:p>
          <a:p>
            <a:pPr>
              <a:buClrTx/>
              <a:buFontTx/>
              <a:buNone/>
            </a:pPr>
            <a:r>
              <a:rPr lang="en-US" altLang="en-US" sz="2400" dirty="0" smtClean="0">
                <a:solidFill>
                  <a:srgbClr val="000000"/>
                </a:solidFill>
                <a:latin typeface="Cambria" panose="02040503050406030204" pitchFamily="18" charset="0"/>
              </a:rPr>
              <a:t>Apart from the conclave, we would like to appreciate the suggestions and help from the faculties which proved to be a priceless booster to our project.</a:t>
            </a:r>
            <a:endParaRPr lang="en-US" altLang="en-US" sz="2400" dirty="0">
              <a:solidFill>
                <a:srgbClr val="000000"/>
              </a:solidFill>
              <a:latin typeface="Cambria" panose="02040503050406030204" pitchFamily="18" charset="0"/>
            </a:endParaRPr>
          </a:p>
        </p:txBody>
      </p:sp>
      <p:sp>
        <p:nvSpPr>
          <p:cNvPr id="5127" name="Text Box 7"/>
          <p:cNvSpPr txBox="1">
            <a:spLocks noChangeArrowheads="1"/>
          </p:cNvSpPr>
          <p:nvPr/>
        </p:nvSpPr>
        <p:spPr bwMode="auto">
          <a:xfrm>
            <a:off x="7385050" y="4419600"/>
            <a:ext cx="6583363" cy="433388"/>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a:solidFill>
                  <a:srgbClr val="FFFFFF"/>
                </a:solidFill>
              </a:rPr>
              <a:t>Goal</a:t>
            </a:r>
          </a:p>
        </p:txBody>
      </p:sp>
      <p:sp>
        <p:nvSpPr>
          <p:cNvPr id="5130" name="Text Box 10"/>
          <p:cNvSpPr txBox="1">
            <a:spLocks noChangeArrowheads="1"/>
          </p:cNvSpPr>
          <p:nvPr/>
        </p:nvSpPr>
        <p:spPr bwMode="auto">
          <a:xfrm>
            <a:off x="7402265" y="9583768"/>
            <a:ext cx="6583363" cy="433387"/>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a:solidFill>
                  <a:srgbClr val="FFFFFF"/>
                </a:solidFill>
              </a:rPr>
              <a:t>Proposed Design</a:t>
            </a:r>
          </a:p>
        </p:txBody>
      </p:sp>
      <p:sp>
        <p:nvSpPr>
          <p:cNvPr id="5132" name="Text Box 12"/>
          <p:cNvSpPr txBox="1">
            <a:spLocks noChangeArrowheads="1"/>
          </p:cNvSpPr>
          <p:nvPr/>
        </p:nvSpPr>
        <p:spPr bwMode="auto">
          <a:xfrm>
            <a:off x="7402265" y="15572026"/>
            <a:ext cx="6583363" cy="437794"/>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dirty="0" smtClean="0">
                <a:solidFill>
                  <a:srgbClr val="FFFFFF"/>
                </a:solidFill>
              </a:rPr>
              <a:t>CROSS SECTIONAL DIAGRAM</a:t>
            </a:r>
            <a:endParaRPr lang="en-US" altLang="en-US" sz="2500" b="1" dirty="0">
              <a:solidFill>
                <a:srgbClr val="FFFFFF"/>
              </a:solidFill>
            </a:endParaRPr>
          </a:p>
        </p:txBody>
      </p:sp>
      <p:sp>
        <p:nvSpPr>
          <p:cNvPr id="5135" name="Text Box 15"/>
          <p:cNvSpPr txBox="1">
            <a:spLocks noChangeArrowheads="1"/>
          </p:cNvSpPr>
          <p:nvPr/>
        </p:nvSpPr>
        <p:spPr bwMode="auto">
          <a:xfrm>
            <a:off x="14306550" y="4419600"/>
            <a:ext cx="6584950" cy="437794"/>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dirty="0" smtClean="0">
                <a:solidFill>
                  <a:srgbClr val="FFFFFF"/>
                </a:solidFill>
              </a:rPr>
              <a:t>REVENUE MODEL</a:t>
            </a:r>
            <a:endParaRPr lang="en-US" altLang="en-US" sz="2500" b="1" dirty="0">
              <a:solidFill>
                <a:srgbClr val="FFFFFF"/>
              </a:solidFill>
            </a:endParaRPr>
          </a:p>
        </p:txBody>
      </p:sp>
      <p:sp>
        <p:nvSpPr>
          <p:cNvPr id="5137" name="Text Box 17"/>
          <p:cNvSpPr txBox="1">
            <a:spLocks noChangeArrowheads="1"/>
          </p:cNvSpPr>
          <p:nvPr/>
        </p:nvSpPr>
        <p:spPr bwMode="auto">
          <a:xfrm>
            <a:off x="7404919" y="20595634"/>
            <a:ext cx="6581775" cy="437794"/>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dirty="0" smtClean="0">
                <a:solidFill>
                  <a:srgbClr val="FFFFFF"/>
                </a:solidFill>
              </a:rPr>
              <a:t>SENSORS USED</a:t>
            </a:r>
            <a:endParaRPr lang="en-US" altLang="en-US" sz="2500" b="1" dirty="0">
              <a:solidFill>
                <a:srgbClr val="FFFFFF"/>
              </a:solidFill>
            </a:endParaRPr>
          </a:p>
        </p:txBody>
      </p:sp>
      <p:sp>
        <p:nvSpPr>
          <p:cNvPr id="5138" name="Text Box 18"/>
          <p:cNvSpPr txBox="1">
            <a:spLocks noChangeArrowheads="1"/>
          </p:cNvSpPr>
          <p:nvPr/>
        </p:nvSpPr>
        <p:spPr bwMode="auto">
          <a:xfrm>
            <a:off x="7385050" y="25714325"/>
            <a:ext cx="6578600"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4960" tIns="264960" rIns="264960" bIns="2649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buClrTx/>
              <a:buFontTx/>
              <a:buNone/>
            </a:pPr>
            <a:endParaRPr lang="en-US" altLang="en-US" sz="1800" dirty="0">
              <a:solidFill>
                <a:srgbClr val="000000"/>
              </a:solidFill>
            </a:endParaRPr>
          </a:p>
        </p:txBody>
      </p:sp>
      <p:sp>
        <p:nvSpPr>
          <p:cNvPr id="5139" name="Text Box 19"/>
          <p:cNvSpPr txBox="1">
            <a:spLocks noChangeArrowheads="1"/>
          </p:cNvSpPr>
          <p:nvPr/>
        </p:nvSpPr>
        <p:spPr bwMode="auto">
          <a:xfrm>
            <a:off x="14312900" y="10819507"/>
            <a:ext cx="6583363" cy="437794"/>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dirty="0" smtClean="0">
                <a:solidFill>
                  <a:srgbClr val="FFFFFF"/>
                </a:solidFill>
              </a:rPr>
              <a:t>ADVANTAGES</a:t>
            </a:r>
            <a:endParaRPr lang="en-US" altLang="en-US" sz="2500" b="1" dirty="0">
              <a:solidFill>
                <a:srgbClr val="FFFFFF"/>
              </a:solidFill>
            </a:endParaRPr>
          </a:p>
        </p:txBody>
      </p:sp>
      <p:sp>
        <p:nvSpPr>
          <p:cNvPr id="5140" name="Text Box 20"/>
          <p:cNvSpPr txBox="1">
            <a:spLocks noChangeArrowheads="1"/>
          </p:cNvSpPr>
          <p:nvPr/>
        </p:nvSpPr>
        <p:spPr bwMode="auto">
          <a:xfrm>
            <a:off x="14267391" y="21834228"/>
            <a:ext cx="6583363" cy="437794"/>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dirty="0">
                <a:solidFill>
                  <a:srgbClr val="FFFFFF"/>
                </a:solidFill>
              </a:rPr>
              <a:t>About </a:t>
            </a:r>
            <a:r>
              <a:rPr lang="en-US" altLang="en-US" sz="2500" b="1" dirty="0" smtClean="0">
                <a:solidFill>
                  <a:srgbClr val="FFFFFF"/>
                </a:solidFill>
              </a:rPr>
              <a:t>Us</a:t>
            </a:r>
            <a:endParaRPr lang="en-US" altLang="en-US" sz="2500" b="1" dirty="0">
              <a:solidFill>
                <a:srgbClr val="FFFFFF"/>
              </a:solidFill>
            </a:endParaRPr>
          </a:p>
        </p:txBody>
      </p:sp>
      <p:sp>
        <p:nvSpPr>
          <p:cNvPr id="5141" name="Text Box 21"/>
          <p:cNvSpPr txBox="1">
            <a:spLocks noChangeArrowheads="1"/>
          </p:cNvSpPr>
          <p:nvPr/>
        </p:nvSpPr>
        <p:spPr bwMode="auto">
          <a:xfrm>
            <a:off x="14312900" y="25542875"/>
            <a:ext cx="6583363" cy="433388"/>
          </a:xfrm>
          <a:prstGeom prst="rect">
            <a:avLst/>
          </a:prstGeom>
          <a:solidFill>
            <a:srgbClr val="1BADC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2920" tIns="26280" rIns="52920" bIns="26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spcBef>
                <a:spcPts val="1563"/>
              </a:spcBef>
              <a:buClrTx/>
              <a:buFontTx/>
              <a:buNone/>
            </a:pPr>
            <a:r>
              <a:rPr lang="en-US" altLang="en-US" sz="2500" b="1">
                <a:solidFill>
                  <a:srgbClr val="FFFFFF"/>
                </a:solidFill>
              </a:rPr>
              <a:t>Future Work</a:t>
            </a:r>
          </a:p>
        </p:txBody>
      </p:sp>
      <p:sp>
        <p:nvSpPr>
          <p:cNvPr id="5142" name="Text Box 22"/>
          <p:cNvSpPr txBox="1">
            <a:spLocks noChangeArrowheads="1"/>
          </p:cNvSpPr>
          <p:nvPr/>
        </p:nvSpPr>
        <p:spPr bwMode="auto">
          <a:xfrm>
            <a:off x="14298678" y="11186418"/>
            <a:ext cx="6550025" cy="11245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4960" tIns="264960" rIns="264960" bIns="2649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r>
              <a:rPr lang="en-IN" sz="2400" dirty="0">
                <a:solidFill>
                  <a:schemeClr val="tx1"/>
                </a:solidFill>
                <a:latin typeface="Cambria" panose="02040503050406030204" pitchFamily="18" charset="0"/>
              </a:rPr>
              <a:t>T</a:t>
            </a:r>
            <a:r>
              <a:rPr lang="en-IN" sz="2400" dirty="0" smtClean="0">
                <a:solidFill>
                  <a:schemeClr val="tx1"/>
                </a:solidFill>
                <a:latin typeface="Cambria" panose="02040503050406030204" pitchFamily="18" charset="0"/>
              </a:rPr>
              <a:t>he helmet will be mounted with appropriate sensors at appropriate positions on the helmet. They are calibrated to sense high impact due to any accident or crash.</a:t>
            </a:r>
          </a:p>
          <a:p>
            <a:endParaRPr lang="en-IN" sz="2400" dirty="0" smtClean="0">
              <a:solidFill>
                <a:schemeClr val="tx1"/>
              </a:solidFill>
              <a:latin typeface="Cambria" panose="02040503050406030204" pitchFamily="18" charset="0"/>
            </a:endParaRPr>
          </a:p>
          <a:p>
            <a:r>
              <a:rPr lang="en-IN" sz="2400" dirty="0" smtClean="0">
                <a:solidFill>
                  <a:schemeClr val="tx1"/>
                </a:solidFill>
                <a:latin typeface="Cambria" panose="02040503050406030204" pitchFamily="18" charset="0"/>
              </a:rPr>
              <a:t>Once they detect the designated input, the rider’s location is immediately sent to a cloud of hospitals where the nearest hospital is notified about that so that ambulance can reach the spot immediately.</a:t>
            </a:r>
          </a:p>
          <a:p>
            <a:endParaRPr lang="en-IN" sz="2400" dirty="0">
              <a:solidFill>
                <a:schemeClr val="tx1"/>
              </a:solidFill>
              <a:latin typeface="Cambria" panose="02040503050406030204" pitchFamily="18" charset="0"/>
            </a:endParaRPr>
          </a:p>
          <a:p>
            <a:r>
              <a:rPr lang="en-IN" sz="2400" dirty="0" smtClean="0">
                <a:solidFill>
                  <a:schemeClr val="tx1"/>
                </a:solidFill>
                <a:latin typeface="Cambria" panose="02040503050406030204" pitchFamily="18" charset="0"/>
              </a:rPr>
              <a:t>1. Immediate response to any accident by the emergency services since all of them become a part of network(of things).</a:t>
            </a:r>
          </a:p>
          <a:p>
            <a:r>
              <a:rPr lang="en-IN" sz="2400" dirty="0" smtClean="0">
                <a:solidFill>
                  <a:schemeClr val="tx1"/>
                </a:solidFill>
                <a:latin typeface="Cambria" panose="02040503050406030204" pitchFamily="18" charset="0"/>
              </a:rPr>
              <a:t>2. The location of the accident is too updated to the emergency services so that finding the location wont be such a trouble.</a:t>
            </a:r>
          </a:p>
          <a:p>
            <a:r>
              <a:rPr lang="en-IN" sz="2400" dirty="0" smtClean="0">
                <a:solidFill>
                  <a:schemeClr val="tx1"/>
                </a:solidFill>
                <a:latin typeface="Cambria" panose="02040503050406030204" pitchFamily="18" charset="0"/>
              </a:rPr>
              <a:t>3. Details of the personnel is also updated to the emergency service centre so that formalities of paper-work may be completed in before hand.</a:t>
            </a:r>
          </a:p>
          <a:p>
            <a:r>
              <a:rPr lang="en-IN" sz="2400" dirty="0" smtClean="0">
                <a:solidFill>
                  <a:schemeClr val="tx1"/>
                </a:solidFill>
                <a:latin typeface="Cambria" panose="02040503050406030204" pitchFamily="18" charset="0"/>
              </a:rPr>
              <a:t>4.Continues tracking of employees for Companies like logistics</a:t>
            </a:r>
            <a:r>
              <a:rPr lang="en-IN" sz="2400" dirty="0">
                <a:solidFill>
                  <a:schemeClr val="tx1"/>
                </a:solidFill>
                <a:latin typeface="Cambria" panose="02040503050406030204" pitchFamily="18" charset="0"/>
              </a:rPr>
              <a:t>, customer </a:t>
            </a:r>
            <a:r>
              <a:rPr lang="en-IN" sz="2400" dirty="0" smtClean="0">
                <a:solidFill>
                  <a:schemeClr val="tx1"/>
                </a:solidFill>
                <a:latin typeface="Cambria" panose="02040503050406030204" pitchFamily="18" charset="0"/>
              </a:rPr>
              <a:t>service etc.</a:t>
            </a:r>
          </a:p>
          <a:p>
            <a:r>
              <a:rPr lang="en-IN" sz="2400" dirty="0" smtClean="0">
                <a:solidFill>
                  <a:schemeClr val="tx1"/>
                </a:solidFill>
                <a:latin typeface="Cambria" panose="02040503050406030204" pitchFamily="18" charset="0"/>
              </a:rPr>
              <a:t>5.Proper Traffic Guidance using Google Services.</a:t>
            </a:r>
          </a:p>
          <a:p>
            <a:r>
              <a:rPr lang="en-IN" sz="2400" dirty="0" smtClean="0">
                <a:solidFill>
                  <a:schemeClr val="tx1"/>
                </a:solidFill>
                <a:latin typeface="Cambria" panose="02040503050406030204" pitchFamily="18" charset="0"/>
              </a:rPr>
              <a:t>6.Humidity reduction inside Helmet.</a:t>
            </a:r>
          </a:p>
          <a:p>
            <a:r>
              <a:rPr lang="en-IN" sz="2400" dirty="0" smtClean="0">
                <a:solidFill>
                  <a:schemeClr val="tx1"/>
                </a:solidFill>
                <a:latin typeface="Cambria" panose="02040503050406030204" pitchFamily="18" charset="0"/>
              </a:rPr>
              <a:t>7.Many inbuilt Bluetooth facilities like automatic call acceptance(while driving) etc..</a:t>
            </a:r>
          </a:p>
          <a:p>
            <a:endParaRPr lang="en-IN" sz="2400" dirty="0" smtClean="0">
              <a:solidFill>
                <a:schemeClr val="tx1"/>
              </a:solidFill>
              <a:latin typeface="Cambria" panose="02040503050406030204" pitchFamily="18" charset="0"/>
            </a:endParaRPr>
          </a:p>
        </p:txBody>
      </p:sp>
      <p:sp>
        <p:nvSpPr>
          <p:cNvPr id="5143" name="Text Box 23"/>
          <p:cNvSpPr txBox="1">
            <a:spLocks noChangeArrowheads="1"/>
          </p:cNvSpPr>
          <p:nvPr/>
        </p:nvSpPr>
        <p:spPr bwMode="auto">
          <a:xfrm>
            <a:off x="14312900" y="22053125"/>
            <a:ext cx="6550025" cy="38590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4960" tIns="264960" rIns="264960" bIns="2649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buClrTx/>
              <a:buFontTx/>
              <a:buNone/>
            </a:pPr>
            <a:endParaRPr lang="en-US" altLang="en-US" sz="2400" dirty="0" smtClean="0">
              <a:solidFill>
                <a:srgbClr val="000000"/>
              </a:solidFill>
              <a:latin typeface="Cambria" panose="02040503050406030204" pitchFamily="18" charset="0"/>
            </a:endParaRPr>
          </a:p>
          <a:p>
            <a:pPr>
              <a:buClrTx/>
              <a:buFontTx/>
              <a:buNone/>
            </a:pPr>
            <a:r>
              <a:rPr lang="en-US" altLang="en-US" sz="2400" dirty="0" smtClean="0">
                <a:solidFill>
                  <a:srgbClr val="000000"/>
                </a:solidFill>
                <a:latin typeface="Cambria" panose="02040503050406030204" pitchFamily="18" charset="0"/>
              </a:rPr>
              <a:t>We </a:t>
            </a:r>
            <a:r>
              <a:rPr lang="en-US" altLang="en-US" sz="2400" dirty="0" smtClean="0">
                <a:solidFill>
                  <a:srgbClr val="000000"/>
                </a:solidFill>
                <a:latin typeface="Cambria" panose="02040503050406030204" pitchFamily="18" charset="0"/>
              </a:rPr>
              <a:t>are a team dedicated for research and development of creative solutions to day-to-day problems. We aim at creating smart, simple, innovative ad cost-effective solutions which could be affordable for the common man of India.</a:t>
            </a:r>
          </a:p>
          <a:p>
            <a:pPr>
              <a:buClrTx/>
              <a:buFontTx/>
              <a:buNone/>
            </a:pPr>
            <a:endParaRPr lang="en-US" altLang="en-US" sz="2400" dirty="0">
              <a:solidFill>
                <a:srgbClr val="000000"/>
              </a:solidFill>
              <a:latin typeface="Cambria" panose="02040503050406030204" pitchFamily="18" charset="0"/>
            </a:endParaRPr>
          </a:p>
          <a:p>
            <a:pPr>
              <a:buClrTx/>
              <a:buFontTx/>
              <a:buNone/>
            </a:pPr>
            <a:endParaRPr lang="en-US" altLang="en-US" sz="2400" dirty="0">
              <a:solidFill>
                <a:srgbClr val="000000"/>
              </a:solidFill>
              <a:latin typeface="Cambria" panose="02040503050406030204" pitchFamily="18" charset="0"/>
            </a:endParaRPr>
          </a:p>
        </p:txBody>
      </p:sp>
      <p:graphicFrame>
        <p:nvGraphicFramePr>
          <p:cNvPr id="5144" name="Group 24"/>
          <p:cNvGraphicFramePr>
            <a:graphicFrameLocks noGrp="1"/>
          </p:cNvGraphicFramePr>
          <p:nvPr>
            <p:extLst>
              <p:ext uri="{D42A27DB-BD31-4B8C-83A1-F6EECF244321}">
                <p14:modId xmlns:p14="http://schemas.microsoft.com/office/powerpoint/2010/main" val="1760729116"/>
              </p:ext>
            </p:extLst>
          </p:nvPr>
        </p:nvGraphicFramePr>
        <p:xfrm>
          <a:off x="14321630" y="26236603"/>
          <a:ext cx="6499225" cy="4293588"/>
        </p:xfrm>
        <a:graphic>
          <a:graphicData uri="http://schemas.openxmlformats.org/drawingml/2006/table">
            <a:tbl>
              <a:tblPr/>
              <a:tblGrid>
                <a:gridCol w="3159125"/>
                <a:gridCol w="3340100"/>
              </a:tblGrid>
              <a:tr h="1233488">
                <a:tc gridSpan="2">
                  <a:txBody>
                    <a:bodyPr/>
                    <a:lstStyle>
                      <a:lvl1pPr eaLnBrk="0" hangingPunct="0">
                        <a:spcBef>
                          <a:spcPts val="42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500">
                          <a:solidFill>
                            <a:srgbClr val="000000"/>
                          </a:solidFill>
                          <a:latin typeface="Arial" panose="020B0604020202020204" pitchFamily="34" charset="0"/>
                          <a:ea typeface="MS PGothic" panose="020B0600070205080204" pitchFamily="34" charset="-128"/>
                        </a:defRPr>
                      </a:lvl1pPr>
                      <a:lvl2pPr eaLnBrk="0" hangingPunct="0">
                        <a:spcBef>
                          <a:spcPts val="42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500">
                          <a:solidFill>
                            <a:srgbClr val="000000"/>
                          </a:solidFill>
                          <a:latin typeface="Arial" panose="020B0604020202020204" pitchFamily="34" charset="0"/>
                          <a:ea typeface="MS PGothic" panose="020B0600070205080204" pitchFamily="34" charset="-128"/>
                        </a:defRPr>
                      </a:lvl2pPr>
                      <a:lvl3pPr eaLnBrk="0" hangingPunct="0">
                        <a:spcBef>
                          <a:spcPts val="3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200">
                          <a:solidFill>
                            <a:srgbClr val="1BADCF"/>
                          </a:solidFill>
                          <a:latin typeface="Arial" panose="020B0604020202020204" pitchFamily="34" charset="0"/>
                          <a:ea typeface="MS PGothic" panose="020B0600070205080204" pitchFamily="34" charset="-128"/>
                        </a:defRPr>
                      </a:lvl3pPr>
                      <a:lvl4pPr eaLnBrk="0" hangingPunct="0">
                        <a:spcBef>
                          <a:spcPts val="2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4pPr>
                      <a:lvl5pPr eaLnBrk="0" hangingPunct="0">
                        <a:spcBef>
                          <a:spcPts val="2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endParaRPr kumimoji="0" lang="en-IN" altLang="en-US" sz="2400" b="0" i="0" u="none" strike="noStrike" cap="none" normalizeH="0" baseline="0" dirty="0" smtClean="0">
                        <a:ln>
                          <a:noFill/>
                        </a:ln>
                        <a:solidFill>
                          <a:srgbClr val="000000"/>
                        </a:solidFill>
                        <a:effectLst/>
                        <a:latin typeface="Cambria" panose="02040503050406030204" pitchFamily="18" charset="0"/>
                        <a:ea typeface="MS PGothic" panose="020B0600070205080204" pitchFamily="34" charset="-128"/>
                        <a:cs typeface="DejaVu Sans" panose="020B0603030804020204" pitchFamily="34" charset="2"/>
                      </a:endParaRPr>
                    </a:p>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r>
                        <a:rPr kumimoji="0" lang="en-IN" altLang="en-US" sz="2400" b="0" i="0" u="none" strike="noStrike" cap="none" normalizeH="0" baseline="0" dirty="0" smtClean="0">
                          <a:ln>
                            <a:noFill/>
                          </a:ln>
                          <a:solidFill>
                            <a:srgbClr val="000000"/>
                          </a:solidFill>
                          <a:effectLst/>
                          <a:latin typeface="Cambria" panose="02040503050406030204" pitchFamily="18" charset="0"/>
                          <a:ea typeface="MS PGothic" panose="020B0600070205080204" pitchFamily="34" charset="-128"/>
                          <a:cs typeface="DejaVu Sans" panose="020B0603030804020204" pitchFamily="34" charset="2"/>
                        </a:rPr>
                        <a:t>PROTOTYPE-II  </a:t>
                      </a:r>
                      <a:r>
                        <a:rPr kumimoji="0" lang="en-IN" altLang="en-US" sz="2400" b="0" i="0" u="none" strike="noStrike" cap="none" normalizeH="0" baseline="0" dirty="0" smtClean="0">
                          <a:ln>
                            <a:noFill/>
                          </a:ln>
                          <a:solidFill>
                            <a:srgbClr val="000000"/>
                          </a:solidFill>
                          <a:effectLst/>
                          <a:latin typeface="Cambria" panose="02040503050406030204" pitchFamily="18" charset="0"/>
                          <a:ea typeface="MS PGothic" panose="020B0600070205080204" pitchFamily="34" charset="-128"/>
                          <a:cs typeface="DejaVu Sans" panose="020B0603030804020204" pitchFamily="34" charset="2"/>
                        </a:rPr>
                        <a:t>: To implement traffic guidance system using Google services.</a:t>
                      </a:r>
                    </a:p>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endParaRPr kumimoji="0" lang="en-IN" altLang="en-US" sz="2400" b="0" i="0" u="none" strike="noStrike" cap="none" normalizeH="0" baseline="0" dirty="0" smtClean="0">
                        <a:ln>
                          <a:noFill/>
                        </a:ln>
                        <a:solidFill>
                          <a:srgbClr val="000000"/>
                        </a:solidFill>
                        <a:effectLst/>
                        <a:latin typeface="Cambria" panose="02040503050406030204" pitchFamily="18" charset="0"/>
                        <a:ea typeface="MS PGothic" panose="020B0600070205080204" pitchFamily="34" charset="-128"/>
                        <a:cs typeface="DejaVu Sans" panose="020B0603030804020204" pitchFamily="34" charset="2"/>
                      </a:endParaRPr>
                    </a:p>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r>
                        <a:rPr kumimoji="0" lang="en-IN" altLang="en-US" sz="2400" b="0" i="0" u="none" strike="noStrike" cap="none" normalizeH="0" baseline="0" dirty="0" smtClean="0">
                          <a:ln>
                            <a:noFill/>
                          </a:ln>
                          <a:solidFill>
                            <a:srgbClr val="000000"/>
                          </a:solidFill>
                          <a:effectLst/>
                          <a:latin typeface="Cambria" panose="02040503050406030204" pitchFamily="18" charset="0"/>
                          <a:ea typeface="MS PGothic" panose="020B0600070205080204" pitchFamily="34" charset="-128"/>
                          <a:cs typeface="DejaVu Sans" panose="020B0603030804020204" pitchFamily="34" charset="2"/>
                        </a:rPr>
                        <a:t>PROTOTYPE-III : To implement fully integrated traffic safety and guidance system</a:t>
                      </a:r>
                    </a:p>
                  </a:txBody>
                  <a:tcPr marL="222840" marR="222840" marT="52848" marB="315360" horzOverflow="overflow">
                    <a:lnL>
                      <a:noFill/>
                    </a:lnL>
                    <a:lnR>
                      <a:noFill/>
                    </a:lnR>
                    <a:lnT>
                      <a:noFill/>
                    </a:lnT>
                    <a:lnB>
                      <a:noFill/>
                    </a:lnB>
                    <a:lnTlToBr>
                      <a:noFill/>
                    </a:lnTlToBr>
                    <a:lnBlToTr>
                      <a:noFill/>
                    </a:lnBlToTr>
                    <a:noFill/>
                  </a:tcPr>
                </a:tc>
                <a:tc hMerge="1">
                  <a:txBody>
                    <a:bodyPr/>
                    <a:lstStyle/>
                    <a:p>
                      <a:endParaRPr lang="en-IN"/>
                    </a:p>
                  </a:txBody>
                  <a:tcPr/>
                </a:tc>
              </a:tr>
              <a:tr h="1884363">
                <a:tc>
                  <a:txBody>
                    <a:bodyPr/>
                    <a:lstStyle>
                      <a:lvl1pPr eaLnBrk="0" hangingPunct="0">
                        <a:spcBef>
                          <a:spcPts val="42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500">
                          <a:solidFill>
                            <a:srgbClr val="000000"/>
                          </a:solidFill>
                          <a:latin typeface="Arial" panose="020B0604020202020204" pitchFamily="34" charset="0"/>
                          <a:ea typeface="MS PGothic" panose="020B0600070205080204" pitchFamily="34" charset="-128"/>
                        </a:defRPr>
                      </a:lvl1pPr>
                      <a:lvl2pPr eaLnBrk="0" hangingPunct="0">
                        <a:spcBef>
                          <a:spcPts val="42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500">
                          <a:solidFill>
                            <a:srgbClr val="000000"/>
                          </a:solidFill>
                          <a:latin typeface="Arial" panose="020B0604020202020204" pitchFamily="34" charset="0"/>
                          <a:ea typeface="MS PGothic" panose="020B0600070205080204" pitchFamily="34" charset="-128"/>
                        </a:defRPr>
                      </a:lvl2pPr>
                      <a:lvl3pPr eaLnBrk="0" hangingPunct="0">
                        <a:spcBef>
                          <a:spcPts val="3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200">
                          <a:solidFill>
                            <a:srgbClr val="1BADCF"/>
                          </a:solidFill>
                          <a:latin typeface="Arial" panose="020B0604020202020204" pitchFamily="34" charset="0"/>
                          <a:ea typeface="MS PGothic" panose="020B0600070205080204" pitchFamily="34" charset="-128"/>
                        </a:defRPr>
                      </a:lvl3pPr>
                      <a:lvl4pPr eaLnBrk="0" hangingPunct="0">
                        <a:spcBef>
                          <a:spcPts val="2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4pPr>
                      <a:lvl5pPr eaLnBrk="0" hangingPunct="0">
                        <a:spcBef>
                          <a:spcPts val="2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endParaRPr kumimoji="0" lang="en-IN" altLang="en-US" sz="2400" b="0" i="0" u="none" strike="noStrike" cap="none" normalizeH="0" baseline="0" dirty="0" smtClean="0">
                        <a:ln>
                          <a:noFill/>
                        </a:ln>
                        <a:solidFill>
                          <a:srgbClr val="000000"/>
                        </a:solidFill>
                        <a:effectLst/>
                        <a:latin typeface="Cambria" panose="02040503050406030204" pitchFamily="18" charset="0"/>
                        <a:ea typeface="MS PGothic" panose="020B0600070205080204" pitchFamily="34" charset="-128"/>
                        <a:cs typeface="DejaVu Sans" panose="020B0603030804020204" pitchFamily="34" charset="2"/>
                      </a:endParaRPr>
                    </a:p>
                  </a:txBody>
                  <a:tcPr marL="222840" marR="222840" marT="52848" marB="315360" horzOverflow="overflow">
                    <a:lnL>
                      <a:noFill/>
                    </a:lnL>
                    <a:lnR>
                      <a:noFill/>
                    </a:lnR>
                    <a:lnT>
                      <a:noFill/>
                    </a:lnT>
                    <a:lnB>
                      <a:noFill/>
                    </a:lnB>
                    <a:lnTlToBr>
                      <a:noFill/>
                    </a:lnTlToBr>
                    <a:lnBlToTr>
                      <a:noFill/>
                    </a:lnBlToTr>
                    <a:noFill/>
                  </a:tcPr>
                </a:tc>
                <a:tc>
                  <a:txBody>
                    <a:bodyPr/>
                    <a:lstStyle>
                      <a:lvl1pPr eaLnBrk="0" hangingPunct="0">
                        <a:spcBef>
                          <a:spcPts val="42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500">
                          <a:solidFill>
                            <a:srgbClr val="000000"/>
                          </a:solidFill>
                          <a:latin typeface="Arial" panose="020B0604020202020204" pitchFamily="34" charset="0"/>
                          <a:ea typeface="MS PGothic" panose="020B0600070205080204" pitchFamily="34" charset="-128"/>
                        </a:defRPr>
                      </a:lvl1pPr>
                      <a:lvl2pPr eaLnBrk="0" hangingPunct="0">
                        <a:spcBef>
                          <a:spcPts val="42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500">
                          <a:solidFill>
                            <a:srgbClr val="000000"/>
                          </a:solidFill>
                          <a:latin typeface="Arial" panose="020B0604020202020204" pitchFamily="34" charset="0"/>
                          <a:ea typeface="MS PGothic" panose="020B0600070205080204" pitchFamily="34" charset="-128"/>
                        </a:defRPr>
                      </a:lvl2pPr>
                      <a:lvl3pPr eaLnBrk="0" hangingPunct="0">
                        <a:spcBef>
                          <a:spcPts val="35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200">
                          <a:solidFill>
                            <a:srgbClr val="1BADCF"/>
                          </a:solidFill>
                          <a:latin typeface="Arial" panose="020B0604020202020204" pitchFamily="34" charset="0"/>
                          <a:ea typeface="MS PGothic" panose="020B0600070205080204" pitchFamily="34" charset="-128"/>
                        </a:defRPr>
                      </a:lvl3pPr>
                      <a:lvl4pPr eaLnBrk="0" hangingPunct="0">
                        <a:spcBef>
                          <a:spcPts val="2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4pPr>
                      <a:lvl5pPr eaLnBrk="0" hangingPunct="0">
                        <a:spcBef>
                          <a:spcPts val="275"/>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5pPr>
                      <a:lvl6pPr marL="25146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6pPr>
                      <a:lvl7pPr marL="29718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7pPr>
                      <a:lvl8pPr marL="34290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8pPr>
                      <a:lvl9pPr marL="3886200" indent="-228600" defTabSz="449263" eaLnBrk="0" fontAlgn="base" hangingPunct="0">
                        <a:spcBef>
                          <a:spcPts val="275"/>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defRPr sz="1000">
                          <a:solidFill>
                            <a:srgbClr val="1BADCF"/>
                          </a:solidFill>
                          <a:latin typeface="Arial" panose="020B0604020202020204" pitchFamily="34" charset="0"/>
                          <a:ea typeface="MS PGothic" panose="020B0600070205080204" pitchFamily="34" charset="-128"/>
                        </a:defRPr>
                      </a:lvl9pPr>
                    </a:lstStyle>
                    <a:p>
                      <a:pPr marL="0" marR="0" lvl="0" indent="0" algn="l" defTabSz="449263"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Lst>
                      </a:pPr>
                      <a:endParaRPr kumimoji="0" lang="en-IN" altLang="en-US" sz="2400" b="0" i="0" u="none" strike="noStrike" cap="none" normalizeH="0" baseline="0" dirty="0" smtClean="0">
                        <a:ln>
                          <a:noFill/>
                        </a:ln>
                        <a:solidFill>
                          <a:srgbClr val="000000"/>
                        </a:solidFill>
                        <a:effectLst/>
                        <a:latin typeface="Cambria" panose="02040503050406030204" pitchFamily="18" charset="0"/>
                        <a:ea typeface="MS PGothic" panose="020B0600070205080204" pitchFamily="34" charset="-128"/>
                        <a:cs typeface="DejaVu Sans" panose="020B0603030804020204" pitchFamily="34" charset="2"/>
                      </a:endParaRPr>
                    </a:p>
                  </a:txBody>
                  <a:tcPr marL="222840" marR="222840" marT="52848" marB="315360" horzOverflow="overflow">
                    <a:lnL>
                      <a:noFill/>
                    </a:lnL>
                    <a:lnR>
                      <a:noFill/>
                    </a:lnR>
                    <a:lnT>
                      <a:noFill/>
                    </a:lnT>
                    <a:lnB>
                      <a:noFill/>
                    </a:lnB>
                    <a:lnTlToBr>
                      <a:noFill/>
                    </a:lnTlToBr>
                    <a:lnBlToTr>
                      <a:noFill/>
                    </a:lnBlToTr>
                    <a:noFill/>
                  </a:tcPr>
                </a:tc>
              </a:tr>
            </a:tbl>
          </a:graphicData>
        </a:graphic>
      </p:graphicFrame>
      <p:sp>
        <p:nvSpPr>
          <p:cNvPr id="5148" name="Text Box 28"/>
          <p:cNvSpPr txBox="1">
            <a:spLocks noChangeArrowheads="1"/>
          </p:cNvSpPr>
          <p:nvPr/>
        </p:nvSpPr>
        <p:spPr bwMode="auto">
          <a:xfrm>
            <a:off x="457200" y="13247688"/>
            <a:ext cx="6584950" cy="10045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64960" tIns="264960" rIns="264960" bIns="2649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r>
              <a:rPr lang="en-IN" sz="2400" dirty="0" smtClean="0">
                <a:solidFill>
                  <a:schemeClr val="tx1"/>
                </a:solidFill>
                <a:latin typeface="Times New Roman" pitchFamily="18" charset="0"/>
                <a:cs typeface="Times New Roman" pitchFamily="18" charset="0"/>
              </a:rPr>
              <a:t>There has been a multiple-fold rise in number of road accidents in the recent days and many-a-times, the emergency services have faced the difficulty on timely response to the situation.</a:t>
            </a:r>
          </a:p>
          <a:p>
            <a:r>
              <a:rPr lang="en-IN" sz="2400" dirty="0" smtClean="0">
                <a:solidFill>
                  <a:schemeClr val="tx1"/>
                </a:solidFill>
                <a:latin typeface="Times New Roman" pitchFamily="18" charset="0"/>
                <a:cs typeface="Times New Roman" pitchFamily="18" charset="0"/>
              </a:rPr>
              <a:t>In large cities, sometimes the emergency services find it difficult to locate the spot of the accident as based on a phone call.</a:t>
            </a:r>
          </a:p>
          <a:p>
            <a:r>
              <a:rPr lang="en-IN" sz="2400" dirty="0" smtClean="0">
                <a:solidFill>
                  <a:schemeClr val="tx1"/>
                </a:solidFill>
                <a:latin typeface="Times New Roman" pitchFamily="18" charset="0"/>
                <a:cs typeface="Times New Roman" pitchFamily="18" charset="0"/>
              </a:rPr>
              <a:t>Companies(logistics, customer service) face difficulties in tracking the vehicles of their employees</a:t>
            </a:r>
          </a:p>
          <a:p>
            <a:r>
              <a:rPr lang="en-IN" sz="2400" dirty="0" smtClean="0">
                <a:solidFill>
                  <a:schemeClr val="tx1"/>
                </a:solidFill>
                <a:latin typeface="Times New Roman" pitchFamily="18" charset="0"/>
                <a:cs typeface="Times New Roman" pitchFamily="18" charset="0"/>
              </a:rPr>
              <a:t>Even with heavy risk of not wearing helmet, People do it as they find it inconvenient to wear helmet in hot humid sub-Continent conditions. Our new chemical system compartment in helmet solves it.</a:t>
            </a:r>
          </a:p>
          <a:p>
            <a:endParaRPr lang="en-IN" sz="2400" dirty="0">
              <a:solidFill>
                <a:schemeClr val="tx1"/>
              </a:solidFill>
              <a:latin typeface="Times New Roman" pitchFamily="18" charset="0"/>
              <a:cs typeface="Times New Roman" pitchFamily="18" charset="0"/>
            </a:endParaRPr>
          </a:p>
          <a:p>
            <a:r>
              <a:rPr lang="en-IN" sz="2400" dirty="0" smtClean="0">
                <a:solidFill>
                  <a:schemeClr val="tx1"/>
                </a:solidFill>
                <a:latin typeface="Times New Roman" pitchFamily="18" charset="0"/>
                <a:cs typeface="Times New Roman" pitchFamily="18" charset="0"/>
              </a:rPr>
              <a:t>All these situations prompted us to look into the possibility of IoT coming up helping the people in these cases and we found out that in the initial phases of our project we can use the helmets used by people while driving. Later the same technology can be used on other vehicles to provide and all-round extensive safety mechanism</a:t>
            </a:r>
            <a:r>
              <a:rPr lang="en-IN" sz="1800" dirty="0" smtClean="0">
                <a:latin typeface="Times New Roman" pitchFamily="18" charset="0"/>
                <a:cs typeface="Times New Roman" pitchFamily="18" charset="0"/>
              </a:rPr>
              <a:t>.</a:t>
            </a:r>
          </a:p>
          <a:p>
            <a:pPr>
              <a:buClrTx/>
              <a:buFontTx/>
              <a:buNone/>
            </a:pPr>
            <a:endParaRPr lang="en-US" altLang="en-US" sz="1800" dirty="0">
              <a:solidFill>
                <a:srgbClr val="000000"/>
              </a:solidFill>
              <a:latin typeface="Times New Roman" pitchFamily="18" charset="0"/>
              <a:cs typeface="Times New Roman" pitchFamily="18" charset="0"/>
            </a:endParaRPr>
          </a:p>
        </p:txBody>
      </p:sp>
      <p:sp>
        <p:nvSpPr>
          <p:cNvPr id="5149" name="AutoShape 29"/>
          <p:cNvSpPr>
            <a:spLocks noChangeArrowheads="1"/>
          </p:cNvSpPr>
          <p:nvPr/>
        </p:nvSpPr>
        <p:spPr bwMode="auto">
          <a:xfrm>
            <a:off x="479425" y="582613"/>
            <a:ext cx="2149475" cy="1938337"/>
          </a:xfrm>
          <a:prstGeom prst="roundRect">
            <a:avLst>
              <a:gd name="adj" fmla="val 16667"/>
            </a:avLst>
          </a:prstGeom>
          <a:solidFill>
            <a:srgbClr val="FFFFF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2920" tIns="26640" rIns="52920" bIns="266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r>
              <a:rPr lang="en-US" altLang="en-US" sz="2800" b="1">
                <a:latin typeface="Arial" panose="020B0604020202020204" pitchFamily="34" charset="0"/>
              </a:rPr>
              <a:t>Team No.</a:t>
            </a:r>
          </a:p>
          <a:p>
            <a:pPr algn="ctr"/>
            <a:r>
              <a:rPr lang="en-US" altLang="en-US" sz="6000" b="1">
                <a:latin typeface="Arial" panose="020B0604020202020204" pitchFamily="34" charset="0"/>
              </a:rPr>
              <a:t>XX</a:t>
            </a:r>
          </a:p>
        </p:txBody>
      </p:sp>
      <p:sp>
        <p:nvSpPr>
          <p:cNvPr id="5150" name="AutoShape 30"/>
          <p:cNvSpPr>
            <a:spLocks noChangeArrowheads="1"/>
          </p:cNvSpPr>
          <p:nvPr/>
        </p:nvSpPr>
        <p:spPr bwMode="auto">
          <a:xfrm>
            <a:off x="442913" y="582613"/>
            <a:ext cx="2149475" cy="1938337"/>
          </a:xfrm>
          <a:prstGeom prst="roundRect">
            <a:avLst>
              <a:gd name="adj" fmla="val 16667"/>
            </a:avLst>
          </a:prstGeom>
          <a:solidFill>
            <a:srgbClr val="FFFFFF">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2920" tIns="26640" rIns="52920" bIns="266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700">
                <a:solidFill>
                  <a:srgbClr val="1BADCF"/>
                </a:solidFill>
                <a:latin typeface="Arial Narrow" panose="020B0606020202030204" pitchFamily="34" charset="0"/>
                <a:ea typeface="MS PGothic" panose="020B0600070205080204" pitchFamily="34" charset="-128"/>
              </a:defRPr>
            </a:lvl9pPr>
          </a:lstStyle>
          <a:p>
            <a:pPr algn="ctr"/>
            <a:r>
              <a:rPr lang="en-US" altLang="en-US" sz="2800" b="1" dirty="0">
                <a:latin typeface="Arial" panose="020B0604020202020204" pitchFamily="34" charset="0"/>
              </a:rPr>
              <a:t>Team No.</a:t>
            </a:r>
          </a:p>
          <a:p>
            <a:pPr algn="ctr"/>
            <a:r>
              <a:rPr lang="en-US" altLang="en-US" sz="6000" b="1" dirty="0" smtClean="0">
                <a:latin typeface="Arial" panose="020B0604020202020204" pitchFamily="34" charset="0"/>
              </a:rPr>
              <a:t>08</a:t>
            </a:r>
            <a:endParaRPr lang="en-US" altLang="en-US" sz="6000" b="1" dirty="0">
              <a:latin typeface="Arial" panose="020B0604020202020204" pitchFamily="34" charset="0"/>
            </a:endParaRPr>
          </a:p>
        </p:txBody>
      </p:sp>
      <p:pic>
        <p:nvPicPr>
          <p:cNvPr id="5151"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80050" y="90488"/>
            <a:ext cx="3117850" cy="3473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2265" y="10017155"/>
            <a:ext cx="6581477" cy="5540375"/>
          </a:xfrm>
          <a:prstGeom prst="rect">
            <a:avLst/>
          </a:prstGeom>
        </p:spPr>
      </p:pic>
      <p:sp>
        <p:nvSpPr>
          <p:cNvPr id="3" name="TextBox 2"/>
          <p:cNvSpPr txBox="1"/>
          <p:nvPr/>
        </p:nvSpPr>
        <p:spPr>
          <a:xfrm>
            <a:off x="7408863" y="4852988"/>
            <a:ext cx="6538118" cy="4524315"/>
          </a:xfrm>
          <a:prstGeom prst="rect">
            <a:avLst/>
          </a:prstGeom>
          <a:noFill/>
        </p:spPr>
        <p:txBody>
          <a:bodyPr wrap="square" rtlCol="0">
            <a:spAutoFit/>
          </a:bodyPr>
          <a:lstStyle/>
          <a:p>
            <a:r>
              <a:rPr lang="en-IN" sz="2400" dirty="0" smtClean="0">
                <a:solidFill>
                  <a:schemeClr val="tx1"/>
                </a:solidFill>
                <a:latin typeface="Cambria" panose="02040503050406030204" pitchFamily="18" charset="0"/>
              </a:rPr>
              <a:t>The goal of this project is :</a:t>
            </a:r>
          </a:p>
          <a:p>
            <a:pPr marL="342900" indent="-342900">
              <a:buAutoNum type="arabicPeriod"/>
            </a:pPr>
            <a:r>
              <a:rPr lang="en-IN" sz="2400" dirty="0" smtClean="0">
                <a:solidFill>
                  <a:schemeClr val="tx1"/>
                </a:solidFill>
                <a:latin typeface="Cambria" panose="02040503050406030204" pitchFamily="18" charset="0"/>
              </a:rPr>
              <a:t>To provide advanced traffic safety mechanism through IoT to the people at affordable costs.</a:t>
            </a:r>
          </a:p>
          <a:p>
            <a:pPr marL="342900" indent="-342900">
              <a:buAutoNum type="arabicPeriod"/>
            </a:pPr>
            <a:r>
              <a:rPr lang="en-IN" sz="2400" dirty="0" smtClean="0">
                <a:solidFill>
                  <a:schemeClr val="tx1"/>
                </a:solidFill>
                <a:latin typeface="Cambria" panose="02040503050406030204" pitchFamily="18" charset="0"/>
              </a:rPr>
              <a:t>To provide IoT based traffic guidance system to the people – first target : Tier-1 cities in India</a:t>
            </a:r>
          </a:p>
          <a:p>
            <a:pPr marL="342900" indent="-342900">
              <a:buAutoNum type="arabicPeriod"/>
            </a:pPr>
            <a:r>
              <a:rPr lang="en-IN" sz="2400" dirty="0" smtClean="0">
                <a:solidFill>
                  <a:schemeClr val="tx1"/>
                </a:solidFill>
                <a:latin typeface="Cambria" panose="02040503050406030204" pitchFamily="18" charset="0"/>
              </a:rPr>
              <a:t>To provide extensive protection from sun strokes especially during the hot summer season in India</a:t>
            </a:r>
          </a:p>
          <a:p>
            <a:pPr marL="342900" indent="-342900">
              <a:buAutoNum type="arabicPeriod"/>
            </a:pPr>
            <a:r>
              <a:rPr lang="en-IN" sz="2400" dirty="0" smtClean="0">
                <a:solidFill>
                  <a:schemeClr val="tx1"/>
                </a:solidFill>
                <a:latin typeface="Cambria" panose="02040503050406030204" pitchFamily="18" charset="0"/>
              </a:rPr>
              <a:t>To make this project an innovative platform for many other applications like Easy GPS tracking, Health sensor etc.</a:t>
            </a:r>
            <a:endParaRPr lang="en-IN" sz="2400" dirty="0">
              <a:solidFill>
                <a:schemeClr val="tx1"/>
              </a:solidFill>
              <a:latin typeface="Cambria" panose="02040503050406030204" pitchFamily="18" charset="0"/>
            </a:endParaRP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2265" y="16400950"/>
            <a:ext cx="6561385" cy="3987008"/>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2173" y="21235486"/>
            <a:ext cx="6581477" cy="3419475"/>
          </a:xfrm>
          <a:prstGeom prst="rect">
            <a:avLst/>
          </a:prstGeom>
        </p:spPr>
      </p:pic>
      <p:sp>
        <p:nvSpPr>
          <p:cNvPr id="4" name="TextBox 3"/>
          <p:cNvSpPr txBox="1"/>
          <p:nvPr/>
        </p:nvSpPr>
        <p:spPr>
          <a:xfrm>
            <a:off x="7382173" y="24934716"/>
            <a:ext cx="6538118" cy="3785652"/>
          </a:xfrm>
          <a:prstGeom prst="rect">
            <a:avLst/>
          </a:prstGeom>
          <a:noFill/>
        </p:spPr>
        <p:txBody>
          <a:bodyPr wrap="square" rtlCol="0">
            <a:spAutoFit/>
          </a:bodyPr>
          <a:lstStyle/>
          <a:p>
            <a:r>
              <a:rPr lang="en-IN" sz="2400" dirty="0" smtClean="0">
                <a:solidFill>
                  <a:schemeClr val="tx1"/>
                </a:solidFill>
                <a:latin typeface="Cambria" panose="02040503050406030204" pitchFamily="18" charset="0"/>
              </a:rPr>
              <a:t>1. Force-sensing resistors consist of a conductive polymer, which changes resistance in a predictable manner following application of force to its surface.</a:t>
            </a:r>
          </a:p>
          <a:p>
            <a:r>
              <a:rPr lang="en-IN" sz="2400" dirty="0" smtClean="0">
                <a:solidFill>
                  <a:schemeClr val="tx1"/>
                </a:solidFill>
                <a:latin typeface="Cambria" panose="02040503050406030204" pitchFamily="18" charset="0"/>
              </a:rPr>
              <a:t>2. The sensing film consists of both electrically conducting and non-conducting particles suspended in matrix. Applying a force to the surface of the sensing film causes particles to touch the conducting electrodes, changing the resistance of the film..</a:t>
            </a:r>
            <a:endParaRPr lang="en-IN" sz="2400" dirty="0">
              <a:solidFill>
                <a:schemeClr val="tx1"/>
              </a:solidFill>
              <a:latin typeface="Cambria" panose="02040503050406030204" pitchFamily="18" charset="0"/>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30363" y="5237391"/>
            <a:ext cx="6612347" cy="4820323"/>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700" b="0" i="0" u="none" strike="noStrike" cap="none" normalizeH="0" baseline="0" smtClean="0">
            <a:ln>
              <a:noFill/>
            </a:ln>
            <a:solidFill>
              <a:schemeClr val="bg1"/>
            </a:solidFill>
            <a:effectLst/>
            <a:latin typeface="Arial Narrow" panose="020B060602020203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700" b="0" i="0" u="none" strike="noStrike" cap="none" normalizeH="0" baseline="0" smtClean="0">
            <a:ln>
              <a:noFill/>
            </a:ln>
            <a:solidFill>
              <a:schemeClr val="bg1"/>
            </a:solidFill>
            <a:effectLst/>
            <a:latin typeface="Arial Narrow" panose="020B060602020203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700" b="0" i="0" u="none" strike="noStrike" cap="none" normalizeH="0" baseline="0" smtClean="0">
            <a:ln>
              <a:noFill/>
            </a:ln>
            <a:solidFill>
              <a:schemeClr val="bg1"/>
            </a:solidFill>
            <a:effectLst/>
            <a:latin typeface="Arial Narrow" panose="020B060602020203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700" b="0" i="0" u="none" strike="noStrike" cap="none" normalizeH="0" baseline="0" smtClean="0">
            <a:ln>
              <a:noFill/>
            </a:ln>
            <a:solidFill>
              <a:schemeClr val="bg1"/>
            </a:solidFill>
            <a:effectLst/>
            <a:latin typeface="Arial Narrow" panose="020B060602020203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700" b="0" i="0" u="none" strike="noStrike" cap="none" normalizeH="0" baseline="0" smtClean="0">
            <a:ln>
              <a:noFill/>
            </a:ln>
            <a:solidFill>
              <a:schemeClr val="bg1"/>
            </a:solidFill>
            <a:effectLst/>
            <a:latin typeface="Arial Narrow" panose="020B060602020203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700" b="0" i="0" u="none" strike="noStrike" cap="none" normalizeH="0" baseline="0" smtClean="0">
            <a:ln>
              <a:noFill/>
            </a:ln>
            <a:solidFill>
              <a:schemeClr val="bg1"/>
            </a:solidFill>
            <a:effectLst/>
            <a:latin typeface="Arial Narrow" panose="020B0606020202030204" pitchFamily="34"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9313</TotalTime>
  <Words>717</Words>
  <Application>Microsoft Office PowerPoint</Application>
  <PresentationFormat>Custom</PresentationFormat>
  <Paragraphs>61</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Office Theme</vt:lpstr>
      <vt:lpstr>Office Theme</vt: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Portrait Poster Template</dc:title>
  <dc:subject>Free PowerPoint poster templates</dc:subject>
  <dc:creator>Copywrite Digital - Tralee - 066 7128671</dc:creator>
  <cp:keywords>poster presentation, poster design, poster template</cp:keywords>
  <dc:description/>
  <cp:lastModifiedBy>AKHIL REDDY</cp:lastModifiedBy>
  <cp:revision>252</cp:revision>
  <cp:lastPrinted>2009-11-10T08:04:03Z</cp:lastPrinted>
  <dcterms:created xsi:type="dcterms:W3CDTF">2009-11-10T07:29:27Z</dcterms:created>
  <dcterms:modified xsi:type="dcterms:W3CDTF">2015-10-04T16:20:01Z</dcterms:modified>
</cp:coreProperties>
</file>