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9" r:id="rId2"/>
    <p:sldId id="260" r:id="rId3"/>
    <p:sldId id="257" r:id="rId4"/>
    <p:sldId id="270" r:id="rId5"/>
    <p:sldId id="271" r:id="rId6"/>
    <p:sldId id="274" r:id="rId7"/>
    <p:sldId id="275" r:id="rId8"/>
    <p:sldId id="276" r:id="rId9"/>
    <p:sldId id="277" r:id="rId10"/>
    <p:sldId id="278" r:id="rId11"/>
    <p:sldId id="266" r:id="rId12"/>
    <p:sldId id="264" r:id="rId13"/>
    <p:sldId id="263" r:id="rId14"/>
    <p:sldId id="279" r:id="rId15"/>
    <p:sldId id="280" r:id="rId16"/>
    <p:sldId id="281" r:id="rId17"/>
    <p:sldId id="282" r:id="rId18"/>
    <p:sldId id="283" r:id="rId19"/>
    <p:sldId id="284" r:id="rId20"/>
    <p:sldId id="261" r:id="rId21"/>
    <p:sldId id="262" r:id="rId22"/>
    <p:sldId id="272" r:id="rId23"/>
    <p:sldId id="268" r:id="rId24"/>
  </p:sldIdLst>
  <p:sldSz cx="9144000" cy="6858000" type="screen4x3"/>
  <p:notesSz cx="6858000" cy="9144000"/>
  <p:embeddedFontLst>
    <p:embeddedFont>
      <p:font typeface="Gautami" pitchFamily="34" charset="0"/>
      <p:regular r:id="rId26"/>
      <p:bold r:id="rId27"/>
    </p:embeddedFont>
    <p:embeddedFont>
      <p:font typeface="Calibri" pitchFamily="34" charset="0"/>
      <p:regular r:id="rId28"/>
      <p:bold r:id="rId29"/>
      <p:italic r:id="rId30"/>
      <p:boldItalic r:id="rId31"/>
    </p:embeddedFont>
    <p:embeddedFont>
      <p:font typeface="Sans Condensed"/>
      <p:bold r:id="rId32"/>
    </p:embeddedFont>
  </p:embeddedFontLst>
  <p:defaultTextStyle>
    <a:defPPr>
      <a:defRPr lang="en-US"/>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264" y="-6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B500CB5C-A5C7-4319-B220-B9CE6B797BA6}" type="datetimeFigureOut">
              <a:rPr lang="en-US"/>
              <a:pPr>
                <a:defRPr/>
              </a:pPr>
              <a:t>11/5/2015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3E83FDE-8C81-43FD-8E4E-7BBCEBF5F2A2}" type="slidenum">
              <a:rPr lang="en-US"/>
              <a:pPr>
                <a:defRPr/>
              </a:pPr>
              <a:t>‹#›</a:t>
            </a:fld>
            <a:endParaRPr lang="en-US"/>
          </a:p>
        </p:txBody>
      </p:sp>
    </p:spTree>
    <p:extLst>
      <p:ext uri="{BB962C8B-B14F-4D97-AF65-F5344CB8AC3E}">
        <p14:creationId xmlns:p14="http://schemas.microsoft.com/office/powerpoint/2010/main" val="8017222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le Placeholder 1"/>
          <p:cNvSpPr>
            <a:spLocks noGrp="1"/>
          </p:cNvSpPr>
          <p:nvPr>
            <p:ph type="ctrTitle"/>
          </p:nvPr>
        </p:nvSpPr>
        <p:spPr>
          <a:xfrm>
            <a:off x="1371600" y="5029200"/>
            <a:ext cx="6400800" cy="841375"/>
          </a:xfrm>
        </p:spPr>
        <p:txBody>
          <a:bodyPr/>
          <a:lstStyle>
            <a:lvl1pPr algn="ctr">
              <a:defRPr sz="4000" smtClean="0"/>
            </a:lvl1pPr>
          </a:lstStyle>
          <a:p>
            <a:pPr lvl="0"/>
            <a:r>
              <a:rPr lang="en-US" noProof="0" smtClean="0"/>
              <a:t>Click to edit Master title style</a:t>
            </a:r>
          </a:p>
        </p:txBody>
      </p:sp>
      <p:sp>
        <p:nvSpPr>
          <p:cNvPr id="5123" name="Text Placeholder 2"/>
          <p:cNvSpPr>
            <a:spLocks noGrp="1"/>
          </p:cNvSpPr>
          <p:nvPr>
            <p:ph type="subTitle" idx="1"/>
          </p:nvPr>
        </p:nvSpPr>
        <p:spPr>
          <a:xfrm>
            <a:off x="1371600" y="5791200"/>
            <a:ext cx="6400800" cy="609600"/>
          </a:xfrm>
        </p:spPr>
        <p:txBody>
          <a:bodyPr/>
          <a:lstStyle>
            <a:lvl1pPr marL="0" indent="0" algn="ctr">
              <a:buFont typeface="Arial" charset="0"/>
              <a:buNone/>
              <a:defRPr sz="2800" smtClean="0">
                <a:solidFill>
                  <a:schemeClr val="accent2"/>
                </a:solidFill>
                <a:latin typeface="Sans Condensed" pitchFamily="34" charset="0"/>
                <a:cs typeface="Arial" charset="0"/>
              </a:defRPr>
            </a:lvl1pPr>
          </a:lstStyle>
          <a:p>
            <a:pPr lvl="0"/>
            <a:r>
              <a:rPr lang="en-US" noProof="0" smtClean="0"/>
              <a:t>Click to edit Master subtitle style</a:t>
            </a:r>
          </a:p>
        </p:txBody>
      </p:sp>
      <p:sp>
        <p:nvSpPr>
          <p:cNvPr id="4" name="Date Placeholder 3"/>
          <p:cNvSpPr>
            <a:spLocks noGrp="1"/>
          </p:cNvSpPr>
          <p:nvPr>
            <p:ph type="dt" sz="half" idx="2"/>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defRPr>
            </a:lvl1pPr>
          </a:lstStyle>
          <a:p>
            <a:pPr>
              <a:defRPr/>
            </a:pPr>
            <a:fld id="{4AE23DA7-32E2-4453-A57C-A6F193B6957C}" type="datetimeFigureOut">
              <a:rPr lang="en-US"/>
              <a:pPr>
                <a:defRPr/>
              </a:pPr>
              <a:t>11/5/2015</a:t>
            </a:fld>
            <a:endParaRPr lang="en-US"/>
          </a:p>
        </p:txBody>
      </p:sp>
      <p:sp>
        <p:nvSpPr>
          <p:cNvPr id="5" name="Footer Placeholder 4"/>
          <p:cNvSpPr>
            <a:spLocks noGrp="1"/>
          </p:cNvSpPr>
          <p:nvPr>
            <p:ph type="ftr" sz="quarter" idx="3"/>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defRPr>
            </a:lvl1pPr>
          </a:lstStyle>
          <a:p>
            <a:pPr>
              <a:defRPr/>
            </a:pPr>
            <a:fld id="{F781A7C4-F2AA-48DF-98C0-7BF404C0A69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C349584-CE40-4425-91BB-A3693D7B5651}" type="datetimeFigureOut">
              <a:rPr lang="en-US"/>
              <a:pPr>
                <a:defRPr/>
              </a:pPr>
              <a:t>11/5/2015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2E2817-801D-4E55-B43E-B03EA652855F}" type="slidenum">
              <a:rPr lang="en-US"/>
              <a:pPr>
                <a:defRPr/>
              </a:pPr>
              <a:t>‹#›</a:t>
            </a:fld>
            <a:endParaRPr lang="en-US"/>
          </a:p>
        </p:txBody>
      </p:sp>
    </p:spTree>
    <p:extLst>
      <p:ext uri="{BB962C8B-B14F-4D97-AF65-F5344CB8AC3E}">
        <p14:creationId xmlns:p14="http://schemas.microsoft.com/office/powerpoint/2010/main" val="241864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4913C05-BF4F-49A1-9A33-8092B5FA5A9E}" type="datetimeFigureOut">
              <a:rPr lang="en-US"/>
              <a:pPr>
                <a:defRPr/>
              </a:pPr>
              <a:t>11/5/2015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8A534C-BF1A-4E31-ABD0-B078A360CDC9}" type="slidenum">
              <a:rPr lang="en-US"/>
              <a:pPr>
                <a:defRPr/>
              </a:pPr>
              <a:t>‹#›</a:t>
            </a:fld>
            <a:endParaRPr lang="en-US"/>
          </a:p>
        </p:txBody>
      </p:sp>
    </p:spTree>
    <p:extLst>
      <p:ext uri="{BB962C8B-B14F-4D97-AF65-F5344CB8AC3E}">
        <p14:creationId xmlns:p14="http://schemas.microsoft.com/office/powerpoint/2010/main" val="159782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386AE00-F024-4659-98D6-A2A2AADD3797}" type="datetimeFigureOut">
              <a:rPr lang="en-US"/>
              <a:pPr>
                <a:defRPr/>
              </a:pPr>
              <a:t>11/5/2015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8C5D32-7172-43D4-B859-65F6A3D73FC3}" type="slidenum">
              <a:rPr lang="en-US"/>
              <a:pPr>
                <a:defRPr/>
              </a:pPr>
              <a:t>‹#›</a:t>
            </a:fld>
            <a:endParaRPr lang="en-US"/>
          </a:p>
        </p:txBody>
      </p:sp>
    </p:spTree>
    <p:extLst>
      <p:ext uri="{BB962C8B-B14F-4D97-AF65-F5344CB8AC3E}">
        <p14:creationId xmlns:p14="http://schemas.microsoft.com/office/powerpoint/2010/main" val="224304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0D2B1B0-ED57-4B04-AFC0-68E90C5D20A9}" type="datetimeFigureOut">
              <a:rPr lang="en-US"/>
              <a:pPr>
                <a:defRPr/>
              </a:pPr>
              <a:t>11/5/2015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D2782F-DA8F-4689-95A5-E6FA09731625}" type="slidenum">
              <a:rPr lang="en-US"/>
              <a:pPr>
                <a:defRPr/>
              </a:pPr>
              <a:t>‹#›</a:t>
            </a:fld>
            <a:endParaRPr lang="en-US"/>
          </a:p>
        </p:txBody>
      </p:sp>
    </p:spTree>
    <p:extLst>
      <p:ext uri="{BB962C8B-B14F-4D97-AF65-F5344CB8AC3E}">
        <p14:creationId xmlns:p14="http://schemas.microsoft.com/office/powerpoint/2010/main" val="148127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A0C1511-A00B-478C-ACB0-099456224790}" type="datetimeFigureOut">
              <a:rPr lang="en-US"/>
              <a:pPr>
                <a:defRPr/>
              </a:pPr>
              <a:t>11/5/2015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8E51DE-004F-471B-A57A-89ED0BDCBAA8}" type="slidenum">
              <a:rPr lang="en-US"/>
              <a:pPr>
                <a:defRPr/>
              </a:pPr>
              <a:t>‹#›</a:t>
            </a:fld>
            <a:endParaRPr lang="en-US"/>
          </a:p>
        </p:txBody>
      </p:sp>
    </p:spTree>
    <p:extLst>
      <p:ext uri="{BB962C8B-B14F-4D97-AF65-F5344CB8AC3E}">
        <p14:creationId xmlns:p14="http://schemas.microsoft.com/office/powerpoint/2010/main" val="294548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6FFB697-9099-4255-848C-E2B3E75D6A73}" type="datetimeFigureOut">
              <a:rPr lang="en-US"/>
              <a:pPr>
                <a:defRPr/>
              </a:pPr>
              <a:t>11/5/2015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6B1C51F-7D96-480C-A43C-BF3C0B8A9B8F}" type="slidenum">
              <a:rPr lang="en-US"/>
              <a:pPr>
                <a:defRPr/>
              </a:pPr>
              <a:t>‹#›</a:t>
            </a:fld>
            <a:endParaRPr lang="en-US"/>
          </a:p>
        </p:txBody>
      </p:sp>
    </p:spTree>
    <p:extLst>
      <p:ext uri="{BB962C8B-B14F-4D97-AF65-F5344CB8AC3E}">
        <p14:creationId xmlns:p14="http://schemas.microsoft.com/office/powerpoint/2010/main" val="101301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A7EF57B-1F4F-4BC2-8601-ED8793C6E0D4}" type="datetimeFigureOut">
              <a:rPr lang="en-US"/>
              <a:pPr>
                <a:defRPr/>
              </a:pPr>
              <a:t>11/5/2015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DC0FB89-411C-4D27-966D-C80A696C2085}" type="slidenum">
              <a:rPr lang="en-US"/>
              <a:pPr>
                <a:defRPr/>
              </a:pPr>
              <a:t>‹#›</a:t>
            </a:fld>
            <a:endParaRPr lang="en-US"/>
          </a:p>
        </p:txBody>
      </p:sp>
    </p:spTree>
    <p:extLst>
      <p:ext uri="{BB962C8B-B14F-4D97-AF65-F5344CB8AC3E}">
        <p14:creationId xmlns:p14="http://schemas.microsoft.com/office/powerpoint/2010/main" val="190323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2A56A23-ACCB-40DD-A1CE-6F23FC6CACAF}" type="datetimeFigureOut">
              <a:rPr lang="en-US"/>
              <a:pPr>
                <a:defRPr/>
              </a:pPr>
              <a:t>11/5/2015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D3FBC6D-EE84-4B8F-85E9-F6BA5E208867}" type="slidenum">
              <a:rPr lang="en-US"/>
              <a:pPr>
                <a:defRPr/>
              </a:pPr>
              <a:t>‹#›</a:t>
            </a:fld>
            <a:endParaRPr lang="en-US"/>
          </a:p>
        </p:txBody>
      </p:sp>
    </p:spTree>
    <p:extLst>
      <p:ext uri="{BB962C8B-B14F-4D97-AF65-F5344CB8AC3E}">
        <p14:creationId xmlns:p14="http://schemas.microsoft.com/office/powerpoint/2010/main" val="145534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9FDF417-9E86-40C2-8718-911D9986A32A}" type="datetimeFigureOut">
              <a:rPr lang="en-US"/>
              <a:pPr>
                <a:defRPr/>
              </a:pPr>
              <a:t>11/5/2015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5A4040-AFAA-4310-B5B0-1E249A0F4F8D}" type="slidenum">
              <a:rPr lang="en-US"/>
              <a:pPr>
                <a:defRPr/>
              </a:pPr>
              <a:t>‹#›</a:t>
            </a:fld>
            <a:endParaRPr lang="en-US"/>
          </a:p>
        </p:txBody>
      </p:sp>
    </p:spTree>
    <p:extLst>
      <p:ext uri="{BB962C8B-B14F-4D97-AF65-F5344CB8AC3E}">
        <p14:creationId xmlns:p14="http://schemas.microsoft.com/office/powerpoint/2010/main" val="111102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641012E-AED1-4BF0-9B77-A41B73A49D7E}" type="datetimeFigureOut">
              <a:rPr lang="en-US"/>
              <a:pPr>
                <a:defRPr/>
              </a:pPr>
              <a:t>11/5/2015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4B70F0-7DA3-48B2-97CA-AF0F4E1C6DF3}" type="slidenum">
              <a:rPr lang="en-US"/>
              <a:pPr>
                <a:defRPr/>
              </a:pPr>
              <a:t>‹#›</a:t>
            </a:fld>
            <a:endParaRPr lang="en-US"/>
          </a:p>
        </p:txBody>
      </p:sp>
    </p:spTree>
    <p:extLst>
      <p:ext uri="{BB962C8B-B14F-4D97-AF65-F5344CB8AC3E}">
        <p14:creationId xmlns:p14="http://schemas.microsoft.com/office/powerpoint/2010/main" val="257081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7224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2484438"/>
            <a:ext cx="8229600" cy="414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B391CBB-423D-4D3F-8862-D6B6D0F912E8}" type="datetimeFigureOut">
              <a:rPr lang="en-US"/>
              <a:pPr>
                <a:defRPr/>
              </a:pPr>
              <a:t>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DDDB92B-A8CB-4162-A21D-D4D3FEF6766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iming>
    <p:tnLst>
      <p:par>
        <p:cTn id="1" dur="indefinite" restart="never" nodeType="tmRoot"/>
      </p:par>
    </p:tnLst>
  </p:timing>
  <p:txStyles>
    <p:titleStyle>
      <a:lvl1pPr algn="l" rtl="0" eaLnBrk="1" fontAlgn="base" hangingPunct="1">
        <a:spcBef>
          <a:spcPct val="0"/>
        </a:spcBef>
        <a:spcAft>
          <a:spcPct val="0"/>
        </a:spcAft>
        <a:defRPr sz="3600" kern="1200">
          <a:solidFill>
            <a:schemeClr val="accent1"/>
          </a:solidFill>
          <a:latin typeface="Sans Condensed" pitchFamily="34" charset="0"/>
          <a:ea typeface="+mj-ea"/>
          <a:cs typeface="+mj-cs"/>
        </a:defRPr>
      </a:lvl1pPr>
      <a:lvl2pPr algn="l" rtl="0" eaLnBrk="1" fontAlgn="base" hangingPunct="1">
        <a:spcBef>
          <a:spcPct val="0"/>
        </a:spcBef>
        <a:spcAft>
          <a:spcPct val="0"/>
        </a:spcAft>
        <a:defRPr sz="3600">
          <a:solidFill>
            <a:schemeClr val="accent1"/>
          </a:solidFill>
          <a:latin typeface="Sans Condensed" pitchFamily="34" charset="0"/>
        </a:defRPr>
      </a:lvl2pPr>
      <a:lvl3pPr algn="l" rtl="0" eaLnBrk="1" fontAlgn="base" hangingPunct="1">
        <a:spcBef>
          <a:spcPct val="0"/>
        </a:spcBef>
        <a:spcAft>
          <a:spcPct val="0"/>
        </a:spcAft>
        <a:defRPr sz="3600">
          <a:solidFill>
            <a:schemeClr val="accent1"/>
          </a:solidFill>
          <a:latin typeface="Sans Condensed" pitchFamily="34" charset="0"/>
        </a:defRPr>
      </a:lvl3pPr>
      <a:lvl4pPr algn="l" rtl="0" eaLnBrk="1" fontAlgn="base" hangingPunct="1">
        <a:spcBef>
          <a:spcPct val="0"/>
        </a:spcBef>
        <a:spcAft>
          <a:spcPct val="0"/>
        </a:spcAft>
        <a:defRPr sz="3600">
          <a:solidFill>
            <a:schemeClr val="accent1"/>
          </a:solidFill>
          <a:latin typeface="Sans Condensed" pitchFamily="34" charset="0"/>
        </a:defRPr>
      </a:lvl4pPr>
      <a:lvl5pPr algn="l" rtl="0" eaLnBrk="1" fontAlgn="base" hangingPunct="1">
        <a:spcBef>
          <a:spcPct val="0"/>
        </a:spcBef>
        <a:spcAft>
          <a:spcPct val="0"/>
        </a:spcAft>
        <a:defRPr sz="3600">
          <a:solidFill>
            <a:schemeClr val="accent1"/>
          </a:solidFill>
          <a:latin typeface="Sans Condensed" pitchFamily="34" charset="0"/>
        </a:defRPr>
      </a:lvl5pPr>
      <a:lvl6pPr marL="457200" algn="l" rtl="0" eaLnBrk="1" fontAlgn="base" hangingPunct="1">
        <a:spcBef>
          <a:spcPct val="0"/>
        </a:spcBef>
        <a:spcAft>
          <a:spcPct val="0"/>
        </a:spcAft>
        <a:defRPr sz="3600">
          <a:solidFill>
            <a:schemeClr val="tx1"/>
          </a:solidFill>
          <a:latin typeface="Sans Condensed" pitchFamily="34" charset="0"/>
        </a:defRPr>
      </a:lvl6pPr>
      <a:lvl7pPr marL="914400" algn="l" rtl="0" eaLnBrk="1" fontAlgn="base" hangingPunct="1">
        <a:spcBef>
          <a:spcPct val="0"/>
        </a:spcBef>
        <a:spcAft>
          <a:spcPct val="0"/>
        </a:spcAft>
        <a:defRPr sz="3600">
          <a:solidFill>
            <a:schemeClr val="tx1"/>
          </a:solidFill>
          <a:latin typeface="Sans Condensed" pitchFamily="34" charset="0"/>
        </a:defRPr>
      </a:lvl7pPr>
      <a:lvl8pPr marL="1371600" algn="l" rtl="0" eaLnBrk="1" fontAlgn="base" hangingPunct="1">
        <a:spcBef>
          <a:spcPct val="0"/>
        </a:spcBef>
        <a:spcAft>
          <a:spcPct val="0"/>
        </a:spcAft>
        <a:defRPr sz="3600">
          <a:solidFill>
            <a:schemeClr val="tx1"/>
          </a:solidFill>
          <a:latin typeface="Sans Condensed" pitchFamily="34" charset="0"/>
        </a:defRPr>
      </a:lvl8pPr>
      <a:lvl9pPr marL="1828800" algn="l" rtl="0" eaLnBrk="1" fontAlgn="base" hangingPunct="1">
        <a:spcBef>
          <a:spcPct val="0"/>
        </a:spcBef>
        <a:spcAft>
          <a:spcPct val="0"/>
        </a:spcAft>
        <a:defRPr sz="3600">
          <a:solidFill>
            <a:schemeClr val="tx1"/>
          </a:solidFill>
          <a:latin typeface="Sans Condensed"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j-lt"/>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j-lt"/>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5"/>
          <p:cNvSpPr>
            <a:spLocks noGrp="1"/>
          </p:cNvSpPr>
          <p:nvPr>
            <p:ph type="ctrTitle"/>
          </p:nvPr>
        </p:nvSpPr>
        <p:spPr>
          <a:xfrm>
            <a:off x="1475656" y="5301208"/>
            <a:ext cx="6400800" cy="841375"/>
          </a:xfrm>
        </p:spPr>
        <p:txBody>
          <a:bodyPr/>
          <a:lstStyle/>
          <a:p>
            <a:r>
              <a:rPr lang="en-US" sz="2800" dirty="0" smtClean="0"/>
              <a:t>Colour Independent background and foreground Text Extraction using Python OpenCV on Stock Images data base</a:t>
            </a:r>
            <a:endParaRPr 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Lef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
            </a:r>
            <a:br>
              <a:rPr lang="en-US" b="1" u="sng" dirty="0" smtClean="0"/>
            </a:br>
            <a:r>
              <a:rPr lang="en-US" b="1" u="sng" dirty="0" smtClean="0"/>
              <a:t>SCOPE </a:t>
            </a:r>
            <a:r>
              <a:rPr lang="en-US" b="1" u="sng" dirty="0"/>
              <a:t>OF THE PROJECT</a:t>
            </a:r>
            <a:r>
              <a:rPr lang="en-US" dirty="0"/>
              <a:t/>
            </a:r>
            <a:br>
              <a:rPr lang="en-US" dirty="0"/>
            </a:br>
            <a:endParaRPr lang="te-IN" dirty="0"/>
          </a:p>
        </p:txBody>
      </p:sp>
      <p:sp>
        <p:nvSpPr>
          <p:cNvPr id="3" name="TextBox 2"/>
          <p:cNvSpPr txBox="1"/>
          <p:nvPr/>
        </p:nvSpPr>
        <p:spPr>
          <a:xfrm>
            <a:off x="251520" y="2348880"/>
            <a:ext cx="8712968" cy="4247317"/>
          </a:xfrm>
          <a:prstGeom prst="rect">
            <a:avLst/>
          </a:prstGeom>
          <a:noFill/>
        </p:spPr>
        <p:txBody>
          <a:bodyPr wrap="square" rtlCol="0">
            <a:spAutoFit/>
          </a:bodyPr>
          <a:lstStyle/>
          <a:p>
            <a:r>
              <a:rPr lang="en-GB" b="1" dirty="0"/>
              <a:t>Important aspect of this project is to get clear distinction between background and foreground for Text in digital Images.</a:t>
            </a:r>
            <a:endParaRPr lang="en-US" dirty="0"/>
          </a:p>
          <a:p>
            <a:r>
              <a:rPr lang="en-GB" b="1" dirty="0"/>
              <a:t>So by using this method we can achieve more efficiency in  field of image data extraction like OCR etc.. And we can customise Images depending on need like providing processed image to Aged people than Original multicolour Image.</a:t>
            </a:r>
            <a:endParaRPr lang="en-US" dirty="0"/>
          </a:p>
          <a:p>
            <a:r>
              <a:rPr lang="en-GB" b="1" dirty="0"/>
              <a:t>On further developments, we can regenerate lost text by using modern AI techniques to reconstruct worn out </a:t>
            </a:r>
            <a:r>
              <a:rPr lang="en-GB" b="1" dirty="0" err="1"/>
              <a:t>documnts</a:t>
            </a:r>
            <a:r>
              <a:rPr lang="en-GB" b="1" dirty="0"/>
              <a:t>.</a:t>
            </a:r>
            <a:endParaRPr lang="en-US" dirty="0"/>
          </a:p>
          <a:p>
            <a:r>
              <a:rPr lang="en-US" b="1" dirty="0"/>
              <a:t>The edge detection method is good in ﬁnding the character boundaries irrespective of the foreground-background polarity. However, if the background is textured, the edge components may not be detected correctly due to edges from the background and our edge-box ﬁltering strategy </a:t>
            </a:r>
            <a:r>
              <a:rPr lang="en-US" b="1" dirty="0" err="1"/>
              <a:t>fails.Overcoming</a:t>
            </a:r>
            <a:r>
              <a:rPr lang="en-US" b="1" dirty="0"/>
              <a:t> these challenges is considered as a future extension to this work. The method is able to capture all the text while at the same time, ﬁlter out most of the components due to the background. The method can be extended to incorporate text localization as well.</a:t>
            </a:r>
            <a:endParaRPr lang="en-US" dirty="0"/>
          </a:p>
          <a:p>
            <a:endParaRPr lang="te-IN" dirty="0"/>
          </a:p>
        </p:txBody>
      </p:sp>
    </p:spTree>
    <p:extLst>
      <p:ext uri="{BB962C8B-B14F-4D97-AF65-F5344CB8AC3E}">
        <p14:creationId xmlns:p14="http://schemas.microsoft.com/office/powerpoint/2010/main" val="317002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Planned Flow</a:t>
            </a:r>
            <a:endParaRPr lang="te-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sz="2400" dirty="0" smtClean="0">
                <a:solidFill>
                  <a:srgbClr val="0070C0"/>
                </a:solidFill>
              </a:rPr>
              <a:t>Un</a:t>
            </a:r>
            <a:r>
              <a:rPr lang="en-GB" sz="2400" dirty="0" smtClean="0">
                <a:solidFill>
                  <a:srgbClr val="0070C0"/>
                </a:solidFill>
              </a:rPr>
              <a:t>derstand  </a:t>
            </a:r>
            <a:r>
              <a:rPr lang="en-GB" sz="2400" dirty="0" smtClean="0">
                <a:solidFill>
                  <a:srgbClr val="0070C0"/>
                </a:solidFill>
              </a:rPr>
              <a:t>different binerization techniques</a:t>
            </a:r>
          </a:p>
          <a:p>
            <a:pPr marL="457200" indent="-457200">
              <a:buFont typeface="+mj-lt"/>
              <a:buAutoNum type="arabicPeriod"/>
            </a:pPr>
            <a:r>
              <a:rPr lang="en-GB" sz="2400" dirty="0" smtClean="0">
                <a:solidFill>
                  <a:srgbClr val="0070C0"/>
                </a:solidFill>
              </a:rPr>
              <a:t>G</a:t>
            </a:r>
            <a:r>
              <a:rPr lang="en-GB" sz="2400" dirty="0" smtClean="0">
                <a:solidFill>
                  <a:srgbClr val="0070C0"/>
                </a:solidFill>
              </a:rPr>
              <a:t>et </a:t>
            </a:r>
            <a:r>
              <a:rPr lang="en-GB" sz="2400" dirty="0" smtClean="0">
                <a:solidFill>
                  <a:srgbClr val="0070C0"/>
                </a:solidFill>
              </a:rPr>
              <a:t>in-depth understanding of edge detection techniques</a:t>
            </a:r>
          </a:p>
          <a:p>
            <a:pPr marL="457200" indent="-457200">
              <a:buFont typeface="+mj-lt"/>
              <a:buAutoNum type="arabicPeriod"/>
            </a:pPr>
            <a:r>
              <a:rPr lang="en-GB" sz="2400" dirty="0">
                <a:solidFill>
                  <a:srgbClr val="0070C0"/>
                </a:solidFill>
              </a:rPr>
              <a:t>W</a:t>
            </a:r>
            <a:r>
              <a:rPr lang="en-GB" sz="2400" dirty="0" smtClean="0">
                <a:solidFill>
                  <a:srgbClr val="0070C0"/>
                </a:solidFill>
              </a:rPr>
              <a:t>ork </a:t>
            </a:r>
            <a:r>
              <a:rPr lang="en-GB" sz="2400" dirty="0" smtClean="0">
                <a:solidFill>
                  <a:srgbClr val="0070C0"/>
                </a:solidFill>
              </a:rPr>
              <a:t>on OpenCV to work with above ideas</a:t>
            </a:r>
          </a:p>
          <a:p>
            <a:pPr marL="457200" indent="-457200">
              <a:buFont typeface="+mj-lt"/>
              <a:buAutoNum type="arabicPeriod"/>
            </a:pPr>
            <a:r>
              <a:rPr lang="en-GB" sz="2400" dirty="0">
                <a:solidFill>
                  <a:srgbClr val="0070C0"/>
                </a:solidFill>
              </a:rPr>
              <a:t>A</a:t>
            </a:r>
            <a:r>
              <a:rPr lang="en-GB" sz="2400" dirty="0" smtClean="0">
                <a:solidFill>
                  <a:srgbClr val="0070C0"/>
                </a:solidFill>
              </a:rPr>
              <a:t>dd </a:t>
            </a:r>
            <a:r>
              <a:rPr lang="en-GB" sz="2400" dirty="0" smtClean="0">
                <a:solidFill>
                  <a:srgbClr val="0070C0"/>
                </a:solidFill>
              </a:rPr>
              <a:t>pixel analyser to calculate threshold</a:t>
            </a:r>
          </a:p>
          <a:p>
            <a:pPr marL="457200" indent="-457200">
              <a:buFont typeface="+mj-lt"/>
              <a:buAutoNum type="arabicPeriod"/>
            </a:pPr>
            <a:r>
              <a:rPr lang="en-GB" sz="2400" dirty="0" smtClean="0">
                <a:solidFill>
                  <a:srgbClr val="0070C0"/>
                </a:solidFill>
              </a:rPr>
              <a:t>Integrate every aspect of above steps on single Image</a:t>
            </a:r>
            <a:endParaRPr lang="te-IN" sz="2400" dirty="0">
              <a:solidFill>
                <a:srgbClr val="0070C0"/>
              </a:solidFill>
            </a:endParaRPr>
          </a:p>
        </p:txBody>
      </p:sp>
    </p:spTree>
    <p:extLst>
      <p:ext uri="{BB962C8B-B14F-4D97-AF65-F5344CB8AC3E}">
        <p14:creationId xmlns:p14="http://schemas.microsoft.com/office/powerpoint/2010/main" val="156047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Binarization </a:t>
            </a:r>
            <a:r>
              <a:rPr lang="en-GB" dirty="0" smtClean="0"/>
              <a:t>technique used</a:t>
            </a:r>
            <a:endParaRPr lang="te-IN" dirty="0"/>
          </a:p>
        </p:txBody>
      </p:sp>
      <p:sp>
        <p:nvSpPr>
          <p:cNvPr id="3" name="Content Placeholder 2"/>
          <p:cNvSpPr>
            <a:spLocks noGrp="1"/>
          </p:cNvSpPr>
          <p:nvPr>
            <p:ph idx="1"/>
          </p:nvPr>
        </p:nvSpPr>
        <p:spPr/>
        <p:txBody>
          <a:bodyPr/>
          <a:lstStyle/>
          <a:p>
            <a:r>
              <a:rPr lang="en-GB" dirty="0"/>
              <a:t> Niblack’s Method </a:t>
            </a:r>
            <a:endParaRPr lang="en-GB" dirty="0" smtClean="0"/>
          </a:p>
          <a:p>
            <a:r>
              <a:rPr lang="en-GB" dirty="0"/>
              <a:t> Sauvola’s </a:t>
            </a:r>
            <a:r>
              <a:rPr lang="en-GB" dirty="0" smtClean="0"/>
              <a:t>Method</a:t>
            </a:r>
          </a:p>
          <a:p>
            <a:r>
              <a:rPr lang="en-GB" dirty="0"/>
              <a:t> Wolf’s </a:t>
            </a:r>
            <a:r>
              <a:rPr lang="en-GB" dirty="0" smtClean="0"/>
              <a:t>Method</a:t>
            </a:r>
          </a:p>
          <a:p>
            <a:r>
              <a:rPr lang="en-GB" dirty="0" smtClean="0"/>
              <a:t> Clark </a:t>
            </a:r>
            <a:r>
              <a:rPr lang="en-GB" dirty="0"/>
              <a:t>and </a:t>
            </a:r>
            <a:r>
              <a:rPr lang="en-GB" dirty="0" smtClean="0"/>
              <a:t>Mirmhedi Method</a:t>
            </a:r>
          </a:p>
          <a:p>
            <a:r>
              <a:rPr lang="en-GB" dirty="0" smtClean="0"/>
              <a:t> Trier </a:t>
            </a:r>
            <a:r>
              <a:rPr lang="en-GB" dirty="0"/>
              <a:t>and Jain </a:t>
            </a:r>
            <a:r>
              <a:rPr lang="en-GB" dirty="0" smtClean="0"/>
              <a:t> Threshold methods</a:t>
            </a:r>
          </a:p>
          <a:p>
            <a:r>
              <a:rPr lang="en-GB" dirty="0" smtClean="0"/>
              <a:t> Yanowitz </a:t>
            </a:r>
            <a:r>
              <a:rPr lang="en-GB" dirty="0"/>
              <a:t>and </a:t>
            </a:r>
            <a:r>
              <a:rPr lang="en-GB" dirty="0" err="1"/>
              <a:t>Bruckstein</a:t>
            </a:r>
            <a:r>
              <a:rPr lang="en-GB" dirty="0"/>
              <a:t> </a:t>
            </a:r>
            <a:r>
              <a:rPr lang="en-GB" dirty="0" smtClean="0"/>
              <a:t> Methods</a:t>
            </a:r>
          </a:p>
          <a:p>
            <a:endParaRPr lang="te-IN" dirty="0"/>
          </a:p>
        </p:txBody>
      </p:sp>
    </p:spTree>
    <p:extLst>
      <p:ext uri="{BB962C8B-B14F-4D97-AF65-F5344CB8AC3E}">
        <p14:creationId xmlns:p14="http://schemas.microsoft.com/office/powerpoint/2010/main" val="230779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and Packages Used</a:t>
            </a:r>
            <a:endParaRPr lang="te-IN" dirty="0"/>
          </a:p>
        </p:txBody>
      </p:sp>
      <p:sp>
        <p:nvSpPr>
          <p:cNvPr id="3" name="Content Placeholder 2"/>
          <p:cNvSpPr>
            <a:spLocks noGrp="1"/>
          </p:cNvSpPr>
          <p:nvPr>
            <p:ph idx="1"/>
          </p:nvPr>
        </p:nvSpPr>
        <p:spPr/>
        <p:txBody>
          <a:bodyPr/>
          <a:lstStyle/>
          <a:p>
            <a:r>
              <a:rPr lang="en-GB" dirty="0" smtClean="0"/>
              <a:t>Python 3</a:t>
            </a:r>
          </a:p>
          <a:p>
            <a:r>
              <a:rPr lang="en-GB" dirty="0" smtClean="0"/>
              <a:t>OpenCV Module to Python</a:t>
            </a:r>
          </a:p>
          <a:p>
            <a:r>
              <a:rPr lang="en-GB" dirty="0" err="1" smtClean="0"/>
              <a:t>NumPy</a:t>
            </a:r>
            <a:r>
              <a:rPr lang="en-GB" dirty="0" smtClean="0"/>
              <a:t> Module to Python</a:t>
            </a:r>
          </a:p>
          <a:p>
            <a:r>
              <a:rPr lang="en-GB" dirty="0" err="1" smtClean="0"/>
              <a:t>Tesseract</a:t>
            </a:r>
            <a:r>
              <a:rPr lang="en-GB" dirty="0" smtClean="0"/>
              <a:t>-OCR module</a:t>
            </a:r>
          </a:p>
          <a:p>
            <a:r>
              <a:rPr lang="en-GB" dirty="0" err="1" smtClean="0"/>
              <a:t>OpenALPR</a:t>
            </a:r>
            <a:r>
              <a:rPr lang="en-GB" dirty="0" smtClean="0"/>
              <a:t> to Python</a:t>
            </a:r>
          </a:p>
          <a:p>
            <a:r>
              <a:rPr lang="en-GB" dirty="0" smtClean="0"/>
              <a:t>Automatic Image binerization tools for testing</a:t>
            </a:r>
          </a:p>
          <a:p>
            <a:r>
              <a:rPr lang="en-GB" dirty="0" smtClean="0"/>
              <a:t>Edge detection module from </a:t>
            </a:r>
            <a:r>
              <a:rPr lang="en-GB" dirty="0" err="1" smtClean="0"/>
              <a:t>github</a:t>
            </a:r>
            <a:endParaRPr lang="te-IN" dirty="0"/>
          </a:p>
        </p:txBody>
      </p:sp>
    </p:spTree>
    <p:extLst>
      <p:ext uri="{BB962C8B-B14F-4D97-AF65-F5344CB8AC3E}">
        <p14:creationId xmlns:p14="http://schemas.microsoft.com/office/powerpoint/2010/main" val="3878734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
            </a:r>
            <a:br>
              <a:rPr lang="en-US" b="1" u="sng" dirty="0" smtClean="0"/>
            </a:br>
            <a:r>
              <a:rPr lang="en-US" b="1" u="sng" dirty="0" smtClean="0"/>
              <a:t>DATASET</a:t>
            </a:r>
            <a:r>
              <a:rPr lang="en-US" dirty="0"/>
              <a:t/>
            </a:r>
            <a:br>
              <a:rPr lang="en-US" dirty="0"/>
            </a:br>
            <a:endParaRPr lang="te-IN" dirty="0"/>
          </a:p>
        </p:txBody>
      </p:sp>
      <p:sp>
        <p:nvSpPr>
          <p:cNvPr id="3" name="TextBox 2"/>
          <p:cNvSpPr txBox="1"/>
          <p:nvPr/>
        </p:nvSpPr>
        <p:spPr>
          <a:xfrm>
            <a:off x="323528" y="2492896"/>
            <a:ext cx="8064896" cy="923330"/>
          </a:xfrm>
          <a:prstGeom prst="rect">
            <a:avLst/>
          </a:prstGeom>
          <a:noFill/>
        </p:spPr>
        <p:txBody>
          <a:bodyPr wrap="square" rtlCol="0">
            <a:spAutoFit/>
          </a:bodyPr>
          <a:lstStyle/>
          <a:p>
            <a:r>
              <a:rPr lang="en-US" b="1" dirty="0"/>
              <a:t>We took different </a:t>
            </a:r>
            <a:r>
              <a:rPr lang="en-US" b="1" dirty="0" err="1"/>
              <a:t>colour</a:t>
            </a:r>
            <a:r>
              <a:rPr lang="en-US" b="1" dirty="0"/>
              <a:t> images of different text sizes and with multiple </a:t>
            </a:r>
            <a:r>
              <a:rPr lang="en-US" b="1" dirty="0" err="1"/>
              <a:t>colour</a:t>
            </a:r>
            <a:r>
              <a:rPr lang="en-US" b="1" dirty="0"/>
              <a:t> background and texture to </a:t>
            </a:r>
            <a:r>
              <a:rPr lang="en-US" b="1" dirty="0" err="1"/>
              <a:t>analyse</a:t>
            </a:r>
            <a:r>
              <a:rPr lang="en-US" b="1" dirty="0"/>
              <a:t> the </a:t>
            </a:r>
            <a:r>
              <a:rPr lang="en-US" b="1" dirty="0" err="1"/>
              <a:t>algorithum</a:t>
            </a:r>
            <a:r>
              <a:rPr lang="en-US" b="1" dirty="0"/>
              <a:t>.</a:t>
            </a:r>
            <a:endParaRPr lang="en-US" dirty="0"/>
          </a:p>
          <a:p>
            <a:endParaRPr lang="te-IN" dirty="0"/>
          </a:p>
        </p:txBody>
      </p:sp>
    </p:spTree>
    <p:extLst>
      <p:ext uri="{BB962C8B-B14F-4D97-AF65-F5344CB8AC3E}">
        <p14:creationId xmlns:p14="http://schemas.microsoft.com/office/powerpoint/2010/main" val="210683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
            </a:r>
            <a:br>
              <a:rPr lang="en-US" b="1" u="sng" dirty="0" smtClean="0"/>
            </a:br>
            <a:r>
              <a:rPr lang="en-US" b="1" u="sng" dirty="0" smtClean="0"/>
              <a:t>METHODOLOGY</a:t>
            </a:r>
            <a:r>
              <a:rPr lang="en-US" dirty="0"/>
              <a:t/>
            </a:r>
            <a:br>
              <a:rPr lang="en-US" dirty="0"/>
            </a:br>
            <a:endParaRPr lang="te-IN" dirty="0"/>
          </a:p>
        </p:txBody>
      </p:sp>
      <p:sp>
        <p:nvSpPr>
          <p:cNvPr id="3" name="TextBox 2"/>
          <p:cNvSpPr txBox="1"/>
          <p:nvPr/>
        </p:nvSpPr>
        <p:spPr>
          <a:xfrm>
            <a:off x="179512" y="2420888"/>
            <a:ext cx="8856984" cy="4801314"/>
          </a:xfrm>
          <a:prstGeom prst="rect">
            <a:avLst/>
          </a:prstGeom>
          <a:noFill/>
        </p:spPr>
        <p:txBody>
          <a:bodyPr wrap="square" rtlCol="0">
            <a:spAutoFit/>
          </a:bodyPr>
          <a:lstStyle/>
          <a:p>
            <a:r>
              <a:rPr lang="en-US" b="1" dirty="0"/>
              <a:t>Text is the most important information in a </a:t>
            </a:r>
            <a:r>
              <a:rPr lang="en-US" b="1" dirty="0" err="1"/>
              <a:t>document.We</a:t>
            </a:r>
            <a:r>
              <a:rPr lang="en-US" b="1" dirty="0"/>
              <a:t> proposes a novel method to </a:t>
            </a:r>
            <a:r>
              <a:rPr lang="en-US" b="1" dirty="0" err="1"/>
              <a:t>binarize</a:t>
            </a:r>
            <a:r>
              <a:rPr lang="en-US" b="1" dirty="0"/>
              <a:t> camera captured color document images, whereby the foreground text is output as black and the background as white irrespective of the original polarity of foreground-background shades. The proposed method uses an edge-based connected component approach to automatically obtain a threshold for each component. Canny edge detection is performed individually on each channel of the color image and the edge map E is obtained by combining the three edge images as follows</a:t>
            </a:r>
            <a:endParaRPr lang="en-US" dirty="0"/>
          </a:p>
          <a:p>
            <a:r>
              <a:rPr lang="en-US" b="1" dirty="0"/>
              <a:t>                                                       E = ER ∨ EG ∨ EB </a:t>
            </a:r>
            <a:endParaRPr lang="en-US" dirty="0"/>
          </a:p>
          <a:p>
            <a:r>
              <a:rPr lang="en-US" b="1" dirty="0"/>
              <a:t>Here, ER, EG and EB are the edge images corresponding to the three color channels and ∨ denotes the logical OR operation. An 8-connected component labeling follows the edge detection step and the associated bounding box information is computed. We call each component, thus obtained, an edge-box (EB). We make some sensible assumptions about the document and use the area and the aspect ratios of the EBs to ﬁlter out the obvious non-text regions. The aspect ratio is constrained to lie between 0.1 and 10 to eliminate highly elongated regions. The size of the EB should be greater than 15 pixels but smaller than 1/5th of the image dimension to be considered for further processing.</a:t>
            </a:r>
            <a:endParaRPr lang="en-US" dirty="0"/>
          </a:p>
          <a:p>
            <a:endParaRPr lang="te-IN" dirty="0"/>
          </a:p>
        </p:txBody>
      </p:sp>
    </p:spTree>
    <p:extLst>
      <p:ext uri="{BB962C8B-B14F-4D97-AF65-F5344CB8AC3E}">
        <p14:creationId xmlns:p14="http://schemas.microsoft.com/office/powerpoint/2010/main" val="2667596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772816"/>
            <a:ext cx="8928992" cy="5078313"/>
          </a:xfrm>
          <a:prstGeom prst="rect">
            <a:avLst/>
          </a:prstGeom>
          <a:noFill/>
        </p:spPr>
        <p:txBody>
          <a:bodyPr wrap="square" rtlCol="0">
            <a:spAutoFit/>
          </a:bodyPr>
          <a:lstStyle/>
          <a:p>
            <a:r>
              <a:rPr lang="en-US" b="1" dirty="0"/>
              <a:t>Since the edge detection captures both the inner and outer boundaries of the characters, it is possible that an EB may completely enclose one or more </a:t>
            </a:r>
            <a:r>
              <a:rPr lang="en-US" b="1" dirty="0" err="1"/>
              <a:t>Ebs</a:t>
            </a:r>
            <a:r>
              <a:rPr lang="en-US" b="1" dirty="0"/>
              <a:t>. For example, the letter ‘O’ gives rise to two components; one due to the inner boundary </a:t>
            </a:r>
            <a:r>
              <a:rPr lang="en-US" b="1" dirty="0" err="1"/>
              <a:t>EBint</a:t>
            </a:r>
            <a:r>
              <a:rPr lang="en-US" b="1" dirty="0"/>
              <a:t> and the other due to the outer boundary </a:t>
            </a:r>
            <a:r>
              <a:rPr lang="en-US" b="1" dirty="0" err="1"/>
              <a:t>EBout</a:t>
            </a:r>
            <a:r>
              <a:rPr lang="en-US" b="1" dirty="0"/>
              <a:t>. If a particular EB has exactly one or two EBs that lie completely inside it, the internal EBs can be conveniently ignored as it corresponds to the inner boundaries of the text characters. On the other hand, if it completely encloses three or more EBs, only the internal EBs are retained while the outer EB is removed as such a component does not represent a text character. Thus, the unwanted components are ﬁltered out by subjecting each edge component to the following constraints:</a:t>
            </a:r>
            <a:endParaRPr lang="en-US" dirty="0"/>
          </a:p>
          <a:p>
            <a:r>
              <a:rPr lang="en-US" b="1" dirty="0"/>
              <a:t>              If (</a:t>
            </a:r>
            <a:r>
              <a:rPr lang="en-US" b="1" dirty="0" err="1"/>
              <a:t>Nint</a:t>
            </a:r>
            <a:r>
              <a:rPr lang="en-US" b="1" dirty="0"/>
              <a:t> &lt; 3)</a:t>
            </a:r>
            <a:endParaRPr lang="en-US" dirty="0"/>
          </a:p>
          <a:p>
            <a:r>
              <a:rPr lang="en-US" b="1" dirty="0"/>
              <a:t>                     {Reject </a:t>
            </a:r>
            <a:r>
              <a:rPr lang="en-US" b="1" dirty="0" err="1"/>
              <a:t>EBint</a:t>
            </a:r>
            <a:r>
              <a:rPr lang="en-US" b="1" dirty="0"/>
              <a:t>, Accept </a:t>
            </a:r>
            <a:r>
              <a:rPr lang="en-US" b="1" dirty="0" err="1"/>
              <a:t>EBout</a:t>
            </a:r>
            <a:r>
              <a:rPr lang="en-US" b="1" dirty="0"/>
              <a:t>}</a:t>
            </a:r>
            <a:endParaRPr lang="en-US" dirty="0"/>
          </a:p>
          <a:p>
            <a:r>
              <a:rPr lang="en-US" b="1" dirty="0"/>
              <a:t>              Else</a:t>
            </a:r>
            <a:endParaRPr lang="en-US" dirty="0"/>
          </a:p>
          <a:p>
            <a:r>
              <a:rPr lang="en-US" b="1" dirty="0"/>
              <a:t>                     {Reject </a:t>
            </a:r>
            <a:r>
              <a:rPr lang="en-US" b="1" dirty="0" err="1"/>
              <a:t>EBout</a:t>
            </a:r>
            <a:r>
              <a:rPr lang="en-US" b="1" dirty="0"/>
              <a:t>, Accept </a:t>
            </a:r>
            <a:r>
              <a:rPr lang="en-US" b="1" dirty="0" err="1"/>
              <a:t>EBint</a:t>
            </a:r>
            <a:r>
              <a:rPr lang="en-US" b="1" dirty="0"/>
              <a:t> }</a:t>
            </a:r>
            <a:endParaRPr lang="en-US" dirty="0"/>
          </a:p>
          <a:p>
            <a:r>
              <a:rPr lang="en-US" b="1" dirty="0"/>
              <a:t>Where </a:t>
            </a:r>
            <a:r>
              <a:rPr lang="en-US" b="1" dirty="0" err="1"/>
              <a:t>EBint</a:t>
            </a:r>
            <a:r>
              <a:rPr lang="en-US" b="1" dirty="0"/>
              <a:t> denotes the EBs that lie completely in- side the current EB under consideration and </a:t>
            </a:r>
            <a:r>
              <a:rPr lang="en-US" b="1" dirty="0" err="1"/>
              <a:t>Nint</a:t>
            </a:r>
            <a:r>
              <a:rPr lang="en-US" b="1" dirty="0"/>
              <a:t> is the number of </a:t>
            </a:r>
            <a:r>
              <a:rPr lang="en-US" b="1" dirty="0" err="1"/>
              <a:t>EBint</a:t>
            </a:r>
            <a:r>
              <a:rPr lang="en-US" b="1" dirty="0"/>
              <a:t>. These constraints on the edge components effectively remove the obvious non-text elements while retaining all the text-like elements. Only the ﬁltered set of EBs are considered for </a:t>
            </a:r>
            <a:r>
              <a:rPr lang="en-US" b="1" dirty="0" err="1"/>
              <a:t>binarization</a:t>
            </a:r>
            <a:r>
              <a:rPr lang="en-US" b="1" dirty="0"/>
              <a:t>.</a:t>
            </a:r>
            <a:endParaRPr lang="en-US" dirty="0"/>
          </a:p>
          <a:p>
            <a:endParaRPr lang="te-IN" dirty="0"/>
          </a:p>
        </p:txBody>
      </p:sp>
    </p:spTree>
    <p:extLst>
      <p:ext uri="{BB962C8B-B14F-4D97-AF65-F5344CB8AC3E}">
        <p14:creationId xmlns:p14="http://schemas.microsoft.com/office/powerpoint/2010/main" val="350509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772816"/>
            <a:ext cx="8712968" cy="3416320"/>
          </a:xfrm>
          <a:prstGeom prst="rect">
            <a:avLst/>
          </a:prstGeom>
          <a:noFill/>
        </p:spPr>
        <p:txBody>
          <a:bodyPr wrap="square" rtlCol="0">
            <a:spAutoFit/>
          </a:bodyPr>
          <a:lstStyle/>
          <a:p>
            <a:r>
              <a:rPr lang="en-US" b="1" u="sng" dirty="0"/>
              <a:t>Estimation of Threshold</a:t>
            </a:r>
            <a:endParaRPr lang="en-US" dirty="0"/>
          </a:p>
          <a:p>
            <a:r>
              <a:rPr lang="en-US" b="1" dirty="0"/>
              <a:t>For each EB, we estimate the foreground and background intensities and the threshold is computed </a:t>
            </a:r>
            <a:r>
              <a:rPr lang="en-US" b="1" dirty="0" err="1"/>
              <a:t>individually.The</a:t>
            </a:r>
            <a:r>
              <a:rPr lang="en-US" b="1" dirty="0"/>
              <a:t> foreground and the background pixels which are used for obtaining the threshold and inversion of the binary output.</a:t>
            </a:r>
            <a:endParaRPr lang="en-US" dirty="0"/>
          </a:p>
          <a:p>
            <a:r>
              <a:rPr lang="en-US" b="1" dirty="0"/>
              <a:t>The foreground intensity is computed as the mean </a:t>
            </a:r>
            <a:r>
              <a:rPr lang="en-US" b="1" dirty="0" err="1"/>
              <a:t>graylevel</a:t>
            </a:r>
            <a:r>
              <a:rPr lang="en-US" b="1" dirty="0"/>
              <a:t> intensity of the pixels that correspond to the edge pixels.</a:t>
            </a:r>
            <a:endParaRPr lang="en-US" dirty="0"/>
          </a:p>
          <a:p>
            <a:r>
              <a:rPr lang="en-US" b="1" dirty="0"/>
              <a:t>For obtaining the background intensity, we consider three pixels each at the periphery of the corners of the bounding box as follows</a:t>
            </a:r>
            <a:endParaRPr lang="en-US" dirty="0"/>
          </a:p>
          <a:p>
            <a:r>
              <a:rPr lang="en-US" b="1" dirty="0"/>
              <a:t>B = {I(x − 1 , y − 1) , I( x − 1 , y ) , I( x, y − 1) ,I( x + w + 1 , y − 1) , I( x + w, y − 1) , I( x + w + 1 , y ) ,I( x − 1 , y + h + 1) , I( x − 1 , y + h ) , I( x, y + h + 1) ,I( x + w + 1 , y + h + 1) , I( x + w, y + h + 1) , I( x +w + 1 , y + h )}</a:t>
            </a:r>
            <a:endParaRPr lang="en-US" dirty="0"/>
          </a:p>
          <a:p>
            <a:endParaRPr lang="te-IN" dirty="0"/>
          </a:p>
        </p:txBody>
      </p:sp>
    </p:spTree>
    <p:extLst>
      <p:ext uri="{BB962C8B-B14F-4D97-AF65-F5344CB8AC3E}">
        <p14:creationId xmlns:p14="http://schemas.microsoft.com/office/powerpoint/2010/main" val="165548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772816"/>
            <a:ext cx="8784976" cy="4862870"/>
          </a:xfrm>
          <a:prstGeom prst="rect">
            <a:avLst/>
          </a:prstGeom>
          <a:noFill/>
        </p:spPr>
        <p:txBody>
          <a:bodyPr wrap="square" rtlCol="0">
            <a:spAutoFit/>
          </a:bodyPr>
          <a:lstStyle/>
          <a:p>
            <a:r>
              <a:rPr lang="en-US" sz="1600" b="1" dirty="0"/>
              <a:t>Where (x, y) represent the coordinates of the top-left corner of the bounding-box of each edge component and w and h are its width and height, respectively. The output of the edge-box ﬁltering and the threshold parameters for each of the valid edge components. The mean or median intensity are almost the same for the foreground pixels irrespective of the text orientation. However, for a diagonally aligned text, the bounding boxes can have some overlap with the adjacent components and can interfere in the background intensity estimate. This is the case for the text ‘FLEXIBLE 6 CHANNEL’ printed in black in a semi-circular manner by the edge components whose estimated foreground intensity is lower than that of the background. The mean background intensity for these components are affected by the adjacent components while the median is not. Thus, the local background intensity can be estimated more reliably by considering the median intensity of the 12 background pixels instead of the mean intensity.</a:t>
            </a:r>
            <a:endParaRPr lang="en-US" sz="1600" dirty="0"/>
          </a:p>
          <a:p>
            <a:r>
              <a:rPr lang="en-US" sz="1600" b="1" dirty="0"/>
              <a:t>                                         BEB = median (B) </a:t>
            </a:r>
            <a:endParaRPr lang="en-US" sz="1600" dirty="0"/>
          </a:p>
          <a:p>
            <a:r>
              <a:rPr lang="en-US" sz="1600" b="1" dirty="0"/>
              <a:t>Assuming that each character is of uniform color, we </a:t>
            </a:r>
            <a:r>
              <a:rPr lang="en-US" sz="1600" b="1" dirty="0" err="1"/>
              <a:t>binarize</a:t>
            </a:r>
            <a:r>
              <a:rPr lang="en-US" sz="1600" b="1" dirty="0"/>
              <a:t> each edge component using the estimated foreground intensity as the threshold. Depending on whether the foreground intensity is higher or lower than that of the background, each </a:t>
            </a:r>
            <a:r>
              <a:rPr lang="en-US" sz="1600" b="1" dirty="0" err="1"/>
              <a:t>binarized</a:t>
            </a:r>
            <a:r>
              <a:rPr lang="en-US" sz="1600" b="1" dirty="0"/>
              <a:t> output BWEB is suitably inverted so that the foreground text is always black and the background always white.</a:t>
            </a:r>
            <a:endParaRPr lang="en-US" sz="1600" dirty="0"/>
          </a:p>
          <a:p>
            <a:r>
              <a:rPr lang="en-US" sz="1600" b="1" dirty="0"/>
              <a:t>All the threshold parameters explained in this section are derived from the image data and the method is thus completely free from user-deﬁned parameters.</a:t>
            </a:r>
            <a:endParaRPr lang="en-US" sz="1600" dirty="0"/>
          </a:p>
          <a:p>
            <a:endParaRPr lang="te-IN" dirty="0"/>
          </a:p>
        </p:txBody>
      </p:sp>
    </p:spTree>
    <p:extLst>
      <p:ext uri="{BB962C8B-B14F-4D97-AF65-F5344CB8AC3E}">
        <p14:creationId xmlns:p14="http://schemas.microsoft.com/office/powerpoint/2010/main" val="196741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
            </a:r>
            <a:br>
              <a:rPr lang="en-US" b="1" u="sng" dirty="0" smtClean="0"/>
            </a:br>
            <a:r>
              <a:rPr lang="en-US" b="1" u="sng" dirty="0" smtClean="0"/>
              <a:t>CONCLUSION</a:t>
            </a:r>
            <a:r>
              <a:rPr lang="en-US" dirty="0"/>
              <a:t/>
            </a:r>
            <a:br>
              <a:rPr lang="en-US" dirty="0"/>
            </a:br>
            <a:endParaRPr lang="te-IN" dirty="0"/>
          </a:p>
        </p:txBody>
      </p:sp>
      <p:sp>
        <p:nvSpPr>
          <p:cNvPr id="3" name="Content Placeholder 2"/>
          <p:cNvSpPr>
            <a:spLocks noGrp="1"/>
          </p:cNvSpPr>
          <p:nvPr>
            <p:ph idx="1"/>
          </p:nvPr>
        </p:nvSpPr>
        <p:spPr/>
        <p:txBody>
          <a:bodyPr>
            <a:normAutofit fontScale="92500"/>
          </a:bodyPr>
          <a:lstStyle/>
          <a:p>
            <a:r>
              <a:rPr lang="en-US" b="1" dirty="0"/>
              <a:t>We have taken Ten Samples and applied Entropy test to both Input Image and Output Image. On getting entropy values of Input Image and </a:t>
            </a:r>
            <a:r>
              <a:rPr lang="en-US" b="1" dirty="0" err="1"/>
              <a:t>Outpput</a:t>
            </a:r>
            <a:r>
              <a:rPr lang="en-US" b="1" dirty="0"/>
              <a:t> Image, We see that for almost 7 images Entropy of Input image is greater than Entropy of Output </a:t>
            </a:r>
            <a:r>
              <a:rPr lang="en-US" b="1" dirty="0" err="1"/>
              <a:t>Image.For</a:t>
            </a:r>
            <a:r>
              <a:rPr lang="en-US" b="1" dirty="0"/>
              <a:t> 2 images we get grater image Entropy than input and for image nearly values are reached.</a:t>
            </a:r>
            <a:endParaRPr lang="en-US" dirty="0"/>
          </a:p>
          <a:p>
            <a:r>
              <a:rPr lang="en-US" b="1" dirty="0"/>
              <a:t>So we can conclude that this method is good enough for large text images and not good for small text images.</a:t>
            </a:r>
            <a:endParaRPr lang="en-US" dirty="0"/>
          </a:p>
          <a:p>
            <a:r>
              <a:rPr lang="en-US" b="1" dirty="0"/>
              <a:t>Upon improving box technique we can reduce </a:t>
            </a:r>
            <a:r>
              <a:rPr lang="en-US" b="1" dirty="0" err="1"/>
              <a:t>no.of</a:t>
            </a:r>
            <a:r>
              <a:rPr lang="en-US" b="1" dirty="0"/>
              <a:t> good rejected boxes thus improving quality and we can extent this technique to </a:t>
            </a:r>
            <a:r>
              <a:rPr lang="en-US" b="1" dirty="0" err="1"/>
              <a:t>Midium</a:t>
            </a:r>
            <a:r>
              <a:rPr lang="en-US" b="1" dirty="0"/>
              <a:t> text images.</a:t>
            </a:r>
            <a:endParaRPr lang="en-US" dirty="0"/>
          </a:p>
          <a:p>
            <a:r>
              <a:rPr lang="en-US" b="1" dirty="0"/>
              <a:t>We </a:t>
            </a:r>
            <a:r>
              <a:rPr lang="en-US" b="1" dirty="0" err="1"/>
              <a:t>wan’t</a:t>
            </a:r>
            <a:r>
              <a:rPr lang="en-US" b="1" dirty="0"/>
              <a:t> to extend this technique to improve OCR for any given image.</a:t>
            </a:r>
            <a:endParaRPr lang="en-US" dirty="0"/>
          </a:p>
          <a:p>
            <a:pPr marL="0" indent="0">
              <a:buNone/>
            </a:pPr>
            <a:endParaRPr lang="te-IN" dirty="0"/>
          </a:p>
        </p:txBody>
      </p:sp>
    </p:spTree>
    <p:extLst>
      <p:ext uri="{BB962C8B-B14F-4D97-AF65-F5344CB8AC3E}">
        <p14:creationId xmlns:p14="http://schemas.microsoft.com/office/powerpoint/2010/main" val="312461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te-IN" dirty="0"/>
          </a:p>
        </p:txBody>
      </p:sp>
      <p:sp>
        <p:nvSpPr>
          <p:cNvPr id="3" name="TextBox 2"/>
          <p:cNvSpPr txBox="1"/>
          <p:nvPr/>
        </p:nvSpPr>
        <p:spPr>
          <a:xfrm>
            <a:off x="611560" y="2348880"/>
            <a:ext cx="8352928" cy="4401205"/>
          </a:xfrm>
          <a:prstGeom prst="rect">
            <a:avLst/>
          </a:prstGeom>
          <a:noFill/>
        </p:spPr>
        <p:txBody>
          <a:bodyPr wrap="square" rtlCol="0">
            <a:spAutoFit/>
          </a:bodyPr>
          <a:lstStyle/>
          <a:p>
            <a:pPr marL="342900" indent="-342900">
              <a:buAutoNum type="arabicPeriod"/>
            </a:pPr>
            <a:r>
              <a:rPr lang="en-US" sz="2800" dirty="0" smtClean="0">
                <a:solidFill>
                  <a:srgbClr val="0070C0"/>
                </a:solidFill>
              </a:rPr>
              <a:t>Chava Sai Teja (13BCE1032)</a:t>
            </a:r>
          </a:p>
          <a:p>
            <a:pPr marL="342900" indent="-342900">
              <a:buAutoNum type="arabicPeriod"/>
            </a:pPr>
            <a:r>
              <a:rPr lang="en-US" sz="2800" dirty="0" smtClean="0">
                <a:solidFill>
                  <a:srgbClr val="0070C0"/>
                </a:solidFill>
              </a:rPr>
              <a:t>Marla Akhil Reddy (13BCE1078)</a:t>
            </a:r>
          </a:p>
          <a:p>
            <a:pPr marL="342900" indent="-342900">
              <a:buAutoNum type="arabicPeriod"/>
            </a:pPr>
            <a:r>
              <a:rPr lang="en-US" sz="2800" dirty="0" smtClean="0">
                <a:solidFill>
                  <a:srgbClr val="0070C0"/>
                </a:solidFill>
              </a:rPr>
              <a:t>Sailesh Patra (</a:t>
            </a:r>
            <a:r>
              <a:rPr lang="en-US" sz="2800" dirty="0" smtClean="0">
                <a:solidFill>
                  <a:srgbClr val="0070C0"/>
                </a:solidFill>
              </a:rPr>
              <a:t>13BCE1119)</a:t>
            </a:r>
            <a:endParaRPr lang="en-US" sz="2800" dirty="0" smtClean="0">
              <a:solidFill>
                <a:srgbClr val="0070C0"/>
              </a:solidFill>
            </a:endParaRPr>
          </a:p>
          <a:p>
            <a:pPr marL="342900" indent="-342900">
              <a:buAutoNum type="arabicPeriod"/>
            </a:pPr>
            <a:endParaRPr lang="en-US" sz="2800" dirty="0">
              <a:solidFill>
                <a:srgbClr val="0070C0"/>
              </a:solidFill>
            </a:endParaRPr>
          </a:p>
          <a:p>
            <a:endParaRPr lang="en-US" sz="2800" dirty="0" smtClean="0">
              <a:solidFill>
                <a:srgbClr val="0070C0"/>
              </a:solidFill>
            </a:endParaRPr>
          </a:p>
          <a:p>
            <a:r>
              <a:rPr lang="en-US" sz="2800" dirty="0" smtClean="0">
                <a:solidFill>
                  <a:srgbClr val="FF0000"/>
                </a:solidFill>
              </a:rPr>
              <a:t>                                </a:t>
            </a:r>
          </a:p>
          <a:p>
            <a:endParaRPr lang="en-US" sz="2800" dirty="0">
              <a:solidFill>
                <a:srgbClr val="FF0000"/>
              </a:solidFill>
            </a:endParaRPr>
          </a:p>
          <a:p>
            <a:r>
              <a:rPr lang="en-US" sz="2800" dirty="0" smtClean="0">
                <a:solidFill>
                  <a:srgbClr val="FF0000"/>
                </a:solidFill>
              </a:rPr>
              <a:t>                                           Project guided by </a:t>
            </a:r>
            <a:r>
              <a:rPr lang="en-GB" sz="2800" dirty="0" smtClean="0">
                <a:solidFill>
                  <a:srgbClr val="FF0000"/>
                </a:solidFill>
              </a:rPr>
              <a:t>Dr.G.Malathi </a:t>
            </a:r>
          </a:p>
          <a:p>
            <a:endParaRPr lang="en-GB" sz="2800" dirty="0">
              <a:solidFill>
                <a:srgbClr val="FF0000"/>
              </a:solidFill>
            </a:endParaRPr>
          </a:p>
          <a:p>
            <a:r>
              <a:rPr lang="en-GB" sz="2800" dirty="0" smtClean="0">
                <a:solidFill>
                  <a:srgbClr val="FF0000"/>
                </a:solidFill>
              </a:rPr>
              <a:t>                                        </a:t>
            </a:r>
            <a:r>
              <a:rPr lang="en-GB" sz="2800" dirty="0" smtClean="0">
                <a:solidFill>
                  <a:srgbClr val="FF0000"/>
                </a:solidFill>
              </a:rPr>
              <a:t> </a:t>
            </a:r>
            <a:r>
              <a:rPr lang="en-GB" sz="2800" dirty="0" smtClean="0">
                <a:solidFill>
                  <a:srgbClr val="FF0000"/>
                </a:solidFill>
              </a:rPr>
              <a:t>Project submitted </a:t>
            </a:r>
            <a:r>
              <a:rPr lang="en-GB" sz="2800" dirty="0" smtClean="0">
                <a:solidFill>
                  <a:srgbClr val="FF0000"/>
                </a:solidFill>
              </a:rPr>
              <a:t>on </a:t>
            </a:r>
            <a:r>
              <a:rPr lang="en-GB" sz="2800" dirty="0" smtClean="0">
                <a:solidFill>
                  <a:srgbClr val="FF0000"/>
                </a:solidFill>
              </a:rPr>
              <a:t>05</a:t>
            </a:r>
            <a:r>
              <a:rPr lang="en-GB" sz="2800" dirty="0" smtClean="0">
                <a:solidFill>
                  <a:srgbClr val="FF0000"/>
                </a:solidFill>
              </a:rPr>
              <a:t>/11/2015 </a:t>
            </a:r>
            <a:endParaRPr lang="en-US" sz="2800" dirty="0">
              <a:solidFill>
                <a:srgbClr val="FF0000"/>
              </a:solidFill>
            </a:endParaRPr>
          </a:p>
        </p:txBody>
      </p:sp>
    </p:spTree>
    <p:extLst>
      <p:ext uri="{BB962C8B-B14F-4D97-AF65-F5344CB8AC3E}">
        <p14:creationId xmlns:p14="http://schemas.microsoft.com/office/powerpoint/2010/main" val="157990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te-IN" dirty="0"/>
          </a:p>
        </p:txBody>
      </p:sp>
      <p:sp>
        <p:nvSpPr>
          <p:cNvPr id="3" name="Content Placeholder 2"/>
          <p:cNvSpPr>
            <a:spLocks noGrp="1"/>
          </p:cNvSpPr>
          <p:nvPr>
            <p:ph idx="1"/>
          </p:nvPr>
        </p:nvSpPr>
        <p:spPr/>
        <p:txBody>
          <a:bodyPr>
            <a:normAutofit fontScale="92500" lnSpcReduction="10000"/>
          </a:bodyPr>
          <a:lstStyle/>
          <a:p>
            <a:r>
              <a:rPr lang="en-GB" dirty="0"/>
              <a:t>J. Canny. A computational approach to edge detection. </a:t>
            </a:r>
            <a:r>
              <a:rPr lang="en-GB" dirty="0" smtClean="0"/>
              <a:t>IEEE trans</a:t>
            </a:r>
            <a:r>
              <a:rPr lang="en-GB" dirty="0"/>
              <a:t>. PAMI, 8(6):679–698, 1986</a:t>
            </a:r>
            <a:r>
              <a:rPr lang="en-GB" dirty="0" smtClean="0"/>
              <a:t>.</a:t>
            </a:r>
          </a:p>
          <a:p>
            <a:r>
              <a:rPr lang="en-GB" dirty="0"/>
              <a:t>J. N. </a:t>
            </a:r>
            <a:r>
              <a:rPr lang="en-GB" dirty="0" err="1"/>
              <a:t>Kapur</a:t>
            </a:r>
            <a:r>
              <a:rPr lang="en-GB" dirty="0"/>
              <a:t>, P. K. </a:t>
            </a:r>
            <a:r>
              <a:rPr lang="en-GB" dirty="0" err="1"/>
              <a:t>Sahoo</a:t>
            </a:r>
            <a:r>
              <a:rPr lang="en-GB" dirty="0"/>
              <a:t>, and A. Wong. A new method </a:t>
            </a:r>
            <a:r>
              <a:rPr lang="en-GB" dirty="0" smtClean="0"/>
              <a:t>for </a:t>
            </a:r>
            <a:r>
              <a:rPr lang="en-GB" dirty="0" err="1" smtClean="0"/>
              <a:t>gray</a:t>
            </a:r>
            <a:r>
              <a:rPr lang="en-GB" dirty="0" smtClean="0"/>
              <a:t>-level </a:t>
            </a:r>
            <a:r>
              <a:rPr lang="en-GB" dirty="0"/>
              <a:t>picture </a:t>
            </a:r>
            <a:r>
              <a:rPr lang="en-GB" dirty="0" err="1"/>
              <a:t>thresholding</a:t>
            </a:r>
            <a:r>
              <a:rPr lang="en-GB" dirty="0"/>
              <a:t> using the entropy of the </a:t>
            </a:r>
            <a:r>
              <a:rPr lang="en-GB" dirty="0" smtClean="0"/>
              <a:t>histogram</a:t>
            </a:r>
            <a:r>
              <a:rPr lang="en-GB" dirty="0"/>
              <a:t>. Computer Vision Graphics Image Process., </a:t>
            </a:r>
            <a:r>
              <a:rPr lang="en-GB" dirty="0" smtClean="0"/>
              <a:t>29:273–285</a:t>
            </a:r>
            <a:r>
              <a:rPr lang="en-GB" dirty="0"/>
              <a:t>, </a:t>
            </a:r>
            <a:r>
              <a:rPr lang="en-GB" dirty="0" smtClean="0"/>
              <a:t>1985.</a:t>
            </a:r>
          </a:p>
          <a:p>
            <a:r>
              <a:rPr lang="en-GB" dirty="0" smtClean="0"/>
              <a:t>J</a:t>
            </a:r>
            <a:r>
              <a:rPr lang="en-GB" dirty="0"/>
              <a:t>. </a:t>
            </a:r>
            <a:r>
              <a:rPr lang="en-GB" dirty="0" err="1"/>
              <a:t>Sauvola</a:t>
            </a:r>
            <a:r>
              <a:rPr lang="en-GB" dirty="0"/>
              <a:t> and M. </a:t>
            </a:r>
            <a:r>
              <a:rPr lang="en-GB" dirty="0" err="1"/>
              <a:t>Pietikainen</a:t>
            </a:r>
            <a:r>
              <a:rPr lang="en-GB" dirty="0"/>
              <a:t>. Adaptive document </a:t>
            </a:r>
            <a:r>
              <a:rPr lang="en-GB" dirty="0" smtClean="0"/>
              <a:t>image </a:t>
            </a:r>
            <a:r>
              <a:rPr lang="en-GB" dirty="0" err="1" smtClean="0"/>
              <a:t>binarization</a:t>
            </a:r>
            <a:r>
              <a:rPr lang="en-GB" dirty="0"/>
              <a:t>. Pattern Recognition, 33:225–236, </a:t>
            </a:r>
            <a:r>
              <a:rPr lang="en-GB" dirty="0" smtClean="0"/>
              <a:t>2000.</a:t>
            </a:r>
          </a:p>
          <a:p>
            <a:r>
              <a:rPr lang="en-GB" dirty="0" smtClean="0"/>
              <a:t>O</a:t>
            </a:r>
            <a:r>
              <a:rPr lang="en-GB" dirty="0"/>
              <a:t>. D. Trier and A. Jain. Goal-directed evaluation of </a:t>
            </a:r>
            <a:r>
              <a:rPr lang="en-GB" dirty="0" err="1" smtClean="0"/>
              <a:t>binarization</a:t>
            </a:r>
            <a:r>
              <a:rPr lang="en-GB" dirty="0" smtClean="0"/>
              <a:t> </a:t>
            </a:r>
            <a:r>
              <a:rPr lang="en-GB" dirty="0"/>
              <a:t>methods. IEEE Trans. PAMI, 17(12):</a:t>
            </a:r>
            <a:r>
              <a:rPr lang="en-GB" dirty="0" smtClean="0"/>
              <a:t>1191–1201,1995.</a:t>
            </a:r>
          </a:p>
          <a:p>
            <a:r>
              <a:rPr lang="en-GB" dirty="0" smtClean="0"/>
              <a:t>C</a:t>
            </a:r>
            <a:r>
              <a:rPr lang="en-GB" dirty="0"/>
              <a:t>. Wolf, J. </a:t>
            </a:r>
            <a:r>
              <a:rPr lang="en-GB" dirty="0" err="1"/>
              <a:t>Jolion</a:t>
            </a:r>
            <a:r>
              <a:rPr lang="en-GB" dirty="0"/>
              <a:t>, and F. </a:t>
            </a:r>
            <a:r>
              <a:rPr lang="en-GB" dirty="0" err="1"/>
              <a:t>Chassaing</a:t>
            </a:r>
            <a:r>
              <a:rPr lang="en-GB" dirty="0"/>
              <a:t>. Text </a:t>
            </a:r>
            <a:r>
              <a:rPr lang="en-GB" dirty="0" smtClean="0"/>
              <a:t>localization, enhancement </a:t>
            </a:r>
            <a:r>
              <a:rPr lang="en-GB" dirty="0"/>
              <a:t>and </a:t>
            </a:r>
            <a:r>
              <a:rPr lang="en-GB" dirty="0" err="1"/>
              <a:t>binarization</a:t>
            </a:r>
            <a:r>
              <a:rPr lang="en-GB" dirty="0"/>
              <a:t> in multimedia </a:t>
            </a:r>
            <a:r>
              <a:rPr lang="en-GB" dirty="0" err="1" smtClean="0"/>
              <a:t>documents.ICPR</a:t>
            </a:r>
            <a:r>
              <a:rPr lang="en-GB" dirty="0"/>
              <a:t>, 4:1037–1040, </a:t>
            </a:r>
            <a:r>
              <a:rPr lang="en-GB" dirty="0" smtClean="0"/>
              <a:t>2002.</a:t>
            </a:r>
          </a:p>
          <a:p>
            <a:r>
              <a:rPr lang="en-GB" dirty="0" smtClean="0"/>
              <a:t>S</a:t>
            </a:r>
            <a:r>
              <a:rPr lang="en-GB" dirty="0"/>
              <a:t>. Yanowitz and A. </a:t>
            </a:r>
            <a:r>
              <a:rPr lang="en-GB" dirty="0" err="1"/>
              <a:t>Bruckstein</a:t>
            </a:r>
            <a:r>
              <a:rPr lang="en-GB" dirty="0"/>
              <a:t>. A new method for </a:t>
            </a:r>
            <a:r>
              <a:rPr lang="en-GB" dirty="0" smtClean="0"/>
              <a:t>image segmentation</a:t>
            </a:r>
            <a:r>
              <a:rPr lang="en-GB" dirty="0"/>
              <a:t>. Computer Vision, Graphics and Image </a:t>
            </a:r>
            <a:r>
              <a:rPr lang="en-GB" dirty="0" smtClean="0"/>
              <a:t>Processing</a:t>
            </a:r>
            <a:r>
              <a:rPr lang="en-GB" dirty="0"/>
              <a:t>, 46(1):82–95, 1989.</a:t>
            </a:r>
            <a:endParaRPr lang="te-IN" dirty="0"/>
          </a:p>
        </p:txBody>
      </p:sp>
    </p:spTree>
    <p:extLst>
      <p:ext uri="{BB962C8B-B14F-4D97-AF65-F5344CB8AC3E}">
        <p14:creationId xmlns:p14="http://schemas.microsoft.com/office/powerpoint/2010/main" val="732261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book and Resources</a:t>
            </a:r>
            <a:endParaRPr lang="te-IN" dirty="0"/>
          </a:p>
        </p:txBody>
      </p:sp>
      <p:sp>
        <p:nvSpPr>
          <p:cNvPr id="3" name="TextBox 2"/>
          <p:cNvSpPr txBox="1"/>
          <p:nvPr/>
        </p:nvSpPr>
        <p:spPr>
          <a:xfrm>
            <a:off x="611560" y="2852936"/>
            <a:ext cx="7632848" cy="3477875"/>
          </a:xfrm>
          <a:prstGeom prst="rect">
            <a:avLst/>
          </a:prstGeom>
          <a:noFill/>
        </p:spPr>
        <p:txBody>
          <a:bodyPr wrap="square" rtlCol="0">
            <a:spAutoFit/>
          </a:bodyPr>
          <a:lstStyle/>
          <a:p>
            <a:r>
              <a:rPr lang="en-GB" sz="2000" dirty="0" smtClean="0"/>
              <a:t>W. Niblack. An introduction to digital image processing.</a:t>
            </a:r>
          </a:p>
          <a:p>
            <a:r>
              <a:rPr lang="en-GB" sz="2000" dirty="0" smtClean="0"/>
              <a:t>Prentice Hall, pages 115–116, 1986.</a:t>
            </a:r>
          </a:p>
          <a:p>
            <a:endParaRPr lang="en-GB" sz="2000" dirty="0"/>
          </a:p>
          <a:p>
            <a:r>
              <a:rPr lang="en-GB" sz="2000" dirty="0" smtClean="0"/>
              <a:t>OpenCV Computer Vision with  Python. Joseph </a:t>
            </a:r>
            <a:r>
              <a:rPr lang="en-GB" sz="2000" dirty="0" err="1" smtClean="0"/>
              <a:t>Howse</a:t>
            </a:r>
            <a:endParaRPr lang="en-GB" sz="2000" dirty="0" smtClean="0"/>
          </a:p>
          <a:p>
            <a:endParaRPr lang="en-GB" sz="2000" dirty="0"/>
          </a:p>
          <a:p>
            <a:r>
              <a:rPr lang="en-GB" sz="2000" dirty="0" smtClean="0"/>
              <a:t>Learning OpenCV, Gary </a:t>
            </a:r>
            <a:r>
              <a:rPr lang="en-GB" sz="2000" dirty="0" err="1" smtClean="0"/>
              <a:t>Bradski</a:t>
            </a:r>
            <a:r>
              <a:rPr lang="en-GB" sz="2000" dirty="0" smtClean="0"/>
              <a:t> and Adrian </a:t>
            </a:r>
            <a:r>
              <a:rPr lang="en-GB" sz="2000" dirty="0" err="1" smtClean="0"/>
              <a:t>Kaehler</a:t>
            </a:r>
            <a:endParaRPr lang="en-GB" sz="2000" dirty="0" smtClean="0"/>
          </a:p>
          <a:p>
            <a:endParaRPr lang="en-GB" sz="2000" dirty="0"/>
          </a:p>
          <a:p>
            <a:r>
              <a:rPr lang="en-GB" sz="2000" dirty="0" smtClean="0"/>
              <a:t>Programming Computer Vision with Python, Jan Erik </a:t>
            </a:r>
            <a:r>
              <a:rPr lang="en-GB" sz="2000" dirty="0" err="1" smtClean="0"/>
              <a:t>Solem</a:t>
            </a:r>
            <a:r>
              <a:rPr lang="en-GB" sz="2000" dirty="0"/>
              <a:t> ,</a:t>
            </a:r>
            <a:r>
              <a:rPr lang="en-GB" sz="2000" dirty="0" smtClean="0"/>
              <a:t>March 18, 2012</a:t>
            </a:r>
          </a:p>
          <a:p>
            <a:endParaRPr lang="en-GB" sz="2000" dirty="0"/>
          </a:p>
          <a:p>
            <a:r>
              <a:rPr lang="en-GB" sz="2000" dirty="0" err="1" smtClean="0"/>
              <a:t>Youtube</a:t>
            </a:r>
            <a:r>
              <a:rPr lang="en-GB" sz="2000" dirty="0" smtClean="0"/>
              <a:t> Lectures on Image Processing and OpenCV</a:t>
            </a:r>
            <a:endParaRPr lang="te-IN" sz="2000" dirty="0"/>
          </a:p>
        </p:txBody>
      </p:sp>
    </p:spTree>
    <p:extLst>
      <p:ext uri="{BB962C8B-B14F-4D97-AF65-F5344CB8AC3E}">
        <p14:creationId xmlns:p14="http://schemas.microsoft.com/office/powerpoint/2010/main" val="3156311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16832"/>
            <a:ext cx="8229600" cy="639762"/>
          </a:xfrm>
        </p:spPr>
        <p:txBody>
          <a:bodyPr/>
          <a:lstStyle/>
          <a:p>
            <a:pPr lvl="0"/>
            <a:r>
              <a:rPr lang="en-IN" sz="2800" dirty="0"/>
              <a:t>Plan of publishing the work in journals/ conferences</a:t>
            </a:r>
            <a:r>
              <a:rPr lang="en-US" dirty="0"/>
              <a:t/>
            </a:r>
            <a:br>
              <a:rPr lang="en-US" dirty="0"/>
            </a:br>
            <a:endParaRPr lang="te-IN" dirty="0"/>
          </a:p>
        </p:txBody>
      </p:sp>
      <p:sp>
        <p:nvSpPr>
          <p:cNvPr id="3" name="Content Placeholder 2"/>
          <p:cNvSpPr>
            <a:spLocks noGrp="1"/>
          </p:cNvSpPr>
          <p:nvPr>
            <p:ph idx="1"/>
          </p:nvPr>
        </p:nvSpPr>
        <p:spPr/>
        <p:txBody>
          <a:bodyPr/>
          <a:lstStyle/>
          <a:p>
            <a:pPr marL="0" indent="0">
              <a:buNone/>
            </a:pPr>
            <a:r>
              <a:rPr lang="en-US" dirty="0" smtClean="0"/>
              <a:t>On successful implementation of our Idea there is good chance in publishing paper as it’s new approach to achieve more efficiency combining present available techniques.</a:t>
            </a:r>
            <a:endParaRPr lang="te-IN" dirty="0"/>
          </a:p>
        </p:txBody>
      </p:sp>
    </p:spTree>
    <p:extLst>
      <p:ext uri="{BB962C8B-B14F-4D97-AF65-F5344CB8AC3E}">
        <p14:creationId xmlns:p14="http://schemas.microsoft.com/office/powerpoint/2010/main" val="2559339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e-IN"/>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9048" r="9048"/>
          <a:stretch>
            <a:fillRect/>
          </a:stretch>
        </p:blipFill>
        <p:spPr>
          <a:xfrm>
            <a:off x="7764" y="0"/>
            <a:ext cx="9136236" cy="6858000"/>
          </a:xfrm>
        </p:spPr>
      </p:pic>
      <p:sp>
        <p:nvSpPr>
          <p:cNvPr id="4" name="Text Placeholder 3"/>
          <p:cNvSpPr>
            <a:spLocks noGrp="1"/>
          </p:cNvSpPr>
          <p:nvPr>
            <p:ph type="body" sz="half" idx="2"/>
          </p:nvPr>
        </p:nvSpPr>
        <p:spPr/>
        <p:txBody>
          <a:bodyPr/>
          <a:lstStyle/>
          <a:p>
            <a:endParaRPr lang="te-IN"/>
          </a:p>
        </p:txBody>
      </p:sp>
    </p:spTree>
    <p:extLst>
      <p:ext uri="{BB962C8B-B14F-4D97-AF65-F5344CB8AC3E}">
        <p14:creationId xmlns:p14="http://schemas.microsoft.com/office/powerpoint/2010/main" val="330805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Title 1"/>
          <p:cNvSpPr>
            <a:spLocks noGrp="1"/>
          </p:cNvSpPr>
          <p:nvPr>
            <p:ph type="title"/>
          </p:nvPr>
        </p:nvSpPr>
        <p:spPr>
          <a:xfrm>
            <a:off x="467544" y="1628800"/>
            <a:ext cx="8229600" cy="639762"/>
          </a:xfrm>
        </p:spPr>
        <p:txBody>
          <a:bodyPr/>
          <a:lstStyle/>
          <a:p>
            <a:pPr eaLnBrk="1" hangingPunct="1"/>
            <a:r>
              <a:rPr lang="en-US" dirty="0" smtClean="0"/>
              <a:t>Abstract</a:t>
            </a:r>
          </a:p>
        </p:txBody>
      </p:sp>
      <p:sp>
        <p:nvSpPr>
          <p:cNvPr id="4099" name="Content Placeholder 2"/>
          <p:cNvSpPr>
            <a:spLocks noGrp="1"/>
          </p:cNvSpPr>
          <p:nvPr>
            <p:ph type="body" idx="1"/>
          </p:nvPr>
        </p:nvSpPr>
        <p:spPr>
          <a:xfrm>
            <a:off x="467544" y="2276872"/>
            <a:ext cx="8229600" cy="4144962"/>
          </a:xfrm>
        </p:spPr>
        <p:txBody>
          <a:bodyPr>
            <a:noAutofit/>
          </a:bodyPr>
          <a:lstStyle/>
          <a:p>
            <a:pPr marL="0" indent="0">
              <a:buNone/>
            </a:pPr>
            <a:r>
              <a:rPr lang="en-US" sz="1400" b="1" dirty="0"/>
              <a:t>In recent times, we see lot more Informative and advertising mediums like flexes, covers and digital images having multi color and texture background, making it difficult to extract exact information .It’s difficult to use various technologies like OCR, which have high value, on this type of digital images</a:t>
            </a:r>
            <a:r>
              <a:rPr lang="en-US" sz="1400" b="1" dirty="0" smtClean="0"/>
              <a:t>.</a:t>
            </a:r>
          </a:p>
          <a:p>
            <a:pPr marL="0" indent="0">
              <a:buNone/>
            </a:pPr>
            <a:endParaRPr lang="en-US" sz="1400" dirty="0"/>
          </a:p>
          <a:p>
            <a:pPr marL="0" indent="0">
              <a:buNone/>
            </a:pPr>
            <a:r>
              <a:rPr lang="en-US" sz="1400" b="1" dirty="0"/>
              <a:t>To solve this issue we can use </a:t>
            </a:r>
            <a:r>
              <a:rPr lang="en-GB" sz="1400" b="1" dirty="0"/>
              <a:t>various </a:t>
            </a:r>
            <a:r>
              <a:rPr lang="en-GB" sz="1400" b="1" dirty="0" err="1"/>
              <a:t>binerization</a:t>
            </a:r>
            <a:r>
              <a:rPr lang="en-GB" sz="1400" b="1" dirty="0"/>
              <a:t> and extraction techniques to use in colour documents whereby the foreground text is output as black and the background as white regardless of the polarity of foreground-background shades</a:t>
            </a:r>
            <a:r>
              <a:rPr lang="en-GB" sz="1400" b="1" dirty="0" smtClean="0"/>
              <a:t>.</a:t>
            </a:r>
          </a:p>
          <a:p>
            <a:pPr marL="0" indent="0">
              <a:buNone/>
            </a:pPr>
            <a:endParaRPr lang="en-US" sz="1400" dirty="0"/>
          </a:p>
          <a:p>
            <a:pPr marL="0" indent="0">
              <a:buNone/>
            </a:pPr>
            <a:r>
              <a:rPr lang="en-GB" sz="1400" b="1" dirty="0"/>
              <a:t>All the available methods can </a:t>
            </a:r>
            <a:r>
              <a:rPr lang="en-GB" sz="1400" b="1" dirty="0" err="1"/>
              <a:t>sperate</a:t>
            </a:r>
            <a:r>
              <a:rPr lang="en-GB" sz="1400" b="1" dirty="0"/>
              <a:t> only text but our proposed method can completely separate text background and foreground ground to two different colours namely white and black respectively</a:t>
            </a:r>
            <a:r>
              <a:rPr lang="en-GB" sz="1400" b="1" dirty="0" smtClean="0"/>
              <a:t>.</a:t>
            </a:r>
          </a:p>
          <a:p>
            <a:pPr marL="0" indent="0">
              <a:buNone/>
            </a:pPr>
            <a:endParaRPr lang="en-US" sz="1400" dirty="0"/>
          </a:p>
          <a:p>
            <a:pPr marL="0" indent="0">
              <a:buNone/>
            </a:pPr>
            <a:r>
              <a:rPr lang="en-GB" sz="1400" b="1" dirty="0"/>
              <a:t>So we can use a novel method for </a:t>
            </a:r>
            <a:r>
              <a:rPr lang="en-GB" sz="1400" b="1" dirty="0" err="1"/>
              <a:t>binarization</a:t>
            </a:r>
            <a:r>
              <a:rPr lang="en-GB" sz="1400" b="1" dirty="0"/>
              <a:t> of </a:t>
            </a:r>
            <a:r>
              <a:rPr lang="en-GB" sz="1400" b="1" dirty="0" err="1"/>
              <a:t>color</a:t>
            </a:r>
            <a:r>
              <a:rPr lang="en-GB" sz="1400" b="1" dirty="0"/>
              <a:t> documents whereby the foreground text is output as black and the background as white regardless of the polarity of foreground-background shades. The method employs an edge-based connected component approach and automatically determines a threshold for each component. It has several advantages over existing </a:t>
            </a:r>
            <a:r>
              <a:rPr lang="en-GB" sz="1400" b="1" dirty="0" err="1"/>
              <a:t>binarization</a:t>
            </a:r>
            <a:r>
              <a:rPr lang="en-GB" sz="1400" b="1" dirty="0"/>
              <a:t> methods. Firstly, it can handle documents with multi-</a:t>
            </a:r>
            <a:r>
              <a:rPr lang="en-GB" sz="1400" b="1" dirty="0" err="1"/>
              <a:t>colored</a:t>
            </a:r>
            <a:r>
              <a:rPr lang="en-GB" sz="1400" b="1" dirty="0"/>
              <a:t> texts with different background shades. Secondly, the method is applicable to documents having text of widely varying sizes, usually not handled by local </a:t>
            </a:r>
            <a:r>
              <a:rPr lang="en-GB" sz="1400" b="1" dirty="0" err="1"/>
              <a:t>binarization</a:t>
            </a:r>
            <a:r>
              <a:rPr lang="en-GB" sz="1400" b="1" dirty="0"/>
              <a:t> methods. Thirdly, the method automatically computes the threshold for </a:t>
            </a:r>
            <a:r>
              <a:rPr lang="en-GB" sz="1400" b="1" dirty="0" err="1"/>
              <a:t>binarization</a:t>
            </a:r>
            <a:r>
              <a:rPr lang="en-GB" sz="1400" b="1" dirty="0"/>
              <a:t> and the logic for inverting the output from the image data and does not require any input parameter. The proposed method has been applied to a broad domain of target document types and environment and is found to have a good adaptability.</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p:tgtEl>
                                          <p:spTgt spid="4099">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4099">
                                            <p:txEl>
                                              <p:pRg st="0" end="0"/>
                                            </p:txEl>
                                          </p:spTgt>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 calcmode="lin" valueType="num">
                                      <p:cBhvr additive="base">
                                        <p:cTn id="12" dur="500"/>
                                        <p:tgtEl>
                                          <p:spTgt spid="4099">
                                            <p:txEl>
                                              <p:pRg st="2" end="2"/>
                                            </p:txEl>
                                          </p:spTgt>
                                        </p:tgtEl>
                                        <p:attrNameLst>
                                          <p:attrName>ppt_x</p:attrName>
                                        </p:attrNameLst>
                                      </p:cBhvr>
                                      <p:tavLst>
                                        <p:tav tm="0">
                                          <p:val>
                                            <p:strVal val="#ppt_x+#ppt_w*1.125000"/>
                                          </p:val>
                                        </p:tav>
                                        <p:tav tm="100000">
                                          <p:val>
                                            <p:strVal val="#ppt_x"/>
                                          </p:val>
                                        </p:tav>
                                      </p:tavLst>
                                    </p:anim>
                                    <p:animEffect transition="in" filter="wipe(left)">
                                      <p:cBhvr>
                                        <p:cTn id="13" dur="500"/>
                                        <p:tgtEl>
                                          <p:spTgt spid="4099">
                                            <p:txEl>
                                              <p:pRg st="2" end="2"/>
                                            </p:txEl>
                                          </p:spTgt>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4099">
                                            <p:txEl>
                                              <p:pRg st="4" end="4"/>
                                            </p:txEl>
                                          </p:spTgt>
                                        </p:tgtEl>
                                        <p:attrNameLst>
                                          <p:attrName>style.visibility</p:attrName>
                                        </p:attrNameLst>
                                      </p:cBhvr>
                                      <p:to>
                                        <p:strVal val="visible"/>
                                      </p:to>
                                    </p:set>
                                    <p:anim calcmode="lin" valueType="num">
                                      <p:cBhvr additive="base">
                                        <p:cTn id="17" dur="500"/>
                                        <p:tgtEl>
                                          <p:spTgt spid="4099">
                                            <p:txEl>
                                              <p:pRg st="4" end="4"/>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4099">
                                            <p:txEl>
                                              <p:pRg st="4" end="4"/>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4099">
                                            <p:txEl>
                                              <p:pRg st="6" end="6"/>
                                            </p:txEl>
                                          </p:spTgt>
                                        </p:tgtEl>
                                        <p:attrNameLst>
                                          <p:attrName>style.visibility</p:attrName>
                                        </p:attrNameLst>
                                      </p:cBhvr>
                                      <p:to>
                                        <p:strVal val="visible"/>
                                      </p:to>
                                    </p:set>
                                    <p:anim calcmode="lin" valueType="num">
                                      <p:cBhvr additive="base">
                                        <p:cTn id="22" dur="500"/>
                                        <p:tgtEl>
                                          <p:spTgt spid="4099">
                                            <p:txEl>
                                              <p:pRg st="6" end="6"/>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te-IN" dirty="0"/>
          </a:p>
        </p:txBody>
      </p:sp>
      <p:sp>
        <p:nvSpPr>
          <p:cNvPr id="3" name="TextBox 2"/>
          <p:cNvSpPr txBox="1"/>
          <p:nvPr/>
        </p:nvSpPr>
        <p:spPr>
          <a:xfrm>
            <a:off x="611560" y="2492896"/>
            <a:ext cx="7704856" cy="1815882"/>
          </a:xfrm>
          <a:prstGeom prst="rect">
            <a:avLst/>
          </a:prstGeom>
          <a:noFill/>
        </p:spPr>
        <p:txBody>
          <a:bodyPr wrap="square" rtlCol="0">
            <a:spAutoFit/>
          </a:bodyPr>
          <a:lstStyle/>
          <a:p>
            <a:r>
              <a:rPr lang="en-US" sz="2800" dirty="0" smtClean="0"/>
              <a:t>Present techniques used in this area are Text Binirization and Threshold Techniques which can handle limited number of color and don't provide good quality in Text separation from background.</a:t>
            </a:r>
            <a:endParaRPr lang="te-IN" sz="2800" dirty="0"/>
          </a:p>
        </p:txBody>
      </p:sp>
    </p:spTree>
    <p:extLst>
      <p:ext uri="{BB962C8B-B14F-4D97-AF65-F5344CB8AC3E}">
        <p14:creationId xmlns:p14="http://schemas.microsoft.com/office/powerpoint/2010/main" val="96594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te-IN" dirty="0"/>
          </a:p>
        </p:txBody>
      </p:sp>
      <p:sp>
        <p:nvSpPr>
          <p:cNvPr id="3" name="Content Placeholder 2"/>
          <p:cNvSpPr>
            <a:spLocks noGrp="1"/>
          </p:cNvSpPr>
          <p:nvPr>
            <p:ph idx="1"/>
          </p:nvPr>
        </p:nvSpPr>
        <p:spPr/>
        <p:txBody>
          <a:bodyPr>
            <a:normAutofit fontScale="55000" lnSpcReduction="20000"/>
          </a:bodyPr>
          <a:lstStyle/>
          <a:p>
            <a:pPr marL="0" indent="0">
              <a:buNone/>
            </a:pPr>
            <a:r>
              <a:rPr lang="en-GB" sz="3300" dirty="0" smtClean="0"/>
              <a:t>New proposed system  </a:t>
            </a:r>
            <a:r>
              <a:rPr lang="en-GB" sz="3300" dirty="0"/>
              <a:t>has a good </a:t>
            </a:r>
            <a:r>
              <a:rPr lang="en-GB" sz="3300" dirty="0" smtClean="0"/>
              <a:t>adaptability without </a:t>
            </a:r>
            <a:r>
              <a:rPr lang="en-GB" sz="3300" dirty="0"/>
              <a:t>the need for manual tuning and can be applied </a:t>
            </a:r>
            <a:r>
              <a:rPr lang="en-GB" sz="3300" dirty="0" smtClean="0"/>
              <a:t>to a </a:t>
            </a:r>
            <a:r>
              <a:rPr lang="en-GB" sz="3300" dirty="0"/>
              <a:t>broad domain of target document types and environment.</a:t>
            </a:r>
          </a:p>
          <a:p>
            <a:pPr marL="0" indent="0">
              <a:buNone/>
            </a:pPr>
            <a:r>
              <a:rPr lang="en-GB" sz="3300" dirty="0"/>
              <a:t>It simultaneously handles the ambiguity of polarity of </a:t>
            </a:r>
            <a:r>
              <a:rPr lang="en-GB" sz="3300" dirty="0" smtClean="0"/>
              <a:t>the foreground-background </a:t>
            </a:r>
            <a:r>
              <a:rPr lang="en-GB" sz="3300" dirty="0"/>
              <a:t>shades and the algorithm’s </a:t>
            </a:r>
            <a:r>
              <a:rPr lang="en-GB" sz="3300" dirty="0" smtClean="0"/>
              <a:t>dependency </a:t>
            </a:r>
            <a:r>
              <a:rPr lang="en-GB" sz="3300" dirty="0"/>
              <a:t>on the parameters. The edge-box analysis captures </a:t>
            </a:r>
            <a:r>
              <a:rPr lang="en-GB" sz="3300" dirty="0" smtClean="0"/>
              <a:t>all the </a:t>
            </a:r>
            <a:r>
              <a:rPr lang="en-GB" sz="3300" dirty="0"/>
              <a:t>characters, irrespective of their sizes thereby </a:t>
            </a:r>
            <a:r>
              <a:rPr lang="en-GB" sz="3300" dirty="0" smtClean="0"/>
              <a:t>enabling us </a:t>
            </a:r>
            <a:r>
              <a:rPr lang="en-GB" sz="3300" dirty="0"/>
              <a:t>to perform local </a:t>
            </a:r>
            <a:r>
              <a:rPr lang="en-GB" sz="3300" dirty="0" err="1"/>
              <a:t>binarization</a:t>
            </a:r>
            <a:r>
              <a:rPr lang="en-GB" sz="3300" dirty="0"/>
              <a:t> without the need to </a:t>
            </a:r>
            <a:r>
              <a:rPr lang="en-GB" sz="3300" dirty="0" smtClean="0"/>
              <a:t>specify </a:t>
            </a:r>
            <a:r>
              <a:rPr lang="en-GB" sz="3300" dirty="0"/>
              <a:t>any window. The use of </a:t>
            </a:r>
            <a:r>
              <a:rPr lang="en-GB" sz="3300" dirty="0" smtClean="0"/>
              <a:t>edge-box( i.e.  edge detection technique) </a:t>
            </a:r>
            <a:r>
              <a:rPr lang="en-GB" sz="3300" dirty="0"/>
              <a:t>has enabled us </a:t>
            </a:r>
            <a:r>
              <a:rPr lang="en-GB" sz="3300" dirty="0" smtClean="0"/>
              <a:t>to automatically </a:t>
            </a:r>
            <a:r>
              <a:rPr lang="en-GB" sz="3300" dirty="0"/>
              <a:t>compute the foreground and the </a:t>
            </a:r>
            <a:r>
              <a:rPr lang="en-GB" sz="3300" dirty="0" smtClean="0"/>
              <a:t>background intensities </a:t>
            </a:r>
            <a:r>
              <a:rPr lang="en-GB" sz="3300" dirty="0"/>
              <a:t>reliably and hence the required threshold for </a:t>
            </a:r>
            <a:r>
              <a:rPr lang="en-GB" sz="3300" dirty="0" err="1" smtClean="0"/>
              <a:t>binarization</a:t>
            </a:r>
            <a:r>
              <a:rPr lang="en-GB" sz="3300" dirty="0"/>
              <a:t>. The proposed method retains the useful </a:t>
            </a:r>
            <a:r>
              <a:rPr lang="en-GB" sz="3300" dirty="0" smtClean="0"/>
              <a:t>textual information </a:t>
            </a:r>
            <a:r>
              <a:rPr lang="en-GB" sz="3300" dirty="0"/>
              <a:t>more accurately and thus, has a wider range </a:t>
            </a:r>
            <a:r>
              <a:rPr lang="en-GB" sz="3300" dirty="0" smtClean="0"/>
              <a:t>of applications </a:t>
            </a:r>
            <a:r>
              <a:rPr lang="en-GB" sz="3300" dirty="0"/>
              <a:t>compared to other conventional methods</a:t>
            </a:r>
            <a:r>
              <a:rPr lang="en-GB" sz="3300" dirty="0" smtClean="0"/>
              <a:t>.</a:t>
            </a:r>
          </a:p>
          <a:p>
            <a:pPr marL="0" indent="0">
              <a:buNone/>
            </a:pPr>
            <a:r>
              <a:rPr lang="en-GB" sz="3300" b="1" dirty="0" smtClean="0"/>
              <a:t>In short, Our proposed method combines Binirization techniques with Threshold hold value generation from edge detection on Images.</a:t>
            </a:r>
          </a:p>
          <a:p>
            <a:pPr marL="0" indent="0">
              <a:buNone/>
            </a:pPr>
            <a:r>
              <a:rPr lang="en-GB" sz="3300" b="1" dirty="0"/>
              <a:t>To use Binarization  Techniques along with edge detection techniques proposed by J.Canny and add some good threshold values to separate texture using analytical separation of pixels.</a:t>
            </a:r>
            <a:endParaRPr lang="te-IN" sz="3300" b="1" dirty="0"/>
          </a:p>
          <a:p>
            <a:pPr marL="0" indent="0">
              <a:buNone/>
            </a:pPr>
            <a:endParaRPr lang="te-IN" b="1" dirty="0"/>
          </a:p>
        </p:txBody>
      </p:sp>
    </p:spTree>
    <p:extLst>
      <p:ext uri="{BB962C8B-B14F-4D97-AF65-F5344CB8AC3E}">
        <p14:creationId xmlns:p14="http://schemas.microsoft.com/office/powerpoint/2010/main" val="316503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te-IN" dirty="0"/>
          </a:p>
        </p:txBody>
      </p:sp>
      <p:sp>
        <p:nvSpPr>
          <p:cNvPr id="3" name="TextBox 2"/>
          <p:cNvSpPr txBox="1"/>
          <p:nvPr/>
        </p:nvSpPr>
        <p:spPr>
          <a:xfrm>
            <a:off x="251520" y="2276872"/>
            <a:ext cx="8784976" cy="4755148"/>
          </a:xfrm>
          <a:prstGeom prst="rect">
            <a:avLst/>
          </a:prstGeom>
          <a:noFill/>
        </p:spPr>
        <p:txBody>
          <a:bodyPr wrap="square" rtlCol="0">
            <a:spAutoFit/>
          </a:bodyPr>
          <a:lstStyle/>
          <a:p>
            <a:r>
              <a:rPr lang="en-US" sz="1500" b="1" dirty="0"/>
              <a:t>The use of cameras has greatly eased document acquisition and has enabled human interaction with any type of document. Its ability to capture non-paper document images like scene text has several potential applications like </a:t>
            </a:r>
            <a:r>
              <a:rPr lang="en-US" sz="1500" b="1" dirty="0" err="1"/>
              <a:t>licence</a:t>
            </a:r>
            <a:r>
              <a:rPr lang="en-US" sz="1500" b="1" dirty="0"/>
              <a:t> plate recognition, road sign </a:t>
            </a:r>
            <a:r>
              <a:rPr lang="en-US" sz="1500" b="1" dirty="0" err="1"/>
              <a:t>recog</a:t>
            </a:r>
            <a:r>
              <a:rPr lang="en-US" sz="1500" b="1" dirty="0"/>
              <a:t>- </a:t>
            </a:r>
            <a:r>
              <a:rPr lang="en-US" sz="1500" b="1" dirty="0" err="1"/>
              <a:t>nition</a:t>
            </a:r>
            <a:r>
              <a:rPr lang="en-US" sz="1500" b="1" dirty="0"/>
              <a:t>, digital note taking, document archiving and wearable computing. But at the same time, it has also presented us with much more challenging images for any recognition task. Traditional scanner-based document analysis systems fail against this new and promising acquisition mode. Camera images suffer from uneven lighting, low resolution, blur,</a:t>
            </a:r>
            <a:r>
              <a:rPr lang="en-US" sz="1500" dirty="0"/>
              <a:t> </a:t>
            </a:r>
            <a:r>
              <a:rPr lang="en-US" sz="1500" b="1" dirty="0"/>
              <a:t>and perspective distortion. Overcoming these challenges will help us effortlessly acquire and manage information in documents.</a:t>
            </a:r>
            <a:endParaRPr lang="en-US" sz="1500" dirty="0"/>
          </a:p>
          <a:p>
            <a:r>
              <a:rPr lang="en-US" sz="1500" b="1" dirty="0"/>
              <a:t>The simplest and earliest method is the global </a:t>
            </a:r>
            <a:r>
              <a:rPr lang="en-US" sz="1500" b="1" dirty="0" err="1"/>
              <a:t>thresholding</a:t>
            </a:r>
            <a:r>
              <a:rPr lang="en-US" sz="1500" b="1" dirty="0"/>
              <a:t> technique that uses a single threshold to classify image pixels into foreground or background classes. Global </a:t>
            </a:r>
            <a:r>
              <a:rPr lang="en-US" sz="1500" b="1" dirty="0" err="1"/>
              <a:t>thresholding</a:t>
            </a:r>
            <a:r>
              <a:rPr lang="en-US" sz="1500" b="1" dirty="0"/>
              <a:t> techniques are generally based on histogram analysis. It works well for images with well separated foreground and background intensities. </a:t>
            </a:r>
            <a:r>
              <a:rPr lang="en-US" sz="1500" b="1" dirty="0" err="1"/>
              <a:t>However,most</a:t>
            </a:r>
            <a:r>
              <a:rPr lang="en-US" sz="1500" b="1" dirty="0"/>
              <a:t> of the document images do not meet this condition and hence the application of global </a:t>
            </a:r>
            <a:r>
              <a:rPr lang="en-US" sz="1500" b="1" dirty="0" err="1"/>
              <a:t>thresholding</a:t>
            </a:r>
            <a:r>
              <a:rPr lang="en-US" sz="1500" b="1" dirty="0"/>
              <a:t> methods is limited. Camera-captured images often exhibit non-uniform brightness because it is difﬁcult to control the imaging environment unlike the case of the scanner. The histogram of such images is generally not bi-modal and a single threshold can never yield an accurate binary document image. As such, global </a:t>
            </a:r>
            <a:r>
              <a:rPr lang="en-US" sz="1500" b="1" dirty="0" err="1"/>
              <a:t>binarization</a:t>
            </a:r>
            <a:r>
              <a:rPr lang="en-US" sz="1500" b="1" dirty="0"/>
              <a:t> methods are not suitable for camera images. On the other hand, local methods use a dynamic threshold across the image according to the local information. These approaches are generally window-based and the local threshold for a pixel is computed from the gray values of the pixels within a window </a:t>
            </a:r>
            <a:r>
              <a:rPr lang="en-US" sz="1500" b="1" dirty="0" err="1"/>
              <a:t>centred</a:t>
            </a:r>
            <a:r>
              <a:rPr lang="en-US" sz="1500" b="1" dirty="0"/>
              <a:t> at that particular pixel.</a:t>
            </a:r>
            <a:endParaRPr lang="en-US" sz="1500" dirty="0"/>
          </a:p>
          <a:p>
            <a:endParaRPr lang="te-IN" dirty="0"/>
          </a:p>
        </p:txBody>
      </p:sp>
    </p:spTree>
    <p:extLst>
      <p:ext uri="{BB962C8B-B14F-4D97-AF65-F5344CB8AC3E}">
        <p14:creationId xmlns:p14="http://schemas.microsoft.com/office/powerpoint/2010/main" val="119274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772816"/>
            <a:ext cx="8856984" cy="4924425"/>
          </a:xfrm>
          <a:prstGeom prst="rect">
            <a:avLst/>
          </a:prstGeom>
          <a:noFill/>
        </p:spPr>
        <p:txBody>
          <a:bodyPr wrap="square" rtlCol="0">
            <a:spAutoFit/>
          </a:bodyPr>
          <a:lstStyle/>
          <a:p>
            <a:r>
              <a:rPr lang="en-US" sz="1600" b="1" dirty="0" err="1"/>
              <a:t>Niblack</a:t>
            </a:r>
            <a:r>
              <a:rPr lang="en-US" sz="1600" b="1" dirty="0"/>
              <a:t> proposed a </a:t>
            </a:r>
            <a:r>
              <a:rPr lang="en-US" sz="1600" b="1" dirty="0" err="1"/>
              <a:t>binarization</a:t>
            </a:r>
            <a:r>
              <a:rPr lang="en-US" sz="1600" b="1" dirty="0"/>
              <a:t> scheme where the threshold is derived from the local image statistics. The sample mean μ(</a:t>
            </a:r>
            <a:r>
              <a:rPr lang="en-US" sz="1600" b="1" dirty="0" err="1"/>
              <a:t>x,y</a:t>
            </a:r>
            <a:r>
              <a:rPr lang="en-US" sz="1600" b="1" dirty="0"/>
              <a:t>) and the standard deviation σ(</a:t>
            </a:r>
            <a:r>
              <a:rPr lang="en-US" sz="1600" b="1" dirty="0" err="1"/>
              <a:t>x,y</a:t>
            </a:r>
            <a:r>
              <a:rPr lang="en-US" sz="1600" b="1" dirty="0"/>
              <a:t>) within a window W </a:t>
            </a:r>
            <a:r>
              <a:rPr lang="en-US" sz="1600" b="1" dirty="0" err="1"/>
              <a:t>centred</a:t>
            </a:r>
            <a:r>
              <a:rPr lang="en-US" sz="1600" b="1" dirty="0"/>
              <a:t> at the pixel location (</a:t>
            </a:r>
            <a:r>
              <a:rPr lang="en-US" sz="1600" b="1" dirty="0" err="1"/>
              <a:t>x,y</a:t>
            </a:r>
            <a:r>
              <a:rPr lang="en-US" sz="1600" b="1" dirty="0"/>
              <a:t>) are used to compute the threshold T(</a:t>
            </a:r>
            <a:r>
              <a:rPr lang="en-US" sz="1600" b="1" dirty="0" err="1"/>
              <a:t>x,y</a:t>
            </a:r>
            <a:r>
              <a:rPr lang="en-US" sz="1600" b="1" dirty="0"/>
              <a:t>) as follows:</a:t>
            </a:r>
            <a:endParaRPr lang="en-US" sz="1600" dirty="0"/>
          </a:p>
          <a:p>
            <a:r>
              <a:rPr lang="en-US" sz="1600" b="1" dirty="0"/>
              <a:t>T(</a:t>
            </a:r>
            <a:r>
              <a:rPr lang="en-US" sz="1600" b="1" dirty="0" err="1"/>
              <a:t>x,y</a:t>
            </a:r>
            <a:r>
              <a:rPr lang="en-US" sz="1600" b="1" dirty="0"/>
              <a:t>) = μ(</a:t>
            </a:r>
            <a:r>
              <a:rPr lang="en-US" sz="1600" b="1" dirty="0" err="1"/>
              <a:t>x,y</a:t>
            </a:r>
            <a:r>
              <a:rPr lang="en-US" sz="1600" b="1" dirty="0"/>
              <a:t>) − k σ(</a:t>
            </a:r>
            <a:r>
              <a:rPr lang="en-US" sz="1600" b="1" dirty="0" err="1"/>
              <a:t>x,y</a:t>
            </a:r>
            <a:r>
              <a:rPr lang="en-US" sz="1600" b="1" dirty="0"/>
              <a:t>), k = 0 . 2 </a:t>
            </a:r>
            <a:endParaRPr lang="en-US" sz="1600" dirty="0"/>
          </a:p>
          <a:p>
            <a:r>
              <a:rPr lang="en-US" sz="1600" b="1" dirty="0" err="1"/>
              <a:t>Yanowitz</a:t>
            </a:r>
            <a:r>
              <a:rPr lang="en-US" sz="1600" b="1" dirty="0"/>
              <a:t> and </a:t>
            </a:r>
            <a:r>
              <a:rPr lang="en-US" sz="1600" b="1" dirty="0" err="1"/>
              <a:t>Bruckstein</a:t>
            </a:r>
            <a:r>
              <a:rPr lang="en-US" sz="1600" b="1" dirty="0"/>
              <a:t> [10] introduced a threshold that varies over different image regions so as to ﬁt the spatially changing background and lighting conditions. Based on the observation that the location and gray level values at the edge points of the image are good choices for local thresholds, a threshold surface is created by relaxation initialized on the edge points. The method is however computationally very intensive. Trier and Jain  evaluated 11 popular local </a:t>
            </a:r>
            <a:r>
              <a:rPr lang="en-US" sz="1600" b="1" dirty="0" err="1"/>
              <a:t>thresholding</a:t>
            </a:r>
            <a:r>
              <a:rPr lang="en-US" sz="1600" b="1" dirty="0"/>
              <a:t> methods on scanned documents and reported that </a:t>
            </a:r>
            <a:r>
              <a:rPr lang="en-US" sz="1600" b="1" dirty="0" err="1"/>
              <a:t>Niblack’s</a:t>
            </a:r>
            <a:r>
              <a:rPr lang="en-US" sz="1600" b="1" dirty="0"/>
              <a:t> method performs the best for optical character recognition (OCR). The method works well if the window encloses at least 1-2 characters. However, in homogeneous regions larger than size of the window, the method produces a noisy output since the expected sample variance becomes the background noise variance. </a:t>
            </a:r>
            <a:r>
              <a:rPr lang="en-US" sz="1600" b="1" dirty="0" err="1"/>
              <a:t>Sauvola</a:t>
            </a:r>
            <a:r>
              <a:rPr lang="en-US" sz="1600" b="1" dirty="0"/>
              <a:t> and </a:t>
            </a:r>
            <a:r>
              <a:rPr lang="en-US" sz="1600" b="1" dirty="0" err="1"/>
              <a:t>Pietikainen</a:t>
            </a:r>
            <a:r>
              <a:rPr lang="en-US" sz="1600" b="1" dirty="0"/>
              <a:t> proposed an improved version of the </a:t>
            </a:r>
            <a:r>
              <a:rPr lang="en-US" sz="1600" b="1" dirty="0" err="1"/>
              <a:t>Niblack’s</a:t>
            </a:r>
            <a:r>
              <a:rPr lang="en-US" sz="1600" b="1" dirty="0"/>
              <a:t> method by introducing a hypothesis that the gray</a:t>
            </a:r>
            <a:endParaRPr lang="en-US" sz="1600" dirty="0"/>
          </a:p>
          <a:p>
            <a:r>
              <a:rPr lang="en-US" sz="1600" b="1" dirty="0"/>
              <a:t>Values of the text are close to 0 (Black) while the background pixels are close to 255 (White). The threshold is computed with the dynamic range of standard deviation (R) which has the effect of amplifying the contribution of standard deviation in an adaptive manner.</a:t>
            </a:r>
            <a:endParaRPr lang="en-US" sz="1600" dirty="0"/>
          </a:p>
          <a:p>
            <a:r>
              <a:rPr lang="en-US" sz="1600" b="1" dirty="0"/>
              <a:t>                                          T(</a:t>
            </a:r>
            <a:r>
              <a:rPr lang="en-US" sz="1600" b="1" dirty="0" err="1"/>
              <a:t>x,y</a:t>
            </a:r>
            <a:r>
              <a:rPr lang="en-US" sz="1600" b="1" dirty="0"/>
              <a:t>) = μ(</a:t>
            </a:r>
            <a:r>
              <a:rPr lang="en-US" sz="1600" b="1" dirty="0" err="1"/>
              <a:t>x,y</a:t>
            </a:r>
            <a:r>
              <a:rPr lang="en-US" sz="1600" b="1" dirty="0"/>
              <a:t>) [1 + k (σ(</a:t>
            </a:r>
            <a:r>
              <a:rPr lang="en-US" sz="1600" b="1" dirty="0" err="1"/>
              <a:t>x,y</a:t>
            </a:r>
            <a:r>
              <a:rPr lang="en-US" sz="1600" b="1" dirty="0"/>
              <a:t>)R− 1)] </a:t>
            </a:r>
            <a:endParaRPr lang="en-US" sz="1600" dirty="0"/>
          </a:p>
          <a:p>
            <a:endParaRPr lang="te-IN" dirty="0"/>
          </a:p>
        </p:txBody>
      </p:sp>
    </p:spTree>
    <p:extLst>
      <p:ext uri="{BB962C8B-B14F-4D97-AF65-F5344CB8AC3E}">
        <p14:creationId xmlns:p14="http://schemas.microsoft.com/office/powerpoint/2010/main" val="367358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916832"/>
            <a:ext cx="8712968" cy="4247317"/>
          </a:xfrm>
          <a:prstGeom prst="rect">
            <a:avLst/>
          </a:prstGeom>
          <a:noFill/>
        </p:spPr>
        <p:txBody>
          <a:bodyPr wrap="square" rtlCol="0">
            <a:spAutoFit/>
          </a:bodyPr>
          <a:lstStyle/>
          <a:p>
            <a:r>
              <a:rPr lang="en-US" b="1" dirty="0"/>
              <a:t>Where the parameters R and k are set to 128 and 0.5 respectively. This method minimizes the effect of background noise and is more suitable for document images. As pointed out by Wolf et al in [9], the </a:t>
            </a:r>
            <a:r>
              <a:rPr lang="en-US" b="1" dirty="0" err="1"/>
              <a:t>Sauvola</a:t>
            </a:r>
            <a:r>
              <a:rPr lang="en-US" b="1" dirty="0"/>
              <a:t> method fails for images where the assumed hypothesis is not met and accordingly, they proposed an improved threshold estimate by taking the local contrast measure into account.</a:t>
            </a:r>
            <a:endParaRPr lang="en-US" dirty="0"/>
          </a:p>
          <a:p>
            <a:r>
              <a:rPr lang="en-US" b="1" dirty="0"/>
              <a:t>                                         T(</a:t>
            </a:r>
            <a:r>
              <a:rPr lang="en-US" b="1" dirty="0" err="1"/>
              <a:t>x,y</a:t>
            </a:r>
            <a:r>
              <a:rPr lang="en-US" b="1" dirty="0"/>
              <a:t>) = (1 − a ) μ(</a:t>
            </a:r>
            <a:r>
              <a:rPr lang="en-US" b="1" dirty="0" err="1"/>
              <a:t>x,y</a:t>
            </a:r>
            <a:r>
              <a:rPr lang="en-US" b="1" dirty="0"/>
              <a:t>) + </a:t>
            </a:r>
            <a:r>
              <a:rPr lang="en-US" b="1" dirty="0" err="1"/>
              <a:t>aM</a:t>
            </a:r>
            <a:r>
              <a:rPr lang="en-US" b="1" dirty="0"/>
              <a:t> + </a:t>
            </a:r>
            <a:r>
              <a:rPr lang="en-US" b="1" dirty="0" err="1"/>
              <a:t>aσ</a:t>
            </a:r>
            <a:r>
              <a:rPr lang="en-US" b="1" dirty="0"/>
              <a:t>(</a:t>
            </a:r>
            <a:r>
              <a:rPr lang="en-US" b="1" dirty="0" err="1"/>
              <a:t>x,y</a:t>
            </a:r>
            <a:r>
              <a:rPr lang="en-US" b="1" dirty="0"/>
              <a:t>)</a:t>
            </a:r>
            <a:endParaRPr lang="en-US" dirty="0"/>
          </a:p>
          <a:p>
            <a:r>
              <a:rPr lang="en-US" b="1" dirty="0" err="1"/>
              <a:t>Smax</a:t>
            </a:r>
            <a:r>
              <a:rPr lang="en-US" b="1" dirty="0"/>
              <a:t>( μ(</a:t>
            </a:r>
            <a:r>
              <a:rPr lang="en-US" b="1" dirty="0" err="1"/>
              <a:t>x,y</a:t>
            </a:r>
            <a:r>
              <a:rPr lang="en-US" b="1" dirty="0"/>
              <a:t>) − M ) where M is the minimum value of the grey levels of the whole image, </a:t>
            </a:r>
            <a:r>
              <a:rPr lang="en-US" b="1" dirty="0" err="1"/>
              <a:t>Smax</a:t>
            </a:r>
            <a:r>
              <a:rPr lang="en-US" b="1" dirty="0"/>
              <a:t> is the maximum value of the standard deviations of all windows of the image and ‘a’ is a parameter ﬁxed at 0.5. The Wolf’s method requires two passes since one of the threshold decision parameter </a:t>
            </a:r>
            <a:r>
              <a:rPr lang="en-US" b="1" dirty="0" err="1"/>
              <a:t>Smax</a:t>
            </a:r>
            <a:r>
              <a:rPr lang="en-US" b="1" dirty="0"/>
              <a:t> is the maximum of all standard deviation of all windows of the images. The computational complexity is therefore slightly higher in this case. This method combines </a:t>
            </a:r>
            <a:r>
              <a:rPr lang="en-US" b="1" dirty="0" err="1"/>
              <a:t>Savoula’s</a:t>
            </a:r>
            <a:r>
              <a:rPr lang="en-US" b="1" dirty="0"/>
              <a:t> robustness with respect to background textures and the segmentation quality of </a:t>
            </a:r>
            <a:r>
              <a:rPr lang="en-US" b="1" dirty="0" err="1"/>
              <a:t>Niblack’s</a:t>
            </a:r>
            <a:r>
              <a:rPr lang="en-US" b="1" dirty="0"/>
              <a:t> method.</a:t>
            </a:r>
            <a:endParaRPr lang="en-US" dirty="0"/>
          </a:p>
          <a:p>
            <a:r>
              <a:rPr lang="en-US" b="1" dirty="0"/>
              <a:t> </a:t>
            </a:r>
            <a:endParaRPr lang="en-US" dirty="0"/>
          </a:p>
          <a:p>
            <a:endParaRPr lang="te-IN" dirty="0"/>
          </a:p>
        </p:txBody>
      </p:sp>
    </p:spTree>
    <p:extLst>
      <p:ext uri="{BB962C8B-B14F-4D97-AF65-F5344CB8AC3E}">
        <p14:creationId xmlns:p14="http://schemas.microsoft.com/office/powerpoint/2010/main" val="130615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44824"/>
            <a:ext cx="8784976" cy="5293757"/>
          </a:xfrm>
          <a:prstGeom prst="rect">
            <a:avLst/>
          </a:prstGeom>
          <a:noFill/>
        </p:spPr>
        <p:txBody>
          <a:bodyPr wrap="square" rtlCol="0">
            <a:spAutoFit/>
          </a:bodyPr>
          <a:lstStyle/>
          <a:p>
            <a:r>
              <a:rPr lang="en-US" sz="1600" b="1" dirty="0"/>
              <a:t>Documents with both graphics and text, where the text varies in color and size, call for more specialized </a:t>
            </a:r>
            <a:r>
              <a:rPr lang="en-US" sz="1600" b="1" dirty="0" err="1"/>
              <a:t>binarization</a:t>
            </a:r>
            <a:r>
              <a:rPr lang="en-US" sz="1600" b="1" dirty="0"/>
              <a:t> techniques. It is relatively difﬁcult to obtain satisfactory </a:t>
            </a:r>
            <a:r>
              <a:rPr lang="en-US" sz="1600" b="1" dirty="0" err="1"/>
              <a:t>binarization</a:t>
            </a:r>
            <a:r>
              <a:rPr lang="en-US" sz="1600" b="1" dirty="0"/>
              <a:t> with various kinds of document images. The choice of window size in local methods can severely affect the result of </a:t>
            </a:r>
            <a:r>
              <a:rPr lang="en-US" sz="1600" b="1" dirty="0" err="1"/>
              <a:t>binarization</a:t>
            </a:r>
            <a:r>
              <a:rPr lang="en-US" sz="1600" b="1" dirty="0"/>
              <a:t> and may give rise to broken characters and voids, if the characters are thicker than the size of the window considered. Moreover, we often encounter text of different colors in a document image. Conventional methods assume that the polarity of the foreground-background intensity is known a priori. If the polarity of the foreground background intensity is not known, the binary decision logic could treat some text as background and no further processing can be done on that text. Clark and </a:t>
            </a:r>
            <a:r>
              <a:rPr lang="en-US" sz="1600" b="1" dirty="0" err="1"/>
              <a:t>Mirmhedi</a:t>
            </a:r>
            <a:r>
              <a:rPr lang="en-US" sz="1600" b="1" dirty="0"/>
              <a:t> use simple decision logic to invert the result of </a:t>
            </a:r>
            <a:r>
              <a:rPr lang="en-US" sz="1600" b="1" dirty="0" err="1"/>
              <a:t>binarization</a:t>
            </a:r>
            <a:r>
              <a:rPr lang="en-US" sz="1600" b="1" dirty="0"/>
              <a:t> based on the assumption that the background pixels far out number the text pixels. Within each window, the numbers of pixels having intensity values higher or lower than the threshold are counted and the one which is less in number is treated as the foreground text. This simple inversion logic cannot handle the case where the characters are thick and occupy a signiﬁcant area of the window under consideration. Moreover, a document image can have two or more different shades of text with different background colors. </a:t>
            </a:r>
            <a:r>
              <a:rPr lang="en-US" sz="1600" b="1" dirty="0" err="1"/>
              <a:t>Binarization</a:t>
            </a:r>
            <a:r>
              <a:rPr lang="en-US" sz="1600" b="1" dirty="0"/>
              <a:t> using a single threshold on such images, without a priori information of the polarity of foreground-background intensities, will lead to loss of textual information as some of the text may be assigned as background. The characters once lost cannot be retrieved back and are not available for further processing. Possible solutions need to be sought to overcome this drawback so that any type of document could be properly </a:t>
            </a:r>
            <a:r>
              <a:rPr lang="en-US" sz="1600" b="1" dirty="0" err="1"/>
              <a:t>binarized</a:t>
            </a:r>
            <a:r>
              <a:rPr lang="en-US" sz="1600" b="1" dirty="0"/>
              <a:t> without the loss of textual information.</a:t>
            </a:r>
            <a:endParaRPr lang="en-US" sz="1600" dirty="0"/>
          </a:p>
          <a:p>
            <a:endParaRPr lang="te-IN" dirty="0"/>
          </a:p>
        </p:txBody>
      </p:sp>
    </p:spTree>
    <p:extLst>
      <p:ext uri="{BB962C8B-B14F-4D97-AF65-F5344CB8AC3E}">
        <p14:creationId xmlns:p14="http://schemas.microsoft.com/office/powerpoint/2010/main" val="3587456602"/>
      </p:ext>
    </p:extLst>
  </p:cSld>
  <p:clrMapOvr>
    <a:masterClrMapping/>
  </p:clrMapOvr>
</p:sld>
</file>

<file path=ppt/theme/theme1.xml><?xml version="1.0" encoding="utf-8"?>
<a:theme xmlns:a="http://schemas.openxmlformats.org/drawingml/2006/main" name="06323-Digital Eye">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169</TotalTime>
  <Words>3253</Words>
  <Application>Microsoft Office PowerPoint</Application>
  <PresentationFormat>On-screen Show (4:3)</PresentationFormat>
  <Paragraphs>112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Gautami</vt:lpstr>
      <vt:lpstr>Calibri</vt:lpstr>
      <vt:lpstr>Sans Condensed</vt:lpstr>
      <vt:lpstr>06323-Digital Eye</vt:lpstr>
      <vt:lpstr>Colour Independent background and foreground Text Extraction using Python OpenCV on Stock Images data base</vt:lpstr>
      <vt:lpstr>TEAM MEMBERS</vt:lpstr>
      <vt:lpstr>Abstract</vt:lpstr>
      <vt:lpstr>Existing System</vt:lpstr>
      <vt:lpstr>Proposed System</vt:lpstr>
      <vt:lpstr>Introduction</vt:lpstr>
      <vt:lpstr>PowerPoint Presentation</vt:lpstr>
      <vt:lpstr>PowerPoint Presentation</vt:lpstr>
      <vt:lpstr>PowerPoint Presentation</vt:lpstr>
      <vt:lpstr> SCOPE OF THE PROJECT </vt:lpstr>
      <vt:lpstr>Planned Flow</vt:lpstr>
      <vt:lpstr> Binarization technique used</vt:lpstr>
      <vt:lpstr>Software and Packages Used</vt:lpstr>
      <vt:lpstr> DATASET </vt:lpstr>
      <vt:lpstr> METHODOLOGY </vt:lpstr>
      <vt:lpstr>PowerPoint Presentation</vt:lpstr>
      <vt:lpstr>PowerPoint Presentation</vt:lpstr>
      <vt:lpstr>PowerPoint Presentation</vt:lpstr>
      <vt:lpstr> CONCLUSION </vt:lpstr>
      <vt:lpstr>References</vt:lpstr>
      <vt:lpstr>Text book and Resources</vt:lpstr>
      <vt:lpstr>Plan of publishing the work in journals/ conferences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Colour Independent background and foreground Text Extraction using Python OpenCV</dc:title>
  <dc:subject>PowerPoint Templates</dc:subject>
  <dc:creator>AKHIL REDDY</dc:creator>
  <cp:lastModifiedBy>AKHIL REDDY</cp:lastModifiedBy>
  <cp:revision>18</cp:revision>
  <dcterms:created xsi:type="dcterms:W3CDTF">2015-08-27T17:57:55Z</dcterms:created>
  <dcterms:modified xsi:type="dcterms:W3CDTF">2015-11-05T07:05:36Z</dcterms:modified>
</cp:coreProperties>
</file>