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9" r:id="rId2"/>
    <p:sldId id="260" r:id="rId3"/>
    <p:sldId id="257" r:id="rId4"/>
    <p:sldId id="270" r:id="rId5"/>
    <p:sldId id="271" r:id="rId6"/>
    <p:sldId id="266" r:id="rId7"/>
    <p:sldId id="264" r:id="rId8"/>
    <p:sldId id="263" r:id="rId9"/>
    <p:sldId id="261" r:id="rId10"/>
    <p:sldId id="262" r:id="rId11"/>
    <p:sldId id="269" r:id="rId12"/>
    <p:sldId id="272" r:id="rId13"/>
    <p:sldId id="273" r:id="rId14"/>
    <p:sldId id="267" r:id="rId15"/>
    <p:sldId id="268" r:id="rId16"/>
  </p:sldIdLst>
  <p:sldSz cx="9144000" cy="6858000" type="screen4x3"/>
  <p:notesSz cx="6858000" cy="9144000"/>
  <p:embeddedFontLst>
    <p:embeddedFont>
      <p:font typeface="Gautami" pitchFamily="34" charset="0"/>
      <p:regular r:id="rId18"/>
      <p:bold r:id="rId19"/>
    </p:embeddedFont>
    <p:embeddedFont>
      <p:font typeface="Calibri" pitchFamily="34" charset="0"/>
      <p:regular r:id="rId20"/>
      <p:bold r:id="rId21"/>
      <p:italic r:id="rId22"/>
      <p:boldItalic r:id="rId23"/>
    </p:embeddedFont>
    <p:embeddedFont>
      <p:font typeface="Sans Condensed"/>
      <p:bold r:id="rId24"/>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264" y="-6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500CB5C-A5C7-4319-B220-B9CE6B797BA6}" type="datetimeFigureOut">
              <a:rPr lang="en-US"/>
              <a:pPr>
                <a:defRPr/>
              </a:pPr>
              <a:t>8/28/2015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3E83FDE-8C81-43FD-8E4E-7BBCEBF5F2A2}" type="slidenum">
              <a:rPr lang="en-US"/>
              <a:pPr>
                <a:defRPr/>
              </a:pPr>
              <a:t>‹#›</a:t>
            </a:fld>
            <a:endParaRPr lang="en-US"/>
          </a:p>
        </p:txBody>
      </p:sp>
    </p:spTree>
    <p:extLst>
      <p:ext uri="{BB962C8B-B14F-4D97-AF65-F5344CB8AC3E}">
        <p14:creationId xmlns:p14="http://schemas.microsoft.com/office/powerpoint/2010/main" val="8017222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ctrTitle"/>
          </p:nvPr>
        </p:nvSpPr>
        <p:spPr>
          <a:xfrm>
            <a:off x="1371600" y="5029200"/>
            <a:ext cx="6400800" cy="841375"/>
          </a:xfrm>
        </p:spPr>
        <p:txBody>
          <a:bodyPr/>
          <a:lstStyle>
            <a:lvl1pPr algn="ctr">
              <a:defRPr sz="4000" smtClean="0"/>
            </a:lvl1pPr>
          </a:lstStyle>
          <a:p>
            <a:pPr lvl="0"/>
            <a:r>
              <a:rPr lang="en-US" noProof="0" smtClean="0"/>
              <a:t>Click to edit Master title style</a:t>
            </a:r>
          </a:p>
        </p:txBody>
      </p:sp>
      <p:sp>
        <p:nvSpPr>
          <p:cNvPr id="5123" name="Text Placeholder 2"/>
          <p:cNvSpPr>
            <a:spLocks noGrp="1"/>
          </p:cNvSpPr>
          <p:nvPr>
            <p:ph type="subTitle" idx="1"/>
          </p:nvPr>
        </p:nvSpPr>
        <p:spPr>
          <a:xfrm>
            <a:off x="1371600" y="5791200"/>
            <a:ext cx="6400800" cy="609600"/>
          </a:xfrm>
        </p:spPr>
        <p:txBody>
          <a:bodyPr/>
          <a:lstStyle>
            <a:lvl1pPr marL="0" indent="0" algn="ctr">
              <a:buFont typeface="Arial" charset="0"/>
              <a:buNone/>
              <a:defRPr sz="2800" smtClean="0">
                <a:solidFill>
                  <a:schemeClr val="accent2"/>
                </a:solidFill>
                <a:latin typeface="Sans Condensed" pitchFamily="34" charset="0"/>
                <a:cs typeface="Arial" charset="0"/>
              </a:defRPr>
            </a:lvl1pPr>
          </a:lstStyle>
          <a:p>
            <a:pPr lvl="0"/>
            <a:r>
              <a:rPr lang="en-US" noProof="0" smtClean="0"/>
              <a:t>Click to edit Master subtitle style</a:t>
            </a:r>
          </a:p>
        </p:txBody>
      </p:sp>
      <p:sp>
        <p:nvSpPr>
          <p:cNvPr id="4" name="Date Placeholder 3"/>
          <p:cNvSpPr>
            <a:spLocks noGrp="1"/>
          </p:cNvSpPr>
          <p:nvPr>
            <p:ph type="dt" sz="half" idx="2"/>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defRPr>
            </a:lvl1pPr>
          </a:lstStyle>
          <a:p>
            <a:pPr>
              <a:defRPr/>
            </a:pPr>
            <a:fld id="{4AE23DA7-32E2-4453-A57C-A6F193B6957C}" type="datetimeFigureOut">
              <a:rPr lang="en-US"/>
              <a:pPr>
                <a:defRPr/>
              </a:pPr>
              <a:t>8/28/2015</a:t>
            </a:fld>
            <a:endParaRPr lang="en-US"/>
          </a:p>
        </p:txBody>
      </p:sp>
      <p:sp>
        <p:nvSpPr>
          <p:cNvPr id="5" name="Footer Placeholder 4"/>
          <p:cNvSpPr>
            <a:spLocks noGrp="1"/>
          </p:cNvSpPr>
          <p:nvPr>
            <p:ph type="ftr" sz="quarter" idx="3"/>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defRPr>
            </a:lvl1pPr>
          </a:lstStyle>
          <a:p>
            <a:pPr>
              <a:defRPr/>
            </a:pPr>
            <a:fld id="{F781A7C4-F2AA-48DF-98C0-7BF404C0A69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349584-CE40-4425-91BB-A3693D7B5651}" type="datetimeFigureOut">
              <a:rPr lang="en-US"/>
              <a:pPr>
                <a:defRPr/>
              </a:pPr>
              <a:t>8/28/2015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2E2817-801D-4E55-B43E-B03EA652855F}" type="slidenum">
              <a:rPr lang="en-US"/>
              <a:pPr>
                <a:defRPr/>
              </a:pPr>
              <a:t>‹#›</a:t>
            </a:fld>
            <a:endParaRPr lang="en-US"/>
          </a:p>
        </p:txBody>
      </p:sp>
    </p:spTree>
    <p:extLst>
      <p:ext uri="{BB962C8B-B14F-4D97-AF65-F5344CB8AC3E}">
        <p14:creationId xmlns:p14="http://schemas.microsoft.com/office/powerpoint/2010/main" val="241864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913C05-BF4F-49A1-9A33-8092B5FA5A9E}" type="datetimeFigureOut">
              <a:rPr lang="en-US"/>
              <a:pPr>
                <a:defRPr/>
              </a:pPr>
              <a:t>8/28/2015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8A534C-BF1A-4E31-ABD0-B078A360CDC9}" type="slidenum">
              <a:rPr lang="en-US"/>
              <a:pPr>
                <a:defRPr/>
              </a:pPr>
              <a:t>‹#›</a:t>
            </a:fld>
            <a:endParaRPr lang="en-US"/>
          </a:p>
        </p:txBody>
      </p:sp>
    </p:spTree>
    <p:extLst>
      <p:ext uri="{BB962C8B-B14F-4D97-AF65-F5344CB8AC3E}">
        <p14:creationId xmlns:p14="http://schemas.microsoft.com/office/powerpoint/2010/main" val="159782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86AE00-F024-4659-98D6-A2A2AADD3797}" type="datetimeFigureOut">
              <a:rPr lang="en-US"/>
              <a:pPr>
                <a:defRPr/>
              </a:pPr>
              <a:t>8/28/2015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8C5D32-7172-43D4-B859-65F6A3D73FC3}" type="slidenum">
              <a:rPr lang="en-US"/>
              <a:pPr>
                <a:defRPr/>
              </a:pPr>
              <a:t>‹#›</a:t>
            </a:fld>
            <a:endParaRPr lang="en-US"/>
          </a:p>
        </p:txBody>
      </p:sp>
    </p:spTree>
    <p:extLst>
      <p:ext uri="{BB962C8B-B14F-4D97-AF65-F5344CB8AC3E}">
        <p14:creationId xmlns:p14="http://schemas.microsoft.com/office/powerpoint/2010/main" val="224304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0D2B1B0-ED57-4B04-AFC0-68E90C5D20A9}" type="datetimeFigureOut">
              <a:rPr lang="en-US"/>
              <a:pPr>
                <a:defRPr/>
              </a:pPr>
              <a:t>8/28/2015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D2782F-DA8F-4689-95A5-E6FA09731625}" type="slidenum">
              <a:rPr lang="en-US"/>
              <a:pPr>
                <a:defRPr/>
              </a:pPr>
              <a:t>‹#›</a:t>
            </a:fld>
            <a:endParaRPr lang="en-US"/>
          </a:p>
        </p:txBody>
      </p:sp>
    </p:spTree>
    <p:extLst>
      <p:ext uri="{BB962C8B-B14F-4D97-AF65-F5344CB8AC3E}">
        <p14:creationId xmlns:p14="http://schemas.microsoft.com/office/powerpoint/2010/main" val="148127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0C1511-A00B-478C-ACB0-099456224790}" type="datetimeFigureOut">
              <a:rPr lang="en-US"/>
              <a:pPr>
                <a:defRPr/>
              </a:pPr>
              <a:t>8/28/2015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E51DE-004F-471B-A57A-89ED0BDCBAA8}" type="slidenum">
              <a:rPr lang="en-US"/>
              <a:pPr>
                <a:defRPr/>
              </a:pPr>
              <a:t>‹#›</a:t>
            </a:fld>
            <a:endParaRPr lang="en-US"/>
          </a:p>
        </p:txBody>
      </p:sp>
    </p:spTree>
    <p:extLst>
      <p:ext uri="{BB962C8B-B14F-4D97-AF65-F5344CB8AC3E}">
        <p14:creationId xmlns:p14="http://schemas.microsoft.com/office/powerpoint/2010/main" val="29454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FFB697-9099-4255-848C-E2B3E75D6A73}" type="datetimeFigureOut">
              <a:rPr lang="en-US"/>
              <a:pPr>
                <a:defRPr/>
              </a:pPr>
              <a:t>8/28/2015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6B1C51F-7D96-480C-A43C-BF3C0B8A9B8F}" type="slidenum">
              <a:rPr lang="en-US"/>
              <a:pPr>
                <a:defRPr/>
              </a:pPr>
              <a:t>‹#›</a:t>
            </a:fld>
            <a:endParaRPr lang="en-US"/>
          </a:p>
        </p:txBody>
      </p:sp>
    </p:spTree>
    <p:extLst>
      <p:ext uri="{BB962C8B-B14F-4D97-AF65-F5344CB8AC3E}">
        <p14:creationId xmlns:p14="http://schemas.microsoft.com/office/powerpoint/2010/main" val="101301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A7EF57B-1F4F-4BC2-8601-ED8793C6E0D4}" type="datetimeFigureOut">
              <a:rPr lang="en-US"/>
              <a:pPr>
                <a:defRPr/>
              </a:pPr>
              <a:t>8/28/2015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DC0FB89-411C-4D27-966D-C80A696C2085}" type="slidenum">
              <a:rPr lang="en-US"/>
              <a:pPr>
                <a:defRPr/>
              </a:pPr>
              <a:t>‹#›</a:t>
            </a:fld>
            <a:endParaRPr lang="en-US"/>
          </a:p>
        </p:txBody>
      </p:sp>
    </p:spTree>
    <p:extLst>
      <p:ext uri="{BB962C8B-B14F-4D97-AF65-F5344CB8AC3E}">
        <p14:creationId xmlns:p14="http://schemas.microsoft.com/office/powerpoint/2010/main" val="190323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A56A23-ACCB-40DD-A1CE-6F23FC6CACAF}" type="datetimeFigureOut">
              <a:rPr lang="en-US"/>
              <a:pPr>
                <a:defRPr/>
              </a:pPr>
              <a:t>8/28/2015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D3FBC6D-EE84-4B8F-85E9-F6BA5E208867}" type="slidenum">
              <a:rPr lang="en-US"/>
              <a:pPr>
                <a:defRPr/>
              </a:pPr>
              <a:t>‹#›</a:t>
            </a:fld>
            <a:endParaRPr lang="en-US"/>
          </a:p>
        </p:txBody>
      </p:sp>
    </p:spTree>
    <p:extLst>
      <p:ext uri="{BB962C8B-B14F-4D97-AF65-F5344CB8AC3E}">
        <p14:creationId xmlns:p14="http://schemas.microsoft.com/office/powerpoint/2010/main" val="145534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FDF417-9E86-40C2-8718-911D9986A32A}" type="datetimeFigureOut">
              <a:rPr lang="en-US"/>
              <a:pPr>
                <a:defRPr/>
              </a:pPr>
              <a:t>8/28/2015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5A4040-AFAA-4310-B5B0-1E249A0F4F8D}" type="slidenum">
              <a:rPr lang="en-US"/>
              <a:pPr>
                <a:defRPr/>
              </a:pPr>
              <a:t>‹#›</a:t>
            </a:fld>
            <a:endParaRPr lang="en-US"/>
          </a:p>
        </p:txBody>
      </p:sp>
    </p:spTree>
    <p:extLst>
      <p:ext uri="{BB962C8B-B14F-4D97-AF65-F5344CB8AC3E}">
        <p14:creationId xmlns:p14="http://schemas.microsoft.com/office/powerpoint/2010/main" val="111102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41012E-AED1-4BF0-9B77-A41B73A49D7E}" type="datetimeFigureOut">
              <a:rPr lang="en-US"/>
              <a:pPr>
                <a:defRPr/>
              </a:pPr>
              <a:t>8/28/2015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4B70F0-7DA3-48B2-97CA-AF0F4E1C6DF3}" type="slidenum">
              <a:rPr lang="en-US"/>
              <a:pPr>
                <a:defRPr/>
              </a:pPr>
              <a:t>‹#›</a:t>
            </a:fld>
            <a:endParaRPr lang="en-US"/>
          </a:p>
        </p:txBody>
      </p:sp>
    </p:spTree>
    <p:extLst>
      <p:ext uri="{BB962C8B-B14F-4D97-AF65-F5344CB8AC3E}">
        <p14:creationId xmlns:p14="http://schemas.microsoft.com/office/powerpoint/2010/main" val="257081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7224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484438"/>
            <a:ext cx="8229600"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B391CBB-423D-4D3F-8862-D6B6D0F912E8}" type="datetimeFigureOut">
              <a:rPr lang="en-US"/>
              <a:pPr>
                <a:defRPr/>
              </a:pPr>
              <a:t>8/28/2015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DDDB92B-A8CB-4162-A21D-D4D3FEF6766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txStyles>
    <p:titleStyle>
      <a:lvl1pPr algn="l" rtl="0" eaLnBrk="1" fontAlgn="base" hangingPunct="1">
        <a:spcBef>
          <a:spcPct val="0"/>
        </a:spcBef>
        <a:spcAft>
          <a:spcPct val="0"/>
        </a:spcAft>
        <a:defRPr sz="3600" kern="1200">
          <a:solidFill>
            <a:schemeClr val="accent1"/>
          </a:solidFill>
          <a:latin typeface="Sans Condensed" pitchFamily="34" charset="0"/>
          <a:ea typeface="+mj-ea"/>
          <a:cs typeface="+mj-cs"/>
        </a:defRPr>
      </a:lvl1pPr>
      <a:lvl2pPr algn="l" rtl="0" eaLnBrk="1" fontAlgn="base" hangingPunct="1">
        <a:spcBef>
          <a:spcPct val="0"/>
        </a:spcBef>
        <a:spcAft>
          <a:spcPct val="0"/>
        </a:spcAft>
        <a:defRPr sz="3600">
          <a:solidFill>
            <a:schemeClr val="accent1"/>
          </a:solidFill>
          <a:latin typeface="Sans Condensed" pitchFamily="34" charset="0"/>
        </a:defRPr>
      </a:lvl2pPr>
      <a:lvl3pPr algn="l" rtl="0" eaLnBrk="1" fontAlgn="base" hangingPunct="1">
        <a:spcBef>
          <a:spcPct val="0"/>
        </a:spcBef>
        <a:spcAft>
          <a:spcPct val="0"/>
        </a:spcAft>
        <a:defRPr sz="3600">
          <a:solidFill>
            <a:schemeClr val="accent1"/>
          </a:solidFill>
          <a:latin typeface="Sans Condensed" pitchFamily="34" charset="0"/>
        </a:defRPr>
      </a:lvl3pPr>
      <a:lvl4pPr algn="l" rtl="0" eaLnBrk="1" fontAlgn="base" hangingPunct="1">
        <a:spcBef>
          <a:spcPct val="0"/>
        </a:spcBef>
        <a:spcAft>
          <a:spcPct val="0"/>
        </a:spcAft>
        <a:defRPr sz="3600">
          <a:solidFill>
            <a:schemeClr val="accent1"/>
          </a:solidFill>
          <a:latin typeface="Sans Condensed" pitchFamily="34" charset="0"/>
        </a:defRPr>
      </a:lvl4pPr>
      <a:lvl5pPr algn="l" rtl="0" eaLnBrk="1" fontAlgn="base" hangingPunct="1">
        <a:spcBef>
          <a:spcPct val="0"/>
        </a:spcBef>
        <a:spcAft>
          <a:spcPct val="0"/>
        </a:spcAft>
        <a:defRPr sz="3600">
          <a:solidFill>
            <a:schemeClr val="accent1"/>
          </a:solidFill>
          <a:latin typeface="Sans Condensed" pitchFamily="34" charset="0"/>
        </a:defRPr>
      </a:lvl5pPr>
      <a:lvl6pPr marL="457200" algn="l" rtl="0" eaLnBrk="1" fontAlgn="base" hangingPunct="1">
        <a:spcBef>
          <a:spcPct val="0"/>
        </a:spcBef>
        <a:spcAft>
          <a:spcPct val="0"/>
        </a:spcAft>
        <a:defRPr sz="3600">
          <a:solidFill>
            <a:schemeClr val="tx1"/>
          </a:solidFill>
          <a:latin typeface="Sans Condensed" pitchFamily="34" charset="0"/>
        </a:defRPr>
      </a:lvl6pPr>
      <a:lvl7pPr marL="914400" algn="l" rtl="0" eaLnBrk="1" fontAlgn="base" hangingPunct="1">
        <a:spcBef>
          <a:spcPct val="0"/>
        </a:spcBef>
        <a:spcAft>
          <a:spcPct val="0"/>
        </a:spcAft>
        <a:defRPr sz="3600">
          <a:solidFill>
            <a:schemeClr val="tx1"/>
          </a:solidFill>
          <a:latin typeface="Sans Condensed" pitchFamily="34" charset="0"/>
        </a:defRPr>
      </a:lvl7pPr>
      <a:lvl8pPr marL="1371600" algn="l" rtl="0" eaLnBrk="1" fontAlgn="base" hangingPunct="1">
        <a:spcBef>
          <a:spcPct val="0"/>
        </a:spcBef>
        <a:spcAft>
          <a:spcPct val="0"/>
        </a:spcAft>
        <a:defRPr sz="3600">
          <a:solidFill>
            <a:schemeClr val="tx1"/>
          </a:solidFill>
          <a:latin typeface="Sans Condensed" pitchFamily="34" charset="0"/>
        </a:defRPr>
      </a:lvl8pPr>
      <a:lvl9pPr marL="1828800" algn="l" rtl="0" eaLnBrk="1" fontAlgn="base" hangingPunct="1">
        <a:spcBef>
          <a:spcPct val="0"/>
        </a:spcBef>
        <a:spcAft>
          <a:spcPct val="0"/>
        </a:spcAft>
        <a:defRPr sz="3600">
          <a:solidFill>
            <a:schemeClr val="tx1"/>
          </a:solidFill>
          <a:latin typeface="Sans Condensed"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j-lt"/>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j-lt"/>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9.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p:cNvSpPr>
          <p:nvPr>
            <p:ph type="ctrTitle"/>
          </p:nvPr>
        </p:nvSpPr>
        <p:spPr>
          <a:xfrm>
            <a:off x="1475656" y="5301208"/>
            <a:ext cx="6400800" cy="841375"/>
          </a:xfrm>
        </p:spPr>
        <p:txBody>
          <a:bodyPr/>
          <a:lstStyle/>
          <a:p>
            <a:r>
              <a:rPr lang="en-US" sz="2800" dirty="0" smtClean="0"/>
              <a:t>Colour Independent background and foreground Text Extraction using Python OpenCV on Stock Images data base</a:t>
            </a:r>
            <a:endParaRPr 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Lef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book and Resources</a:t>
            </a:r>
            <a:endParaRPr lang="te-IN" dirty="0"/>
          </a:p>
        </p:txBody>
      </p:sp>
      <p:sp>
        <p:nvSpPr>
          <p:cNvPr id="3" name="TextBox 2"/>
          <p:cNvSpPr txBox="1"/>
          <p:nvPr/>
        </p:nvSpPr>
        <p:spPr>
          <a:xfrm>
            <a:off x="611560" y="2852936"/>
            <a:ext cx="7632848" cy="3477875"/>
          </a:xfrm>
          <a:prstGeom prst="rect">
            <a:avLst/>
          </a:prstGeom>
          <a:noFill/>
        </p:spPr>
        <p:txBody>
          <a:bodyPr wrap="square" rtlCol="0">
            <a:spAutoFit/>
          </a:bodyPr>
          <a:lstStyle/>
          <a:p>
            <a:r>
              <a:rPr lang="en-GB" sz="2000" dirty="0" smtClean="0"/>
              <a:t>W. Niblack. An introduction to digital image processing.</a:t>
            </a:r>
          </a:p>
          <a:p>
            <a:r>
              <a:rPr lang="en-GB" sz="2000" dirty="0" smtClean="0"/>
              <a:t>Prentice Hall, pages 115–116, 1986.</a:t>
            </a:r>
          </a:p>
          <a:p>
            <a:endParaRPr lang="en-GB" sz="2000" dirty="0"/>
          </a:p>
          <a:p>
            <a:r>
              <a:rPr lang="en-GB" sz="2000" dirty="0" smtClean="0"/>
              <a:t>OpenCV Computer Vision with  Python. Joseph </a:t>
            </a:r>
            <a:r>
              <a:rPr lang="en-GB" sz="2000" dirty="0" err="1" smtClean="0"/>
              <a:t>Howse</a:t>
            </a:r>
            <a:endParaRPr lang="en-GB" sz="2000" dirty="0" smtClean="0"/>
          </a:p>
          <a:p>
            <a:endParaRPr lang="en-GB" sz="2000" dirty="0"/>
          </a:p>
          <a:p>
            <a:r>
              <a:rPr lang="en-GB" sz="2000" dirty="0" smtClean="0"/>
              <a:t>Learning OpenCV, Gary </a:t>
            </a:r>
            <a:r>
              <a:rPr lang="en-GB" sz="2000" dirty="0" err="1" smtClean="0"/>
              <a:t>Bradski</a:t>
            </a:r>
            <a:r>
              <a:rPr lang="en-GB" sz="2000" dirty="0" smtClean="0"/>
              <a:t> and Adrian </a:t>
            </a:r>
            <a:r>
              <a:rPr lang="en-GB" sz="2000" dirty="0" err="1" smtClean="0"/>
              <a:t>Kaehler</a:t>
            </a:r>
            <a:endParaRPr lang="en-GB" sz="2000" dirty="0" smtClean="0"/>
          </a:p>
          <a:p>
            <a:endParaRPr lang="en-GB" sz="2000" dirty="0"/>
          </a:p>
          <a:p>
            <a:r>
              <a:rPr lang="en-GB" sz="2000" dirty="0" smtClean="0"/>
              <a:t>Programming Computer Vision with Python, Jan Erik </a:t>
            </a:r>
            <a:r>
              <a:rPr lang="en-GB" sz="2000" dirty="0" err="1" smtClean="0"/>
              <a:t>Solem</a:t>
            </a:r>
            <a:r>
              <a:rPr lang="en-GB" sz="2000" dirty="0"/>
              <a:t> ,</a:t>
            </a:r>
            <a:r>
              <a:rPr lang="en-GB" sz="2000" dirty="0" smtClean="0"/>
              <a:t>March 18, 2012</a:t>
            </a:r>
          </a:p>
          <a:p>
            <a:endParaRPr lang="en-GB" sz="2000" dirty="0"/>
          </a:p>
          <a:p>
            <a:r>
              <a:rPr lang="en-GB" sz="2000" dirty="0" err="1" smtClean="0"/>
              <a:t>Youtube</a:t>
            </a:r>
            <a:r>
              <a:rPr lang="en-GB" sz="2000" dirty="0" smtClean="0"/>
              <a:t> Lectures on Image Processing and OpenCV</a:t>
            </a:r>
            <a:endParaRPr lang="te-IN" sz="2000" dirty="0"/>
          </a:p>
        </p:txBody>
      </p:sp>
    </p:spTree>
    <p:extLst>
      <p:ext uri="{BB962C8B-B14F-4D97-AF65-F5344CB8AC3E}">
        <p14:creationId xmlns:p14="http://schemas.microsoft.com/office/powerpoint/2010/main" val="315631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te-IN" dirty="0"/>
          </a:p>
        </p:txBody>
      </p:sp>
      <p:sp>
        <p:nvSpPr>
          <p:cNvPr id="3" name="Content Placeholder 2"/>
          <p:cNvSpPr>
            <a:spLocks noGrp="1"/>
          </p:cNvSpPr>
          <p:nvPr>
            <p:ph idx="1"/>
          </p:nvPr>
        </p:nvSpPr>
        <p:spPr/>
        <p:txBody>
          <a:bodyPr/>
          <a:lstStyle/>
          <a:p>
            <a:pPr marL="0" indent="0">
              <a:buNone/>
            </a:pPr>
            <a:r>
              <a:rPr lang="en-GB" dirty="0" smtClean="0"/>
              <a:t>Important aspect of this project is to get clear distinction between background and foreground for Text in digital Images.</a:t>
            </a:r>
          </a:p>
          <a:p>
            <a:pPr marL="0" indent="0">
              <a:buNone/>
            </a:pPr>
            <a:r>
              <a:rPr lang="en-GB" dirty="0" smtClean="0"/>
              <a:t>So by using this method  we can achieve  more efficiency in  field of image data extraction like OCR etc.. And We can customise Images depending on need like providing processed image to Aged people than Original multicolour Image</a:t>
            </a:r>
            <a:r>
              <a:rPr lang="en-GB" dirty="0" smtClean="0"/>
              <a:t>.</a:t>
            </a:r>
          </a:p>
          <a:p>
            <a:pPr marL="0" indent="0">
              <a:buNone/>
            </a:pPr>
            <a:r>
              <a:rPr lang="en-GB" dirty="0" smtClean="0"/>
              <a:t>On further developments, We can regenerate lost text by using modern AI techniques to reconstruct worn out </a:t>
            </a:r>
            <a:r>
              <a:rPr lang="en-GB" dirty="0" err="1" smtClean="0"/>
              <a:t>documnts</a:t>
            </a:r>
            <a:r>
              <a:rPr lang="en-GB" dirty="0" smtClean="0"/>
              <a:t>.</a:t>
            </a:r>
            <a:endParaRPr lang="te-IN" dirty="0"/>
          </a:p>
        </p:txBody>
      </p:sp>
    </p:spTree>
    <p:extLst>
      <p:ext uri="{BB962C8B-B14F-4D97-AF65-F5344CB8AC3E}">
        <p14:creationId xmlns:p14="http://schemas.microsoft.com/office/powerpoint/2010/main" val="127694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8229600" cy="639762"/>
          </a:xfrm>
        </p:spPr>
        <p:txBody>
          <a:bodyPr/>
          <a:lstStyle/>
          <a:p>
            <a:pPr lvl="0"/>
            <a:r>
              <a:rPr lang="en-IN" sz="2800" dirty="0"/>
              <a:t>Plan of publishing the work in journals/ conferences</a:t>
            </a:r>
            <a:r>
              <a:rPr lang="en-US" dirty="0"/>
              <a:t/>
            </a:r>
            <a:br>
              <a:rPr lang="en-US" dirty="0"/>
            </a:br>
            <a:endParaRPr lang="te-IN" dirty="0"/>
          </a:p>
        </p:txBody>
      </p:sp>
      <p:sp>
        <p:nvSpPr>
          <p:cNvPr id="3" name="Content Placeholder 2"/>
          <p:cNvSpPr>
            <a:spLocks noGrp="1"/>
          </p:cNvSpPr>
          <p:nvPr>
            <p:ph idx="1"/>
          </p:nvPr>
        </p:nvSpPr>
        <p:spPr/>
        <p:txBody>
          <a:bodyPr/>
          <a:lstStyle/>
          <a:p>
            <a:pPr marL="0" indent="0">
              <a:buNone/>
            </a:pPr>
            <a:r>
              <a:rPr lang="en-US" dirty="0" smtClean="0"/>
              <a:t>On successful implementation of our Idea there is good chance in publishing paper as it’s new approach to achieve more efficiency combining present available techniques.</a:t>
            </a:r>
            <a:endParaRPr lang="te-IN" dirty="0"/>
          </a:p>
        </p:txBody>
      </p:sp>
    </p:spTree>
    <p:extLst>
      <p:ext uri="{BB962C8B-B14F-4D97-AF65-F5344CB8AC3E}">
        <p14:creationId xmlns:p14="http://schemas.microsoft.com/office/powerpoint/2010/main" val="255933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Line</a:t>
            </a:r>
            <a:endParaRPr lang="te-IN" dirty="0"/>
          </a:p>
        </p:txBody>
      </p:sp>
      <p:sp>
        <p:nvSpPr>
          <p:cNvPr id="3" name="Content Placeholder 2"/>
          <p:cNvSpPr>
            <a:spLocks noGrp="1"/>
          </p:cNvSpPr>
          <p:nvPr>
            <p:ph idx="1"/>
          </p:nvPr>
        </p:nvSpPr>
        <p:spPr/>
        <p:txBody>
          <a:bodyPr>
            <a:normAutofit/>
          </a:bodyPr>
          <a:lstStyle/>
          <a:p>
            <a:r>
              <a:rPr lang="en-US" sz="2800" dirty="0" smtClean="0"/>
              <a:t>September End : Completing study (papers) on present available Binirization and threshold techniques.</a:t>
            </a:r>
          </a:p>
          <a:p>
            <a:r>
              <a:rPr lang="en-US" sz="2800" dirty="0" smtClean="0"/>
              <a:t>Mid October : Working on New idea of Edge detection </a:t>
            </a:r>
          </a:p>
          <a:p>
            <a:r>
              <a:rPr lang="en-US" sz="2800" dirty="0" smtClean="0"/>
              <a:t>October End : Software Implementation of Ideas</a:t>
            </a:r>
          </a:p>
          <a:p>
            <a:r>
              <a:rPr lang="en-US" sz="2800" dirty="0" smtClean="0"/>
              <a:t>November : Final Conclusion of Project </a:t>
            </a:r>
            <a:endParaRPr lang="te-IN" sz="2800" dirty="0"/>
          </a:p>
        </p:txBody>
      </p:sp>
    </p:spTree>
    <p:extLst>
      <p:ext uri="{BB962C8B-B14F-4D97-AF65-F5344CB8AC3E}">
        <p14:creationId xmlns:p14="http://schemas.microsoft.com/office/powerpoint/2010/main" val="112846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te-IN" dirty="0"/>
          </a:p>
        </p:txBody>
      </p:sp>
      <p:sp>
        <p:nvSpPr>
          <p:cNvPr id="3" name="TextBox 2"/>
          <p:cNvSpPr txBox="1"/>
          <p:nvPr/>
        </p:nvSpPr>
        <p:spPr>
          <a:xfrm>
            <a:off x="1259632" y="3501008"/>
            <a:ext cx="6552728" cy="584775"/>
          </a:xfrm>
          <a:prstGeom prst="rect">
            <a:avLst/>
          </a:prstGeom>
          <a:noFill/>
        </p:spPr>
        <p:txBody>
          <a:bodyPr wrap="square" rtlCol="0">
            <a:spAutoFit/>
          </a:bodyPr>
          <a:lstStyle/>
          <a:p>
            <a:r>
              <a:rPr lang="en-GB" sz="3200" dirty="0" smtClean="0"/>
              <a:t>TO BE MADE………..</a:t>
            </a:r>
            <a:endParaRPr lang="te-IN" sz="3200" dirty="0"/>
          </a:p>
        </p:txBody>
      </p:sp>
    </p:spTree>
    <p:extLst>
      <p:ext uri="{BB962C8B-B14F-4D97-AF65-F5344CB8AC3E}">
        <p14:creationId xmlns:p14="http://schemas.microsoft.com/office/powerpoint/2010/main" val="314439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e-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9048" r="9048"/>
          <a:stretch>
            <a:fillRect/>
          </a:stretch>
        </p:blipFill>
        <p:spPr>
          <a:xfrm>
            <a:off x="7764" y="0"/>
            <a:ext cx="9136236" cy="4591472"/>
          </a:xfrm>
        </p:spPr>
      </p:pic>
      <p:sp>
        <p:nvSpPr>
          <p:cNvPr id="4" name="Text Placeholder 3"/>
          <p:cNvSpPr>
            <a:spLocks noGrp="1"/>
          </p:cNvSpPr>
          <p:nvPr>
            <p:ph type="body" sz="half" idx="2"/>
          </p:nvPr>
        </p:nvSpPr>
        <p:spPr/>
        <p:txBody>
          <a:bodyPr/>
          <a:lstStyle/>
          <a:p>
            <a:endParaRPr lang="te-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16" y="4149079"/>
            <a:ext cx="4007116" cy="29001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4581128"/>
            <a:ext cx="5292080" cy="2276872"/>
          </a:xfrm>
          <a:prstGeom prst="rect">
            <a:avLst/>
          </a:prstGeom>
        </p:spPr>
      </p:pic>
    </p:spTree>
    <p:extLst>
      <p:ext uri="{BB962C8B-B14F-4D97-AF65-F5344CB8AC3E}">
        <p14:creationId xmlns:p14="http://schemas.microsoft.com/office/powerpoint/2010/main" val="330805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te-IN" dirty="0"/>
          </a:p>
        </p:txBody>
      </p:sp>
      <p:sp>
        <p:nvSpPr>
          <p:cNvPr id="3" name="TextBox 2"/>
          <p:cNvSpPr txBox="1"/>
          <p:nvPr/>
        </p:nvSpPr>
        <p:spPr>
          <a:xfrm>
            <a:off x="611560" y="2348880"/>
            <a:ext cx="8352928" cy="4401205"/>
          </a:xfrm>
          <a:prstGeom prst="rect">
            <a:avLst/>
          </a:prstGeom>
          <a:noFill/>
        </p:spPr>
        <p:txBody>
          <a:bodyPr wrap="square" rtlCol="0">
            <a:spAutoFit/>
          </a:bodyPr>
          <a:lstStyle/>
          <a:p>
            <a:pPr marL="342900" indent="-342900">
              <a:buAutoNum type="arabicPeriod"/>
            </a:pPr>
            <a:r>
              <a:rPr lang="en-US" sz="2800" dirty="0" smtClean="0">
                <a:solidFill>
                  <a:srgbClr val="0070C0"/>
                </a:solidFill>
              </a:rPr>
              <a:t>Chava Sai Teja (13BCE1032)</a:t>
            </a:r>
          </a:p>
          <a:p>
            <a:pPr marL="342900" indent="-342900">
              <a:buAutoNum type="arabicPeriod"/>
            </a:pPr>
            <a:r>
              <a:rPr lang="en-US" sz="2800" dirty="0" smtClean="0">
                <a:solidFill>
                  <a:srgbClr val="0070C0"/>
                </a:solidFill>
              </a:rPr>
              <a:t>Marla Akhil Reddy (13BCE1078)</a:t>
            </a:r>
          </a:p>
          <a:p>
            <a:pPr marL="342900" indent="-342900">
              <a:buAutoNum type="arabicPeriod"/>
            </a:pPr>
            <a:r>
              <a:rPr lang="en-US" sz="2800" dirty="0" smtClean="0">
                <a:solidFill>
                  <a:srgbClr val="0070C0"/>
                </a:solidFill>
              </a:rPr>
              <a:t>Sailesh Patra (13BCE1118</a:t>
            </a:r>
            <a:r>
              <a:rPr lang="en-US" sz="2800" dirty="0" smtClean="0">
                <a:solidFill>
                  <a:srgbClr val="0070C0"/>
                </a:solidFill>
              </a:rPr>
              <a:t>)</a:t>
            </a:r>
          </a:p>
          <a:p>
            <a:pPr marL="342900" indent="-342900">
              <a:buAutoNum type="arabicPeriod"/>
            </a:pPr>
            <a:endParaRPr lang="en-US" sz="2800" dirty="0">
              <a:solidFill>
                <a:srgbClr val="0070C0"/>
              </a:solidFill>
            </a:endParaRPr>
          </a:p>
          <a:p>
            <a:endParaRPr lang="en-US" sz="2800" dirty="0" smtClean="0">
              <a:solidFill>
                <a:srgbClr val="0070C0"/>
              </a:solidFill>
            </a:endParaRPr>
          </a:p>
          <a:p>
            <a:r>
              <a:rPr lang="en-US" sz="2800" dirty="0" smtClean="0">
                <a:solidFill>
                  <a:srgbClr val="FF0000"/>
                </a:solidFill>
              </a:rPr>
              <a:t>                                </a:t>
            </a:r>
          </a:p>
          <a:p>
            <a:endParaRPr lang="en-US" sz="2800" dirty="0">
              <a:solidFill>
                <a:srgbClr val="FF0000"/>
              </a:solidFill>
            </a:endParaRPr>
          </a:p>
          <a:p>
            <a:r>
              <a:rPr lang="en-US" sz="2800" dirty="0" smtClean="0">
                <a:solidFill>
                  <a:srgbClr val="FF0000"/>
                </a:solidFill>
              </a:rPr>
              <a:t>                                           Project guided by </a:t>
            </a:r>
            <a:r>
              <a:rPr lang="en-GB" sz="2800" dirty="0" smtClean="0">
                <a:solidFill>
                  <a:srgbClr val="FF0000"/>
                </a:solidFill>
              </a:rPr>
              <a:t>Dr.G.Malathi </a:t>
            </a:r>
          </a:p>
          <a:p>
            <a:endParaRPr lang="en-GB" sz="2800" dirty="0">
              <a:solidFill>
                <a:srgbClr val="FF0000"/>
              </a:solidFill>
            </a:endParaRPr>
          </a:p>
          <a:p>
            <a:r>
              <a:rPr lang="en-GB" sz="2800" dirty="0" smtClean="0">
                <a:solidFill>
                  <a:srgbClr val="FF0000"/>
                </a:solidFill>
              </a:rPr>
              <a:t>                                           Project submitted on  ../../2015 </a:t>
            </a:r>
            <a:endParaRPr lang="en-US" sz="2800" dirty="0">
              <a:solidFill>
                <a:srgbClr val="FF0000"/>
              </a:solidFill>
            </a:endParaRPr>
          </a:p>
        </p:txBody>
      </p:sp>
    </p:spTree>
    <p:extLst>
      <p:ext uri="{BB962C8B-B14F-4D97-AF65-F5344CB8AC3E}">
        <p14:creationId xmlns:p14="http://schemas.microsoft.com/office/powerpoint/2010/main" val="15799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smtClean="0"/>
              <a:t>Abstract</a:t>
            </a:r>
          </a:p>
        </p:txBody>
      </p:sp>
      <p:sp>
        <p:nvSpPr>
          <p:cNvPr id="4099" name="Content Placeholder 2"/>
          <p:cNvSpPr>
            <a:spLocks noGrp="1"/>
          </p:cNvSpPr>
          <p:nvPr>
            <p:ph type="body" idx="1"/>
          </p:nvPr>
        </p:nvSpPr>
        <p:spPr/>
        <p:txBody>
          <a:bodyPr/>
          <a:lstStyle/>
          <a:p>
            <a:pPr marL="0" indent="0" eaLnBrk="1" hangingPunct="1">
              <a:buNone/>
            </a:pPr>
            <a:r>
              <a:rPr lang="en-US" sz="2000" dirty="0" smtClean="0">
                <a:solidFill>
                  <a:srgbClr val="7030A0"/>
                </a:solidFill>
                <a:cs typeface="Arial" charset="0"/>
              </a:rPr>
              <a:t>In recent times, We see lot more Informative and advertising  mediums like flexes , covers and digital images having multi color and texture background, making it difficult to extract exact information .It’s difficult to use  various technologies like OCR, which have high value, on this type of digital images.</a:t>
            </a:r>
          </a:p>
          <a:p>
            <a:pPr marL="0" indent="0" eaLnBrk="1" hangingPunct="1">
              <a:buNone/>
            </a:pPr>
            <a:r>
              <a:rPr lang="en-US" sz="2000" dirty="0" smtClean="0">
                <a:solidFill>
                  <a:srgbClr val="7030A0"/>
                </a:solidFill>
                <a:cs typeface="Arial" charset="0"/>
              </a:rPr>
              <a:t>To solve this issue we can use </a:t>
            </a:r>
            <a:r>
              <a:rPr lang="en-GB" sz="2000" dirty="0" smtClean="0">
                <a:solidFill>
                  <a:srgbClr val="7030A0"/>
                </a:solidFill>
                <a:cs typeface="Arial" charset="0"/>
              </a:rPr>
              <a:t>various binerization and extraction techniques to use in  colour documents </a:t>
            </a:r>
            <a:r>
              <a:rPr lang="en-GB" sz="2000" dirty="0">
                <a:solidFill>
                  <a:srgbClr val="7030A0"/>
                </a:solidFill>
                <a:cs typeface="Arial" charset="0"/>
              </a:rPr>
              <a:t>whereby the foreground text is output as </a:t>
            </a:r>
            <a:r>
              <a:rPr lang="en-GB" sz="2000" dirty="0" smtClean="0">
                <a:solidFill>
                  <a:srgbClr val="7030A0"/>
                </a:solidFill>
                <a:cs typeface="Arial" charset="0"/>
              </a:rPr>
              <a:t>black and </a:t>
            </a:r>
            <a:r>
              <a:rPr lang="en-GB" sz="2000" dirty="0">
                <a:solidFill>
                  <a:srgbClr val="7030A0"/>
                </a:solidFill>
                <a:cs typeface="Arial" charset="0"/>
              </a:rPr>
              <a:t>the background as white regardless of the polarity </a:t>
            </a:r>
            <a:r>
              <a:rPr lang="en-GB" sz="2000" dirty="0" smtClean="0">
                <a:solidFill>
                  <a:srgbClr val="7030A0"/>
                </a:solidFill>
                <a:cs typeface="Arial" charset="0"/>
              </a:rPr>
              <a:t>of foreground-background </a:t>
            </a:r>
            <a:r>
              <a:rPr lang="en-GB" sz="2000" dirty="0">
                <a:solidFill>
                  <a:srgbClr val="7030A0"/>
                </a:solidFill>
                <a:cs typeface="Arial" charset="0"/>
              </a:rPr>
              <a:t>shades.</a:t>
            </a:r>
            <a:endParaRPr lang="en-US" sz="2000" dirty="0" smtClean="0">
              <a:solidFill>
                <a:srgbClr val="7030A0"/>
              </a:solidFill>
              <a:cs typeface="Arial" charset="0"/>
            </a:endParaRPr>
          </a:p>
          <a:p>
            <a:pPr marL="0" indent="0" eaLnBrk="1" hangingPunct="1">
              <a:buNone/>
            </a:pPr>
            <a:r>
              <a:rPr lang="en-GB" b="1" dirty="0" smtClean="0">
                <a:solidFill>
                  <a:srgbClr val="7030A0"/>
                </a:solidFill>
                <a:cs typeface="Arial" charset="0"/>
              </a:rPr>
              <a:t>All the available methods can sperate only text but our proposed method can completely separate text background and foreground ground to two different colours namely white and black respectively.</a:t>
            </a:r>
            <a:endParaRPr lang="en-US" b="1" dirty="0" smtClean="0">
              <a:solidFill>
                <a:srgbClr val="7030A0"/>
              </a:solidFill>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p:tgtEl>
                                          <p:spTgt spid="4099">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4099">
                                            <p:txEl>
                                              <p:pRg st="0" end="0"/>
                                            </p:txEl>
                                          </p:spTgt>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 calcmode="lin" valueType="num">
                                      <p:cBhvr additive="base">
                                        <p:cTn id="12" dur="500"/>
                                        <p:tgtEl>
                                          <p:spTgt spid="4099">
                                            <p:txEl>
                                              <p:pRg st="1" end="1"/>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409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4099">
                                            <p:txEl>
                                              <p:pRg st="2" end="2"/>
                                            </p:txEl>
                                          </p:spTgt>
                                        </p:tgtEl>
                                        <p:attrNameLst>
                                          <p:attrName>style.visibility</p:attrName>
                                        </p:attrNameLst>
                                      </p:cBhvr>
                                      <p:to>
                                        <p:strVal val="visible"/>
                                      </p:to>
                                    </p:set>
                                    <p:anim calcmode="lin" valueType="num">
                                      <p:cBhvr additive="base">
                                        <p:cTn id="18" dur="500"/>
                                        <p:tgtEl>
                                          <p:spTgt spid="4099">
                                            <p:txEl>
                                              <p:pRg st="2" end="2"/>
                                            </p:txEl>
                                          </p:spTgt>
                                        </p:tgtEl>
                                        <p:attrNameLst>
                                          <p:attrName>ppt_x</p:attrName>
                                        </p:attrNameLst>
                                      </p:cBhvr>
                                      <p:tavLst>
                                        <p:tav tm="0">
                                          <p:val>
                                            <p:strVal val="#ppt_x+#ppt_w*1.125000"/>
                                          </p:val>
                                        </p:tav>
                                        <p:tav tm="100000">
                                          <p:val>
                                            <p:strVal val="#ppt_x"/>
                                          </p:val>
                                        </p:tav>
                                      </p:tavLst>
                                    </p:anim>
                                    <p:animEffect transition="in" filter="wipe(left)">
                                      <p:cBhvr>
                                        <p:cTn id="19"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te-IN" dirty="0"/>
          </a:p>
        </p:txBody>
      </p:sp>
      <p:sp>
        <p:nvSpPr>
          <p:cNvPr id="3" name="TextBox 2"/>
          <p:cNvSpPr txBox="1"/>
          <p:nvPr/>
        </p:nvSpPr>
        <p:spPr>
          <a:xfrm>
            <a:off x="611560" y="2492896"/>
            <a:ext cx="7704856" cy="1815882"/>
          </a:xfrm>
          <a:prstGeom prst="rect">
            <a:avLst/>
          </a:prstGeom>
          <a:noFill/>
        </p:spPr>
        <p:txBody>
          <a:bodyPr wrap="square" rtlCol="0">
            <a:spAutoFit/>
          </a:bodyPr>
          <a:lstStyle/>
          <a:p>
            <a:r>
              <a:rPr lang="en-US" sz="2800" dirty="0" smtClean="0"/>
              <a:t>Present techniques used in this area are Text Binirization and Threshold Techniques which can handle limited number of color and don't provide good quality in Text separation from background.</a:t>
            </a:r>
            <a:endParaRPr lang="te-IN" sz="2800" dirty="0"/>
          </a:p>
        </p:txBody>
      </p:sp>
    </p:spTree>
    <p:extLst>
      <p:ext uri="{BB962C8B-B14F-4D97-AF65-F5344CB8AC3E}">
        <p14:creationId xmlns:p14="http://schemas.microsoft.com/office/powerpoint/2010/main" val="9659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te-IN" dirty="0"/>
          </a:p>
        </p:txBody>
      </p:sp>
      <p:sp>
        <p:nvSpPr>
          <p:cNvPr id="3" name="Content Placeholder 2"/>
          <p:cNvSpPr>
            <a:spLocks noGrp="1"/>
          </p:cNvSpPr>
          <p:nvPr>
            <p:ph idx="1"/>
          </p:nvPr>
        </p:nvSpPr>
        <p:spPr/>
        <p:txBody>
          <a:bodyPr>
            <a:normAutofit fontScale="55000" lnSpcReduction="20000"/>
          </a:bodyPr>
          <a:lstStyle/>
          <a:p>
            <a:pPr marL="0" indent="0">
              <a:buNone/>
            </a:pPr>
            <a:r>
              <a:rPr lang="en-GB" sz="3300" dirty="0" smtClean="0"/>
              <a:t>New proposed system  </a:t>
            </a:r>
            <a:r>
              <a:rPr lang="en-GB" sz="3300" dirty="0"/>
              <a:t>has a good </a:t>
            </a:r>
            <a:r>
              <a:rPr lang="en-GB" sz="3300" dirty="0" smtClean="0"/>
              <a:t>adaptability without </a:t>
            </a:r>
            <a:r>
              <a:rPr lang="en-GB" sz="3300" dirty="0"/>
              <a:t>the need for manual tuning and can be applied </a:t>
            </a:r>
            <a:r>
              <a:rPr lang="en-GB" sz="3300" dirty="0" smtClean="0"/>
              <a:t>to a </a:t>
            </a:r>
            <a:r>
              <a:rPr lang="en-GB" sz="3300" dirty="0"/>
              <a:t>broad domain of target document types and environment.</a:t>
            </a:r>
          </a:p>
          <a:p>
            <a:pPr marL="0" indent="0">
              <a:buNone/>
            </a:pPr>
            <a:r>
              <a:rPr lang="en-GB" sz="3300" dirty="0"/>
              <a:t>It simultaneously handles the ambiguity of polarity of </a:t>
            </a:r>
            <a:r>
              <a:rPr lang="en-GB" sz="3300" dirty="0" smtClean="0"/>
              <a:t>the foreground-background </a:t>
            </a:r>
            <a:r>
              <a:rPr lang="en-GB" sz="3300" dirty="0"/>
              <a:t>shades and the algorithm’s </a:t>
            </a:r>
            <a:r>
              <a:rPr lang="en-GB" sz="3300" dirty="0" smtClean="0"/>
              <a:t>dependency </a:t>
            </a:r>
            <a:r>
              <a:rPr lang="en-GB" sz="3300" dirty="0"/>
              <a:t>on the parameters. The edge-box analysis captures </a:t>
            </a:r>
            <a:r>
              <a:rPr lang="en-GB" sz="3300" dirty="0" smtClean="0"/>
              <a:t>all the </a:t>
            </a:r>
            <a:r>
              <a:rPr lang="en-GB" sz="3300" dirty="0"/>
              <a:t>characters, irrespective of their sizes thereby </a:t>
            </a:r>
            <a:r>
              <a:rPr lang="en-GB" sz="3300" dirty="0" smtClean="0"/>
              <a:t>enabling us </a:t>
            </a:r>
            <a:r>
              <a:rPr lang="en-GB" sz="3300" dirty="0"/>
              <a:t>to perform local binarization without the need to </a:t>
            </a:r>
            <a:r>
              <a:rPr lang="en-GB" sz="3300" dirty="0" smtClean="0"/>
              <a:t>specify </a:t>
            </a:r>
            <a:r>
              <a:rPr lang="en-GB" sz="3300" dirty="0"/>
              <a:t>any window. The use of </a:t>
            </a:r>
            <a:r>
              <a:rPr lang="en-GB" sz="3300" dirty="0" smtClean="0"/>
              <a:t>edge-box( i.e.  edge detection technique) </a:t>
            </a:r>
            <a:r>
              <a:rPr lang="en-GB" sz="3300" dirty="0"/>
              <a:t>has enabled us </a:t>
            </a:r>
            <a:r>
              <a:rPr lang="en-GB" sz="3300" dirty="0" smtClean="0"/>
              <a:t>to automatically </a:t>
            </a:r>
            <a:r>
              <a:rPr lang="en-GB" sz="3300" dirty="0"/>
              <a:t>compute the foreground and the </a:t>
            </a:r>
            <a:r>
              <a:rPr lang="en-GB" sz="3300" dirty="0" smtClean="0"/>
              <a:t>background intensities </a:t>
            </a:r>
            <a:r>
              <a:rPr lang="en-GB" sz="3300" dirty="0"/>
              <a:t>reliably and hence the required threshold for </a:t>
            </a:r>
            <a:r>
              <a:rPr lang="en-GB" sz="3300" dirty="0" smtClean="0"/>
              <a:t>binarization</a:t>
            </a:r>
            <a:r>
              <a:rPr lang="en-GB" sz="3300" dirty="0"/>
              <a:t>. The proposed method retains the useful </a:t>
            </a:r>
            <a:r>
              <a:rPr lang="en-GB" sz="3300" dirty="0" smtClean="0"/>
              <a:t>textual information </a:t>
            </a:r>
            <a:r>
              <a:rPr lang="en-GB" sz="3300" dirty="0"/>
              <a:t>more accurately and thus, has a wider range </a:t>
            </a:r>
            <a:r>
              <a:rPr lang="en-GB" sz="3300" dirty="0" smtClean="0"/>
              <a:t>of applications </a:t>
            </a:r>
            <a:r>
              <a:rPr lang="en-GB" sz="3300" dirty="0"/>
              <a:t>compared to other conventional methods</a:t>
            </a:r>
            <a:r>
              <a:rPr lang="en-GB" sz="3300" dirty="0" smtClean="0"/>
              <a:t>.</a:t>
            </a:r>
          </a:p>
          <a:p>
            <a:pPr marL="0" indent="0">
              <a:buNone/>
            </a:pPr>
            <a:r>
              <a:rPr lang="en-GB" sz="3300" b="1" dirty="0" smtClean="0"/>
              <a:t>In short, Our proposed method combines Binirization techniques with Threshold hold value generation from edge detection on Images.</a:t>
            </a:r>
          </a:p>
          <a:p>
            <a:pPr marL="0" indent="0">
              <a:buNone/>
            </a:pPr>
            <a:r>
              <a:rPr lang="en-GB" sz="3300" b="1" dirty="0"/>
              <a:t>To use Binarization  Techniques along with edge detection techniques proposed by J.Canny and add some good threshold values to separate texture using analytical separation of pixels.</a:t>
            </a:r>
            <a:endParaRPr lang="te-IN" sz="3300" b="1" dirty="0"/>
          </a:p>
          <a:p>
            <a:pPr marL="0" indent="0">
              <a:buNone/>
            </a:pPr>
            <a:endParaRPr lang="te-IN" b="1" dirty="0"/>
          </a:p>
        </p:txBody>
      </p:sp>
    </p:spTree>
    <p:extLst>
      <p:ext uri="{BB962C8B-B14F-4D97-AF65-F5344CB8AC3E}">
        <p14:creationId xmlns:p14="http://schemas.microsoft.com/office/powerpoint/2010/main" val="316503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a:t>
            </a:r>
            <a:endParaRPr lang="te-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400" dirty="0" smtClean="0">
                <a:solidFill>
                  <a:srgbClr val="0070C0"/>
                </a:solidFill>
              </a:rPr>
              <a:t>To understand  different binerization techniques</a:t>
            </a:r>
          </a:p>
          <a:p>
            <a:pPr marL="457200" indent="-457200">
              <a:buFont typeface="+mj-lt"/>
              <a:buAutoNum type="arabicPeriod"/>
            </a:pPr>
            <a:r>
              <a:rPr lang="en-GB" sz="2400" dirty="0" smtClean="0">
                <a:solidFill>
                  <a:srgbClr val="0070C0"/>
                </a:solidFill>
              </a:rPr>
              <a:t>To get in-depth understanding of edge detection techniques</a:t>
            </a:r>
          </a:p>
          <a:p>
            <a:pPr marL="457200" indent="-457200">
              <a:buFont typeface="+mj-lt"/>
              <a:buAutoNum type="arabicPeriod"/>
            </a:pPr>
            <a:r>
              <a:rPr lang="en-GB" sz="2400" dirty="0" smtClean="0">
                <a:solidFill>
                  <a:srgbClr val="0070C0"/>
                </a:solidFill>
              </a:rPr>
              <a:t>To work on OpenCV to work with above ideas</a:t>
            </a:r>
          </a:p>
          <a:p>
            <a:pPr marL="457200" indent="-457200">
              <a:buFont typeface="+mj-lt"/>
              <a:buAutoNum type="arabicPeriod"/>
            </a:pPr>
            <a:r>
              <a:rPr lang="en-GB" sz="2400" dirty="0" smtClean="0">
                <a:solidFill>
                  <a:srgbClr val="0070C0"/>
                </a:solidFill>
              </a:rPr>
              <a:t>To add pixel analyser to calculate threshold</a:t>
            </a:r>
          </a:p>
          <a:p>
            <a:pPr marL="457200" indent="-457200">
              <a:buFont typeface="+mj-lt"/>
              <a:buAutoNum type="arabicPeriod"/>
            </a:pPr>
            <a:r>
              <a:rPr lang="en-GB" sz="2400" dirty="0" smtClean="0">
                <a:solidFill>
                  <a:srgbClr val="0070C0"/>
                </a:solidFill>
              </a:rPr>
              <a:t>Integrate every aspect of above steps on single Image</a:t>
            </a:r>
            <a:endParaRPr lang="te-IN" sz="2400" dirty="0">
              <a:solidFill>
                <a:srgbClr val="0070C0"/>
              </a:solidFill>
            </a:endParaRPr>
          </a:p>
        </p:txBody>
      </p:sp>
    </p:spTree>
    <p:extLst>
      <p:ext uri="{BB962C8B-B14F-4D97-AF65-F5344CB8AC3E}">
        <p14:creationId xmlns:p14="http://schemas.microsoft.com/office/powerpoint/2010/main" val="156047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Binarization technique( to be worked on)</a:t>
            </a:r>
            <a:endParaRPr lang="te-IN" dirty="0"/>
          </a:p>
        </p:txBody>
      </p:sp>
      <p:sp>
        <p:nvSpPr>
          <p:cNvPr id="3" name="Content Placeholder 2"/>
          <p:cNvSpPr>
            <a:spLocks noGrp="1"/>
          </p:cNvSpPr>
          <p:nvPr>
            <p:ph idx="1"/>
          </p:nvPr>
        </p:nvSpPr>
        <p:spPr/>
        <p:txBody>
          <a:bodyPr/>
          <a:lstStyle/>
          <a:p>
            <a:r>
              <a:rPr lang="en-GB" dirty="0"/>
              <a:t> </a:t>
            </a:r>
            <a:r>
              <a:rPr lang="en-GB" dirty="0" err="1"/>
              <a:t>Niblack’s</a:t>
            </a:r>
            <a:r>
              <a:rPr lang="en-GB" dirty="0"/>
              <a:t> Method </a:t>
            </a:r>
            <a:endParaRPr lang="en-GB" dirty="0" smtClean="0"/>
          </a:p>
          <a:p>
            <a:r>
              <a:rPr lang="en-GB" dirty="0"/>
              <a:t> </a:t>
            </a:r>
            <a:r>
              <a:rPr lang="en-GB" dirty="0" err="1"/>
              <a:t>Sauvola’s</a:t>
            </a:r>
            <a:r>
              <a:rPr lang="en-GB" dirty="0"/>
              <a:t> </a:t>
            </a:r>
            <a:r>
              <a:rPr lang="en-GB" dirty="0" smtClean="0"/>
              <a:t>Method</a:t>
            </a:r>
          </a:p>
          <a:p>
            <a:r>
              <a:rPr lang="en-GB" dirty="0"/>
              <a:t> Wolf’s </a:t>
            </a:r>
            <a:r>
              <a:rPr lang="en-GB" dirty="0" smtClean="0"/>
              <a:t>Method</a:t>
            </a:r>
          </a:p>
          <a:p>
            <a:r>
              <a:rPr lang="en-GB" dirty="0" smtClean="0"/>
              <a:t> Clark </a:t>
            </a:r>
            <a:r>
              <a:rPr lang="en-GB" dirty="0"/>
              <a:t>and </a:t>
            </a:r>
            <a:r>
              <a:rPr lang="en-GB" dirty="0" err="1" smtClean="0"/>
              <a:t>Mirmhedi</a:t>
            </a:r>
            <a:r>
              <a:rPr lang="en-GB" dirty="0" smtClean="0"/>
              <a:t> Method</a:t>
            </a:r>
          </a:p>
          <a:p>
            <a:r>
              <a:rPr lang="en-GB" dirty="0" smtClean="0"/>
              <a:t> Trier </a:t>
            </a:r>
            <a:r>
              <a:rPr lang="en-GB" dirty="0"/>
              <a:t>and Jain </a:t>
            </a:r>
            <a:r>
              <a:rPr lang="en-GB" dirty="0" smtClean="0"/>
              <a:t> Threshold methods</a:t>
            </a:r>
          </a:p>
          <a:p>
            <a:r>
              <a:rPr lang="en-GB" dirty="0" smtClean="0"/>
              <a:t> </a:t>
            </a:r>
            <a:r>
              <a:rPr lang="en-GB" dirty="0" err="1" smtClean="0"/>
              <a:t>Yanowitz</a:t>
            </a:r>
            <a:r>
              <a:rPr lang="en-GB" dirty="0" smtClean="0"/>
              <a:t> </a:t>
            </a:r>
            <a:r>
              <a:rPr lang="en-GB" dirty="0"/>
              <a:t>and </a:t>
            </a:r>
            <a:r>
              <a:rPr lang="en-GB" dirty="0" err="1"/>
              <a:t>Bruckstein</a:t>
            </a:r>
            <a:r>
              <a:rPr lang="en-GB" dirty="0"/>
              <a:t> </a:t>
            </a:r>
            <a:r>
              <a:rPr lang="en-GB" dirty="0" smtClean="0"/>
              <a:t> Methods</a:t>
            </a:r>
          </a:p>
          <a:p>
            <a:endParaRPr lang="te-IN" dirty="0"/>
          </a:p>
        </p:txBody>
      </p:sp>
    </p:spTree>
    <p:extLst>
      <p:ext uri="{BB962C8B-B14F-4D97-AF65-F5344CB8AC3E}">
        <p14:creationId xmlns:p14="http://schemas.microsoft.com/office/powerpoint/2010/main" val="230779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and Packages Used</a:t>
            </a:r>
            <a:endParaRPr lang="te-IN" dirty="0"/>
          </a:p>
        </p:txBody>
      </p:sp>
      <p:sp>
        <p:nvSpPr>
          <p:cNvPr id="3" name="Content Placeholder 2"/>
          <p:cNvSpPr>
            <a:spLocks noGrp="1"/>
          </p:cNvSpPr>
          <p:nvPr>
            <p:ph idx="1"/>
          </p:nvPr>
        </p:nvSpPr>
        <p:spPr/>
        <p:txBody>
          <a:bodyPr/>
          <a:lstStyle/>
          <a:p>
            <a:r>
              <a:rPr lang="en-GB" dirty="0" smtClean="0"/>
              <a:t>Python 3</a:t>
            </a:r>
          </a:p>
          <a:p>
            <a:r>
              <a:rPr lang="en-GB" dirty="0" smtClean="0"/>
              <a:t>OpenCV Module to Python</a:t>
            </a:r>
          </a:p>
          <a:p>
            <a:r>
              <a:rPr lang="en-GB" dirty="0" err="1" smtClean="0"/>
              <a:t>NumPy</a:t>
            </a:r>
            <a:r>
              <a:rPr lang="en-GB" dirty="0" smtClean="0"/>
              <a:t> Module to Python</a:t>
            </a:r>
          </a:p>
          <a:p>
            <a:r>
              <a:rPr lang="en-GB" dirty="0" err="1" smtClean="0"/>
              <a:t>Tesseract</a:t>
            </a:r>
            <a:r>
              <a:rPr lang="en-GB" dirty="0" smtClean="0"/>
              <a:t>-OCR module</a:t>
            </a:r>
          </a:p>
          <a:p>
            <a:r>
              <a:rPr lang="en-GB" dirty="0" err="1" smtClean="0"/>
              <a:t>OpenALPR</a:t>
            </a:r>
            <a:r>
              <a:rPr lang="en-GB" dirty="0" smtClean="0"/>
              <a:t> to Python</a:t>
            </a:r>
          </a:p>
          <a:p>
            <a:r>
              <a:rPr lang="en-GB" dirty="0" smtClean="0"/>
              <a:t>Automatic Image binerization tools for testing</a:t>
            </a:r>
          </a:p>
          <a:p>
            <a:r>
              <a:rPr lang="en-GB" dirty="0" smtClean="0"/>
              <a:t>Edge detection module from </a:t>
            </a:r>
            <a:r>
              <a:rPr lang="en-GB" dirty="0" err="1" smtClean="0"/>
              <a:t>github</a:t>
            </a:r>
            <a:endParaRPr lang="te-IN" dirty="0"/>
          </a:p>
        </p:txBody>
      </p:sp>
    </p:spTree>
    <p:extLst>
      <p:ext uri="{BB962C8B-B14F-4D97-AF65-F5344CB8AC3E}">
        <p14:creationId xmlns:p14="http://schemas.microsoft.com/office/powerpoint/2010/main" val="387873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te-IN" dirty="0"/>
          </a:p>
        </p:txBody>
      </p:sp>
      <p:sp>
        <p:nvSpPr>
          <p:cNvPr id="3" name="Content Placeholder 2"/>
          <p:cNvSpPr>
            <a:spLocks noGrp="1"/>
          </p:cNvSpPr>
          <p:nvPr>
            <p:ph idx="1"/>
          </p:nvPr>
        </p:nvSpPr>
        <p:spPr/>
        <p:txBody>
          <a:bodyPr>
            <a:normAutofit fontScale="92500" lnSpcReduction="10000"/>
          </a:bodyPr>
          <a:lstStyle/>
          <a:p>
            <a:r>
              <a:rPr lang="en-GB" dirty="0"/>
              <a:t>J. Canny. A computational approach to edge detection. </a:t>
            </a:r>
            <a:r>
              <a:rPr lang="en-GB" dirty="0" smtClean="0"/>
              <a:t>IEEE trans</a:t>
            </a:r>
            <a:r>
              <a:rPr lang="en-GB" dirty="0"/>
              <a:t>. PAMI, 8(6):679–698, 1986</a:t>
            </a:r>
            <a:r>
              <a:rPr lang="en-GB" dirty="0" smtClean="0"/>
              <a:t>.</a:t>
            </a:r>
          </a:p>
          <a:p>
            <a:r>
              <a:rPr lang="en-GB" dirty="0"/>
              <a:t>J. N. </a:t>
            </a:r>
            <a:r>
              <a:rPr lang="en-GB" dirty="0" err="1"/>
              <a:t>Kapur</a:t>
            </a:r>
            <a:r>
              <a:rPr lang="en-GB" dirty="0"/>
              <a:t>, P. K. </a:t>
            </a:r>
            <a:r>
              <a:rPr lang="en-GB" dirty="0" err="1"/>
              <a:t>Sahoo</a:t>
            </a:r>
            <a:r>
              <a:rPr lang="en-GB" dirty="0"/>
              <a:t>, and A. Wong. A new method </a:t>
            </a:r>
            <a:r>
              <a:rPr lang="en-GB" dirty="0" smtClean="0"/>
              <a:t>for </a:t>
            </a:r>
            <a:r>
              <a:rPr lang="en-GB" dirty="0" err="1" smtClean="0"/>
              <a:t>gray</a:t>
            </a:r>
            <a:r>
              <a:rPr lang="en-GB" dirty="0" smtClean="0"/>
              <a:t>-level </a:t>
            </a:r>
            <a:r>
              <a:rPr lang="en-GB" dirty="0"/>
              <a:t>picture </a:t>
            </a:r>
            <a:r>
              <a:rPr lang="en-GB" dirty="0" err="1"/>
              <a:t>thresholding</a:t>
            </a:r>
            <a:r>
              <a:rPr lang="en-GB" dirty="0"/>
              <a:t> using the entropy of the </a:t>
            </a:r>
            <a:r>
              <a:rPr lang="en-GB" dirty="0" smtClean="0"/>
              <a:t>histogram</a:t>
            </a:r>
            <a:r>
              <a:rPr lang="en-GB" dirty="0"/>
              <a:t>. Computer Vision Graphics Image Process., </a:t>
            </a:r>
            <a:r>
              <a:rPr lang="en-GB" dirty="0" smtClean="0"/>
              <a:t>29:273–285</a:t>
            </a:r>
            <a:r>
              <a:rPr lang="en-GB" dirty="0"/>
              <a:t>, </a:t>
            </a:r>
            <a:r>
              <a:rPr lang="en-GB" dirty="0" smtClean="0"/>
              <a:t>1985.</a:t>
            </a:r>
          </a:p>
          <a:p>
            <a:r>
              <a:rPr lang="en-GB" dirty="0" smtClean="0"/>
              <a:t>J</a:t>
            </a:r>
            <a:r>
              <a:rPr lang="en-GB" dirty="0"/>
              <a:t>. </a:t>
            </a:r>
            <a:r>
              <a:rPr lang="en-GB" dirty="0" err="1"/>
              <a:t>Sauvola</a:t>
            </a:r>
            <a:r>
              <a:rPr lang="en-GB" dirty="0"/>
              <a:t> and M. </a:t>
            </a:r>
            <a:r>
              <a:rPr lang="en-GB" dirty="0" err="1"/>
              <a:t>Pietikainen</a:t>
            </a:r>
            <a:r>
              <a:rPr lang="en-GB" dirty="0"/>
              <a:t>. Adaptive document </a:t>
            </a:r>
            <a:r>
              <a:rPr lang="en-GB" dirty="0" smtClean="0"/>
              <a:t>image binarization</a:t>
            </a:r>
            <a:r>
              <a:rPr lang="en-GB" dirty="0"/>
              <a:t>. Pattern Recognition, 33:225–236, </a:t>
            </a:r>
            <a:r>
              <a:rPr lang="en-GB" dirty="0" smtClean="0"/>
              <a:t>2000.</a:t>
            </a:r>
          </a:p>
          <a:p>
            <a:r>
              <a:rPr lang="en-GB" dirty="0" smtClean="0"/>
              <a:t>O</a:t>
            </a:r>
            <a:r>
              <a:rPr lang="en-GB" dirty="0"/>
              <a:t>. D. Trier and A. Jain. Goal-directed evaluation of </a:t>
            </a:r>
            <a:r>
              <a:rPr lang="en-GB" dirty="0" smtClean="0"/>
              <a:t>binarization </a:t>
            </a:r>
            <a:r>
              <a:rPr lang="en-GB" dirty="0"/>
              <a:t>methods. IEEE Trans. PAMI, 17(12):</a:t>
            </a:r>
            <a:r>
              <a:rPr lang="en-GB" dirty="0" smtClean="0"/>
              <a:t>1191–1201,1995.</a:t>
            </a:r>
          </a:p>
          <a:p>
            <a:r>
              <a:rPr lang="en-GB" dirty="0" smtClean="0"/>
              <a:t>C</a:t>
            </a:r>
            <a:r>
              <a:rPr lang="en-GB" dirty="0"/>
              <a:t>. Wolf, J. </a:t>
            </a:r>
            <a:r>
              <a:rPr lang="en-GB" dirty="0" err="1"/>
              <a:t>Jolion</a:t>
            </a:r>
            <a:r>
              <a:rPr lang="en-GB" dirty="0"/>
              <a:t>, and F. </a:t>
            </a:r>
            <a:r>
              <a:rPr lang="en-GB" dirty="0" err="1"/>
              <a:t>Chassaing</a:t>
            </a:r>
            <a:r>
              <a:rPr lang="en-GB" dirty="0"/>
              <a:t>. Text </a:t>
            </a:r>
            <a:r>
              <a:rPr lang="en-GB" dirty="0" smtClean="0"/>
              <a:t>localization, enhancement </a:t>
            </a:r>
            <a:r>
              <a:rPr lang="en-GB" dirty="0"/>
              <a:t>and binarization in multimedia </a:t>
            </a:r>
            <a:r>
              <a:rPr lang="en-GB" dirty="0" err="1" smtClean="0"/>
              <a:t>documents.ICPR</a:t>
            </a:r>
            <a:r>
              <a:rPr lang="en-GB" dirty="0"/>
              <a:t>, 4:1037–1040, </a:t>
            </a:r>
            <a:r>
              <a:rPr lang="en-GB" dirty="0" smtClean="0"/>
              <a:t>2002.</a:t>
            </a:r>
          </a:p>
          <a:p>
            <a:r>
              <a:rPr lang="en-GB" dirty="0" smtClean="0"/>
              <a:t>S</a:t>
            </a:r>
            <a:r>
              <a:rPr lang="en-GB" dirty="0"/>
              <a:t>. </a:t>
            </a:r>
            <a:r>
              <a:rPr lang="en-GB" dirty="0" err="1"/>
              <a:t>Yanowitz</a:t>
            </a:r>
            <a:r>
              <a:rPr lang="en-GB" dirty="0"/>
              <a:t> and A. </a:t>
            </a:r>
            <a:r>
              <a:rPr lang="en-GB" dirty="0" err="1"/>
              <a:t>Bruckstein</a:t>
            </a:r>
            <a:r>
              <a:rPr lang="en-GB" dirty="0"/>
              <a:t>. A new method for </a:t>
            </a:r>
            <a:r>
              <a:rPr lang="en-GB" dirty="0" smtClean="0"/>
              <a:t>image segmentation</a:t>
            </a:r>
            <a:r>
              <a:rPr lang="en-GB" dirty="0"/>
              <a:t>. Computer Vision, Graphics and Image </a:t>
            </a:r>
            <a:r>
              <a:rPr lang="en-GB" dirty="0" smtClean="0"/>
              <a:t>Processing</a:t>
            </a:r>
            <a:r>
              <a:rPr lang="en-GB" dirty="0"/>
              <a:t>, 46(1):82–95, 1989.</a:t>
            </a:r>
            <a:endParaRPr lang="te-IN" dirty="0"/>
          </a:p>
        </p:txBody>
      </p:sp>
    </p:spTree>
    <p:extLst>
      <p:ext uri="{BB962C8B-B14F-4D97-AF65-F5344CB8AC3E}">
        <p14:creationId xmlns:p14="http://schemas.microsoft.com/office/powerpoint/2010/main" val="732261133"/>
      </p:ext>
    </p:extLst>
  </p:cSld>
  <p:clrMapOvr>
    <a:masterClrMapping/>
  </p:clrMapOvr>
</p:sld>
</file>

<file path=ppt/theme/theme1.xml><?xml version="1.0" encoding="utf-8"?>
<a:theme xmlns:a="http://schemas.openxmlformats.org/drawingml/2006/main" name="06323-Digital Ey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152</TotalTime>
  <Words>872</Words>
  <Application>Microsoft Office PowerPoint</Application>
  <PresentationFormat>On-screen Show (4:3)</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Gautami</vt:lpstr>
      <vt:lpstr>Calibri</vt:lpstr>
      <vt:lpstr>Sans Condensed</vt:lpstr>
      <vt:lpstr>06323-Digital Eye</vt:lpstr>
      <vt:lpstr>Colour Independent background and foreground Text Extraction using Python OpenCV on Stock Images data base</vt:lpstr>
      <vt:lpstr>TEAM MEMBERS</vt:lpstr>
      <vt:lpstr>Abstract</vt:lpstr>
      <vt:lpstr>Existing System</vt:lpstr>
      <vt:lpstr>Proposed System</vt:lpstr>
      <vt:lpstr>Plan</vt:lpstr>
      <vt:lpstr> Binarization technique( to be worked on)</vt:lpstr>
      <vt:lpstr>Software and Packages Used</vt:lpstr>
      <vt:lpstr>References</vt:lpstr>
      <vt:lpstr>Text book and Resources</vt:lpstr>
      <vt:lpstr>Scope</vt:lpstr>
      <vt:lpstr>Plan of publishing the work in journals/ conferences </vt:lpstr>
      <vt:lpstr>Time Line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Independent background and foreground Text Extraction using Python OpenCV</dc:title>
  <dc:subject>PowerPoint Templates</dc:subject>
  <dc:creator>AKHIL REDDY</dc:creator>
  <cp:lastModifiedBy>AKHIL REDDY</cp:lastModifiedBy>
  <cp:revision>16</cp:revision>
  <dcterms:created xsi:type="dcterms:W3CDTF">2015-08-27T17:57:55Z</dcterms:created>
  <dcterms:modified xsi:type="dcterms:W3CDTF">2015-08-28T05:56:15Z</dcterms:modified>
</cp:coreProperties>
</file>