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58" d="100"/>
          <a:sy n="58" d="100"/>
        </p:scale>
        <p:origin x="-1333"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CA15C064-DD44-4CAC-873E-2D1F54821676}" type="slidenum">
              <a:rPr kumimoji="0" lang="en-US" smtClean="0"/>
              <a:pPr eaLnBrk="1" latinLnBrk="0" hangingPunct="1"/>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CA15C064-DD44-4CAC-873E-2D1F54821676}"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fld id="{CA15C064-DD44-4CAC-873E-2D1F54821676}" type="slidenum">
              <a:rPr kumimoji="0" lang="en-US" smtClean="0"/>
              <a:pPr eaLnBrk="1" latinLnBrk="0" hangingPunct="1"/>
              <a:t>‹#›</a:t>
            </a:fld>
            <a:endParaRPr kumimoji="0"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29" name="Footer Placeholder 28"/>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3/12/2015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74CBEAF9-9E58-4CC8-A6FF-6DD8A58DEEA4}" type="datetimeFigureOut">
              <a:rPr lang="en-US" smtClean="0"/>
              <a:pPr algn="l" eaLnBrk="1" latinLnBrk="0" hangingPunct="1"/>
              <a:t>3/12/2015</a:t>
            </a:fld>
            <a:endParaRPr lang="en-US" dirty="0">
              <a:solidFill>
                <a:schemeClr val="accent1">
                  <a:shade val="7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dirty="0">
              <a:solidFill>
                <a:schemeClr val="accent1">
                  <a:shade val="75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A15C064-DD44-4CAC-873E-2D1F54821676}" type="slidenum">
              <a:rPr kumimoji="0" lang="en-US" smtClean="0"/>
              <a:pPr eaLnBrk="1" latinLnBrk="0" hangingPunct="1"/>
              <a:t>‹#›</a:t>
            </a:fld>
            <a:endParaRPr kumimoji="0" lang="en-US" dirty="0">
              <a:solidFill>
                <a:schemeClr val="accent1">
                  <a:shade val="75000"/>
                </a:scheme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tatistician" TargetMode="External"/><Relationship Id="rId2" Type="http://schemas.openxmlformats.org/officeDocument/2006/relationships/hyperlink" Target="http://en.wikipedia.org/wiki/Programming_language" TargetMode="External"/><Relationship Id="rId1" Type="http://schemas.openxmlformats.org/officeDocument/2006/relationships/slideLayout" Target="../slideLayouts/slideLayout2.xml"/><Relationship Id="rId6" Type="http://schemas.openxmlformats.org/officeDocument/2006/relationships/hyperlink" Target="http://en.wikipedia.org/wiki/Rexer's_Annual_Data_Miner_Survey" TargetMode="External"/><Relationship Id="rId5" Type="http://schemas.openxmlformats.org/officeDocument/2006/relationships/hyperlink" Target="http://en.wikipedia.org/wiki/Statistical_software" TargetMode="External"/><Relationship Id="rId4" Type="http://schemas.openxmlformats.org/officeDocument/2006/relationships/hyperlink" Target="http://en.wikipedia.org/wiki/Data_mi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2800" dirty="0" smtClean="0">
                <a:solidFill>
                  <a:srgbClr val="00B0F0"/>
                </a:solidFill>
              </a:rPr>
              <a:t>Indian General elections’14 Analysis in R</a:t>
            </a:r>
            <a:endParaRPr lang="te-IN" sz="2800" dirty="0">
              <a:solidFill>
                <a:srgbClr val="00B0F0"/>
              </a:solidFill>
            </a:endParaRPr>
          </a:p>
        </p:txBody>
      </p:sp>
      <p:sp>
        <p:nvSpPr>
          <p:cNvPr id="3" name="Subtitle 2"/>
          <p:cNvSpPr>
            <a:spLocks noGrp="1"/>
          </p:cNvSpPr>
          <p:nvPr>
            <p:ph type="subTitle" idx="1"/>
          </p:nvPr>
        </p:nvSpPr>
        <p:spPr/>
        <p:txBody>
          <a:bodyPr/>
          <a:lstStyle/>
          <a:p>
            <a:r>
              <a:rPr lang="en-GB" dirty="0" smtClean="0">
                <a:solidFill>
                  <a:srgbClr val="0070C0"/>
                </a:solidFill>
              </a:rPr>
              <a:t>Probability and its Applications</a:t>
            </a:r>
            <a:endParaRPr lang="te-IN"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32" y="692696"/>
            <a:ext cx="4826827" cy="3209840"/>
          </a:xfrm>
          <a:prstGeom prst="rect">
            <a:avLst/>
          </a:prstGeom>
        </p:spPr>
      </p:pic>
    </p:spTree>
    <p:extLst>
      <p:ext uri="{BB962C8B-B14F-4D97-AF65-F5344CB8AC3E}">
        <p14:creationId xmlns:p14="http://schemas.microsoft.com/office/powerpoint/2010/main" val="233402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te-IN" dirty="0"/>
          </a:p>
        </p:txBody>
      </p:sp>
      <p:sp>
        <p:nvSpPr>
          <p:cNvPr id="3" name="Content Placeholder 2"/>
          <p:cNvSpPr>
            <a:spLocks noGrp="1"/>
          </p:cNvSpPr>
          <p:nvPr>
            <p:ph idx="1"/>
          </p:nvPr>
        </p:nvSpPr>
        <p:spPr/>
        <p:txBody>
          <a:bodyPr>
            <a:normAutofit/>
          </a:bodyPr>
          <a:lstStyle/>
          <a:p>
            <a:pPr>
              <a:buFont typeface="Wingdings" pitchFamily="2" charset="2"/>
              <a:buChar char="v"/>
            </a:pPr>
            <a:r>
              <a:rPr lang="en-GB" sz="1800" b="1" dirty="0">
                <a:solidFill>
                  <a:schemeClr val="tx1"/>
                </a:solidFill>
              </a:rPr>
              <a:t>R</a:t>
            </a:r>
            <a:r>
              <a:rPr lang="en-GB" sz="1800" dirty="0">
                <a:solidFill>
                  <a:schemeClr val="tx1"/>
                </a:solidFill>
              </a:rPr>
              <a:t> is a </a:t>
            </a:r>
            <a:r>
              <a:rPr lang="en-GB" sz="1800" dirty="0">
                <a:solidFill>
                  <a:srgbClr val="00B050"/>
                </a:solidFill>
                <a:hlinkClick r:id="rId2" tooltip="Programming language"/>
              </a:rPr>
              <a:t>programming language</a:t>
            </a:r>
            <a:r>
              <a:rPr lang="en-GB" sz="1800" dirty="0">
                <a:solidFill>
                  <a:schemeClr val="tx1"/>
                </a:solidFill>
              </a:rPr>
              <a:t> and software environment for </a:t>
            </a:r>
            <a:r>
              <a:rPr lang="en-GB" sz="1800" dirty="0" smtClean="0">
                <a:solidFill>
                  <a:srgbClr val="00B050"/>
                </a:solidFill>
              </a:rPr>
              <a:t>statistical computing</a:t>
            </a:r>
            <a:r>
              <a:rPr lang="en-GB" sz="1800" dirty="0">
                <a:solidFill>
                  <a:srgbClr val="00B050"/>
                </a:solidFill>
              </a:rPr>
              <a:t> and graphics</a:t>
            </a:r>
            <a:r>
              <a:rPr lang="en-GB" sz="1800" dirty="0">
                <a:solidFill>
                  <a:schemeClr val="tx1"/>
                </a:solidFill>
              </a:rPr>
              <a:t>. The R language is widely used among </a:t>
            </a:r>
            <a:r>
              <a:rPr lang="en-GB" sz="1800" dirty="0">
                <a:solidFill>
                  <a:schemeClr val="tx1"/>
                </a:solidFill>
                <a:hlinkClick r:id="rId3" tooltip="Statistician"/>
              </a:rPr>
              <a:t>statisticians</a:t>
            </a:r>
            <a:r>
              <a:rPr lang="en-GB" sz="1800" dirty="0">
                <a:solidFill>
                  <a:schemeClr val="tx1"/>
                </a:solidFill>
              </a:rPr>
              <a:t> and </a:t>
            </a:r>
            <a:r>
              <a:rPr lang="en-GB" sz="1800" dirty="0">
                <a:solidFill>
                  <a:schemeClr val="tx1"/>
                </a:solidFill>
                <a:hlinkClick r:id="rId4" tooltip="Data mining"/>
              </a:rPr>
              <a:t>data miners</a:t>
            </a:r>
            <a:r>
              <a:rPr lang="en-GB" sz="1800" dirty="0">
                <a:solidFill>
                  <a:schemeClr val="tx1"/>
                </a:solidFill>
              </a:rPr>
              <a:t> for developing </a:t>
            </a:r>
            <a:r>
              <a:rPr lang="en-GB" sz="1800" dirty="0">
                <a:solidFill>
                  <a:schemeClr val="tx1"/>
                </a:solidFill>
                <a:hlinkClick r:id="rId5" tooltip="Statistical software"/>
              </a:rPr>
              <a:t>statistical </a:t>
            </a:r>
            <a:r>
              <a:rPr lang="en-GB" sz="1800" dirty="0" smtClean="0">
                <a:solidFill>
                  <a:schemeClr val="tx1"/>
                </a:solidFill>
                <a:hlinkClick r:id="rId5" tooltip="Statistical software"/>
              </a:rPr>
              <a:t>software</a:t>
            </a:r>
            <a:r>
              <a:rPr lang="en-GB" sz="1800" dirty="0">
                <a:solidFill>
                  <a:schemeClr val="tx1"/>
                </a:solidFill>
              </a:rPr>
              <a:t> and data </a:t>
            </a:r>
            <a:r>
              <a:rPr lang="en-GB" sz="1800" dirty="0" smtClean="0">
                <a:solidFill>
                  <a:schemeClr val="tx1"/>
                </a:solidFill>
              </a:rPr>
              <a:t>analysis. </a:t>
            </a:r>
            <a:r>
              <a:rPr lang="en-GB" sz="1800" dirty="0" smtClean="0">
                <a:solidFill>
                  <a:srgbClr val="00B050"/>
                </a:solidFill>
              </a:rPr>
              <a:t>Polls</a:t>
            </a:r>
            <a:r>
              <a:rPr lang="en-GB" sz="1800" dirty="0" smtClean="0">
                <a:solidFill>
                  <a:schemeClr val="tx1"/>
                </a:solidFill>
              </a:rPr>
              <a:t>,</a:t>
            </a:r>
            <a:r>
              <a:rPr lang="en-GB" sz="1800" dirty="0">
                <a:solidFill>
                  <a:schemeClr val="tx1"/>
                </a:solidFill>
              </a:rPr>
              <a:t> </a:t>
            </a:r>
            <a:r>
              <a:rPr lang="en-GB" sz="1800" dirty="0">
                <a:solidFill>
                  <a:schemeClr val="tx1"/>
                </a:solidFill>
                <a:hlinkClick r:id="rId6" tooltip="Rexer's Annual Data Miner Survey"/>
              </a:rPr>
              <a:t>surveys of data miners</a:t>
            </a:r>
            <a:r>
              <a:rPr lang="en-GB" sz="1800" dirty="0">
                <a:solidFill>
                  <a:schemeClr val="tx1"/>
                </a:solidFill>
              </a:rPr>
              <a:t>, and studies of scholarly literature </a:t>
            </a:r>
            <a:r>
              <a:rPr lang="en-GB" sz="1800" dirty="0" smtClean="0">
                <a:solidFill>
                  <a:schemeClr val="tx1"/>
                </a:solidFill>
              </a:rPr>
              <a:t>databases' </a:t>
            </a:r>
            <a:r>
              <a:rPr lang="en-GB" sz="1800" dirty="0">
                <a:solidFill>
                  <a:schemeClr val="tx1"/>
                </a:solidFill>
              </a:rPr>
              <a:t>provides a wide variety of statistical (linear and nonlinear modelling, classical statistical tests, time-series analysis, classification, clustering, …) and graphical techniques, and is highly extensible. </a:t>
            </a:r>
            <a:endParaRPr lang="en-GB" sz="1800" dirty="0" smtClean="0">
              <a:solidFill>
                <a:schemeClr val="tx1"/>
              </a:solidFill>
            </a:endParaRPr>
          </a:p>
          <a:p>
            <a:pPr>
              <a:buFont typeface="Wingdings" pitchFamily="2" charset="2"/>
              <a:buChar char="v"/>
            </a:pPr>
            <a:endParaRPr lang="en-GB" sz="1800" dirty="0" smtClean="0">
              <a:solidFill>
                <a:schemeClr val="tx1"/>
              </a:solidFill>
            </a:endParaRPr>
          </a:p>
          <a:p>
            <a:pPr>
              <a:buFont typeface="Wingdings" pitchFamily="2" charset="2"/>
              <a:buChar char="v"/>
            </a:pPr>
            <a:r>
              <a:rPr lang="en-GB" sz="1800" dirty="0" smtClean="0">
                <a:solidFill>
                  <a:schemeClr val="tx1"/>
                </a:solidFill>
              </a:rPr>
              <a:t>Election Process involves a wide study of factors, how each demographic features in Indian scenario are effecting elections and many more…So as we go on dealing with different aspects we will be in need of certain measure which will best fits to make a conclusion. It may be </a:t>
            </a:r>
            <a:r>
              <a:rPr lang="en-GB" sz="1800" dirty="0" smtClean="0">
                <a:solidFill>
                  <a:srgbClr val="00B050"/>
                </a:solidFill>
              </a:rPr>
              <a:t>religious factor , Development agenda , caste</a:t>
            </a:r>
            <a:r>
              <a:rPr lang="en-GB" sz="1800" dirty="0" smtClean="0">
                <a:solidFill>
                  <a:schemeClr val="tx1"/>
                </a:solidFill>
              </a:rPr>
              <a:t> etc.. To make a good conclusion from data we need a proper Statistical analysis to make a conclusion. So we make use of </a:t>
            </a:r>
            <a:r>
              <a:rPr lang="en-GB" sz="1800" dirty="0" smtClean="0">
                <a:solidFill>
                  <a:srgbClr val="00B050"/>
                </a:solidFill>
              </a:rPr>
              <a:t>good Statistical tool </a:t>
            </a:r>
            <a:r>
              <a:rPr lang="en-GB" sz="1800" dirty="0" smtClean="0">
                <a:solidFill>
                  <a:schemeClr val="tx1"/>
                </a:solidFill>
              </a:rPr>
              <a:t>like R to analyse data with our </a:t>
            </a:r>
            <a:r>
              <a:rPr lang="en-GB" sz="1800" dirty="0" smtClean="0">
                <a:solidFill>
                  <a:srgbClr val="00B050"/>
                </a:solidFill>
              </a:rPr>
              <a:t>statistical formula </a:t>
            </a:r>
            <a:r>
              <a:rPr lang="en-GB" sz="1800" dirty="0" smtClean="0">
                <a:solidFill>
                  <a:schemeClr val="tx1"/>
                </a:solidFill>
              </a:rPr>
              <a:t>and make a comment on it.</a:t>
            </a:r>
          </a:p>
          <a:p>
            <a:pPr marL="0" indent="0">
              <a:buNone/>
            </a:pPr>
            <a:endParaRPr lang="te-IN" sz="1800" dirty="0">
              <a:solidFill>
                <a:schemeClr val="tx1"/>
              </a:solidFill>
            </a:endParaRPr>
          </a:p>
        </p:txBody>
      </p:sp>
    </p:spTree>
    <p:extLst>
      <p:ext uri="{BB962C8B-B14F-4D97-AF65-F5344CB8AC3E}">
        <p14:creationId xmlns:p14="http://schemas.microsoft.com/office/powerpoint/2010/main" val="200066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Miscellaneous  Statistics </a:t>
            </a:r>
            <a:endParaRPr lang="te-IN" dirty="0"/>
          </a:p>
        </p:txBody>
      </p:sp>
      <p:sp>
        <p:nvSpPr>
          <p:cNvPr id="3" name="Content Placeholder 2"/>
          <p:cNvSpPr>
            <a:spLocks noGrp="1"/>
          </p:cNvSpPr>
          <p:nvPr>
            <p:ph idx="1"/>
          </p:nvPr>
        </p:nvSpPr>
        <p:spPr/>
        <p:txBody>
          <a:bodyPr/>
          <a:lstStyle/>
          <a:p>
            <a:pPr>
              <a:buFont typeface="Wingdings" pitchFamily="2" charset="2"/>
              <a:buChar char="§"/>
            </a:pPr>
            <a:r>
              <a:rPr lang="en-GB" sz="1600" dirty="0">
                <a:solidFill>
                  <a:schemeClr val="tx1"/>
                </a:solidFill>
              </a:rPr>
              <a:t>Charts of Male/Female Vote Percentage &amp; Number of Electors/PC for General Elections (1951 to </a:t>
            </a:r>
            <a:r>
              <a:rPr lang="en-GB" sz="1600" dirty="0" smtClean="0">
                <a:solidFill>
                  <a:schemeClr val="tx1"/>
                </a:solidFill>
              </a:rPr>
              <a:t>2014)</a:t>
            </a:r>
          </a:p>
          <a:p>
            <a:pPr>
              <a:buFont typeface="Wingdings" pitchFamily="2" charset="2"/>
              <a:buChar char="§"/>
            </a:pPr>
            <a:r>
              <a:rPr lang="en-GB" sz="1600" dirty="0">
                <a:solidFill>
                  <a:schemeClr val="tx1"/>
                </a:solidFill>
              </a:rPr>
              <a:t>Political Parties - Organisation Election, Contribution Reports, Expense </a:t>
            </a:r>
            <a:r>
              <a:rPr lang="en-GB" sz="1600" dirty="0" smtClean="0">
                <a:solidFill>
                  <a:schemeClr val="tx1"/>
                </a:solidFill>
              </a:rPr>
              <a:t>Reports Analysis</a:t>
            </a:r>
            <a:r>
              <a:rPr lang="en-GB" sz="1600" dirty="0">
                <a:solidFill>
                  <a:schemeClr val="tx1"/>
                </a:solidFill>
              </a:rPr>
              <a:t> </a:t>
            </a:r>
          </a:p>
          <a:p>
            <a:pPr>
              <a:buFont typeface="Wingdings" pitchFamily="2" charset="2"/>
              <a:buChar char="§"/>
            </a:pPr>
            <a:r>
              <a:rPr lang="en-GB" sz="1600" dirty="0">
                <a:solidFill>
                  <a:schemeClr val="tx1"/>
                </a:solidFill>
              </a:rPr>
              <a:t>Votes Polled in favour of Winner as Percentage of Electors/Voters </a:t>
            </a:r>
            <a:r>
              <a:rPr lang="en-GB" sz="1600" dirty="0" smtClean="0">
                <a:solidFill>
                  <a:schemeClr val="tx1"/>
                </a:solidFill>
              </a:rPr>
              <a:t>(each State wise)</a:t>
            </a:r>
          </a:p>
          <a:p>
            <a:pPr>
              <a:buFont typeface="Wingdings" pitchFamily="2" charset="2"/>
              <a:buChar char="§"/>
            </a:pPr>
            <a:r>
              <a:rPr lang="en-GB" sz="1600" dirty="0">
                <a:solidFill>
                  <a:schemeClr val="tx1"/>
                </a:solidFill>
              </a:rPr>
              <a:t>Number of Polling </a:t>
            </a:r>
            <a:r>
              <a:rPr lang="en-GB" sz="1600" dirty="0" smtClean="0">
                <a:solidFill>
                  <a:schemeClr val="tx1"/>
                </a:solidFill>
              </a:rPr>
              <a:t>Stations (State wise)</a:t>
            </a:r>
          </a:p>
          <a:p>
            <a:pPr>
              <a:buFont typeface="Wingdings" pitchFamily="2" charset="2"/>
              <a:buChar char="§"/>
            </a:pPr>
            <a:r>
              <a:rPr lang="en-GB" sz="1600" dirty="0">
                <a:solidFill>
                  <a:schemeClr val="tx1"/>
                </a:solidFill>
              </a:rPr>
              <a:t>Electoral Rolls </a:t>
            </a:r>
            <a:r>
              <a:rPr lang="en-GB" sz="1600" dirty="0" smtClean="0">
                <a:solidFill>
                  <a:schemeClr val="tx1"/>
                </a:solidFill>
              </a:rPr>
              <a:t>Data ( Gender )</a:t>
            </a:r>
          </a:p>
          <a:p>
            <a:pPr>
              <a:buFont typeface="Wingdings" pitchFamily="2" charset="2"/>
              <a:buChar char="§"/>
            </a:pPr>
            <a:r>
              <a:rPr lang="en-GB" sz="1600" dirty="0">
                <a:solidFill>
                  <a:schemeClr val="tx1"/>
                </a:solidFill>
              </a:rPr>
              <a:t>Turnout Lok Sabha Elections - </a:t>
            </a:r>
            <a:r>
              <a:rPr lang="en-GB" sz="1600" dirty="0" smtClean="0">
                <a:solidFill>
                  <a:schemeClr val="tx1"/>
                </a:solidFill>
              </a:rPr>
              <a:t>1952-2014</a:t>
            </a:r>
            <a:endParaRPr lang="en-GB" sz="1600" dirty="0">
              <a:solidFill>
                <a:schemeClr val="tx1"/>
              </a:solidFill>
            </a:endParaRPr>
          </a:p>
          <a:p>
            <a:pPr>
              <a:buFont typeface="Wingdings" pitchFamily="2" charset="2"/>
              <a:buChar char="§"/>
            </a:pPr>
            <a:r>
              <a:rPr lang="en-GB" sz="1600" dirty="0">
                <a:solidFill>
                  <a:schemeClr val="tx1"/>
                </a:solidFill>
              </a:rPr>
              <a:t>Lok Sabha Election </a:t>
            </a:r>
            <a:r>
              <a:rPr lang="en-GB" sz="1600" dirty="0" smtClean="0">
                <a:solidFill>
                  <a:schemeClr val="tx1"/>
                </a:solidFill>
              </a:rPr>
              <a:t>Expenditure ( Party Wise )</a:t>
            </a:r>
          </a:p>
          <a:p>
            <a:pPr>
              <a:buFont typeface="Wingdings" pitchFamily="2" charset="2"/>
              <a:buChar char="§"/>
            </a:pPr>
            <a:r>
              <a:rPr lang="en-GB" sz="1600" dirty="0" smtClean="0">
                <a:solidFill>
                  <a:schemeClr val="tx1"/>
                </a:solidFill>
              </a:rPr>
              <a:t>Factors analysis in a constituency of General Elections ( Lok sabha ) in a state(like Tamil Nadu )</a:t>
            </a:r>
          </a:p>
          <a:p>
            <a:pPr>
              <a:buFont typeface="Wingdings" pitchFamily="2" charset="2"/>
              <a:buChar char="§"/>
            </a:pPr>
            <a:r>
              <a:rPr lang="en-GB" sz="1600" dirty="0" smtClean="0">
                <a:solidFill>
                  <a:schemeClr val="tx1"/>
                </a:solidFill>
              </a:rPr>
              <a:t>Exit Polls analysis </a:t>
            </a:r>
          </a:p>
          <a:p>
            <a:pPr>
              <a:buFont typeface="Wingdings" pitchFamily="2" charset="2"/>
              <a:buChar char="§"/>
            </a:pPr>
            <a:r>
              <a:rPr lang="en-GB" sz="1600" dirty="0" smtClean="0">
                <a:solidFill>
                  <a:schemeClr val="tx1"/>
                </a:solidFill>
              </a:rPr>
              <a:t>Extending data from Small sample of Poll to large Sample of Poll</a:t>
            </a:r>
          </a:p>
          <a:p>
            <a:pPr>
              <a:buFont typeface="Wingdings" pitchFamily="2" charset="2"/>
              <a:buChar char="§"/>
            </a:pPr>
            <a:r>
              <a:rPr lang="en-GB" sz="1600" dirty="0" smtClean="0">
                <a:solidFill>
                  <a:schemeClr val="tx1"/>
                </a:solidFill>
              </a:rPr>
              <a:t>Various Tests of Statistics</a:t>
            </a:r>
          </a:p>
          <a:p>
            <a:pPr>
              <a:buFont typeface="Wingdings" pitchFamily="2" charset="2"/>
              <a:buChar char="§"/>
            </a:pPr>
            <a:endParaRPr lang="en-GB" sz="1600" dirty="0" smtClean="0">
              <a:solidFill>
                <a:schemeClr val="tx1"/>
              </a:solidFill>
            </a:endParaRPr>
          </a:p>
          <a:p>
            <a:pPr>
              <a:buFont typeface="Wingdings" pitchFamily="2" charset="2"/>
              <a:buChar char="§"/>
            </a:pPr>
            <a:endParaRPr lang="en-GB" sz="1600" dirty="0" smtClean="0"/>
          </a:p>
          <a:p>
            <a:pPr>
              <a:buFont typeface="Wingdings" pitchFamily="2" charset="2"/>
              <a:buChar char="§"/>
            </a:pPr>
            <a:endParaRPr lang="en-GB" sz="1600" dirty="0"/>
          </a:p>
          <a:p>
            <a:pPr>
              <a:buFont typeface="Wingdings" pitchFamily="2" charset="2"/>
              <a:buChar char="§"/>
            </a:pPr>
            <a:endParaRPr lang="en-GB" sz="1600" dirty="0"/>
          </a:p>
          <a:p>
            <a:pPr>
              <a:buFont typeface="Wingdings" pitchFamily="2" charset="2"/>
              <a:buChar char="§"/>
            </a:pPr>
            <a:endParaRPr lang="en-GB" sz="1600" dirty="0"/>
          </a:p>
          <a:p>
            <a:pPr>
              <a:buFont typeface="Wingdings" pitchFamily="2" charset="2"/>
              <a:buChar char="§"/>
            </a:pPr>
            <a:endParaRPr lang="en-GB" sz="1600" dirty="0"/>
          </a:p>
          <a:p>
            <a:pPr>
              <a:buFont typeface="Wingdings" pitchFamily="2" charset="2"/>
              <a:buChar char="§"/>
            </a:pPr>
            <a:endParaRPr lang="en-GB" sz="1600" dirty="0">
              <a:solidFill>
                <a:srgbClr val="FF0000"/>
              </a:solidFill>
            </a:endParaRPr>
          </a:p>
          <a:p>
            <a:pPr>
              <a:buFont typeface="Wingdings" pitchFamily="2" charset="2"/>
              <a:buChar char="§"/>
            </a:pPr>
            <a:endParaRPr lang="te-IN" dirty="0"/>
          </a:p>
        </p:txBody>
      </p:sp>
    </p:spTree>
    <p:extLst>
      <p:ext uri="{BB962C8B-B14F-4D97-AF65-F5344CB8AC3E}">
        <p14:creationId xmlns:p14="http://schemas.microsoft.com/office/powerpoint/2010/main" val="136319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6" dur="500"/>
                                        <p:tgtEl>
                                          <p:spTgt spid="3">
                                            <p:txEl>
                                              <p:pRg st="7" end="7"/>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VARIOUS  PLOTS IN R</a:t>
            </a:r>
            <a:endParaRPr lang="te-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390" y="1124744"/>
            <a:ext cx="4454162" cy="23042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052737"/>
            <a:ext cx="3838575" cy="23762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390" y="3429001"/>
            <a:ext cx="4478989" cy="201622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7730" y="3429001"/>
            <a:ext cx="3830877" cy="201622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391" y="5445224"/>
            <a:ext cx="8295216" cy="1048532"/>
          </a:xfrm>
          <a:prstGeom prst="rect">
            <a:avLst/>
          </a:prstGeom>
        </p:spPr>
      </p:pic>
    </p:spTree>
    <p:extLst>
      <p:ext uri="{BB962C8B-B14F-4D97-AF65-F5344CB8AC3E}">
        <p14:creationId xmlns:p14="http://schemas.microsoft.com/office/powerpoint/2010/main" val="2140399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VARIOUS  PLOTS IN R</a:t>
            </a:r>
            <a:endParaRPr lang="te-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745" y="1061723"/>
            <a:ext cx="4041662" cy="28745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5" y="1052736"/>
            <a:ext cx="4427984" cy="282145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874192"/>
            <a:ext cx="4176463" cy="283681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9" y="3874193"/>
            <a:ext cx="4283970" cy="2836817"/>
          </a:xfrm>
          <a:prstGeom prst="rect">
            <a:avLst/>
          </a:prstGeom>
        </p:spPr>
      </p:pic>
    </p:spTree>
    <p:extLst>
      <p:ext uri="{BB962C8B-B14F-4D97-AF65-F5344CB8AC3E}">
        <p14:creationId xmlns:p14="http://schemas.microsoft.com/office/powerpoint/2010/main" val="1442385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VARIOUS  PLOTS IN R</a:t>
            </a:r>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3" y="1124744"/>
            <a:ext cx="4464496" cy="302433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270" y="1124744"/>
            <a:ext cx="4656730" cy="30243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3" y="4149080"/>
            <a:ext cx="1475934" cy="263729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5446" y="4149080"/>
            <a:ext cx="2577078" cy="263729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1960" y="4149080"/>
            <a:ext cx="1995408" cy="263729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7368" y="4149080"/>
            <a:ext cx="2936632" cy="2637292"/>
          </a:xfrm>
          <a:prstGeom prst="rect">
            <a:avLst/>
          </a:prstGeom>
        </p:spPr>
      </p:pic>
    </p:spTree>
    <p:extLst>
      <p:ext uri="{BB962C8B-B14F-4D97-AF65-F5344CB8AC3E}">
        <p14:creationId xmlns:p14="http://schemas.microsoft.com/office/powerpoint/2010/main" val="1736489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 CAN ANALYSE..?</a:t>
            </a:r>
            <a:endParaRPr lang="te-IN" dirty="0"/>
          </a:p>
        </p:txBody>
      </p:sp>
      <p:sp>
        <p:nvSpPr>
          <p:cNvPr id="3" name="Content Placeholder 2"/>
          <p:cNvSpPr>
            <a:spLocks noGrp="1"/>
          </p:cNvSpPr>
          <p:nvPr>
            <p:ph idx="1"/>
          </p:nvPr>
        </p:nvSpPr>
        <p:spPr/>
        <p:txBody>
          <a:bodyPr>
            <a:normAutofit lnSpcReduction="10000"/>
          </a:bodyPr>
          <a:lstStyle/>
          <a:p>
            <a:r>
              <a:rPr lang="en-GB" sz="2800" dirty="0" smtClean="0"/>
              <a:t>If we have a certain data in </a:t>
            </a:r>
            <a:r>
              <a:rPr lang="en-GB" sz="2800" dirty="0" smtClean="0">
                <a:solidFill>
                  <a:srgbClr val="FF0000"/>
                </a:solidFill>
              </a:rPr>
              <a:t>‘.ODT’ </a:t>
            </a:r>
            <a:r>
              <a:rPr lang="en-GB" sz="2800" dirty="0" smtClean="0"/>
              <a:t>format or in </a:t>
            </a:r>
            <a:r>
              <a:rPr lang="en-GB" sz="2800" dirty="0" smtClean="0">
                <a:solidFill>
                  <a:srgbClr val="FF0000"/>
                </a:solidFill>
              </a:rPr>
              <a:t>excel file</a:t>
            </a:r>
            <a:r>
              <a:rPr lang="en-GB" sz="2800" dirty="0" smtClean="0"/>
              <a:t>. We </a:t>
            </a:r>
            <a:r>
              <a:rPr lang="en-GB" sz="2800" dirty="0"/>
              <a:t>can generate  </a:t>
            </a:r>
            <a:r>
              <a:rPr lang="en-GB" sz="2800" dirty="0" smtClean="0"/>
              <a:t>moment generating  </a:t>
            </a:r>
            <a:r>
              <a:rPr lang="en-GB" sz="2800" dirty="0"/>
              <a:t>function ,</a:t>
            </a:r>
            <a:r>
              <a:rPr lang="en-GB" sz="2800" dirty="0" smtClean="0"/>
              <a:t> </a:t>
            </a:r>
            <a:r>
              <a:rPr lang="en-GB" sz="2800" dirty="0"/>
              <a:t>characteristic  </a:t>
            </a:r>
            <a:r>
              <a:rPr lang="en-GB" sz="2800" dirty="0" smtClean="0"/>
              <a:t>function and  </a:t>
            </a:r>
            <a:r>
              <a:rPr lang="en-GB" sz="2800" dirty="0"/>
              <a:t>joint </a:t>
            </a:r>
            <a:r>
              <a:rPr lang="en-GB" sz="2800" dirty="0" smtClean="0"/>
              <a:t>distribution function and analyse it in R.</a:t>
            </a:r>
          </a:p>
          <a:p>
            <a:r>
              <a:rPr lang="en-GB" sz="2800" dirty="0" smtClean="0"/>
              <a:t>If we give data .We can code in R to get general summary like mean , variance , Highest and lowest values etc.. From that we can generate required function accordingly.</a:t>
            </a:r>
          </a:p>
          <a:p>
            <a:r>
              <a:rPr lang="en-GB" sz="2800" dirty="0" smtClean="0"/>
              <a:t>Further we can get general distribution curves like Gamma , Binomial ,Poisson  etc.. From Data or Compare with general distributions like Normal etc..</a:t>
            </a:r>
            <a:endParaRPr lang="te-IN" sz="2800" dirty="0"/>
          </a:p>
        </p:txBody>
      </p:sp>
    </p:spTree>
    <p:extLst>
      <p:ext uri="{BB962C8B-B14F-4D97-AF65-F5344CB8AC3E}">
        <p14:creationId xmlns:p14="http://schemas.microsoft.com/office/powerpoint/2010/main" val="147527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FURTHUR Direct Analysis in Statistics</a:t>
            </a:r>
            <a:endParaRPr lang="te-IN" dirty="0"/>
          </a:p>
        </p:txBody>
      </p:sp>
      <p:sp>
        <p:nvSpPr>
          <p:cNvPr id="3" name="Content Placeholder 2"/>
          <p:cNvSpPr>
            <a:spLocks noGrp="1"/>
          </p:cNvSpPr>
          <p:nvPr>
            <p:ph idx="1"/>
          </p:nvPr>
        </p:nvSpPr>
        <p:spPr/>
        <p:txBody>
          <a:bodyPr/>
          <a:lstStyle/>
          <a:p>
            <a:pPr>
              <a:buFont typeface="Wingdings" pitchFamily="2" charset="2"/>
              <a:buChar char="q"/>
            </a:pPr>
            <a:r>
              <a:rPr lang="en-GB" dirty="0"/>
              <a:t>Testing of hypothesis </a:t>
            </a:r>
            <a:endParaRPr lang="en-GB" dirty="0" smtClean="0"/>
          </a:p>
          <a:p>
            <a:pPr>
              <a:buFont typeface="Wingdings" pitchFamily="2" charset="2"/>
              <a:buChar char="§"/>
            </a:pPr>
            <a:r>
              <a:rPr lang="en-GB" dirty="0" smtClean="0"/>
              <a:t>T-test </a:t>
            </a:r>
            <a:endParaRPr lang="en-GB" dirty="0"/>
          </a:p>
          <a:p>
            <a:pPr>
              <a:buFont typeface="Wingdings" pitchFamily="2" charset="2"/>
              <a:buChar char="§"/>
            </a:pPr>
            <a:r>
              <a:rPr lang="en-GB" dirty="0" smtClean="0"/>
              <a:t>F-test</a:t>
            </a:r>
          </a:p>
          <a:p>
            <a:pPr>
              <a:buFont typeface="Wingdings" pitchFamily="2" charset="2"/>
              <a:buChar char="§"/>
            </a:pPr>
            <a:r>
              <a:rPr lang="en-GB" dirty="0" smtClean="0"/>
              <a:t>Chi-square test</a:t>
            </a:r>
          </a:p>
          <a:p>
            <a:pPr>
              <a:buFont typeface="Wingdings" pitchFamily="2" charset="2"/>
              <a:buChar char="q"/>
            </a:pPr>
            <a:r>
              <a:rPr lang="en-GB" dirty="0"/>
              <a:t>Reliability </a:t>
            </a:r>
            <a:endParaRPr lang="te-IN" dirty="0"/>
          </a:p>
        </p:txBody>
      </p:sp>
    </p:spTree>
    <p:extLst>
      <p:ext uri="{BB962C8B-B14F-4D97-AF65-F5344CB8AC3E}">
        <p14:creationId xmlns:p14="http://schemas.microsoft.com/office/powerpoint/2010/main" val="2757026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4414" r="4414"/>
          <a:stretch>
            <a:fillRect/>
          </a:stretch>
        </p:blipFill>
        <p:spPr>
          <a:xfrm>
            <a:off x="1979712" y="620688"/>
            <a:ext cx="5029200" cy="3657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2"/>
          <p:cNvSpPr>
            <a:spLocks noGrp="1"/>
          </p:cNvSpPr>
          <p:nvPr>
            <p:ph type="title"/>
          </p:nvPr>
        </p:nvSpPr>
        <p:spPr>
          <a:xfrm>
            <a:off x="4716016" y="6021288"/>
            <a:ext cx="5867400" cy="522288"/>
          </a:xfrm>
        </p:spPr>
        <p:txBody>
          <a:bodyPr>
            <a:normAutofit fontScale="90000"/>
          </a:bodyPr>
          <a:lstStyle/>
          <a:p>
            <a:r>
              <a:rPr lang="en-GB" dirty="0" smtClean="0"/>
              <a:t>Marla   Akhil  reddy</a:t>
            </a:r>
            <a:r>
              <a:rPr lang="en-GB" dirty="0"/>
              <a:t> </a:t>
            </a:r>
            <a:r>
              <a:rPr lang="en-GB" dirty="0" smtClean="0"/>
              <a:t>( 13bce1078 )</a:t>
            </a:r>
            <a:br>
              <a:rPr lang="en-GB" dirty="0" smtClean="0"/>
            </a:br>
            <a:r>
              <a:rPr lang="en-GB" dirty="0" smtClean="0"/>
              <a:t/>
            </a:r>
            <a:br>
              <a:rPr lang="en-GB" dirty="0" smtClean="0"/>
            </a:br>
            <a:r>
              <a:rPr lang="en-GB" dirty="0" smtClean="0"/>
              <a:t>jagmohan Singh ( 13bce1056 )</a:t>
            </a:r>
            <a:endParaRPr lang="te-IN" dirty="0"/>
          </a:p>
        </p:txBody>
      </p:sp>
    </p:spTree>
    <p:extLst>
      <p:ext uri="{BB962C8B-B14F-4D97-AF65-F5344CB8AC3E}">
        <p14:creationId xmlns:p14="http://schemas.microsoft.com/office/powerpoint/2010/main" val="19378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80</TotalTime>
  <Words>174</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Trek</vt:lpstr>
      <vt:lpstr>Indian General elections’14 Analysis in R</vt:lpstr>
      <vt:lpstr>ABSTRACT</vt:lpstr>
      <vt:lpstr>Miscellaneous  Statistics </vt:lpstr>
      <vt:lpstr>VARIOUS  PLOTS IN R</vt:lpstr>
      <vt:lpstr>VARIOUS  PLOTS IN R</vt:lpstr>
      <vt:lpstr>VARIOUS  PLOTS IN R</vt:lpstr>
      <vt:lpstr>WHAT WE CAN ANALYSE..?</vt:lpstr>
      <vt:lpstr>FURTHUR Direct Analysis in Statistics</vt:lpstr>
      <vt:lpstr>Marla   Akhil  reddy ( 13bce1078 )  jagmohan Singh ( 13bce1056 )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General elections’14 Analysis in R</dc:title>
  <dc:creator>AKHIL REDDY</dc:creator>
  <cp:lastModifiedBy>AKHIL REDDY</cp:lastModifiedBy>
  <cp:revision>10</cp:revision>
  <dcterms:created xsi:type="dcterms:W3CDTF">2015-03-11T16:09:00Z</dcterms:created>
  <dcterms:modified xsi:type="dcterms:W3CDTF">2015-03-12T18:40:44Z</dcterms:modified>
</cp:coreProperties>
</file>