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79" r:id="rId5"/>
    <p:sldId id="259" r:id="rId6"/>
    <p:sldId id="263" r:id="rId7"/>
    <p:sldId id="264" r:id="rId8"/>
    <p:sldId id="260" r:id="rId9"/>
    <p:sldId id="261" r:id="rId10"/>
    <p:sldId id="293" r:id="rId11"/>
    <p:sldId id="268" r:id="rId12"/>
    <p:sldId id="265" r:id="rId13"/>
    <p:sldId id="266" r:id="rId14"/>
    <p:sldId id="267" r:id="rId15"/>
    <p:sldId id="269" r:id="rId16"/>
    <p:sldId id="270" r:id="rId17"/>
    <p:sldId id="271" r:id="rId18"/>
    <p:sldId id="272" r:id="rId19"/>
    <p:sldId id="273" r:id="rId20"/>
    <p:sldId id="278" r:id="rId21"/>
    <p:sldId id="280" r:id="rId22"/>
    <p:sldId id="281" r:id="rId23"/>
    <p:sldId id="274" r:id="rId24"/>
    <p:sldId id="276" r:id="rId25"/>
    <p:sldId id="275" r:id="rId26"/>
    <p:sldId id="277" r:id="rId27"/>
    <p:sldId id="282" r:id="rId28"/>
    <p:sldId id="283" r:id="rId29"/>
    <p:sldId id="284" r:id="rId30"/>
    <p:sldId id="285" r:id="rId31"/>
    <p:sldId id="286" r:id="rId32"/>
    <p:sldId id="287" r:id="rId33"/>
    <p:sldId id="288" r:id="rId34"/>
    <p:sldId id="289" r:id="rId35"/>
    <p:sldId id="290" r:id="rId36"/>
    <p:sldId id="291" r:id="rId37"/>
    <p:sldId id="292" r:id="rId38"/>
    <p:sldId id="26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58" d="100"/>
          <a:sy n="58" d="100"/>
        </p:scale>
        <p:origin x="-1333"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e-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DA922-99B7-4145-95A3-FC9C8666E0AC}" type="datetimeFigureOut">
              <a:rPr lang="te-IN" smtClean="0"/>
              <a:t>03-05-15</a:t>
            </a:fld>
            <a:endParaRPr lang="te-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e-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e-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e-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FDD73-F8C5-4E98-B6E5-C99859E400AA}" type="slidenum">
              <a:rPr lang="te-IN" smtClean="0"/>
              <a:t>‹#›</a:t>
            </a:fld>
            <a:endParaRPr lang="te-IN"/>
          </a:p>
        </p:txBody>
      </p:sp>
    </p:spTree>
    <p:extLst>
      <p:ext uri="{BB962C8B-B14F-4D97-AF65-F5344CB8AC3E}">
        <p14:creationId xmlns:p14="http://schemas.microsoft.com/office/powerpoint/2010/main" val="3819764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eaLnBrk="1" latinLnBrk="0" hangingPunct="1"/>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5/3/2015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eaLnBrk="1" latinLnBrk="0" hangingPunct="1"/>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5/3/2015</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eaLnBrk="1" latinLnBrk="0" hangingPunct="1"/>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tatistic-on-air.blogspot.in/2009/07/two-sample-z-test.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tatistic-on-air.blogspot.in/2009/07/one-sample-z-test.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tatistician"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Rexer's_Annual_Data_Miner_Survey" TargetMode="External"/><Relationship Id="rId5" Type="http://schemas.openxmlformats.org/officeDocument/2006/relationships/hyperlink" Target="http://en.wikipedia.org/wiki/Statistical_software" TargetMode="External"/><Relationship Id="rId4" Type="http://schemas.openxmlformats.org/officeDocument/2006/relationships/hyperlink" Target="http://en.wikipedia.org/wiki/Data_mi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tatistic-on-air.blogspot.in/2009/07/one-sample-students-t-test.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tatistic-on-air.blogspot.in/2009/07/two-sample-students-t-test-2.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2800" dirty="0" smtClean="0">
                <a:solidFill>
                  <a:srgbClr val="00B0F0"/>
                </a:solidFill>
              </a:rPr>
              <a:t>Probability Analysis in R</a:t>
            </a:r>
            <a:endParaRPr lang="te-IN" sz="2800" dirty="0">
              <a:solidFill>
                <a:srgbClr val="00B0F0"/>
              </a:solidFill>
            </a:endParaRPr>
          </a:p>
        </p:txBody>
      </p:sp>
      <p:sp>
        <p:nvSpPr>
          <p:cNvPr id="3" name="Subtitle 2"/>
          <p:cNvSpPr>
            <a:spLocks noGrp="1"/>
          </p:cNvSpPr>
          <p:nvPr>
            <p:ph type="subTitle" idx="1"/>
          </p:nvPr>
        </p:nvSpPr>
        <p:spPr/>
        <p:txBody>
          <a:bodyPr/>
          <a:lstStyle/>
          <a:p>
            <a:r>
              <a:rPr lang="en-GB" dirty="0" smtClean="0">
                <a:solidFill>
                  <a:srgbClr val="0070C0"/>
                </a:solidFill>
              </a:rPr>
              <a:t>Probability and its Applications</a:t>
            </a:r>
            <a:endParaRPr lang="te-IN" dirty="0">
              <a:solidFill>
                <a:srgbClr val="0070C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260648"/>
            <a:ext cx="4419609" cy="3352807"/>
          </a:xfrm>
          <a:prstGeom prst="rect">
            <a:avLst/>
          </a:prstGeom>
        </p:spPr>
      </p:pic>
    </p:spTree>
    <p:extLst>
      <p:ext uri="{BB962C8B-B14F-4D97-AF65-F5344CB8AC3E}">
        <p14:creationId xmlns:p14="http://schemas.microsoft.com/office/powerpoint/2010/main" val="233402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STAT FUNCTIONS in R</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 y="1196752"/>
            <a:ext cx="9008533" cy="5544616"/>
          </a:xfrm>
          <a:prstGeom prst="rect">
            <a:avLst/>
          </a:prstGeom>
        </p:spPr>
      </p:pic>
    </p:spTree>
    <p:extLst>
      <p:ext uri="{BB962C8B-B14F-4D97-AF65-F5344CB8AC3E}">
        <p14:creationId xmlns:p14="http://schemas.microsoft.com/office/powerpoint/2010/main" val="3861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Normality Test</a:t>
            </a:r>
            <a:endParaRPr lang="te-IN" dirty="0"/>
          </a:p>
        </p:txBody>
      </p:sp>
      <p:sp>
        <p:nvSpPr>
          <p:cNvPr id="3" name="TextBox 2"/>
          <p:cNvSpPr txBox="1"/>
          <p:nvPr/>
        </p:nvSpPr>
        <p:spPr>
          <a:xfrm>
            <a:off x="395536" y="1412776"/>
            <a:ext cx="8352928" cy="4893647"/>
          </a:xfrm>
          <a:prstGeom prst="rect">
            <a:avLst/>
          </a:prstGeom>
          <a:noFill/>
        </p:spPr>
        <p:txBody>
          <a:bodyPr wrap="square" rtlCol="0">
            <a:spAutoFit/>
          </a:bodyPr>
          <a:lstStyle/>
          <a:p>
            <a:r>
              <a:rPr lang="en-GB" sz="2400" dirty="0"/>
              <a:t>A more formal way of looking at the normality is by testing whether the kurtosis and skewness are significantly different from zero</a:t>
            </a:r>
            <a:r>
              <a:rPr lang="en-GB" sz="2400" dirty="0" smtClean="0"/>
              <a:t>.</a:t>
            </a:r>
          </a:p>
          <a:p>
            <a:r>
              <a:rPr lang="en-GB" sz="2400" dirty="0" smtClean="0"/>
              <a:t>Take data and Keep it in </a:t>
            </a:r>
          </a:p>
          <a:p>
            <a:endParaRPr lang="en-GB" sz="2400" dirty="0" smtClean="0"/>
          </a:p>
          <a:p>
            <a:r>
              <a:rPr lang="en-GB" sz="2400" dirty="0" smtClean="0"/>
              <a:t>kurtosis.test() and skew.test() .If We see any significance difference between two functions then we can conclude that data don't follow normal distribution.</a:t>
            </a:r>
          </a:p>
          <a:p>
            <a:endParaRPr lang="en-GB" sz="2400" dirty="0"/>
          </a:p>
          <a:p>
            <a:r>
              <a:rPr lang="en-GB" sz="2400" dirty="0"/>
              <a:t>Both these tests are one-tailed, so you'll need to multiply the p-value by 2 to become two-tailed. If your p-value become larger than one you'll need to use 1-kurtosis.test() instead of kurtosis.test.</a:t>
            </a:r>
            <a:endParaRPr lang="te-IN" sz="2400" dirty="0"/>
          </a:p>
        </p:txBody>
      </p:sp>
    </p:spTree>
    <p:extLst>
      <p:ext uri="{BB962C8B-B14F-4D97-AF65-F5344CB8AC3E}">
        <p14:creationId xmlns:p14="http://schemas.microsoft.com/office/powerpoint/2010/main" val="322595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a:t>
            </a:r>
            <a:r>
              <a:rPr lang="en-GB" dirty="0" smtClean="0"/>
              <a:t>-TEST</a:t>
            </a:r>
            <a:endParaRPr lang="te-IN" dirty="0"/>
          </a:p>
        </p:txBody>
      </p:sp>
      <p:sp>
        <p:nvSpPr>
          <p:cNvPr id="3" name="TextBox 2"/>
          <p:cNvSpPr txBox="1"/>
          <p:nvPr/>
        </p:nvSpPr>
        <p:spPr>
          <a:xfrm>
            <a:off x="395536" y="1196751"/>
            <a:ext cx="8496944" cy="369332"/>
          </a:xfrm>
          <a:prstGeom prst="rect">
            <a:avLst/>
          </a:prstGeom>
          <a:noFill/>
        </p:spPr>
        <p:txBody>
          <a:bodyPr wrap="square" rtlCol="0">
            <a:spAutoFit/>
          </a:bodyPr>
          <a:lstStyle/>
          <a:p>
            <a:r>
              <a:rPr lang="en-GB" b="1" dirty="0">
                <a:solidFill>
                  <a:srgbClr val="990000"/>
                </a:solidFill>
                <a:latin typeface="+mj-lt"/>
                <a:hlinkClick r:id="rId2"/>
              </a:rPr>
              <a:t>Two sample </a:t>
            </a:r>
            <a:r>
              <a:rPr lang="en-GB" b="1" dirty="0" smtClean="0">
                <a:solidFill>
                  <a:srgbClr val="990000"/>
                </a:solidFill>
                <a:latin typeface="+mj-lt"/>
                <a:hlinkClick r:id="rId2"/>
              </a:rPr>
              <a:t>Z-test</a:t>
            </a:r>
            <a:r>
              <a:rPr lang="en-GB" b="1" dirty="0" smtClean="0">
                <a:solidFill>
                  <a:srgbClr val="990000"/>
                </a:solidFill>
                <a:latin typeface="+mj-lt"/>
              </a:rPr>
              <a:t> (Difference of Means)</a:t>
            </a:r>
            <a:endParaRPr lang="en-GB" b="1" dirty="0">
              <a:solidFill>
                <a:srgbClr val="990000"/>
              </a:solidFill>
              <a:latin typeface="+mj-lt"/>
            </a:endParaRPr>
          </a:p>
        </p:txBody>
      </p:sp>
      <p:sp>
        <p:nvSpPr>
          <p:cNvPr id="5" name="TextBox 4"/>
          <p:cNvSpPr txBox="1"/>
          <p:nvPr/>
        </p:nvSpPr>
        <p:spPr>
          <a:xfrm>
            <a:off x="395536" y="1566083"/>
            <a:ext cx="8496944" cy="4801314"/>
          </a:xfrm>
          <a:prstGeom prst="rect">
            <a:avLst/>
          </a:prstGeom>
          <a:noFill/>
        </p:spPr>
        <p:txBody>
          <a:bodyPr wrap="square" rtlCol="0">
            <a:spAutoFit/>
          </a:bodyPr>
          <a:lstStyle/>
          <a:p>
            <a:r>
              <a:rPr lang="en-GB" b="1" dirty="0"/>
              <a:t>Comparison of the means of two independent groups of samples, taken from two populations with known variance.</a:t>
            </a:r>
            <a:r>
              <a:rPr lang="en-GB" dirty="0"/>
              <a:t/>
            </a:r>
            <a:br>
              <a:rPr lang="en-GB" dirty="0"/>
            </a:br>
            <a:endParaRPr lang="en-GB" dirty="0" smtClean="0"/>
          </a:p>
          <a:p>
            <a:r>
              <a:rPr lang="en-GB" b="1" dirty="0" smtClean="0">
                <a:solidFill>
                  <a:srgbClr val="FF0000"/>
                </a:solidFill>
              </a:rPr>
              <a:t>Problem:</a:t>
            </a:r>
          </a:p>
          <a:p>
            <a:r>
              <a:rPr lang="en-GB" dirty="0" smtClean="0"/>
              <a:t>We are asked </a:t>
            </a:r>
            <a:r>
              <a:rPr lang="en-GB" dirty="0"/>
              <a:t>to compare the average heights of two groups. The first group (A) consists of individuals of </a:t>
            </a:r>
            <a:r>
              <a:rPr lang="en-GB" dirty="0" smtClean="0"/>
              <a:t>Indian nationality </a:t>
            </a:r>
            <a:r>
              <a:rPr lang="en-GB" dirty="0"/>
              <a:t>(the variance of the </a:t>
            </a:r>
            <a:r>
              <a:rPr lang="en-GB" dirty="0" smtClean="0"/>
              <a:t>Indian </a:t>
            </a:r>
            <a:r>
              <a:rPr lang="en-GB" dirty="0"/>
              <a:t>population is 5); the second group is taken from individuals of German nationality (the variance of German population variance is 8.5). The data are given below:</a:t>
            </a:r>
            <a:br>
              <a:rPr lang="en-GB" dirty="0"/>
            </a:br>
            <a:r>
              <a:rPr lang="en-GB" dirty="0"/>
              <a:t/>
            </a:r>
            <a:br>
              <a:rPr lang="en-GB" dirty="0"/>
            </a:br>
            <a:endParaRPr lang="en-GB" dirty="0"/>
          </a:p>
          <a:p>
            <a:r>
              <a:rPr lang="en-GB" dirty="0"/>
              <a:t>A: 175, 168, 168, 190, 156, 181, 182, 175, 174, 179</a:t>
            </a:r>
            <a:br>
              <a:rPr lang="en-GB" dirty="0"/>
            </a:br>
            <a:r>
              <a:rPr lang="en-GB" dirty="0"/>
              <a:t>B: 185, 169, 173, 173, 188, 186, 175, 174, 179, 180</a:t>
            </a:r>
          </a:p>
          <a:p>
            <a:r>
              <a:rPr lang="en-GB" dirty="0"/>
              <a:t/>
            </a:r>
            <a:br>
              <a:rPr lang="en-GB" dirty="0"/>
            </a:br>
            <a:r>
              <a:rPr lang="en-GB" dirty="0"/>
              <a:t/>
            </a:r>
            <a:br>
              <a:rPr lang="en-GB" dirty="0"/>
            </a:br>
            <a:r>
              <a:rPr lang="en-GB" dirty="0"/>
              <a:t>Since we have the variance of the population, we must proceed with a </a:t>
            </a:r>
            <a:r>
              <a:rPr lang="en-GB" b="1" dirty="0"/>
              <a:t>two sample Z-test</a:t>
            </a:r>
            <a:r>
              <a:rPr lang="en-GB" dirty="0"/>
              <a:t>. </a:t>
            </a:r>
            <a:r>
              <a:rPr lang="en-GB" dirty="0" smtClean="0"/>
              <a:t>.Here to test significance of difference b/w the means of the samples from given data ( Sample is from same or different population )</a:t>
            </a:r>
            <a:endParaRPr lang="en-GB" dirty="0"/>
          </a:p>
        </p:txBody>
      </p:sp>
    </p:spTree>
    <p:extLst>
      <p:ext uri="{BB962C8B-B14F-4D97-AF65-F5344CB8AC3E}">
        <p14:creationId xmlns:p14="http://schemas.microsoft.com/office/powerpoint/2010/main" val="209947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96944" cy="6463308"/>
          </a:xfrm>
          <a:prstGeom prst="rect">
            <a:avLst/>
          </a:prstGeom>
          <a:noFill/>
        </p:spPr>
        <p:txBody>
          <a:bodyPr wrap="square" rtlCol="0">
            <a:spAutoFit/>
          </a:bodyPr>
          <a:lstStyle/>
          <a:p>
            <a:r>
              <a:rPr lang="en-GB" b="1" dirty="0" smtClean="0">
                <a:solidFill>
                  <a:srgbClr val="FF0000"/>
                </a:solidFill>
              </a:rPr>
              <a:t>Solution:</a:t>
            </a:r>
          </a:p>
          <a:p>
            <a:r>
              <a:rPr lang="en-GB" dirty="0" smtClean="0"/>
              <a:t>H0:  µ1 = µ2 ( Samples has been taken from same Population)</a:t>
            </a:r>
            <a:endParaRPr lang="en-GB" dirty="0"/>
          </a:p>
          <a:p>
            <a:endParaRPr lang="en-GB" dirty="0" smtClean="0"/>
          </a:p>
          <a:p>
            <a:r>
              <a:rPr lang="en-GB" dirty="0" smtClean="0"/>
              <a:t>H1:  µ2 ≠ µ2 (  Samples have been taken from different Population)</a:t>
            </a:r>
            <a:endParaRPr lang="en-GB" dirty="0"/>
          </a:p>
          <a:p>
            <a:endParaRPr lang="en-GB" dirty="0" smtClean="0"/>
          </a:p>
          <a:p>
            <a:r>
              <a:rPr lang="en-GB" dirty="0" smtClean="0"/>
              <a:t>The </a:t>
            </a:r>
            <a:r>
              <a:rPr lang="en-GB" dirty="0"/>
              <a:t>function z.test2sam provides in output the value of zeta, after receiving in input two vectors (a and b), the variance of the first population (var.a) and the variance of the second population (var.b).</a:t>
            </a:r>
            <a:br>
              <a:rPr lang="en-GB" dirty="0"/>
            </a:br>
            <a:r>
              <a:rPr lang="en-GB" dirty="0"/>
              <a:t>Using this function we obtain: </a:t>
            </a:r>
            <a:br>
              <a:rPr lang="en-GB" dirty="0"/>
            </a:br>
            <a:r>
              <a:rPr lang="en-GB" dirty="0"/>
              <a:t/>
            </a:r>
            <a:br>
              <a:rPr lang="en-GB" dirty="0"/>
            </a:br>
            <a:r>
              <a:rPr lang="en-GB" dirty="0"/>
              <a:t/>
            </a:r>
            <a:br>
              <a:rPr lang="en-GB" dirty="0"/>
            </a:br>
            <a:r>
              <a:rPr lang="en-GB" dirty="0"/>
              <a:t>a = c(175, 168, 168, 190, 156, 181, 182, 175, 174, 179)</a:t>
            </a:r>
            <a:br>
              <a:rPr lang="en-GB" dirty="0"/>
            </a:br>
            <a:r>
              <a:rPr lang="en-GB" dirty="0"/>
              <a:t>b = c(185, 169, 173, 173, 188, 186, 175, 174, 179, 180)</a:t>
            </a:r>
            <a:br>
              <a:rPr lang="en-GB" dirty="0"/>
            </a:br>
            <a:r>
              <a:rPr lang="en-GB" dirty="0"/>
              <a:t/>
            </a:r>
            <a:br>
              <a:rPr lang="en-GB" dirty="0"/>
            </a:br>
            <a:r>
              <a:rPr lang="en-GB" dirty="0"/>
              <a:t>z.test2sam(a, b, 5, 8.5)</a:t>
            </a:r>
            <a:br>
              <a:rPr lang="en-GB" dirty="0"/>
            </a:br>
            <a:r>
              <a:rPr lang="en-GB" dirty="0"/>
              <a:t>[1] -</a:t>
            </a:r>
            <a:r>
              <a:rPr lang="en-GB" dirty="0" smtClean="0"/>
              <a:t>2.926254</a:t>
            </a:r>
          </a:p>
          <a:p>
            <a:endParaRPr lang="en-GB" dirty="0"/>
          </a:p>
          <a:p>
            <a:r>
              <a:rPr lang="en-GB" dirty="0"/>
              <a:t/>
            </a:r>
            <a:br>
              <a:rPr lang="en-GB" dirty="0"/>
            </a:br>
            <a:r>
              <a:rPr lang="en-GB" dirty="0"/>
              <a:t/>
            </a:r>
            <a:br>
              <a:rPr lang="en-GB" dirty="0"/>
            </a:br>
            <a:r>
              <a:rPr lang="en-GB" dirty="0"/>
              <a:t>The value of zeta is greater than the value of the critical value zeta tabulated for alpha equal to 0.05 (</a:t>
            </a:r>
            <a:r>
              <a:rPr lang="en-GB" b="1" dirty="0"/>
              <a:t>z-tabulated = 1.96</a:t>
            </a:r>
            <a:r>
              <a:rPr lang="en-GB" dirty="0"/>
              <a:t> for a two-tailed test): then we reject the null hypothesis in </a:t>
            </a:r>
            <a:r>
              <a:rPr lang="en-GB" dirty="0" smtClean="0"/>
              <a:t>favour </a:t>
            </a:r>
            <a:r>
              <a:rPr lang="en-GB" dirty="0"/>
              <a:t>of the alternative hypothesis. We conclude that the two means are significantly different.</a:t>
            </a:r>
            <a:endParaRPr lang="te-IN" dirty="0"/>
          </a:p>
        </p:txBody>
      </p:sp>
    </p:spTree>
    <p:extLst>
      <p:ext uri="{BB962C8B-B14F-4D97-AF65-F5344CB8AC3E}">
        <p14:creationId xmlns:p14="http://schemas.microsoft.com/office/powerpoint/2010/main" val="118307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4801314"/>
          </a:xfrm>
          <a:prstGeom prst="rect">
            <a:avLst/>
          </a:prstGeom>
          <a:noFill/>
        </p:spPr>
        <p:txBody>
          <a:bodyPr wrap="square" rtlCol="0">
            <a:spAutoFit/>
          </a:bodyPr>
          <a:lstStyle/>
          <a:p>
            <a:r>
              <a:rPr lang="en-GB" b="1" dirty="0">
                <a:hlinkClick r:id="rId2"/>
              </a:rPr>
              <a:t>One </a:t>
            </a:r>
            <a:r>
              <a:rPr lang="en-GB" b="1" dirty="0">
                <a:solidFill>
                  <a:srgbClr val="990000"/>
                </a:solidFill>
                <a:hlinkClick r:id="rId2"/>
              </a:rPr>
              <a:t>sample </a:t>
            </a:r>
            <a:r>
              <a:rPr lang="en-GB" b="1" dirty="0" smtClean="0">
                <a:solidFill>
                  <a:srgbClr val="990000"/>
                </a:solidFill>
                <a:hlinkClick r:id="rId2"/>
              </a:rPr>
              <a:t>Z-test</a:t>
            </a:r>
            <a:r>
              <a:rPr lang="en-GB" b="1" dirty="0" smtClean="0">
                <a:solidFill>
                  <a:srgbClr val="990000"/>
                </a:solidFill>
              </a:rPr>
              <a:t> ( Single Mean )</a:t>
            </a:r>
          </a:p>
          <a:p>
            <a:endParaRPr lang="en-GB" b="1" dirty="0">
              <a:solidFill>
                <a:srgbClr val="990000"/>
              </a:solidFill>
            </a:endParaRPr>
          </a:p>
          <a:p>
            <a:r>
              <a:rPr lang="en-GB" b="1" dirty="0"/>
              <a:t>Comparison of the sample mean with know population mean and standard deviation.</a:t>
            </a:r>
            <a:r>
              <a:rPr lang="en-GB" dirty="0"/>
              <a:t/>
            </a:r>
            <a:br>
              <a:rPr lang="en-GB" dirty="0"/>
            </a:br>
            <a:endParaRPr lang="en-GB" dirty="0" smtClean="0"/>
          </a:p>
          <a:p>
            <a:r>
              <a:rPr lang="en-GB" b="1" dirty="0" smtClean="0">
                <a:solidFill>
                  <a:srgbClr val="FF0000"/>
                </a:solidFill>
              </a:rPr>
              <a:t>Problem:</a:t>
            </a:r>
            <a:r>
              <a:rPr lang="en-GB" dirty="0"/>
              <a:t/>
            </a:r>
            <a:br>
              <a:rPr lang="en-GB" dirty="0"/>
            </a:br>
            <a:r>
              <a:rPr lang="en-GB" dirty="0" smtClean="0"/>
              <a:t>10 </a:t>
            </a:r>
            <a:r>
              <a:rPr lang="en-GB" dirty="0"/>
              <a:t>volunteers have done an intelligence test; here are the results obtained. The mean obtained at the same test, from the entire population is 75. You want to check if there is a statistically significant difference (with a significance level of 95%) between the means of the sample and the population, assuming that the sample variance is known and equal to 18.</a:t>
            </a:r>
            <a:br>
              <a:rPr lang="en-GB" dirty="0"/>
            </a:br>
            <a:endParaRPr lang="en-GB" dirty="0"/>
          </a:p>
          <a:p>
            <a:r>
              <a:rPr lang="en-GB" dirty="0"/>
              <a:t>65, 78, 88, 55, 48, 95, 66, 57, 79, 81</a:t>
            </a:r>
          </a:p>
          <a:p>
            <a:r>
              <a:rPr lang="en-GB" dirty="0"/>
              <a:t/>
            </a:r>
            <a:br>
              <a:rPr lang="en-GB" dirty="0"/>
            </a:br>
            <a:r>
              <a:rPr lang="en-GB" dirty="0"/>
              <a:t/>
            </a:r>
            <a:br>
              <a:rPr lang="en-GB" dirty="0"/>
            </a:br>
            <a:r>
              <a:rPr lang="en-GB" dirty="0" smtClean="0"/>
              <a:t>Here We test whether given sample of size n has been drawn from a population sample with mean ‘µ’.</a:t>
            </a:r>
            <a:r>
              <a:rPr lang="en-GB" dirty="0"/>
              <a:t/>
            </a:r>
            <a:br>
              <a:rPr lang="en-GB" dirty="0"/>
            </a:br>
            <a:endParaRPr lang="te-IN" dirty="0"/>
          </a:p>
        </p:txBody>
      </p:sp>
    </p:spTree>
    <p:extLst>
      <p:ext uri="{BB962C8B-B14F-4D97-AF65-F5344CB8AC3E}">
        <p14:creationId xmlns:p14="http://schemas.microsoft.com/office/powerpoint/2010/main" val="126416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496944" cy="5355312"/>
          </a:xfrm>
          <a:prstGeom prst="rect">
            <a:avLst/>
          </a:prstGeom>
          <a:noFill/>
        </p:spPr>
        <p:txBody>
          <a:bodyPr wrap="square" rtlCol="0">
            <a:spAutoFit/>
          </a:bodyPr>
          <a:lstStyle/>
          <a:p>
            <a:endParaRPr lang="en-GB" dirty="0" smtClean="0"/>
          </a:p>
          <a:p>
            <a:r>
              <a:rPr lang="en-GB" b="1" dirty="0" smtClean="0">
                <a:solidFill>
                  <a:srgbClr val="FF0000"/>
                </a:solidFill>
              </a:rPr>
              <a:t>Solution:</a:t>
            </a:r>
          </a:p>
          <a:p>
            <a:r>
              <a:rPr lang="en-GB" dirty="0" smtClean="0"/>
              <a:t>H0: sample mean = µ</a:t>
            </a:r>
          </a:p>
          <a:p>
            <a:r>
              <a:rPr lang="en-GB" dirty="0" smtClean="0"/>
              <a:t>H1: sample mean &gt;/&lt; µ</a:t>
            </a:r>
            <a:endParaRPr lang="en-GB" dirty="0"/>
          </a:p>
          <a:p>
            <a:endParaRPr lang="en-GB" dirty="0"/>
          </a:p>
          <a:p>
            <a:r>
              <a:rPr lang="en-GB" dirty="0" smtClean="0"/>
              <a:t>function</a:t>
            </a:r>
            <a:r>
              <a:rPr lang="en-GB" dirty="0"/>
              <a:t> </a:t>
            </a:r>
            <a:r>
              <a:rPr lang="en-GB" dirty="0" smtClean="0"/>
              <a:t>z.test; </a:t>
            </a:r>
            <a:r>
              <a:rPr lang="en-GB" dirty="0"/>
              <a:t>it receives in input a vector of values (a), the mean of the population to perform the comparison (mu), and the population variance (var); it returns the value of zeta</a:t>
            </a:r>
            <a:r>
              <a:rPr lang="en-GB" dirty="0" smtClean="0"/>
              <a:t>.</a:t>
            </a:r>
          </a:p>
          <a:p>
            <a:endParaRPr lang="en-GB" dirty="0"/>
          </a:p>
          <a:p>
            <a:r>
              <a:rPr lang="en-GB" dirty="0"/>
              <a:t>a = c(65, 78, 88, 55, 48, 95, 66, 57, 79, 81)</a:t>
            </a:r>
            <a:br>
              <a:rPr lang="en-GB" dirty="0"/>
            </a:br>
            <a:r>
              <a:rPr lang="en-GB" dirty="0"/>
              <a:t/>
            </a:r>
            <a:br>
              <a:rPr lang="en-GB" dirty="0"/>
            </a:br>
            <a:r>
              <a:rPr lang="en-GB" dirty="0"/>
              <a:t>z.test(a, 75, 18)</a:t>
            </a:r>
            <a:br>
              <a:rPr lang="en-GB" dirty="0"/>
            </a:br>
            <a:r>
              <a:rPr lang="en-GB" dirty="0"/>
              <a:t>[1] -2.832353</a:t>
            </a:r>
            <a:br>
              <a:rPr lang="en-GB" dirty="0"/>
            </a:br>
            <a:r>
              <a:rPr lang="en-GB" dirty="0"/>
              <a:t/>
            </a:r>
            <a:br>
              <a:rPr lang="en-GB" dirty="0"/>
            </a:br>
            <a:r>
              <a:rPr lang="en-GB" dirty="0"/>
              <a:t>The value of zeta is equal to -2.83, which is higher than the critical value Zcv = 1.96, withalpha = 0.05 (</a:t>
            </a:r>
            <a:r>
              <a:rPr lang="en-GB" b="1" dirty="0"/>
              <a:t>2-tailed test</a:t>
            </a:r>
            <a:r>
              <a:rPr lang="en-GB" dirty="0"/>
              <a:t>). We conclude therefore that the mean of our sample is significantly different from the mean of the population.</a:t>
            </a:r>
            <a:endParaRPr lang="en-GB" dirty="0" smtClean="0"/>
          </a:p>
          <a:p>
            <a:endParaRPr lang="en-GB" dirty="0"/>
          </a:p>
          <a:p>
            <a:endParaRPr lang="te-IN" dirty="0"/>
          </a:p>
        </p:txBody>
      </p:sp>
    </p:spTree>
    <p:extLst>
      <p:ext uri="{BB962C8B-B14F-4D97-AF65-F5344CB8AC3E}">
        <p14:creationId xmlns:p14="http://schemas.microsoft.com/office/powerpoint/2010/main" val="311375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186309"/>
          </a:xfrm>
          <a:prstGeom prst="rect">
            <a:avLst/>
          </a:prstGeom>
          <a:noFill/>
        </p:spPr>
        <p:txBody>
          <a:bodyPr wrap="square" rtlCol="0">
            <a:spAutoFit/>
          </a:bodyPr>
          <a:lstStyle/>
          <a:p>
            <a:r>
              <a:rPr lang="en-GB" b="1" u="sng" dirty="0" smtClean="0">
                <a:solidFill>
                  <a:srgbClr val="990000"/>
                </a:solidFill>
              </a:rPr>
              <a:t>Z-test of Single Proportion</a:t>
            </a:r>
          </a:p>
          <a:p>
            <a:endParaRPr lang="en-GB" b="1" u="sng" dirty="0">
              <a:solidFill>
                <a:srgbClr val="990000"/>
              </a:solidFill>
            </a:endParaRPr>
          </a:p>
          <a:p>
            <a:r>
              <a:rPr lang="en-GB" dirty="0"/>
              <a:t>The null hypothesis of the </a:t>
            </a:r>
            <a:r>
              <a:rPr lang="en-GB" b="1" dirty="0"/>
              <a:t>two-tailed test about population proportion </a:t>
            </a:r>
            <a:r>
              <a:rPr lang="en-GB" dirty="0"/>
              <a:t>can be expressed as follows</a:t>
            </a:r>
            <a:r>
              <a:rPr lang="en-GB" dirty="0" smtClean="0"/>
              <a:t>:  </a:t>
            </a:r>
          </a:p>
          <a:p>
            <a:r>
              <a:rPr lang="en-GB" dirty="0"/>
              <a:t> </a:t>
            </a:r>
            <a:r>
              <a:rPr lang="en-GB" dirty="0" smtClean="0"/>
              <a:t>                                     p = p0</a:t>
            </a:r>
            <a:endParaRPr lang="en-GB" dirty="0"/>
          </a:p>
          <a:p>
            <a:r>
              <a:rPr lang="en-GB" dirty="0"/>
              <a:t>where </a:t>
            </a:r>
            <a:r>
              <a:rPr lang="en-GB" i="1" dirty="0"/>
              <a:t>p</a:t>
            </a:r>
            <a:r>
              <a:rPr lang="en-GB" baseline="-25000" dirty="0"/>
              <a:t>0</a:t>
            </a:r>
            <a:r>
              <a:rPr lang="en-GB" dirty="0"/>
              <a:t> is a hypothesized value of the true population proportion </a:t>
            </a:r>
            <a:r>
              <a:rPr lang="en-GB" i="1" dirty="0"/>
              <a:t>p</a:t>
            </a:r>
            <a:r>
              <a:rPr lang="en-GB" dirty="0" smtClean="0"/>
              <a:t>.</a:t>
            </a:r>
          </a:p>
          <a:p>
            <a:endParaRPr lang="en-GB" dirty="0"/>
          </a:p>
          <a:p>
            <a:r>
              <a:rPr lang="en-GB" dirty="0"/>
              <a:t>Let us define the test statistic </a:t>
            </a:r>
            <a:r>
              <a:rPr lang="en-GB" i="1" dirty="0"/>
              <a:t>z </a:t>
            </a:r>
            <a:r>
              <a:rPr lang="en-GB" dirty="0"/>
              <a:t>in terms of the sample proportion and the sample size</a:t>
            </a:r>
            <a:r>
              <a:rPr lang="en-GB" dirty="0" smtClean="0"/>
              <a:t>:</a:t>
            </a:r>
          </a:p>
          <a:p>
            <a:endParaRPr lang="en-GB" dirty="0" smtClean="0"/>
          </a:p>
          <a:p>
            <a:endParaRPr lang="en-GB" dirty="0" smtClean="0"/>
          </a:p>
          <a:p>
            <a:r>
              <a:rPr lang="en-GB" dirty="0"/>
              <a:t> </a:t>
            </a:r>
            <a:r>
              <a:rPr lang="en-GB" dirty="0" smtClean="0"/>
              <a:t>                                      </a:t>
            </a:r>
            <a:endParaRPr lang="en-GB" dirty="0"/>
          </a:p>
          <a:p>
            <a:r>
              <a:rPr lang="en-GB" dirty="0"/>
              <a:t>Then the null hypothesis of the two-tailed test is to be </a:t>
            </a:r>
            <a:r>
              <a:rPr lang="en-GB" i="1" dirty="0"/>
              <a:t>rejected </a:t>
            </a:r>
            <a:r>
              <a:rPr lang="en-GB" dirty="0"/>
              <a:t>if </a:t>
            </a:r>
            <a:r>
              <a:rPr lang="en-GB" i="1" dirty="0"/>
              <a:t>z </a:t>
            </a:r>
            <a:r>
              <a:rPr lang="en-GB" dirty="0"/>
              <a:t>≤−</a:t>
            </a:r>
            <a:r>
              <a:rPr lang="en-GB" i="1" dirty="0"/>
              <a:t>z</a:t>
            </a:r>
            <a:r>
              <a:rPr lang="en-GB" i="1" baseline="-25000" dirty="0"/>
              <a:t>α∕</a:t>
            </a:r>
            <a:r>
              <a:rPr lang="en-GB" baseline="-25000" dirty="0"/>
              <a:t>2</a:t>
            </a:r>
            <a:r>
              <a:rPr lang="en-GB" dirty="0"/>
              <a:t> or </a:t>
            </a:r>
            <a:r>
              <a:rPr lang="en-GB" i="1" dirty="0"/>
              <a:t>z </a:t>
            </a:r>
            <a:r>
              <a:rPr lang="en-GB" dirty="0"/>
              <a:t>≥ </a:t>
            </a:r>
            <a:r>
              <a:rPr lang="en-GB" i="1" dirty="0"/>
              <a:t>z</a:t>
            </a:r>
            <a:r>
              <a:rPr lang="en-GB" i="1" baseline="-25000" dirty="0"/>
              <a:t>α∕</a:t>
            </a:r>
            <a:r>
              <a:rPr lang="en-GB" baseline="-25000" dirty="0"/>
              <a:t>2</a:t>
            </a:r>
            <a:r>
              <a:rPr lang="en-GB" dirty="0"/>
              <a:t> , where </a:t>
            </a:r>
            <a:r>
              <a:rPr lang="en-GB" i="1" dirty="0"/>
              <a:t>z</a:t>
            </a:r>
            <a:r>
              <a:rPr lang="en-GB" i="1" baseline="-25000" dirty="0"/>
              <a:t>α∕</a:t>
            </a:r>
            <a:r>
              <a:rPr lang="en-GB" baseline="-25000" dirty="0"/>
              <a:t>2</a:t>
            </a:r>
            <a:r>
              <a:rPr lang="en-GB" dirty="0"/>
              <a:t>is the 100(1 − </a:t>
            </a:r>
            <a:r>
              <a:rPr lang="en-GB" i="1" dirty="0"/>
              <a:t>α</a:t>
            </a:r>
            <a:r>
              <a:rPr lang="en-GB" dirty="0"/>
              <a:t>) percentile of the standard normal </a:t>
            </a:r>
            <a:r>
              <a:rPr lang="en-GB" dirty="0" smtClean="0"/>
              <a:t>distribution.</a:t>
            </a:r>
            <a:endParaRPr lang="en-GB" dirty="0"/>
          </a:p>
          <a:p>
            <a:r>
              <a:rPr lang="en-GB" b="1" dirty="0">
                <a:solidFill>
                  <a:srgbClr val="FF0000"/>
                </a:solidFill>
              </a:rPr>
              <a:t>Problem</a:t>
            </a:r>
          </a:p>
          <a:p>
            <a:r>
              <a:rPr lang="en-GB" dirty="0"/>
              <a:t>Suppose a coin toss turns up 12 heads out of 20 trials. At .05 significance level, can one reject the null hypothesis that the coin toss is fair?</a:t>
            </a:r>
          </a:p>
          <a:p>
            <a:r>
              <a:rPr lang="en-GB" b="1" dirty="0">
                <a:solidFill>
                  <a:srgbClr val="FF0000"/>
                </a:solidFill>
              </a:rPr>
              <a:t>Solution</a:t>
            </a:r>
          </a:p>
          <a:p>
            <a:r>
              <a:rPr lang="en-GB" dirty="0"/>
              <a:t>The null hypothesis </a:t>
            </a:r>
            <a:r>
              <a:rPr lang="en-GB" dirty="0" smtClean="0"/>
              <a:t>(H0)is </a:t>
            </a:r>
            <a:r>
              <a:rPr lang="en-GB" dirty="0"/>
              <a:t>that </a:t>
            </a:r>
            <a:r>
              <a:rPr lang="en-GB" i="1" dirty="0"/>
              <a:t>p </a:t>
            </a:r>
            <a:r>
              <a:rPr lang="en-GB" dirty="0"/>
              <a:t>= 0</a:t>
            </a:r>
            <a:r>
              <a:rPr lang="en-GB" i="1" dirty="0"/>
              <a:t>.</a:t>
            </a:r>
            <a:r>
              <a:rPr lang="en-GB" dirty="0"/>
              <a:t>5. </a:t>
            </a:r>
            <a:endParaRPr lang="en-GB" dirty="0" smtClean="0"/>
          </a:p>
          <a:p>
            <a:endParaRPr lang="en-GB" b="1" u="sng" dirty="0">
              <a:solidFill>
                <a:srgbClr val="990000"/>
              </a:solidFill>
            </a:endParaRPr>
          </a:p>
          <a:p>
            <a:r>
              <a:rPr lang="en-GB" dirty="0" smtClean="0"/>
              <a:t>We use z.test() function  to calculate z value </a:t>
            </a:r>
          </a:p>
          <a:p>
            <a:r>
              <a:rPr lang="en-GB" dirty="0" smtClean="0"/>
              <a:t>z.test(12,20,0.5)</a:t>
            </a:r>
          </a:p>
          <a:p>
            <a:r>
              <a:rPr lang="en-GB" dirty="0" smtClean="0"/>
              <a:t> </a:t>
            </a:r>
            <a:r>
              <a:rPr lang="en-GB" dirty="0"/>
              <a:t>[1] 0.8944272</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564904"/>
            <a:ext cx="2880320" cy="752573"/>
          </a:xfrm>
          <a:prstGeom prst="rect">
            <a:avLst/>
          </a:prstGeom>
        </p:spPr>
      </p:pic>
    </p:spTree>
    <p:extLst>
      <p:ext uri="{BB962C8B-B14F-4D97-AF65-F5344CB8AC3E}">
        <p14:creationId xmlns:p14="http://schemas.microsoft.com/office/powerpoint/2010/main" val="244766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8640960" cy="3970318"/>
          </a:xfrm>
          <a:prstGeom prst="rect">
            <a:avLst/>
          </a:prstGeom>
          <a:noFill/>
        </p:spPr>
        <p:txBody>
          <a:bodyPr wrap="square" rtlCol="0">
            <a:spAutoFit/>
          </a:bodyPr>
          <a:lstStyle/>
          <a:p>
            <a:r>
              <a:rPr lang="en-GB" dirty="0"/>
              <a:t>We then compute the critical values at .05 significance level</a:t>
            </a:r>
            <a:r>
              <a:rPr lang="en-GB" dirty="0" smtClean="0"/>
              <a:t>.</a:t>
            </a:r>
          </a:p>
          <a:p>
            <a:endParaRPr lang="en-GB" dirty="0"/>
          </a:p>
          <a:p>
            <a:r>
              <a:rPr lang="en-GB" dirty="0" smtClean="0"/>
              <a:t>We use function z.testalpha(alpha) to calculate significance value of alpha</a:t>
            </a:r>
          </a:p>
          <a:p>
            <a:endParaRPr lang="en-GB" dirty="0"/>
          </a:p>
          <a:p>
            <a:pPr marL="285750" indent="-285750">
              <a:buFont typeface="Wingdings" pitchFamily="2" charset="2"/>
              <a:buChar char="Ø"/>
            </a:pPr>
            <a:r>
              <a:rPr lang="en-GB" dirty="0" smtClean="0"/>
              <a:t>z.testalpha(0.05</a:t>
            </a:r>
            <a:r>
              <a:rPr lang="en-GB" dirty="0"/>
              <a:t>) </a:t>
            </a:r>
            <a:endParaRPr lang="en-GB" dirty="0" smtClean="0"/>
          </a:p>
          <a:p>
            <a:r>
              <a:rPr lang="en-GB" dirty="0" smtClean="0"/>
              <a:t>[</a:t>
            </a:r>
            <a:r>
              <a:rPr lang="en-GB" dirty="0"/>
              <a:t>1] -1.959964 </a:t>
            </a:r>
            <a:r>
              <a:rPr lang="en-GB" dirty="0" smtClean="0"/>
              <a:t>1.959964</a:t>
            </a:r>
          </a:p>
          <a:p>
            <a:endParaRPr lang="en-GB" dirty="0"/>
          </a:p>
          <a:p>
            <a:endParaRPr lang="en-GB" dirty="0" smtClean="0"/>
          </a:p>
          <a:p>
            <a:r>
              <a:rPr lang="en-GB" b="1" dirty="0">
                <a:solidFill>
                  <a:srgbClr val="FF0000"/>
                </a:solidFill>
              </a:rPr>
              <a:t>Answer</a:t>
            </a:r>
          </a:p>
          <a:p>
            <a:r>
              <a:rPr lang="en-GB" dirty="0"/>
              <a:t>The test statistic 0.89443 lies between the critical values -1.9600 and 1.9600. Hence, at .05 significance level, we do </a:t>
            </a:r>
            <a:r>
              <a:rPr lang="en-GB" i="1" dirty="0"/>
              <a:t>not </a:t>
            </a:r>
            <a:r>
              <a:rPr lang="en-GB" dirty="0"/>
              <a:t>reject the null hypothesis that the coin toss is fair.</a:t>
            </a:r>
          </a:p>
          <a:p>
            <a:endParaRPr lang="en-GB" dirty="0" smtClean="0"/>
          </a:p>
          <a:p>
            <a:endParaRPr lang="en-GB" dirty="0"/>
          </a:p>
          <a:p>
            <a:endParaRPr lang="en-GB" dirty="0" smtClean="0"/>
          </a:p>
        </p:txBody>
      </p:sp>
    </p:spTree>
    <p:extLst>
      <p:ext uri="{BB962C8B-B14F-4D97-AF65-F5344CB8AC3E}">
        <p14:creationId xmlns:p14="http://schemas.microsoft.com/office/powerpoint/2010/main" val="408307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51520" y="260648"/>
                <a:ext cx="8640960" cy="4256999"/>
              </a:xfrm>
              <a:prstGeom prst="rect">
                <a:avLst/>
              </a:prstGeom>
              <a:noFill/>
            </p:spPr>
            <p:txBody>
              <a:bodyPr wrap="square" rtlCol="0">
                <a:spAutoFit/>
              </a:bodyPr>
              <a:lstStyle/>
              <a:p>
                <a:r>
                  <a:rPr lang="en-GB" b="1" u="sng" dirty="0" smtClean="0">
                    <a:solidFill>
                      <a:srgbClr val="C00000"/>
                    </a:solidFill>
                  </a:rPr>
                  <a:t>Parametric Z-test ( Difference of Proportions)</a:t>
                </a:r>
                <a:endParaRPr lang="en-GB" b="1" u="sng" dirty="0">
                  <a:solidFill>
                    <a:srgbClr val="C00000"/>
                  </a:solidFill>
                </a:endParaRPr>
              </a:p>
              <a:p>
                <a:endParaRPr lang="en-GB" dirty="0" smtClean="0"/>
              </a:p>
              <a:p>
                <a:r>
                  <a:rPr lang="en-GB" dirty="0" smtClean="0"/>
                  <a:t>X1 and x2 be the no. of persons pocessing the given attribute in random samples of sizes n1 and n2 from two populations respectively.</a:t>
                </a:r>
              </a:p>
              <a:p>
                <a:r>
                  <a:rPr lang="en-GB" dirty="0"/>
                  <a:t> </a:t>
                </a:r>
                <a:r>
                  <a:rPr lang="en-GB" dirty="0" smtClean="0"/>
                  <a:t> The sample proportions given by </a:t>
                </a:r>
              </a:p>
              <a:p>
                <a:r>
                  <a:rPr lang="en-GB" b="1" dirty="0"/>
                  <a:t> </a:t>
                </a:r>
                <a:r>
                  <a:rPr lang="en-GB" b="1" dirty="0" smtClean="0"/>
                  <a:t>                                              P1 = X1/n1  and   P2 = X2/n2</a:t>
                </a:r>
              </a:p>
              <a:p>
                <a:r>
                  <a:rPr lang="en-GB" b="1" dirty="0"/>
                  <a:t> </a:t>
                </a:r>
                <a:r>
                  <a:rPr lang="en-GB" b="1" dirty="0" smtClean="0"/>
                  <a:t>           Z = P1- P2 / </a:t>
                </a:r>
                <a14:m>
                  <m:oMath xmlns:m="http://schemas.openxmlformats.org/officeDocument/2006/math">
                    <m:rad>
                      <m:radPr>
                        <m:degHide m:val="on"/>
                        <m:ctrlPr>
                          <a:rPr lang="en-GB" b="1" i="1" smtClean="0">
                            <a:latin typeface="Cambria Math"/>
                          </a:rPr>
                        </m:ctrlPr>
                      </m:radPr>
                      <m:deg/>
                      <m:e>
                        <m:r>
                          <a:rPr lang="en-GB" b="1" i="1" smtClean="0">
                            <a:latin typeface="Cambria Math"/>
                          </a:rPr>
                          <m:t>𝑷𝑸</m:t>
                        </m:r>
                        <m:r>
                          <a:rPr lang="en-GB" b="1" i="1" smtClean="0">
                            <a:latin typeface="Cambria Math"/>
                          </a:rPr>
                          <m:t>(</m:t>
                        </m:r>
                        <m:f>
                          <m:fPr>
                            <m:ctrlPr>
                              <a:rPr lang="en-GB" b="1" i="1" smtClean="0">
                                <a:latin typeface="Cambria Math"/>
                              </a:rPr>
                            </m:ctrlPr>
                          </m:fPr>
                          <m:num>
                            <m:r>
                              <a:rPr lang="en-GB" b="1" i="1" smtClean="0">
                                <a:latin typeface="Cambria Math"/>
                              </a:rPr>
                              <m:t>𝟏</m:t>
                            </m:r>
                          </m:num>
                          <m:den>
                            <m:r>
                              <a:rPr lang="en-GB" b="1" i="1" smtClean="0">
                                <a:latin typeface="Cambria Math"/>
                              </a:rPr>
                              <m:t>𝒏</m:t>
                            </m:r>
                            <m:r>
                              <a:rPr lang="en-GB" b="1" i="1" smtClean="0">
                                <a:latin typeface="Cambria Math"/>
                              </a:rPr>
                              <m:t>𝟏</m:t>
                            </m:r>
                          </m:den>
                        </m:f>
                        <m:r>
                          <a:rPr lang="en-GB" b="1" i="1" smtClean="0">
                            <a:latin typeface="Cambria Math"/>
                          </a:rPr>
                          <m:t>+</m:t>
                        </m:r>
                        <m:f>
                          <m:fPr>
                            <m:ctrlPr>
                              <a:rPr lang="en-GB" b="1" i="1" smtClean="0">
                                <a:latin typeface="Cambria Math"/>
                              </a:rPr>
                            </m:ctrlPr>
                          </m:fPr>
                          <m:num>
                            <m:r>
                              <a:rPr lang="en-GB" b="1" i="1" smtClean="0">
                                <a:latin typeface="Cambria Math"/>
                              </a:rPr>
                              <m:t>𝟏</m:t>
                            </m:r>
                          </m:num>
                          <m:den>
                            <m:r>
                              <a:rPr lang="en-GB" b="1" i="1" smtClean="0">
                                <a:latin typeface="Cambria Math"/>
                              </a:rPr>
                              <m:t>𝒏</m:t>
                            </m:r>
                            <m:r>
                              <a:rPr lang="en-GB" b="1" i="1" smtClean="0">
                                <a:latin typeface="Cambria Math"/>
                              </a:rPr>
                              <m:t>𝟐</m:t>
                            </m:r>
                          </m:den>
                        </m:f>
                        <m:r>
                          <a:rPr lang="en-GB" b="1" i="1" smtClean="0">
                            <a:latin typeface="Cambria Math"/>
                          </a:rPr>
                          <m:t>)</m:t>
                        </m:r>
                      </m:e>
                    </m:rad>
                  </m:oMath>
                </a14:m>
                <a:endParaRPr lang="en-GB" b="1" dirty="0" smtClean="0"/>
              </a:p>
              <a:p>
                <a:r>
                  <a:rPr lang="en-GB" b="1" dirty="0" smtClean="0">
                    <a:solidFill>
                      <a:srgbClr val="FF0000"/>
                    </a:solidFill>
                  </a:rPr>
                  <a:t>Problem:</a:t>
                </a:r>
              </a:p>
              <a:p>
                <a:r>
                  <a:rPr lang="en-GB" dirty="0"/>
                  <a:t>The owner of a betting company wants to verify whether a customer is cheating or not. To do this want to compare the number of successes of one player with the number of successes of one of his employees, of which he is certain that he is not cheating. In a month's time, the player performs 74 bets and wins 30; the player in the same period of time making 103 bets, wins 65. Your client is a cheat or not</a:t>
                </a:r>
                <a:r>
                  <a:rPr lang="en-GB" dirty="0" smtClean="0"/>
                  <a:t>?</a:t>
                </a:r>
              </a:p>
              <a:p>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251520" y="260648"/>
                <a:ext cx="8640960" cy="4256999"/>
              </a:xfrm>
              <a:prstGeom prst="rect">
                <a:avLst/>
              </a:prstGeom>
              <a:blipFill rotWithShape="1">
                <a:blip r:embed="rId2"/>
                <a:stretch>
                  <a:fillRect l="-564" t="-716" r="-846" b="-1433"/>
                </a:stretch>
              </a:blipFill>
            </p:spPr>
            <p:txBody>
              <a:bodyPr/>
              <a:lstStyle/>
              <a:p>
                <a:r>
                  <a:rPr lang="te-IN">
                    <a:noFill/>
                  </a:rPr>
                  <a:t> </a:t>
                </a:r>
              </a:p>
            </p:txBody>
          </p:sp>
        </mc:Fallback>
      </mc:AlternateContent>
    </p:spTree>
    <p:extLst>
      <p:ext uri="{BB962C8B-B14F-4D97-AF65-F5344CB8AC3E}">
        <p14:creationId xmlns:p14="http://schemas.microsoft.com/office/powerpoint/2010/main" val="294830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96944" cy="4524315"/>
          </a:xfrm>
          <a:prstGeom prst="rect">
            <a:avLst/>
          </a:prstGeom>
          <a:noFill/>
        </p:spPr>
        <p:txBody>
          <a:bodyPr wrap="square" rtlCol="0">
            <a:spAutoFit/>
          </a:bodyPr>
          <a:lstStyle/>
          <a:p>
            <a:r>
              <a:rPr lang="en-GB" b="1" dirty="0">
                <a:solidFill>
                  <a:srgbClr val="FF0000"/>
                </a:solidFill>
              </a:rPr>
              <a:t>Solution:</a:t>
            </a:r>
          </a:p>
          <a:p>
            <a:r>
              <a:rPr lang="en-GB" dirty="0"/>
              <a:t>  </a:t>
            </a:r>
          </a:p>
          <a:p>
            <a:r>
              <a:rPr lang="en-GB" dirty="0"/>
              <a:t>We will calculate z value by z.prop() function</a:t>
            </a:r>
          </a:p>
          <a:p>
            <a:endParaRPr lang="en-GB" dirty="0"/>
          </a:p>
          <a:p>
            <a:r>
              <a:rPr lang="en-GB" dirty="0"/>
              <a:t>Z.prop function calculates the value of Z, receiving input the number of successes (x1 and x2), and the total number of games (n1 and n2). We apply the function just written with the data of our problem:</a:t>
            </a:r>
            <a:br>
              <a:rPr lang="en-GB" dirty="0"/>
            </a:br>
            <a:r>
              <a:rPr lang="en-GB" dirty="0"/>
              <a:t/>
            </a:r>
            <a:br>
              <a:rPr lang="en-GB" dirty="0"/>
            </a:br>
            <a:r>
              <a:rPr lang="en-GB" dirty="0"/>
              <a:t/>
            </a:r>
            <a:br>
              <a:rPr lang="en-GB" dirty="0"/>
            </a:br>
            <a:r>
              <a:rPr lang="en-GB" dirty="0"/>
              <a:t>z.prop(30, 65, 74, 103)</a:t>
            </a:r>
            <a:br>
              <a:rPr lang="en-GB" dirty="0"/>
            </a:br>
            <a:r>
              <a:rPr lang="en-GB" dirty="0"/>
              <a:t>[1] -2.969695</a:t>
            </a:r>
            <a:br>
              <a:rPr lang="en-GB" dirty="0"/>
            </a:br>
            <a:r>
              <a:rPr lang="en-GB" dirty="0"/>
              <a:t/>
            </a:r>
            <a:br>
              <a:rPr lang="en-GB" dirty="0"/>
            </a:br>
            <a:r>
              <a:rPr lang="en-GB" dirty="0"/>
              <a:t>We obtained a value of z greater than the value of z-tabulated (1.96), which leads us to conclude that the player that the director was looking at is actually a cheat, since its probability of success is higher than a non-cheat user.</a:t>
            </a:r>
            <a:endParaRPr lang="te-IN" dirty="0"/>
          </a:p>
          <a:p>
            <a:endParaRPr lang="te-IN" dirty="0"/>
          </a:p>
        </p:txBody>
      </p:sp>
    </p:spTree>
    <p:extLst>
      <p:ext uri="{BB962C8B-B14F-4D97-AF65-F5344CB8AC3E}">
        <p14:creationId xmlns:p14="http://schemas.microsoft.com/office/powerpoint/2010/main" val="251595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te-IN" dirty="0"/>
          </a:p>
        </p:txBody>
      </p:sp>
      <p:sp>
        <p:nvSpPr>
          <p:cNvPr id="3" name="Content Placeholder 2"/>
          <p:cNvSpPr>
            <a:spLocks noGrp="1"/>
          </p:cNvSpPr>
          <p:nvPr>
            <p:ph idx="1"/>
          </p:nvPr>
        </p:nvSpPr>
        <p:spPr/>
        <p:txBody>
          <a:bodyPr>
            <a:normAutofit/>
          </a:bodyPr>
          <a:lstStyle/>
          <a:p>
            <a:pPr>
              <a:buFont typeface="Wingdings" pitchFamily="2" charset="2"/>
              <a:buChar char="v"/>
            </a:pPr>
            <a:r>
              <a:rPr lang="en-GB" sz="1800" b="1" dirty="0">
                <a:solidFill>
                  <a:schemeClr val="tx1"/>
                </a:solidFill>
              </a:rPr>
              <a:t>R</a:t>
            </a:r>
            <a:r>
              <a:rPr lang="en-GB" sz="1800" dirty="0">
                <a:solidFill>
                  <a:schemeClr val="tx1"/>
                </a:solidFill>
              </a:rPr>
              <a:t> is a </a:t>
            </a:r>
            <a:r>
              <a:rPr lang="en-GB" sz="1800" dirty="0">
                <a:solidFill>
                  <a:srgbClr val="00B050"/>
                </a:solidFill>
                <a:hlinkClick r:id="rId2" tooltip="Programming language"/>
              </a:rPr>
              <a:t>programming language</a:t>
            </a:r>
            <a:r>
              <a:rPr lang="en-GB" sz="1800" dirty="0">
                <a:solidFill>
                  <a:schemeClr val="tx1"/>
                </a:solidFill>
              </a:rPr>
              <a:t> and software environment for </a:t>
            </a:r>
            <a:r>
              <a:rPr lang="en-GB" sz="1800" dirty="0" smtClean="0">
                <a:solidFill>
                  <a:srgbClr val="00B050"/>
                </a:solidFill>
              </a:rPr>
              <a:t>statistical computing</a:t>
            </a:r>
            <a:r>
              <a:rPr lang="en-GB" sz="1800" dirty="0">
                <a:solidFill>
                  <a:srgbClr val="00B050"/>
                </a:solidFill>
              </a:rPr>
              <a:t> and graphics</a:t>
            </a:r>
            <a:r>
              <a:rPr lang="en-GB" sz="1800" dirty="0">
                <a:solidFill>
                  <a:schemeClr val="tx1"/>
                </a:solidFill>
              </a:rPr>
              <a:t>. The R language is widely used among </a:t>
            </a:r>
            <a:r>
              <a:rPr lang="en-GB" sz="1800" dirty="0">
                <a:solidFill>
                  <a:schemeClr val="tx1"/>
                </a:solidFill>
                <a:hlinkClick r:id="rId3" tooltip="Statistician"/>
              </a:rPr>
              <a:t>statisticians</a:t>
            </a:r>
            <a:r>
              <a:rPr lang="en-GB" sz="1800" dirty="0">
                <a:solidFill>
                  <a:schemeClr val="tx1"/>
                </a:solidFill>
              </a:rPr>
              <a:t> and </a:t>
            </a:r>
            <a:r>
              <a:rPr lang="en-GB" sz="1800" dirty="0">
                <a:solidFill>
                  <a:schemeClr val="tx1"/>
                </a:solidFill>
                <a:hlinkClick r:id="rId4" tooltip="Data mining"/>
              </a:rPr>
              <a:t>data miners</a:t>
            </a:r>
            <a:r>
              <a:rPr lang="en-GB" sz="1800" dirty="0">
                <a:solidFill>
                  <a:schemeClr val="tx1"/>
                </a:solidFill>
              </a:rPr>
              <a:t> for developing </a:t>
            </a:r>
            <a:r>
              <a:rPr lang="en-GB" sz="1800" dirty="0">
                <a:solidFill>
                  <a:schemeClr val="tx1"/>
                </a:solidFill>
                <a:hlinkClick r:id="rId5" tooltip="Statistical software"/>
              </a:rPr>
              <a:t>statistical </a:t>
            </a:r>
            <a:r>
              <a:rPr lang="en-GB" sz="1800" dirty="0" smtClean="0">
                <a:solidFill>
                  <a:schemeClr val="tx1"/>
                </a:solidFill>
                <a:hlinkClick r:id="rId5" tooltip="Statistical software"/>
              </a:rPr>
              <a:t>software</a:t>
            </a:r>
            <a:r>
              <a:rPr lang="en-GB" sz="1800" dirty="0">
                <a:solidFill>
                  <a:schemeClr val="tx1"/>
                </a:solidFill>
              </a:rPr>
              <a:t> and data </a:t>
            </a:r>
            <a:r>
              <a:rPr lang="en-GB" sz="1800" dirty="0" smtClean="0">
                <a:solidFill>
                  <a:schemeClr val="tx1"/>
                </a:solidFill>
              </a:rPr>
              <a:t>analysis. </a:t>
            </a:r>
            <a:r>
              <a:rPr lang="en-GB" sz="1800" dirty="0" smtClean="0">
                <a:solidFill>
                  <a:srgbClr val="00B050"/>
                </a:solidFill>
              </a:rPr>
              <a:t>Polls</a:t>
            </a:r>
            <a:r>
              <a:rPr lang="en-GB" sz="1800" dirty="0" smtClean="0">
                <a:solidFill>
                  <a:schemeClr val="tx1"/>
                </a:solidFill>
              </a:rPr>
              <a:t>,</a:t>
            </a:r>
            <a:r>
              <a:rPr lang="en-GB" sz="1800" dirty="0">
                <a:solidFill>
                  <a:schemeClr val="tx1"/>
                </a:solidFill>
              </a:rPr>
              <a:t> </a:t>
            </a:r>
            <a:r>
              <a:rPr lang="en-GB" sz="1800" dirty="0">
                <a:solidFill>
                  <a:schemeClr val="tx1"/>
                </a:solidFill>
                <a:hlinkClick r:id="rId6" tooltip="Rexer's Annual Data Miner Survey"/>
              </a:rPr>
              <a:t>surveys of data miners</a:t>
            </a:r>
            <a:r>
              <a:rPr lang="en-GB" sz="1800" dirty="0">
                <a:solidFill>
                  <a:schemeClr val="tx1"/>
                </a:solidFill>
              </a:rPr>
              <a:t>, and studies of scholarly literature </a:t>
            </a:r>
            <a:r>
              <a:rPr lang="en-GB" sz="1800" dirty="0" smtClean="0">
                <a:solidFill>
                  <a:schemeClr val="tx1"/>
                </a:solidFill>
              </a:rPr>
              <a:t>databases' </a:t>
            </a:r>
            <a:r>
              <a:rPr lang="en-GB" sz="1800" dirty="0">
                <a:solidFill>
                  <a:schemeClr val="tx1"/>
                </a:solidFill>
              </a:rPr>
              <a:t>provides a wide variety of statistical (linear and nonlinear modelling, classical statistical tests, time-series analysis, classification, clustering, …) and graphical techniques, and is highly extensible. </a:t>
            </a:r>
            <a:endParaRPr lang="en-GB" sz="1800" dirty="0" smtClean="0">
              <a:solidFill>
                <a:schemeClr val="tx1"/>
              </a:solidFill>
            </a:endParaRPr>
          </a:p>
          <a:p>
            <a:pPr>
              <a:buFont typeface="Wingdings" pitchFamily="2" charset="2"/>
              <a:buChar char="v"/>
            </a:pPr>
            <a:endParaRPr lang="en-GB" sz="1800" dirty="0" smtClean="0">
              <a:solidFill>
                <a:schemeClr val="tx1"/>
              </a:solidFill>
            </a:endParaRPr>
          </a:p>
          <a:p>
            <a:pPr>
              <a:buFont typeface="Wingdings" pitchFamily="2" charset="2"/>
              <a:buChar char="v"/>
            </a:pPr>
            <a:r>
              <a:rPr lang="en-GB" sz="1800" dirty="0" smtClean="0">
                <a:solidFill>
                  <a:schemeClr val="tx1"/>
                </a:solidFill>
              </a:rPr>
              <a:t>Election Process involves a wide study of factors, how each demographic features in Indian scenario are effecting elections and many more…So as we go on dealing with different aspects we will be in need of certain measure which will best fits to make a conclusion. It may be </a:t>
            </a:r>
            <a:r>
              <a:rPr lang="en-GB" sz="1800" dirty="0" smtClean="0">
                <a:solidFill>
                  <a:srgbClr val="00B050"/>
                </a:solidFill>
              </a:rPr>
              <a:t>religious factor , Development agenda , caste</a:t>
            </a:r>
            <a:r>
              <a:rPr lang="en-GB" sz="1800" dirty="0" smtClean="0">
                <a:solidFill>
                  <a:schemeClr val="tx1"/>
                </a:solidFill>
              </a:rPr>
              <a:t> etc.. To make a good conclusion from data we need a proper Statistical analysis to make a conclusion. So we make use of </a:t>
            </a:r>
            <a:r>
              <a:rPr lang="en-GB" sz="1800" dirty="0" smtClean="0">
                <a:solidFill>
                  <a:srgbClr val="00B050"/>
                </a:solidFill>
              </a:rPr>
              <a:t>good Statistical tool </a:t>
            </a:r>
            <a:r>
              <a:rPr lang="en-GB" sz="1800" dirty="0" smtClean="0">
                <a:solidFill>
                  <a:schemeClr val="tx1"/>
                </a:solidFill>
              </a:rPr>
              <a:t>like R to analyse data with our </a:t>
            </a:r>
            <a:r>
              <a:rPr lang="en-GB" sz="1800" dirty="0" smtClean="0">
                <a:solidFill>
                  <a:srgbClr val="00B050"/>
                </a:solidFill>
              </a:rPr>
              <a:t>statistical formula </a:t>
            </a:r>
            <a:r>
              <a:rPr lang="en-GB" sz="1800" dirty="0" smtClean="0">
                <a:solidFill>
                  <a:schemeClr val="tx1"/>
                </a:solidFill>
              </a:rPr>
              <a:t>and make a comment on it.</a:t>
            </a:r>
          </a:p>
          <a:p>
            <a:pPr marL="0" indent="0">
              <a:buNone/>
            </a:pPr>
            <a:endParaRPr lang="te-IN" sz="1800" dirty="0">
              <a:solidFill>
                <a:schemeClr val="tx1"/>
              </a:solidFill>
            </a:endParaRPr>
          </a:p>
        </p:txBody>
      </p:sp>
    </p:spTree>
    <p:extLst>
      <p:ext uri="{BB962C8B-B14F-4D97-AF65-F5344CB8AC3E}">
        <p14:creationId xmlns:p14="http://schemas.microsoft.com/office/powerpoint/2010/main" val="20006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F-TEST</a:t>
            </a:r>
            <a:endParaRPr lang="te-IN" dirty="0"/>
          </a:p>
        </p:txBody>
      </p:sp>
      <p:sp>
        <p:nvSpPr>
          <p:cNvPr id="3" name="TextBox 2"/>
          <p:cNvSpPr txBox="1"/>
          <p:nvPr/>
        </p:nvSpPr>
        <p:spPr>
          <a:xfrm>
            <a:off x="251520" y="1268760"/>
            <a:ext cx="8640960" cy="5078313"/>
          </a:xfrm>
          <a:prstGeom prst="rect">
            <a:avLst/>
          </a:prstGeom>
          <a:noFill/>
        </p:spPr>
        <p:txBody>
          <a:bodyPr wrap="square" rtlCol="0">
            <a:spAutoFit/>
          </a:bodyPr>
          <a:lstStyle/>
          <a:p>
            <a:r>
              <a:rPr lang="en-GB" dirty="0" smtClean="0"/>
              <a:t>Objective of this test is to determine whether two independent estimates of population variance differ significantly or whether two samples may be regarded as drawn from normal population having same variance.</a:t>
            </a:r>
          </a:p>
          <a:p>
            <a:endParaRPr lang="en-GB" dirty="0"/>
          </a:p>
          <a:p>
            <a:r>
              <a:rPr lang="en-GB" dirty="0"/>
              <a:t>Before proceeding with the </a:t>
            </a:r>
            <a:r>
              <a:rPr lang="en-GB" i="1" dirty="0"/>
              <a:t>t-test</a:t>
            </a:r>
            <a:r>
              <a:rPr lang="en-GB" dirty="0"/>
              <a:t>, it is necessary to evaluate the sample variances of the two groups, using a </a:t>
            </a:r>
            <a:r>
              <a:rPr lang="en-GB" b="1" dirty="0"/>
              <a:t>Fisher's F-test</a:t>
            </a:r>
            <a:r>
              <a:rPr lang="en-GB" dirty="0"/>
              <a:t> to verify the </a:t>
            </a:r>
            <a:r>
              <a:rPr lang="en-GB" i="1" dirty="0" smtClean="0"/>
              <a:t>homoscedasticity</a:t>
            </a:r>
            <a:r>
              <a:rPr lang="en-GB" dirty="0"/>
              <a:t> (</a:t>
            </a:r>
            <a:r>
              <a:rPr lang="en-GB" i="1" dirty="0"/>
              <a:t>homogeneity of variances</a:t>
            </a:r>
            <a:r>
              <a:rPr lang="en-GB" dirty="0" smtClean="0"/>
              <a:t>).</a:t>
            </a:r>
          </a:p>
          <a:p>
            <a:r>
              <a:rPr lang="en-GB" b="1" dirty="0" smtClean="0">
                <a:solidFill>
                  <a:srgbClr val="C00000"/>
                </a:solidFill>
              </a:rPr>
              <a:t>Problem:</a:t>
            </a:r>
          </a:p>
          <a:p>
            <a:endParaRPr lang="en-GB" dirty="0" smtClean="0"/>
          </a:p>
          <a:p>
            <a:r>
              <a:rPr lang="pt-BR" dirty="0"/>
              <a:t>A: 175, 168, 168, 190, 156, 181, 182, 175, 174, 179</a:t>
            </a:r>
            <a:br>
              <a:rPr lang="pt-BR" dirty="0"/>
            </a:br>
            <a:r>
              <a:rPr lang="pt-BR" dirty="0"/>
              <a:t>B: 185, 169, 173, 173, 188, 186, 175, 174, 179, 180</a:t>
            </a:r>
            <a:br>
              <a:rPr lang="pt-BR" dirty="0"/>
            </a:br>
            <a:endParaRPr lang="pt-BR" dirty="0" smtClean="0"/>
          </a:p>
          <a:p>
            <a:r>
              <a:rPr lang="pt-BR" dirty="0" smtClean="0"/>
              <a:t>Calculate </a:t>
            </a:r>
            <a:r>
              <a:rPr lang="en-GB" dirty="0"/>
              <a:t>F test to compare two </a:t>
            </a:r>
            <a:r>
              <a:rPr lang="en-GB" dirty="0" smtClean="0"/>
              <a:t>variances.</a:t>
            </a:r>
          </a:p>
          <a:p>
            <a:endParaRPr lang="en-GB" dirty="0"/>
          </a:p>
          <a:p>
            <a:endParaRPr lang="en-GB" b="1" dirty="0" smtClean="0">
              <a:solidFill>
                <a:srgbClr val="C00000"/>
              </a:solidFill>
            </a:endParaRPr>
          </a:p>
          <a:p>
            <a:endParaRPr lang="en-GB" dirty="0" smtClean="0"/>
          </a:p>
          <a:p>
            <a:endParaRPr lang="en-GB" dirty="0"/>
          </a:p>
          <a:p>
            <a:endParaRPr lang="te-IN" dirty="0"/>
          </a:p>
        </p:txBody>
      </p:sp>
    </p:spTree>
    <p:extLst>
      <p:ext uri="{BB962C8B-B14F-4D97-AF65-F5344CB8AC3E}">
        <p14:creationId xmlns:p14="http://schemas.microsoft.com/office/powerpoint/2010/main" val="329004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424936" cy="4801314"/>
          </a:xfrm>
          <a:prstGeom prst="rect">
            <a:avLst/>
          </a:prstGeom>
          <a:noFill/>
        </p:spPr>
        <p:txBody>
          <a:bodyPr wrap="square" rtlCol="0">
            <a:spAutoFit/>
          </a:bodyPr>
          <a:lstStyle/>
          <a:p>
            <a:r>
              <a:rPr lang="en-GB" b="1" dirty="0">
                <a:solidFill>
                  <a:srgbClr val="C00000"/>
                </a:solidFill>
              </a:rPr>
              <a:t>Solution</a:t>
            </a:r>
            <a:r>
              <a:rPr lang="en-GB" b="1" dirty="0" smtClean="0">
                <a:solidFill>
                  <a:srgbClr val="C00000"/>
                </a:solidFill>
              </a:rPr>
              <a:t>:</a:t>
            </a:r>
            <a:endParaRPr lang="en-GB" dirty="0"/>
          </a:p>
          <a:p>
            <a:r>
              <a:rPr lang="en-GB" b="1" dirty="0" smtClean="0"/>
              <a:t>a </a:t>
            </a:r>
            <a:r>
              <a:rPr lang="en-GB" b="1" dirty="0"/>
              <a:t>= c(175, 168, 168, 190, 156, 181, 182, 175, 174, 179)</a:t>
            </a:r>
            <a:br>
              <a:rPr lang="en-GB" b="1" dirty="0"/>
            </a:br>
            <a:r>
              <a:rPr lang="en-GB" b="1" dirty="0"/>
              <a:t>b = c(185, 169, 173, 173, 188, 186, 175, 174, 179, 180)</a:t>
            </a:r>
            <a:br>
              <a:rPr lang="en-GB" b="1" dirty="0"/>
            </a:br>
            <a:r>
              <a:rPr lang="en-GB" b="1" dirty="0"/>
              <a:t/>
            </a:r>
            <a:br>
              <a:rPr lang="en-GB" b="1" dirty="0"/>
            </a:br>
            <a:r>
              <a:rPr lang="en-GB" b="1" dirty="0"/>
              <a:t>var.test(</a:t>
            </a:r>
            <a:r>
              <a:rPr lang="en-GB" b="1" dirty="0" err="1"/>
              <a:t>a,b</a:t>
            </a:r>
            <a:r>
              <a:rPr lang="en-GB" b="1" dirty="0"/>
              <a:t>)</a:t>
            </a:r>
            <a:br>
              <a:rPr lang="en-GB" b="1" dirty="0"/>
            </a:br>
            <a:r>
              <a:rPr lang="en-GB" b="1" dirty="0"/>
              <a:t/>
            </a:r>
            <a:br>
              <a:rPr lang="en-GB" b="1" dirty="0"/>
            </a:br>
            <a:r>
              <a:rPr lang="en-GB" b="1" dirty="0"/>
              <a:t>F test to compare two variances</a:t>
            </a:r>
            <a:br>
              <a:rPr lang="en-GB" b="1" dirty="0"/>
            </a:br>
            <a:r>
              <a:rPr lang="en-GB" b="1" dirty="0"/>
              <a:t/>
            </a:r>
            <a:br>
              <a:rPr lang="en-GB" b="1" dirty="0"/>
            </a:br>
            <a:r>
              <a:rPr lang="en-GB" b="1" dirty="0"/>
              <a:t>data: a and b</a:t>
            </a:r>
            <a:br>
              <a:rPr lang="en-GB" b="1" dirty="0"/>
            </a:br>
            <a:r>
              <a:rPr lang="en-GB" b="1" dirty="0"/>
              <a:t>F = 2.1028, num df = 9, denom df = 9, p-value = 0.2834</a:t>
            </a:r>
            <a:br>
              <a:rPr lang="en-GB" b="1" dirty="0"/>
            </a:br>
            <a:r>
              <a:rPr lang="en-GB" b="1" dirty="0"/>
              <a:t>alternative hypothesis: true ratio of variances is not equal to 1</a:t>
            </a:r>
            <a:br>
              <a:rPr lang="en-GB" b="1" dirty="0"/>
            </a:br>
            <a:r>
              <a:rPr lang="en-GB" b="1" dirty="0"/>
              <a:t>95 </a:t>
            </a:r>
            <a:r>
              <a:rPr lang="en-GB" b="1" dirty="0" smtClean="0"/>
              <a:t>percent </a:t>
            </a:r>
            <a:r>
              <a:rPr lang="en-GB" b="1" dirty="0"/>
              <a:t>confidence interval:</a:t>
            </a:r>
            <a:br>
              <a:rPr lang="en-GB" b="1" dirty="0"/>
            </a:br>
            <a:r>
              <a:rPr lang="en-GB" b="1" dirty="0"/>
              <a:t>0.5223017 8.4657950</a:t>
            </a:r>
            <a:br>
              <a:rPr lang="en-GB" b="1" dirty="0"/>
            </a:br>
            <a:r>
              <a:rPr lang="en-GB" b="1" dirty="0"/>
              <a:t>sample estimates:</a:t>
            </a:r>
            <a:br>
              <a:rPr lang="en-GB" b="1" dirty="0"/>
            </a:br>
            <a:r>
              <a:rPr lang="en-GB" b="1" dirty="0"/>
              <a:t>ratio of variances</a:t>
            </a:r>
            <a:br>
              <a:rPr lang="en-GB" b="1" dirty="0"/>
            </a:br>
            <a:r>
              <a:rPr lang="en-GB" b="1" dirty="0"/>
              <a:t>2.102784</a:t>
            </a:r>
            <a:r>
              <a:rPr lang="en-GB" dirty="0"/>
              <a:t/>
            </a:r>
            <a:br>
              <a:rPr lang="en-GB" dirty="0"/>
            </a:br>
            <a:endParaRPr lang="te-IN" dirty="0"/>
          </a:p>
        </p:txBody>
      </p:sp>
    </p:spTree>
    <p:extLst>
      <p:ext uri="{BB962C8B-B14F-4D97-AF65-F5344CB8AC3E}">
        <p14:creationId xmlns:p14="http://schemas.microsoft.com/office/powerpoint/2010/main" val="685208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4247317"/>
          </a:xfrm>
          <a:prstGeom prst="rect">
            <a:avLst/>
          </a:prstGeom>
          <a:noFill/>
        </p:spPr>
        <p:txBody>
          <a:bodyPr wrap="square" rtlCol="0">
            <a:spAutoFit/>
          </a:bodyPr>
          <a:lstStyle/>
          <a:p>
            <a:r>
              <a:rPr lang="en-GB" dirty="0"/>
              <a:t>We obtained p-value greater than 0.05, then we can assume that the two variances are homogeneous. Indeed we can compare the value of F obtained with the tabulated value of F for alpha = 0.05, degrees of freedom of numerator = 9, and degrees of freedom of denominator = 9, using the function qf(p, df.num, df.den):</a:t>
            </a:r>
            <a:br>
              <a:rPr lang="en-GB" dirty="0"/>
            </a:br>
            <a:r>
              <a:rPr lang="en-GB" dirty="0"/>
              <a:t/>
            </a:r>
            <a:br>
              <a:rPr lang="en-GB" dirty="0"/>
            </a:br>
            <a:r>
              <a:rPr lang="en-GB" dirty="0"/>
              <a:t/>
            </a:r>
            <a:br>
              <a:rPr lang="en-GB" dirty="0"/>
            </a:br>
            <a:r>
              <a:rPr lang="en-GB" dirty="0"/>
              <a:t>qf(0.95, 9, 9)</a:t>
            </a:r>
            <a:br>
              <a:rPr lang="en-GB" dirty="0"/>
            </a:br>
            <a:r>
              <a:rPr lang="en-GB" dirty="0"/>
              <a:t>[1] 3.178893</a:t>
            </a:r>
            <a:br>
              <a:rPr lang="en-GB" dirty="0"/>
            </a:br>
            <a:r>
              <a:rPr lang="en-GB" dirty="0"/>
              <a:t/>
            </a:r>
            <a:br>
              <a:rPr lang="en-GB" dirty="0"/>
            </a:br>
            <a:r>
              <a:rPr lang="en-GB" dirty="0"/>
              <a:t>Note that the value of F computed is less than the tabulated value of F, which leads us to accept the null hypothesis of homogeneity of variances</a:t>
            </a:r>
            <a:r>
              <a:rPr lang="en-GB" dirty="0" smtClean="0"/>
              <a:t>.</a:t>
            </a:r>
          </a:p>
          <a:p>
            <a:r>
              <a:rPr lang="en-GB" dirty="0"/>
              <a:t/>
            </a:r>
            <a:br>
              <a:rPr lang="en-GB" dirty="0"/>
            </a:br>
            <a:r>
              <a:rPr lang="en-GB" b="1" dirty="0"/>
              <a:t>NOTE:</a:t>
            </a:r>
            <a:r>
              <a:rPr lang="en-GB" dirty="0"/>
              <a:t> The F distribution has only one tail, so with a confidence level of 95%,p = 0.95. Conversely, the </a:t>
            </a:r>
            <a:r>
              <a:rPr lang="en-GB" i="1" dirty="0"/>
              <a:t>t-distribution</a:t>
            </a:r>
            <a:r>
              <a:rPr lang="en-GB" dirty="0"/>
              <a:t> has two tails, and in the R's </a:t>
            </a:r>
            <a:r>
              <a:rPr lang="en-GB" dirty="0" smtClean="0"/>
              <a:t>function(p</a:t>
            </a:r>
            <a:r>
              <a:rPr lang="en-GB" dirty="0"/>
              <a:t>, df) we insert a value p = 0975 when you're testing a two-tailed alternative hypothesis.</a:t>
            </a:r>
            <a:endParaRPr lang="te-IN" dirty="0"/>
          </a:p>
        </p:txBody>
      </p:sp>
    </p:spTree>
    <p:extLst>
      <p:ext uri="{BB962C8B-B14F-4D97-AF65-F5344CB8AC3E}">
        <p14:creationId xmlns:p14="http://schemas.microsoft.com/office/powerpoint/2010/main" val="349168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T-Test</a:t>
            </a:r>
            <a:endParaRPr lang="te-IN" dirty="0"/>
          </a:p>
        </p:txBody>
      </p:sp>
      <p:sp>
        <p:nvSpPr>
          <p:cNvPr id="3" name="TextBox 2"/>
          <p:cNvSpPr txBox="1"/>
          <p:nvPr/>
        </p:nvSpPr>
        <p:spPr>
          <a:xfrm>
            <a:off x="365381" y="1268759"/>
            <a:ext cx="8496944" cy="5632311"/>
          </a:xfrm>
          <a:prstGeom prst="rect">
            <a:avLst/>
          </a:prstGeom>
          <a:noFill/>
        </p:spPr>
        <p:txBody>
          <a:bodyPr wrap="square" rtlCol="0">
            <a:spAutoFit/>
          </a:bodyPr>
          <a:lstStyle/>
          <a:p>
            <a:r>
              <a:rPr lang="en-GB" b="1" u="sng" dirty="0">
                <a:solidFill>
                  <a:srgbClr val="C00000"/>
                </a:solidFill>
                <a:hlinkClick r:id="rId2"/>
              </a:rPr>
              <a:t>One sample Student's </a:t>
            </a:r>
            <a:r>
              <a:rPr lang="en-GB" b="1" u="sng" dirty="0" smtClean="0">
                <a:solidFill>
                  <a:srgbClr val="C00000"/>
                </a:solidFill>
                <a:hlinkClick r:id="rId2"/>
              </a:rPr>
              <a:t>t-test</a:t>
            </a:r>
            <a:r>
              <a:rPr lang="en-GB" b="1" u="sng" dirty="0" smtClean="0">
                <a:solidFill>
                  <a:srgbClr val="C00000"/>
                </a:solidFill>
              </a:rPr>
              <a:t> ( Single Mean)</a:t>
            </a:r>
          </a:p>
          <a:p>
            <a:endParaRPr lang="en-GB" b="1" u="sng" dirty="0">
              <a:solidFill>
                <a:srgbClr val="C00000"/>
              </a:solidFill>
            </a:endParaRPr>
          </a:p>
          <a:p>
            <a:r>
              <a:rPr lang="en-GB" b="1" dirty="0"/>
              <a:t>Comparison of the sample mean with a known value, when the variance of the population is not known.</a:t>
            </a:r>
            <a:r>
              <a:rPr lang="en-GB" dirty="0"/>
              <a:t/>
            </a:r>
            <a:br>
              <a:rPr lang="en-GB" dirty="0"/>
            </a:br>
            <a:endParaRPr lang="en-GB" dirty="0" smtClean="0"/>
          </a:p>
          <a:p>
            <a:r>
              <a:rPr lang="en-GB" b="1" dirty="0" smtClean="0">
                <a:solidFill>
                  <a:srgbClr val="FF0000"/>
                </a:solidFill>
              </a:rPr>
              <a:t>Problem:</a:t>
            </a:r>
            <a:r>
              <a:rPr lang="en-GB" dirty="0"/>
              <a:t/>
            </a:r>
            <a:br>
              <a:rPr lang="en-GB" dirty="0"/>
            </a:br>
            <a:r>
              <a:rPr lang="en-GB" dirty="0"/>
              <a:t>10 volunteers have done an intelligence test; here are the results obtained. The average result of the population </a:t>
            </a:r>
            <a:r>
              <a:rPr lang="en-GB" dirty="0" smtClean="0"/>
              <a:t>which </a:t>
            </a:r>
            <a:r>
              <a:rPr lang="en-GB" dirty="0"/>
              <a:t>received the same test, is equal to 75. You want to check if the sample mean is significantly similar (when the significance level is 95%) to the average population, assuming that the variance of the population is not known.</a:t>
            </a:r>
            <a:br>
              <a:rPr lang="en-GB" dirty="0"/>
            </a:br>
            <a:endParaRPr lang="en-GB" dirty="0"/>
          </a:p>
          <a:p>
            <a:r>
              <a:rPr lang="en-GB" dirty="0"/>
              <a:t>65, 78, 88, 55, 48, 95, 66, 57, 79, 81</a:t>
            </a:r>
          </a:p>
          <a:p>
            <a:r>
              <a:rPr lang="en-GB" dirty="0"/>
              <a:t/>
            </a:r>
            <a:br>
              <a:rPr lang="en-GB" dirty="0"/>
            </a:br>
            <a:r>
              <a:rPr lang="en-GB" b="1" dirty="0" smtClean="0">
                <a:solidFill>
                  <a:srgbClr val="FF0000"/>
                </a:solidFill>
              </a:rPr>
              <a:t>Solution:</a:t>
            </a:r>
          </a:p>
          <a:p>
            <a:endParaRPr lang="en-GB" b="1" u="sng" dirty="0">
              <a:solidFill>
                <a:srgbClr val="FF0000"/>
              </a:solidFill>
            </a:endParaRPr>
          </a:p>
          <a:p>
            <a:r>
              <a:rPr lang="en-GB" dirty="0"/>
              <a:t>T</a:t>
            </a:r>
            <a:r>
              <a:rPr lang="en-GB" dirty="0" smtClean="0"/>
              <a:t>he</a:t>
            </a:r>
            <a:r>
              <a:rPr lang="en-GB" dirty="0"/>
              <a:t> </a:t>
            </a:r>
            <a:r>
              <a:rPr lang="en-GB" b="1" dirty="0"/>
              <a:t>Student's t-test</a:t>
            </a:r>
            <a:r>
              <a:rPr lang="en-GB" dirty="0"/>
              <a:t> for a </a:t>
            </a:r>
            <a:r>
              <a:rPr lang="en-GB" b="1" dirty="0"/>
              <a:t>single sample</a:t>
            </a:r>
            <a:r>
              <a:rPr lang="en-GB" dirty="0"/>
              <a:t> have a pre-set function in R we can apply immediately.</a:t>
            </a:r>
            <a:br>
              <a:rPr lang="en-GB" dirty="0"/>
            </a:br>
            <a:r>
              <a:rPr lang="en-GB" dirty="0"/>
              <a:t>It is the </a:t>
            </a:r>
            <a:r>
              <a:rPr lang="en-GB" b="1" dirty="0">
                <a:solidFill>
                  <a:srgbClr val="00B050"/>
                </a:solidFill>
              </a:rPr>
              <a:t>t.test (a, mu)</a:t>
            </a:r>
            <a:endParaRPr lang="en-GB" b="1" u="sng" dirty="0">
              <a:solidFill>
                <a:srgbClr val="00B050"/>
              </a:solidFill>
            </a:endParaRPr>
          </a:p>
          <a:p>
            <a:endParaRPr lang="te-IN" dirty="0"/>
          </a:p>
        </p:txBody>
      </p:sp>
    </p:spTree>
    <p:extLst>
      <p:ext uri="{BB962C8B-B14F-4D97-AF65-F5344CB8AC3E}">
        <p14:creationId xmlns:p14="http://schemas.microsoft.com/office/powerpoint/2010/main" val="226427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79175"/>
            <a:ext cx="6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e-IN" sz="4000" b="0" i="0" u="none" strike="noStrike" cap="none" normalizeH="0" baseline="0" dirty="0" smtClean="0">
              <a:ln>
                <a:noFill/>
              </a:ln>
              <a:solidFill>
                <a:schemeClr val="tx1"/>
              </a:solidFill>
              <a:effectLst/>
              <a:latin typeface="Arial" pitchFamily="34" charset="0"/>
              <a:cs typeface="Gautami" pitchFamily="34" charset="0"/>
            </a:endParaRPr>
          </a:p>
        </p:txBody>
      </p:sp>
      <p:sp>
        <p:nvSpPr>
          <p:cNvPr id="4" name="Rectangle 3"/>
          <p:cNvSpPr/>
          <p:nvPr/>
        </p:nvSpPr>
        <p:spPr>
          <a:xfrm>
            <a:off x="1187624" y="980728"/>
            <a:ext cx="6696744" cy="4401205"/>
          </a:xfrm>
          <a:prstGeom prst="rect">
            <a:avLst/>
          </a:prstGeom>
        </p:spPr>
        <p:txBody>
          <a:bodyPr wrap="square">
            <a:spAutoFit/>
          </a:bodyPr>
          <a:lstStyle/>
          <a:p>
            <a:pPr lvl="0" fontAlgn="base">
              <a:spcBef>
                <a:spcPct val="0"/>
              </a:spcBef>
              <a:spcAft>
                <a:spcPct val="0"/>
              </a:spcAft>
            </a:pPr>
            <a:r>
              <a:rPr lang="te-IN" sz="2000" dirty="0">
                <a:solidFill>
                  <a:srgbClr val="333333"/>
                </a:solidFill>
                <a:latin typeface="Arial Unicode MS" pitchFamily="34" charset="-128"/>
                <a:cs typeface="Gautami" pitchFamily="34" charset="0"/>
              </a:rPr>
              <a:t>a = c(65, 78, 88, 55, 48, 95, 66, 57, 79, 81)</a:t>
            </a:r>
            <a:br>
              <a:rPr lang="te-IN" sz="2000" dirty="0">
                <a:solidFill>
                  <a:srgbClr val="333333"/>
                </a:solidFill>
                <a:latin typeface="Arial Unicode MS" pitchFamily="34" charset="-128"/>
                <a:cs typeface="Gautami" pitchFamily="34" charset="0"/>
              </a:rPr>
            </a:br>
            <a:r>
              <a:rPr lang="te-IN" sz="2000" dirty="0">
                <a:solidFill>
                  <a:srgbClr val="333333"/>
                </a:solidFill>
                <a:latin typeface="Arial Unicode MS" pitchFamily="34" charset="-128"/>
                <a:cs typeface="Gautami" pitchFamily="34" charset="0"/>
              </a:rPr>
              <a:t/>
            </a:r>
            <a:br>
              <a:rPr lang="te-IN" sz="2000" dirty="0">
                <a:solidFill>
                  <a:srgbClr val="333333"/>
                </a:solidFill>
                <a:latin typeface="Arial Unicode MS" pitchFamily="34" charset="-128"/>
                <a:cs typeface="Gautami" pitchFamily="34" charset="0"/>
              </a:rPr>
            </a:br>
            <a:r>
              <a:rPr lang="te-IN" sz="2000" dirty="0">
                <a:solidFill>
                  <a:srgbClr val="333333"/>
                </a:solidFill>
                <a:latin typeface="Arial Unicode MS" pitchFamily="34" charset="-128"/>
                <a:cs typeface="Gautami" pitchFamily="34" charset="0"/>
              </a:rPr>
              <a:t>t.test (a, mu=75)</a:t>
            </a:r>
            <a:br>
              <a:rPr lang="te-IN" sz="2000" dirty="0">
                <a:solidFill>
                  <a:srgbClr val="333333"/>
                </a:solidFill>
                <a:latin typeface="Arial Unicode MS" pitchFamily="34" charset="-128"/>
                <a:cs typeface="Gautami" pitchFamily="34" charset="0"/>
              </a:rPr>
            </a:br>
            <a:r>
              <a:rPr lang="te-IN" sz="2000" dirty="0">
                <a:solidFill>
                  <a:srgbClr val="333333"/>
                </a:solidFill>
                <a:latin typeface="Arial Unicode MS" pitchFamily="34" charset="-128"/>
                <a:cs typeface="Gautami" pitchFamily="34" charset="0"/>
              </a:rPr>
              <a:t/>
            </a:r>
            <a:br>
              <a:rPr lang="te-IN" sz="2000"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One Sample t-test</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data: a</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t = -0.783, df = 9, p-value = 0.4537</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alternative hypothesis: true mean is not equal to 75</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95 percent confidence interval:</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60.22187 82.17813</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sample estimates:</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mean of x</a:t>
            </a:r>
            <a:br>
              <a:rPr lang="te-IN" sz="2000" b="1" dirty="0">
                <a:solidFill>
                  <a:srgbClr val="333333"/>
                </a:solidFill>
                <a:latin typeface="Arial Unicode MS" pitchFamily="34" charset="-128"/>
                <a:cs typeface="Gautami" pitchFamily="34" charset="0"/>
              </a:rPr>
            </a:br>
            <a:r>
              <a:rPr lang="te-IN" sz="2000" b="1" dirty="0">
                <a:solidFill>
                  <a:srgbClr val="333333"/>
                </a:solidFill>
                <a:latin typeface="Arial Unicode MS" pitchFamily="34" charset="-128"/>
                <a:cs typeface="Gautami" pitchFamily="34" charset="0"/>
              </a:rPr>
              <a:t>71.2</a:t>
            </a:r>
            <a:r>
              <a:rPr lang="te-IN" sz="1600" b="1" dirty="0">
                <a:solidFill>
                  <a:prstClr val="black"/>
                </a:solidFill>
                <a:latin typeface="Arial" pitchFamily="34" charset="0"/>
                <a:cs typeface="Gautami" pitchFamily="34" charset="0"/>
              </a:rPr>
              <a:t> </a:t>
            </a:r>
            <a:endParaRPr lang="te-IN" sz="4400" b="1" dirty="0">
              <a:solidFill>
                <a:prstClr val="black"/>
              </a:solidFill>
              <a:latin typeface="Arial" pitchFamily="34" charset="0"/>
              <a:cs typeface="Gautami" pitchFamily="34" charset="0"/>
            </a:endParaRPr>
          </a:p>
        </p:txBody>
      </p:sp>
    </p:spTree>
    <p:extLst>
      <p:ext uri="{BB962C8B-B14F-4D97-AF65-F5344CB8AC3E}">
        <p14:creationId xmlns:p14="http://schemas.microsoft.com/office/powerpoint/2010/main" val="38350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635" y="130537"/>
            <a:ext cx="8928992" cy="5909310"/>
          </a:xfrm>
          <a:prstGeom prst="rect">
            <a:avLst/>
          </a:prstGeom>
          <a:noFill/>
        </p:spPr>
        <p:txBody>
          <a:bodyPr wrap="square" rtlCol="0">
            <a:spAutoFit/>
          </a:bodyPr>
          <a:lstStyle/>
          <a:p>
            <a:r>
              <a:rPr lang="en-GB" dirty="0"/>
              <a:t>The function t.test on one sample provides in output the value of t calculated; also gives us degrees of freedom, the confidence interval and the average (mean of x).</a:t>
            </a:r>
            <a:br>
              <a:rPr lang="en-GB" dirty="0"/>
            </a:br>
            <a:r>
              <a:rPr lang="en-GB" dirty="0"/>
              <a:t>In order to take your statistic decision, you can proceed in two ways. We can compare the value of t with the value of the tabulated student t with 9 degrees of freedom. If we do not have tables, we can calculate the value t-tabulated in the following way:</a:t>
            </a:r>
            <a:br>
              <a:rPr lang="en-GB" dirty="0"/>
            </a:br>
            <a:r>
              <a:rPr lang="en-GB" dirty="0"/>
              <a:t/>
            </a:r>
            <a:br>
              <a:rPr lang="en-GB" dirty="0"/>
            </a:br>
            <a:r>
              <a:rPr lang="en-GB" dirty="0"/>
              <a:t/>
            </a:r>
            <a:br>
              <a:rPr lang="en-GB" dirty="0"/>
            </a:br>
            <a:r>
              <a:rPr lang="en-GB" dirty="0"/>
              <a:t>qt(0.975, 9)</a:t>
            </a:r>
            <a:br>
              <a:rPr lang="en-GB" dirty="0"/>
            </a:br>
            <a:r>
              <a:rPr lang="en-GB" dirty="0"/>
              <a:t>[1] 2.262157</a:t>
            </a:r>
            <a:br>
              <a:rPr lang="en-GB" dirty="0"/>
            </a:br>
            <a:r>
              <a:rPr lang="en-GB" dirty="0"/>
              <a:t/>
            </a:r>
            <a:br>
              <a:rPr lang="en-GB" dirty="0"/>
            </a:br>
            <a:r>
              <a:rPr lang="en-GB" dirty="0"/>
              <a:t/>
            </a:r>
            <a:br>
              <a:rPr lang="en-GB" dirty="0"/>
            </a:br>
            <a:r>
              <a:rPr lang="en-GB" dirty="0"/>
              <a:t>The function qt (p, df) returns the value of t computed considering the significance level (we chose a significance level equal to 95%, which means that each tail is the 2.5% which corresponds to the value of </a:t>
            </a:r>
            <a:r>
              <a:rPr lang="en-GB" i="1" dirty="0"/>
              <a:t>p = 1 - 0.025</a:t>
            </a:r>
            <a:r>
              <a:rPr lang="en-GB" dirty="0"/>
              <a:t>), and the degrees of freedom. By comparing the value of t-tabulated with t-computed, t-computed appears smaller, which means that we accept the null hypothesis of equality of the averages: our sample mean is significantly similar to the mean of the population.</a:t>
            </a:r>
            <a:br>
              <a:rPr lang="en-GB" dirty="0"/>
            </a:br>
            <a:r>
              <a:rPr lang="en-GB" dirty="0"/>
              <a:t/>
            </a:r>
            <a:br>
              <a:rPr lang="en-GB" dirty="0"/>
            </a:br>
            <a:r>
              <a:rPr lang="en-GB" dirty="0"/>
              <a:t>Alternatively we could consider the p-value. With a significance level of 95%, </a:t>
            </a:r>
            <a:r>
              <a:rPr lang="en-GB" dirty="0" smtClean="0"/>
              <a:t>If</a:t>
            </a:r>
            <a:r>
              <a:rPr lang="en-GB" dirty="0"/>
              <a:t> </a:t>
            </a:r>
            <a:r>
              <a:rPr lang="en-GB" b="1" dirty="0"/>
              <a:t>p-value is greater than 0.05</a:t>
            </a:r>
            <a:r>
              <a:rPr lang="en-GB" dirty="0"/>
              <a:t> then </a:t>
            </a:r>
            <a:r>
              <a:rPr lang="en-GB" b="1" dirty="0"/>
              <a:t>we accept the null hypothesis H0</a:t>
            </a:r>
            <a:r>
              <a:rPr lang="en-GB" dirty="0"/>
              <a:t>; if </a:t>
            </a:r>
            <a:r>
              <a:rPr lang="en-GB" b="1" dirty="0"/>
              <a:t>p-value is less than 0.05</a:t>
            </a:r>
            <a:r>
              <a:rPr lang="en-GB" dirty="0"/>
              <a:t> then </a:t>
            </a:r>
            <a:r>
              <a:rPr lang="en-GB" b="1" dirty="0"/>
              <a:t>we reject the null hypothesis H0</a:t>
            </a:r>
            <a:r>
              <a:rPr lang="en-GB" dirty="0"/>
              <a:t> in </a:t>
            </a:r>
            <a:r>
              <a:rPr lang="en-GB" dirty="0" smtClean="0"/>
              <a:t>favour </a:t>
            </a:r>
            <a:r>
              <a:rPr lang="en-GB" dirty="0"/>
              <a:t>of the alternative hypothesis H1.</a:t>
            </a:r>
            <a:endParaRPr lang="te-IN" dirty="0"/>
          </a:p>
        </p:txBody>
      </p:sp>
    </p:spTree>
    <p:extLst>
      <p:ext uri="{BB962C8B-B14F-4D97-AF65-F5344CB8AC3E}">
        <p14:creationId xmlns:p14="http://schemas.microsoft.com/office/powerpoint/2010/main" val="130887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5632311"/>
          </a:xfrm>
          <a:prstGeom prst="rect">
            <a:avLst/>
          </a:prstGeom>
          <a:noFill/>
        </p:spPr>
        <p:txBody>
          <a:bodyPr wrap="square" rtlCol="0">
            <a:spAutoFit/>
          </a:bodyPr>
          <a:lstStyle/>
          <a:p>
            <a:r>
              <a:rPr lang="en-GB" b="1" u="sng" dirty="0">
                <a:solidFill>
                  <a:srgbClr val="C00000"/>
                </a:solidFill>
              </a:rPr>
              <a:t>Two sample Student’s t-test </a:t>
            </a:r>
            <a:r>
              <a:rPr lang="en-GB" b="1" u="sng" dirty="0" smtClean="0">
                <a:solidFill>
                  <a:srgbClr val="C00000"/>
                </a:solidFill>
              </a:rPr>
              <a:t>(Samples of </a:t>
            </a:r>
            <a:r>
              <a:rPr lang="en-GB" b="1" u="sng" dirty="0">
                <a:solidFill>
                  <a:srgbClr val="C00000"/>
                </a:solidFill>
              </a:rPr>
              <a:t>equal </a:t>
            </a:r>
            <a:r>
              <a:rPr lang="en-GB" b="1" u="sng" dirty="0" smtClean="0">
                <a:solidFill>
                  <a:srgbClr val="C00000"/>
                </a:solidFill>
              </a:rPr>
              <a:t> variances)</a:t>
            </a:r>
          </a:p>
          <a:p>
            <a:endParaRPr lang="en-GB" b="1" u="sng" dirty="0">
              <a:solidFill>
                <a:srgbClr val="C00000"/>
              </a:solidFill>
            </a:endParaRPr>
          </a:p>
          <a:p>
            <a:r>
              <a:rPr lang="en-GB" b="1" dirty="0"/>
              <a:t>t-Test to compare the means of two groups under the assumption that both samples are random, independent, and come from normally distributed population with </a:t>
            </a:r>
            <a:r>
              <a:rPr lang="en-GB" b="1" dirty="0" smtClean="0"/>
              <a:t>unknown </a:t>
            </a:r>
            <a:r>
              <a:rPr lang="en-GB" b="1" dirty="0"/>
              <a:t>but equal variances</a:t>
            </a:r>
            <a:r>
              <a:rPr lang="en-GB" dirty="0"/>
              <a:t/>
            </a:r>
            <a:br>
              <a:rPr lang="en-GB" dirty="0"/>
            </a:br>
            <a:r>
              <a:rPr lang="en-GB" dirty="0"/>
              <a:t/>
            </a:r>
            <a:br>
              <a:rPr lang="en-GB" dirty="0"/>
            </a:br>
            <a:r>
              <a:rPr lang="en-GB" b="1" dirty="0" smtClean="0">
                <a:solidFill>
                  <a:srgbClr val="FF0000"/>
                </a:solidFill>
              </a:rPr>
              <a:t>Problem:</a:t>
            </a:r>
            <a:r>
              <a:rPr lang="en-GB" dirty="0"/>
              <a:t/>
            </a:r>
            <a:br>
              <a:rPr lang="en-GB" dirty="0"/>
            </a:br>
            <a:r>
              <a:rPr lang="en-GB" dirty="0"/>
              <a:t>A: 175, 168, 168, 190, 156, 181, 182, 175, 174, 179</a:t>
            </a:r>
            <a:br>
              <a:rPr lang="en-GB" dirty="0"/>
            </a:br>
            <a:r>
              <a:rPr lang="en-GB" dirty="0"/>
              <a:t>B: 185, 169, 173, 173, 188, 186, 175, 174, 179, </a:t>
            </a:r>
            <a:r>
              <a:rPr lang="en-GB" dirty="0" smtClean="0"/>
              <a:t>180</a:t>
            </a:r>
          </a:p>
          <a:p>
            <a:endParaRPr lang="en-GB" dirty="0"/>
          </a:p>
          <a:p>
            <a:r>
              <a:rPr lang="en-GB" dirty="0" smtClean="0"/>
              <a:t>Solution:</a:t>
            </a:r>
          </a:p>
          <a:p>
            <a:r>
              <a:rPr lang="en-GB" dirty="0" smtClean="0"/>
              <a:t>Here actually before going to the Problem .We need to Test for  Equity of Variance. This can be done by </a:t>
            </a:r>
            <a:r>
              <a:rPr lang="en-GB" b="1" dirty="0" smtClean="0">
                <a:solidFill>
                  <a:srgbClr val="FF0000"/>
                </a:solidFill>
              </a:rPr>
              <a:t>F-TEST.</a:t>
            </a:r>
          </a:p>
          <a:p>
            <a:endParaRPr lang="en-GB" b="1" dirty="0">
              <a:solidFill>
                <a:srgbClr val="FF0000"/>
              </a:solidFill>
            </a:endParaRPr>
          </a:p>
          <a:p>
            <a:r>
              <a:rPr lang="en-GB" b="1" dirty="0" smtClean="0"/>
              <a:t>We now use t.test for homogenous variances.</a:t>
            </a:r>
          </a:p>
          <a:p>
            <a:endParaRPr lang="en-GB" b="1" dirty="0"/>
          </a:p>
          <a:p>
            <a:r>
              <a:rPr lang="en-GB" dirty="0" smtClean="0"/>
              <a:t>t.test( a, b</a:t>
            </a:r>
            <a:r>
              <a:rPr lang="en-GB" dirty="0"/>
              <a:t>, var.equal=TRUE, paired=FALSE)</a:t>
            </a:r>
            <a:endParaRPr lang="en-GB" b="1" dirty="0"/>
          </a:p>
          <a:p>
            <a:r>
              <a:rPr lang="en-GB" dirty="0"/>
              <a:t/>
            </a:r>
            <a:br>
              <a:rPr lang="en-GB" dirty="0"/>
            </a:br>
            <a:endParaRPr lang="en-GB" b="1" u="sng" dirty="0">
              <a:solidFill>
                <a:srgbClr val="C00000"/>
              </a:solidFill>
            </a:endParaRPr>
          </a:p>
          <a:p>
            <a:endParaRPr lang="te-IN" dirty="0"/>
          </a:p>
        </p:txBody>
      </p:sp>
    </p:spTree>
    <p:extLst>
      <p:ext uri="{BB962C8B-B14F-4D97-AF65-F5344CB8AC3E}">
        <p14:creationId xmlns:p14="http://schemas.microsoft.com/office/powerpoint/2010/main" val="205844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6463308"/>
          </a:xfrm>
          <a:prstGeom prst="rect">
            <a:avLst/>
          </a:prstGeom>
          <a:noFill/>
        </p:spPr>
        <p:txBody>
          <a:bodyPr wrap="square" rtlCol="0">
            <a:spAutoFit/>
          </a:bodyPr>
          <a:lstStyle/>
          <a:p>
            <a:r>
              <a:rPr lang="en-GB" b="1" dirty="0" smtClean="0">
                <a:solidFill>
                  <a:srgbClr val="FF0000"/>
                </a:solidFill>
              </a:rPr>
              <a:t>Solution:</a:t>
            </a:r>
          </a:p>
          <a:p>
            <a:endParaRPr lang="en-GB" b="1" dirty="0" smtClean="0"/>
          </a:p>
          <a:p>
            <a:r>
              <a:rPr lang="en-GB" b="1" dirty="0"/>
              <a:t>Two Sample t-test</a:t>
            </a:r>
            <a:br>
              <a:rPr lang="en-GB" b="1" dirty="0"/>
            </a:br>
            <a:r>
              <a:rPr lang="en-GB" b="1" dirty="0"/>
              <a:t/>
            </a:r>
            <a:br>
              <a:rPr lang="en-GB" b="1" dirty="0"/>
            </a:br>
            <a:r>
              <a:rPr lang="en-GB" b="1" dirty="0"/>
              <a:t>data: a and b</a:t>
            </a:r>
            <a:br>
              <a:rPr lang="en-GB" b="1" dirty="0"/>
            </a:br>
            <a:r>
              <a:rPr lang="en-GB" b="1" dirty="0"/>
              <a:t>t = -0.9474, df = 18, p-value = 0.356</a:t>
            </a:r>
            <a:br>
              <a:rPr lang="en-GB" b="1" dirty="0"/>
            </a:br>
            <a:r>
              <a:rPr lang="en-GB" b="1" dirty="0"/>
              <a:t>alternative hypothesis: true difference in means is not equal to 0</a:t>
            </a:r>
            <a:br>
              <a:rPr lang="en-GB" b="1" dirty="0"/>
            </a:br>
            <a:r>
              <a:rPr lang="en-GB" b="1" dirty="0"/>
              <a:t>95 percent confidence interval:</a:t>
            </a:r>
            <a:br>
              <a:rPr lang="en-GB" b="1" dirty="0"/>
            </a:br>
            <a:r>
              <a:rPr lang="en-GB" b="1" dirty="0"/>
              <a:t>-10.93994 4.13994</a:t>
            </a:r>
            <a:br>
              <a:rPr lang="en-GB" b="1" dirty="0"/>
            </a:br>
            <a:r>
              <a:rPr lang="en-GB" b="1" dirty="0"/>
              <a:t>sample estimates:</a:t>
            </a:r>
            <a:br>
              <a:rPr lang="en-GB" b="1" dirty="0"/>
            </a:br>
            <a:r>
              <a:rPr lang="en-GB" b="1" dirty="0"/>
              <a:t>mean of x mean of y</a:t>
            </a:r>
            <a:br>
              <a:rPr lang="en-GB" b="1" dirty="0"/>
            </a:br>
            <a:r>
              <a:rPr lang="en-GB" b="1" dirty="0"/>
              <a:t>174.8 178.2</a:t>
            </a:r>
            <a:r>
              <a:rPr lang="en-GB" dirty="0"/>
              <a:t/>
            </a:r>
            <a:br>
              <a:rPr lang="en-GB" dirty="0"/>
            </a:br>
            <a:r>
              <a:rPr lang="en-GB" dirty="0"/>
              <a:t/>
            </a:r>
            <a:br>
              <a:rPr lang="en-GB" dirty="0"/>
            </a:br>
            <a:r>
              <a:rPr lang="en-GB" dirty="0"/>
              <a:t>We obtained p-value greater than 0.05, then we can conclude that the averages of two groups are significantly similar. Indeed the value of t-computed is less than the tabulated t-value for 18 degrees of freedom, which in R we can calculate:</a:t>
            </a:r>
            <a:br>
              <a:rPr lang="en-GB" dirty="0"/>
            </a:br>
            <a:r>
              <a:rPr lang="en-GB" dirty="0"/>
              <a:t/>
            </a:r>
            <a:br>
              <a:rPr lang="en-GB" dirty="0"/>
            </a:br>
            <a:r>
              <a:rPr lang="en-GB" dirty="0"/>
              <a:t/>
            </a:r>
            <a:br>
              <a:rPr lang="en-GB" dirty="0"/>
            </a:br>
            <a:r>
              <a:rPr lang="en-GB" dirty="0"/>
              <a:t>qt(0.975, 18)</a:t>
            </a:r>
            <a:br>
              <a:rPr lang="en-GB" dirty="0"/>
            </a:br>
            <a:r>
              <a:rPr lang="en-GB" dirty="0"/>
              <a:t>[1] 2.100922</a:t>
            </a:r>
            <a:br>
              <a:rPr lang="en-GB" dirty="0"/>
            </a:br>
            <a:r>
              <a:rPr lang="en-GB" dirty="0"/>
              <a:t/>
            </a:r>
            <a:br>
              <a:rPr lang="en-GB" dirty="0"/>
            </a:br>
            <a:r>
              <a:rPr lang="en-GB" dirty="0"/>
              <a:t>This confirms that we can accept the null hypothesis H0 of equality of the means.</a:t>
            </a:r>
          </a:p>
          <a:p>
            <a:endParaRPr lang="te-IN" dirty="0"/>
          </a:p>
        </p:txBody>
      </p:sp>
    </p:spTree>
    <p:extLst>
      <p:ext uri="{BB962C8B-B14F-4D97-AF65-F5344CB8AC3E}">
        <p14:creationId xmlns:p14="http://schemas.microsoft.com/office/powerpoint/2010/main" val="1188925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29793"/>
            <a:ext cx="8568952" cy="6740307"/>
          </a:xfrm>
          <a:prstGeom prst="rect">
            <a:avLst/>
          </a:prstGeom>
          <a:noFill/>
        </p:spPr>
        <p:txBody>
          <a:bodyPr wrap="square" rtlCol="0">
            <a:spAutoFit/>
          </a:bodyPr>
          <a:lstStyle/>
          <a:p>
            <a:r>
              <a:rPr lang="en-GB" b="1" u="sng" dirty="0">
                <a:solidFill>
                  <a:srgbClr val="C00000"/>
                </a:solidFill>
                <a:hlinkClick r:id="rId2"/>
              </a:rPr>
              <a:t>Two sample Student's </a:t>
            </a:r>
            <a:r>
              <a:rPr lang="en-GB" b="1" u="sng" dirty="0" smtClean="0">
                <a:solidFill>
                  <a:srgbClr val="C00000"/>
                </a:solidFill>
                <a:hlinkClick r:id="rId2"/>
              </a:rPr>
              <a:t>t-test</a:t>
            </a:r>
            <a:r>
              <a:rPr lang="en-GB" b="1" u="sng" dirty="0" smtClean="0">
                <a:solidFill>
                  <a:srgbClr val="C00000"/>
                </a:solidFill>
              </a:rPr>
              <a:t>(</a:t>
            </a:r>
            <a:r>
              <a:rPr lang="en-GB" b="1" u="sng" dirty="0">
                <a:solidFill>
                  <a:srgbClr val="C00000"/>
                </a:solidFill>
              </a:rPr>
              <a:t>variance </a:t>
            </a:r>
            <a:r>
              <a:rPr lang="en-GB" b="1" u="sng" dirty="0" smtClean="0">
                <a:solidFill>
                  <a:srgbClr val="C00000"/>
                </a:solidFill>
              </a:rPr>
              <a:t>unknown)</a:t>
            </a:r>
            <a:endParaRPr lang="en-GB" b="1" u="sng" dirty="0">
              <a:solidFill>
                <a:srgbClr val="C00000"/>
              </a:solidFill>
            </a:endParaRPr>
          </a:p>
          <a:p>
            <a:endParaRPr lang="en-GB" dirty="0" smtClean="0"/>
          </a:p>
          <a:p>
            <a:r>
              <a:rPr lang="en-GB" b="1" dirty="0"/>
              <a:t>Comparison of the averages of two independent groups, extracted from two populations at variance unknown; sample variances are not homogeneous.</a:t>
            </a:r>
            <a:r>
              <a:rPr lang="en-GB" dirty="0"/>
              <a:t/>
            </a:r>
            <a:br>
              <a:rPr lang="en-GB" dirty="0"/>
            </a:br>
            <a:endParaRPr lang="en-GB" dirty="0" smtClean="0"/>
          </a:p>
          <a:p>
            <a:r>
              <a:rPr lang="en-GB" b="1" dirty="0" smtClean="0">
                <a:solidFill>
                  <a:srgbClr val="FF0000"/>
                </a:solidFill>
              </a:rPr>
              <a:t>Problem:</a:t>
            </a:r>
          </a:p>
          <a:p>
            <a:r>
              <a:rPr lang="pt-BR" dirty="0"/>
              <a:t>A: 175, 168, 168, 190, 156, 181, 182, 175, 174, 179</a:t>
            </a:r>
            <a:br>
              <a:rPr lang="pt-BR" dirty="0"/>
            </a:br>
            <a:r>
              <a:rPr lang="pt-BR" dirty="0"/>
              <a:t>B: 120, 180, 125, 188, 130, 190, 110, 185, 112, </a:t>
            </a:r>
            <a:r>
              <a:rPr lang="pt-BR" dirty="0" smtClean="0"/>
              <a:t>188</a:t>
            </a:r>
          </a:p>
          <a:p>
            <a:endParaRPr lang="pt-BR" dirty="0"/>
          </a:p>
          <a:p>
            <a:r>
              <a:rPr lang="pt-BR" dirty="0" smtClean="0"/>
              <a:t>Solution :</a:t>
            </a:r>
          </a:p>
          <a:p>
            <a:endParaRPr lang="pt-BR" dirty="0"/>
          </a:p>
          <a:p>
            <a:r>
              <a:rPr lang="pt-BR" dirty="0" smtClean="0"/>
              <a:t>Now we need to check for non homogeneouity by F-test</a:t>
            </a:r>
          </a:p>
          <a:p>
            <a:r>
              <a:rPr lang="pt-BR" dirty="0"/>
              <a:t> O</a:t>
            </a:r>
            <a:r>
              <a:rPr lang="pt-BR" dirty="0" smtClean="0"/>
              <a:t>n observing we get p value less than 0.05 . So we can say its Non-Homogenous.</a:t>
            </a:r>
          </a:p>
          <a:p>
            <a:endParaRPr lang="pt-BR" dirty="0"/>
          </a:p>
          <a:p>
            <a:r>
              <a:rPr lang="en-GB" dirty="0"/>
              <a:t>To make the comparison between the two groups, we use the function t.test with not homogeneous variances (var.equal = FALSE, which can also be omitted, because the function works on non-homogeneous variance by default) and independent samples (paired = FALSE, which can also be omitted, because by default the function works on independent samples) in this way:</a:t>
            </a:r>
            <a:br>
              <a:rPr lang="en-GB" dirty="0"/>
            </a:br>
            <a:r>
              <a:rPr lang="en-GB" dirty="0"/>
              <a:t/>
            </a:r>
            <a:br>
              <a:rPr lang="en-GB" dirty="0"/>
            </a:br>
            <a:r>
              <a:rPr lang="en-GB" b="1" dirty="0"/>
              <a:t/>
            </a:r>
            <a:br>
              <a:rPr lang="en-GB" b="1" dirty="0"/>
            </a:br>
            <a:r>
              <a:rPr lang="en-GB" b="1" dirty="0"/>
              <a:t>t.test</a:t>
            </a:r>
            <a:r>
              <a:rPr lang="en-GB" b="1" dirty="0" smtClean="0"/>
              <a:t>( a, b</a:t>
            </a:r>
            <a:r>
              <a:rPr lang="en-GB" b="1" dirty="0"/>
              <a:t>, var.equal=FALSE, paired=FALSE)</a:t>
            </a:r>
            <a:endParaRPr lang="pt-BR" b="1" dirty="0" smtClean="0"/>
          </a:p>
          <a:p>
            <a:r>
              <a:rPr lang="pt-BR" dirty="0"/>
              <a:t/>
            </a:r>
            <a:br>
              <a:rPr lang="pt-BR" dirty="0"/>
            </a:br>
            <a:endParaRPr lang="te-IN" dirty="0"/>
          </a:p>
        </p:txBody>
      </p:sp>
    </p:spTree>
    <p:extLst>
      <p:ext uri="{BB962C8B-B14F-4D97-AF65-F5344CB8AC3E}">
        <p14:creationId xmlns:p14="http://schemas.microsoft.com/office/powerpoint/2010/main" val="2921016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186309"/>
          </a:xfrm>
          <a:prstGeom prst="rect">
            <a:avLst/>
          </a:prstGeom>
          <a:noFill/>
        </p:spPr>
        <p:txBody>
          <a:bodyPr wrap="square" rtlCol="0">
            <a:spAutoFit/>
          </a:bodyPr>
          <a:lstStyle/>
          <a:p>
            <a:r>
              <a:rPr lang="en-GB" b="1" dirty="0"/>
              <a:t>Welch Two Sample t-test</a:t>
            </a:r>
            <a:br>
              <a:rPr lang="en-GB" b="1" dirty="0"/>
            </a:br>
            <a:r>
              <a:rPr lang="en-GB" b="1" dirty="0"/>
              <a:t/>
            </a:r>
            <a:br>
              <a:rPr lang="en-GB" b="1" dirty="0"/>
            </a:br>
            <a:r>
              <a:rPr lang="en-GB" b="1" dirty="0"/>
              <a:t>data: a and b</a:t>
            </a:r>
            <a:br>
              <a:rPr lang="en-GB" b="1" dirty="0"/>
            </a:br>
            <a:r>
              <a:rPr lang="en-GB" b="1" dirty="0"/>
              <a:t>t = 1.8827, df = 10.224, p-value = 0.08848</a:t>
            </a:r>
            <a:br>
              <a:rPr lang="en-GB" b="1" dirty="0"/>
            </a:br>
            <a:r>
              <a:rPr lang="en-GB" b="1" dirty="0"/>
              <a:t>alternative hypothesis: true difference in means is not equal to 0</a:t>
            </a:r>
            <a:br>
              <a:rPr lang="en-GB" b="1" dirty="0"/>
            </a:br>
            <a:r>
              <a:rPr lang="en-GB" b="1" dirty="0"/>
              <a:t>95 percent confidence interval:</a:t>
            </a:r>
            <a:br>
              <a:rPr lang="en-GB" b="1" dirty="0"/>
            </a:br>
            <a:r>
              <a:rPr lang="en-GB" b="1" dirty="0"/>
              <a:t>-3.95955 47.95955</a:t>
            </a:r>
            <a:br>
              <a:rPr lang="en-GB" b="1" dirty="0"/>
            </a:br>
            <a:r>
              <a:rPr lang="en-GB" b="1" dirty="0"/>
              <a:t>sample estimates:</a:t>
            </a:r>
            <a:br>
              <a:rPr lang="en-GB" b="1" dirty="0"/>
            </a:br>
            <a:r>
              <a:rPr lang="en-GB" b="1" dirty="0"/>
              <a:t>mean of x mean of y</a:t>
            </a:r>
            <a:br>
              <a:rPr lang="en-GB" b="1" dirty="0"/>
            </a:br>
            <a:r>
              <a:rPr lang="en-GB" b="1" dirty="0"/>
              <a:t>174.8 152.8</a:t>
            </a:r>
            <a:r>
              <a:rPr lang="en-GB" dirty="0"/>
              <a:t/>
            </a:r>
            <a:br>
              <a:rPr lang="en-GB" dirty="0"/>
            </a:br>
            <a:endParaRPr lang="en-GB" dirty="0" smtClean="0"/>
          </a:p>
          <a:p>
            <a:endParaRPr lang="en-GB" dirty="0"/>
          </a:p>
          <a:p>
            <a:r>
              <a:rPr lang="en-GB" dirty="0"/>
              <a:t>We obtained p-value greater than 0.05, then we can conclude that the means of the two groups are significantly </a:t>
            </a:r>
            <a:r>
              <a:rPr lang="en-GB" dirty="0" smtClean="0"/>
              <a:t>similar). </a:t>
            </a:r>
            <a:r>
              <a:rPr lang="en-GB" dirty="0"/>
              <a:t>Indeed the value of t is less than the tabulated t-value for 10,224 degrees of freedom, which in R we can calculate:</a:t>
            </a:r>
            <a:br>
              <a:rPr lang="en-GB" dirty="0"/>
            </a:br>
            <a:r>
              <a:rPr lang="en-GB" dirty="0"/>
              <a:t/>
            </a:r>
            <a:br>
              <a:rPr lang="en-GB" dirty="0"/>
            </a:br>
            <a:r>
              <a:rPr lang="en-GB" dirty="0"/>
              <a:t/>
            </a:r>
            <a:br>
              <a:rPr lang="en-GB" dirty="0"/>
            </a:br>
            <a:r>
              <a:rPr lang="en-GB" b="1" dirty="0"/>
              <a:t>qt(0.975, 10.224)</a:t>
            </a:r>
            <a:br>
              <a:rPr lang="en-GB" b="1" dirty="0"/>
            </a:br>
            <a:r>
              <a:rPr lang="en-GB" b="1" dirty="0"/>
              <a:t>[1] 2.221539</a:t>
            </a:r>
            <a:r>
              <a:rPr lang="en-GB" dirty="0"/>
              <a:t/>
            </a:r>
            <a:br>
              <a:rPr lang="en-GB" dirty="0"/>
            </a:br>
            <a:r>
              <a:rPr lang="en-GB" dirty="0"/>
              <a:t/>
            </a:r>
            <a:br>
              <a:rPr lang="en-GB" dirty="0"/>
            </a:br>
            <a:r>
              <a:rPr lang="en-GB" dirty="0"/>
              <a:t>We can accept the hypothesis H0 of equality of means.</a:t>
            </a:r>
            <a:br>
              <a:rPr lang="en-GB" dirty="0"/>
            </a:br>
            <a:endParaRPr lang="te-IN" dirty="0"/>
          </a:p>
        </p:txBody>
      </p:sp>
    </p:spTree>
    <p:extLst>
      <p:ext uri="{BB962C8B-B14F-4D97-AF65-F5344CB8AC3E}">
        <p14:creationId xmlns:p14="http://schemas.microsoft.com/office/powerpoint/2010/main" val="425551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Miscellaneous  Statistics </a:t>
            </a:r>
            <a:endParaRPr lang="te-IN" dirty="0"/>
          </a:p>
        </p:txBody>
      </p:sp>
      <p:sp>
        <p:nvSpPr>
          <p:cNvPr id="3" name="Content Placeholder 2"/>
          <p:cNvSpPr>
            <a:spLocks noGrp="1"/>
          </p:cNvSpPr>
          <p:nvPr>
            <p:ph idx="1"/>
          </p:nvPr>
        </p:nvSpPr>
        <p:spPr/>
        <p:txBody>
          <a:bodyPr/>
          <a:lstStyle/>
          <a:p>
            <a:pPr>
              <a:buFont typeface="Wingdings" pitchFamily="2" charset="2"/>
              <a:buChar char="§"/>
            </a:pPr>
            <a:r>
              <a:rPr lang="en-GB" sz="1600" dirty="0">
                <a:solidFill>
                  <a:schemeClr val="tx1"/>
                </a:solidFill>
              </a:rPr>
              <a:t>Charts of Male/Female Vote Percentage &amp; Number of Electors/PC for General Elections (1951 to </a:t>
            </a:r>
            <a:r>
              <a:rPr lang="en-GB" sz="1600" dirty="0" smtClean="0">
                <a:solidFill>
                  <a:schemeClr val="tx1"/>
                </a:solidFill>
              </a:rPr>
              <a:t>2014)</a:t>
            </a:r>
          </a:p>
          <a:p>
            <a:pPr>
              <a:buFont typeface="Wingdings" pitchFamily="2" charset="2"/>
              <a:buChar char="§"/>
            </a:pPr>
            <a:r>
              <a:rPr lang="en-GB" sz="1600" dirty="0">
                <a:solidFill>
                  <a:schemeClr val="tx1"/>
                </a:solidFill>
              </a:rPr>
              <a:t>Political Parties - Organisation Election, Contribution Reports, Expense </a:t>
            </a:r>
            <a:r>
              <a:rPr lang="en-GB" sz="1600" dirty="0" smtClean="0">
                <a:solidFill>
                  <a:schemeClr val="tx1"/>
                </a:solidFill>
              </a:rPr>
              <a:t>Reports Analysis</a:t>
            </a:r>
            <a:r>
              <a:rPr lang="en-GB" sz="1600" dirty="0">
                <a:solidFill>
                  <a:schemeClr val="tx1"/>
                </a:solidFill>
              </a:rPr>
              <a:t> </a:t>
            </a:r>
          </a:p>
          <a:p>
            <a:pPr>
              <a:buFont typeface="Wingdings" pitchFamily="2" charset="2"/>
              <a:buChar char="§"/>
            </a:pPr>
            <a:r>
              <a:rPr lang="en-GB" sz="1600" dirty="0">
                <a:solidFill>
                  <a:schemeClr val="tx1"/>
                </a:solidFill>
              </a:rPr>
              <a:t>Votes Polled in favour of Winner as Percentage of Electors/Voters </a:t>
            </a:r>
            <a:r>
              <a:rPr lang="en-GB" sz="1600" dirty="0" smtClean="0">
                <a:solidFill>
                  <a:schemeClr val="tx1"/>
                </a:solidFill>
              </a:rPr>
              <a:t>(each State wise)</a:t>
            </a:r>
          </a:p>
          <a:p>
            <a:pPr>
              <a:buFont typeface="Wingdings" pitchFamily="2" charset="2"/>
              <a:buChar char="§"/>
            </a:pPr>
            <a:r>
              <a:rPr lang="en-GB" sz="1600" dirty="0">
                <a:solidFill>
                  <a:schemeClr val="tx1"/>
                </a:solidFill>
              </a:rPr>
              <a:t>Number of Polling </a:t>
            </a:r>
            <a:r>
              <a:rPr lang="en-GB" sz="1600" dirty="0" smtClean="0">
                <a:solidFill>
                  <a:schemeClr val="tx1"/>
                </a:solidFill>
              </a:rPr>
              <a:t>Stations (State wise)</a:t>
            </a:r>
          </a:p>
          <a:p>
            <a:pPr>
              <a:buFont typeface="Wingdings" pitchFamily="2" charset="2"/>
              <a:buChar char="§"/>
            </a:pPr>
            <a:r>
              <a:rPr lang="en-GB" sz="1600" dirty="0">
                <a:solidFill>
                  <a:schemeClr val="tx1"/>
                </a:solidFill>
              </a:rPr>
              <a:t>Electoral Rolls </a:t>
            </a:r>
            <a:r>
              <a:rPr lang="en-GB" sz="1600" dirty="0" smtClean="0">
                <a:solidFill>
                  <a:schemeClr val="tx1"/>
                </a:solidFill>
              </a:rPr>
              <a:t>Data ( Gender )</a:t>
            </a:r>
          </a:p>
          <a:p>
            <a:pPr>
              <a:buFont typeface="Wingdings" pitchFamily="2" charset="2"/>
              <a:buChar char="§"/>
            </a:pPr>
            <a:r>
              <a:rPr lang="en-GB" sz="1600" dirty="0">
                <a:solidFill>
                  <a:schemeClr val="tx1"/>
                </a:solidFill>
              </a:rPr>
              <a:t>Turnout Lok Sabha Elections - </a:t>
            </a:r>
            <a:r>
              <a:rPr lang="en-GB" sz="1600" dirty="0" smtClean="0">
                <a:solidFill>
                  <a:schemeClr val="tx1"/>
                </a:solidFill>
              </a:rPr>
              <a:t>1952-2014</a:t>
            </a:r>
            <a:endParaRPr lang="en-GB" sz="1600" dirty="0">
              <a:solidFill>
                <a:schemeClr val="tx1"/>
              </a:solidFill>
            </a:endParaRPr>
          </a:p>
          <a:p>
            <a:pPr>
              <a:buFont typeface="Wingdings" pitchFamily="2" charset="2"/>
              <a:buChar char="§"/>
            </a:pPr>
            <a:r>
              <a:rPr lang="en-GB" sz="1600" dirty="0">
                <a:solidFill>
                  <a:schemeClr val="tx1"/>
                </a:solidFill>
              </a:rPr>
              <a:t>Lok Sabha Election </a:t>
            </a:r>
            <a:r>
              <a:rPr lang="en-GB" sz="1600" dirty="0" smtClean="0">
                <a:solidFill>
                  <a:schemeClr val="tx1"/>
                </a:solidFill>
              </a:rPr>
              <a:t>Expenditure ( Party Wise )</a:t>
            </a:r>
          </a:p>
          <a:p>
            <a:pPr>
              <a:buFont typeface="Wingdings" pitchFamily="2" charset="2"/>
              <a:buChar char="§"/>
            </a:pPr>
            <a:r>
              <a:rPr lang="en-GB" sz="1600" dirty="0" smtClean="0">
                <a:solidFill>
                  <a:schemeClr val="tx1"/>
                </a:solidFill>
              </a:rPr>
              <a:t>Factors analysis in a constituency of General Elections ( Lok sabha ) in a state(like Tamil Nadu )</a:t>
            </a:r>
          </a:p>
          <a:p>
            <a:pPr>
              <a:buFont typeface="Wingdings" pitchFamily="2" charset="2"/>
              <a:buChar char="§"/>
            </a:pPr>
            <a:r>
              <a:rPr lang="en-GB" sz="1600" dirty="0" smtClean="0">
                <a:solidFill>
                  <a:schemeClr val="tx1"/>
                </a:solidFill>
              </a:rPr>
              <a:t>Exit Polls analysis </a:t>
            </a:r>
          </a:p>
          <a:p>
            <a:pPr>
              <a:buFont typeface="Wingdings" pitchFamily="2" charset="2"/>
              <a:buChar char="§"/>
            </a:pPr>
            <a:r>
              <a:rPr lang="en-GB" sz="1600" dirty="0" smtClean="0">
                <a:solidFill>
                  <a:schemeClr val="tx1"/>
                </a:solidFill>
              </a:rPr>
              <a:t>Extending data from Small sample of Poll to large Sample of Poll</a:t>
            </a:r>
          </a:p>
          <a:p>
            <a:pPr>
              <a:buFont typeface="Wingdings" pitchFamily="2" charset="2"/>
              <a:buChar char="§"/>
            </a:pPr>
            <a:r>
              <a:rPr lang="en-GB" sz="1600" dirty="0" smtClean="0">
                <a:solidFill>
                  <a:schemeClr val="tx1"/>
                </a:solidFill>
              </a:rPr>
              <a:t>Various Tests of Statistics</a:t>
            </a:r>
          </a:p>
          <a:p>
            <a:pPr>
              <a:buFont typeface="Wingdings" pitchFamily="2" charset="2"/>
              <a:buChar char="§"/>
            </a:pPr>
            <a:endParaRPr lang="en-GB" sz="1600" dirty="0" smtClean="0">
              <a:solidFill>
                <a:schemeClr val="tx1"/>
              </a:solidFill>
            </a:endParaRPr>
          </a:p>
          <a:p>
            <a:pPr>
              <a:buFont typeface="Wingdings" pitchFamily="2" charset="2"/>
              <a:buChar char="§"/>
            </a:pPr>
            <a:endParaRPr lang="en-GB" sz="1600" dirty="0" smtClean="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p>
          <a:p>
            <a:pPr>
              <a:buFont typeface="Wingdings" pitchFamily="2" charset="2"/>
              <a:buChar char="§"/>
            </a:pPr>
            <a:endParaRPr lang="en-GB" sz="1600" dirty="0">
              <a:solidFill>
                <a:srgbClr val="FF0000"/>
              </a:solidFill>
            </a:endParaRPr>
          </a:p>
          <a:p>
            <a:pPr>
              <a:buFont typeface="Wingdings" pitchFamily="2" charset="2"/>
              <a:buChar char="§"/>
            </a:pPr>
            <a:endParaRPr lang="te-IN" dirty="0"/>
          </a:p>
        </p:txBody>
      </p:sp>
    </p:spTree>
    <p:extLst>
      <p:ext uri="{BB962C8B-B14F-4D97-AF65-F5344CB8AC3E}">
        <p14:creationId xmlns:p14="http://schemas.microsoft.com/office/powerpoint/2010/main" val="13631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6463308"/>
          </a:xfrm>
          <a:prstGeom prst="rect">
            <a:avLst/>
          </a:prstGeom>
          <a:noFill/>
        </p:spPr>
        <p:txBody>
          <a:bodyPr wrap="square" rtlCol="0">
            <a:spAutoFit/>
          </a:bodyPr>
          <a:lstStyle/>
          <a:p>
            <a:r>
              <a:rPr lang="en-GB" b="1" u="sng" dirty="0">
                <a:solidFill>
                  <a:srgbClr val="C00000"/>
                </a:solidFill>
              </a:rPr>
              <a:t>Paired Student’s </a:t>
            </a:r>
            <a:r>
              <a:rPr lang="en-GB" b="1" u="sng" dirty="0" smtClean="0">
                <a:solidFill>
                  <a:srgbClr val="C00000"/>
                </a:solidFill>
              </a:rPr>
              <a:t>t-test</a:t>
            </a:r>
          </a:p>
          <a:p>
            <a:endParaRPr lang="en-GB" b="1" u="sng" dirty="0">
              <a:solidFill>
                <a:srgbClr val="C00000"/>
              </a:solidFill>
            </a:endParaRPr>
          </a:p>
          <a:p>
            <a:r>
              <a:rPr lang="en-GB" b="1" dirty="0"/>
              <a:t>Comparison of the means of two sets of paired samples, taken from two populations with unknown variance.</a:t>
            </a:r>
            <a:r>
              <a:rPr lang="en-GB" dirty="0"/>
              <a:t/>
            </a:r>
            <a:br>
              <a:rPr lang="en-GB" dirty="0"/>
            </a:br>
            <a:endParaRPr lang="en-GB" dirty="0" smtClean="0"/>
          </a:p>
          <a:p>
            <a:r>
              <a:rPr lang="en-GB" b="1" dirty="0" smtClean="0">
                <a:solidFill>
                  <a:srgbClr val="FF0000"/>
                </a:solidFill>
              </a:rPr>
              <a:t>Problem:</a:t>
            </a:r>
            <a:r>
              <a:rPr lang="en-GB" dirty="0"/>
              <a:t/>
            </a:r>
            <a:br>
              <a:rPr lang="en-GB" dirty="0"/>
            </a:br>
            <a:r>
              <a:rPr lang="en-GB" dirty="0"/>
              <a:t>A school athletics has taken a new instructor, and want to test the effectiveness of the new type of training proposed by comparing the average times of 10 runners in the 100 meters. Are below the time in seconds before and after training for each athlete.</a:t>
            </a:r>
            <a:br>
              <a:rPr lang="en-GB" dirty="0"/>
            </a:br>
            <a:r>
              <a:rPr lang="en-GB" dirty="0"/>
              <a:t/>
            </a:r>
            <a:br>
              <a:rPr lang="en-GB" dirty="0"/>
            </a:br>
            <a:r>
              <a:rPr lang="en-GB" dirty="0"/>
              <a:t>Before training: 12.9, 13.5, 12.8, 15.6, 17.2, 19.2, 12.6, 15.3, 14.4, 11.3</a:t>
            </a:r>
            <a:br>
              <a:rPr lang="en-GB" dirty="0"/>
            </a:br>
            <a:r>
              <a:rPr lang="en-GB" dirty="0"/>
              <a:t>After training: 12.7, 13.6, 12.0, 15.2, 16.8, 20.0, 12.0, 15.9, 16.0, </a:t>
            </a:r>
            <a:r>
              <a:rPr lang="en-GB" dirty="0" smtClean="0"/>
              <a:t>11.1</a:t>
            </a:r>
          </a:p>
          <a:p>
            <a:endParaRPr lang="en-GB" dirty="0"/>
          </a:p>
          <a:p>
            <a:r>
              <a:rPr lang="en-GB" b="1" dirty="0" smtClean="0">
                <a:solidFill>
                  <a:srgbClr val="FF0000"/>
                </a:solidFill>
              </a:rPr>
              <a:t>Solution:</a:t>
            </a:r>
          </a:p>
          <a:p>
            <a:r>
              <a:rPr lang="en-GB" dirty="0"/>
              <a:t>In this case we have two sets of paired samples, since the measurements were made on the same athletes before and after the workout. To see if there was an improvement, deterioration, or if the means of times have remained substantially the same (hypothesis H0</a:t>
            </a:r>
            <a:r>
              <a:rPr lang="en-GB" dirty="0" smtClean="0"/>
              <a:t>).</a:t>
            </a:r>
          </a:p>
          <a:p>
            <a:endParaRPr lang="en-GB" dirty="0"/>
          </a:p>
          <a:p>
            <a:r>
              <a:rPr lang="en-GB" b="1" dirty="0"/>
              <a:t>t.test(</a:t>
            </a:r>
            <a:r>
              <a:rPr lang="en-GB" b="1" dirty="0" err="1"/>
              <a:t>a,b</a:t>
            </a:r>
            <a:r>
              <a:rPr lang="en-GB" b="1" dirty="0"/>
              <a:t>, paired=TRUE)</a:t>
            </a:r>
          </a:p>
          <a:p>
            <a:r>
              <a:rPr lang="en-GB" dirty="0"/>
              <a:t/>
            </a:r>
            <a:br>
              <a:rPr lang="en-GB" dirty="0"/>
            </a:br>
            <a:endParaRPr lang="en-GB" b="1" u="sng" dirty="0">
              <a:solidFill>
                <a:srgbClr val="C00000"/>
              </a:solidFill>
            </a:endParaRPr>
          </a:p>
          <a:p>
            <a:endParaRPr lang="te-IN" dirty="0"/>
          </a:p>
        </p:txBody>
      </p:sp>
    </p:spTree>
    <p:extLst>
      <p:ext uri="{BB962C8B-B14F-4D97-AF65-F5344CB8AC3E}">
        <p14:creationId xmlns:p14="http://schemas.microsoft.com/office/powerpoint/2010/main" val="2643671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12968" cy="5909310"/>
          </a:xfrm>
          <a:prstGeom prst="rect">
            <a:avLst/>
          </a:prstGeom>
          <a:noFill/>
        </p:spPr>
        <p:txBody>
          <a:bodyPr wrap="square" rtlCol="0">
            <a:spAutoFit/>
          </a:bodyPr>
          <a:lstStyle/>
          <a:p>
            <a:r>
              <a:rPr lang="en-GB" b="1" dirty="0"/>
              <a:t>Paired t-test</a:t>
            </a:r>
            <a:br>
              <a:rPr lang="en-GB" b="1" dirty="0"/>
            </a:br>
            <a:r>
              <a:rPr lang="en-GB" b="1" dirty="0"/>
              <a:t/>
            </a:r>
            <a:br>
              <a:rPr lang="en-GB" b="1" dirty="0"/>
            </a:br>
            <a:r>
              <a:rPr lang="en-GB" b="1" dirty="0"/>
              <a:t>data: a and b</a:t>
            </a:r>
            <a:br>
              <a:rPr lang="en-GB" b="1" dirty="0"/>
            </a:br>
            <a:r>
              <a:rPr lang="en-GB" b="1" dirty="0"/>
              <a:t>t = -0.2133, df = 9, p-value = 0.8358</a:t>
            </a:r>
            <a:br>
              <a:rPr lang="en-GB" b="1" dirty="0"/>
            </a:br>
            <a:r>
              <a:rPr lang="en-GB" b="1" dirty="0"/>
              <a:t>alternative hypothesis: true difference in means is not equal to 0</a:t>
            </a:r>
            <a:br>
              <a:rPr lang="en-GB" b="1" dirty="0"/>
            </a:br>
            <a:r>
              <a:rPr lang="en-GB" b="1" dirty="0"/>
              <a:t>95 percent confidence interval:</a:t>
            </a:r>
            <a:br>
              <a:rPr lang="en-GB" b="1" dirty="0"/>
            </a:br>
            <a:r>
              <a:rPr lang="en-GB" b="1" dirty="0"/>
              <a:t>-0.5802549 0.4802549</a:t>
            </a:r>
            <a:br>
              <a:rPr lang="en-GB" b="1" dirty="0"/>
            </a:br>
            <a:r>
              <a:rPr lang="en-GB" b="1" dirty="0"/>
              <a:t>sample estimates:</a:t>
            </a:r>
            <a:br>
              <a:rPr lang="en-GB" b="1" dirty="0"/>
            </a:br>
            <a:r>
              <a:rPr lang="en-GB" b="1" dirty="0"/>
              <a:t>mean of the differences</a:t>
            </a:r>
            <a:br>
              <a:rPr lang="en-GB" b="1" dirty="0"/>
            </a:br>
            <a:r>
              <a:rPr lang="en-GB" b="1" dirty="0"/>
              <a:t>-0.05</a:t>
            </a:r>
            <a:r>
              <a:rPr lang="en-GB" dirty="0"/>
              <a:t/>
            </a:r>
            <a:br>
              <a:rPr lang="en-GB" dirty="0"/>
            </a:br>
            <a:r>
              <a:rPr lang="en-GB" dirty="0"/>
              <a:t/>
            </a:r>
            <a:br>
              <a:rPr lang="en-GB" dirty="0"/>
            </a:br>
            <a:r>
              <a:rPr lang="en-GB" dirty="0"/>
              <a:t>The p-value is greater than 0.05, then we can accept the hypothesis H0 of equality of the averages. In conclusion, the new training has not made any significant improvement (or deterioration) to the team of athletes.</a:t>
            </a:r>
            <a:br>
              <a:rPr lang="en-GB" dirty="0"/>
            </a:br>
            <a:r>
              <a:rPr lang="en-GB" dirty="0"/>
              <a:t>Similarly, we calculate the t-tabulated value:</a:t>
            </a:r>
            <a:br>
              <a:rPr lang="en-GB" dirty="0"/>
            </a:br>
            <a:r>
              <a:rPr lang="en-GB" dirty="0"/>
              <a:t/>
            </a:r>
            <a:br>
              <a:rPr lang="en-GB" dirty="0"/>
            </a:br>
            <a:r>
              <a:rPr lang="en-GB" dirty="0"/>
              <a:t/>
            </a:r>
            <a:br>
              <a:rPr lang="en-GB" dirty="0"/>
            </a:br>
            <a:r>
              <a:rPr lang="en-GB" b="1" dirty="0"/>
              <a:t>qt(0.975, 9)</a:t>
            </a:r>
            <a:br>
              <a:rPr lang="en-GB" b="1" dirty="0"/>
            </a:br>
            <a:r>
              <a:rPr lang="en-GB" b="1" dirty="0"/>
              <a:t>[1] 2.262157</a:t>
            </a:r>
            <a:r>
              <a:rPr lang="en-GB" dirty="0"/>
              <a:t/>
            </a:r>
            <a:br>
              <a:rPr lang="en-GB" dirty="0"/>
            </a:br>
            <a:r>
              <a:rPr lang="en-GB" dirty="0"/>
              <a:t/>
            </a:r>
            <a:br>
              <a:rPr lang="en-GB" dirty="0"/>
            </a:br>
            <a:r>
              <a:rPr lang="en-GB" i="1" dirty="0"/>
              <a:t>t-computed &lt; t-tabulated</a:t>
            </a:r>
            <a:r>
              <a:rPr lang="en-GB" dirty="0"/>
              <a:t>, so we accept the null hypothesis H0.</a:t>
            </a:r>
            <a:endParaRPr lang="te-IN" dirty="0"/>
          </a:p>
        </p:txBody>
      </p:sp>
    </p:spTree>
    <p:extLst>
      <p:ext uri="{BB962C8B-B14F-4D97-AF65-F5344CB8AC3E}">
        <p14:creationId xmlns:p14="http://schemas.microsoft.com/office/powerpoint/2010/main" val="4115324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12968" cy="5078313"/>
          </a:xfrm>
          <a:prstGeom prst="rect">
            <a:avLst/>
          </a:prstGeom>
          <a:noFill/>
        </p:spPr>
        <p:txBody>
          <a:bodyPr wrap="square" rtlCol="0">
            <a:spAutoFit/>
          </a:bodyPr>
          <a:lstStyle/>
          <a:p>
            <a:r>
              <a:rPr lang="en-GB" b="1" dirty="0" smtClean="0">
                <a:solidFill>
                  <a:srgbClr val="FF0000"/>
                </a:solidFill>
              </a:rPr>
              <a:t>Problem:</a:t>
            </a:r>
          </a:p>
          <a:p>
            <a:endParaRPr lang="en-GB" b="1" dirty="0">
              <a:solidFill>
                <a:srgbClr val="FF0000"/>
              </a:solidFill>
            </a:endParaRPr>
          </a:p>
          <a:p>
            <a:r>
              <a:rPr lang="en-GB" dirty="0"/>
              <a:t>Suppose now that the manager of the team (given the results obtained) fired the coach who has not made any improvement, and take another, more promising. We report the times of athletes after the second training:</a:t>
            </a:r>
            <a:br>
              <a:rPr lang="en-GB" dirty="0"/>
            </a:br>
            <a:r>
              <a:rPr lang="en-GB" dirty="0"/>
              <a:t/>
            </a:r>
            <a:br>
              <a:rPr lang="en-GB" dirty="0"/>
            </a:br>
            <a:r>
              <a:rPr lang="en-GB" dirty="0"/>
              <a:t>Before training: 12.9, 13.5, 12.8, 15.6, 17.2, 19.2, 12.6, 15.3, 14.4, 11.3</a:t>
            </a:r>
            <a:br>
              <a:rPr lang="en-GB" dirty="0"/>
            </a:br>
            <a:r>
              <a:rPr lang="en-GB" dirty="0"/>
              <a:t>After the second training: 12.0, 12.2, 11.2, 13.0, 15.0, 15.8, 12.2, 13.4, 12.9, 11.0</a:t>
            </a:r>
          </a:p>
          <a:p>
            <a:endParaRPr lang="en-GB" b="1" dirty="0" smtClean="0">
              <a:solidFill>
                <a:srgbClr val="FF0000"/>
              </a:solidFill>
            </a:endParaRPr>
          </a:p>
          <a:p>
            <a:r>
              <a:rPr lang="en-GB" b="1" dirty="0" smtClean="0">
                <a:solidFill>
                  <a:srgbClr val="FF0000"/>
                </a:solidFill>
              </a:rPr>
              <a:t>Solution:</a:t>
            </a:r>
          </a:p>
          <a:p>
            <a:endParaRPr lang="en-GB" b="1" dirty="0" smtClean="0">
              <a:solidFill>
                <a:srgbClr val="FF0000"/>
              </a:solidFill>
            </a:endParaRPr>
          </a:p>
          <a:p>
            <a:r>
              <a:rPr lang="en-GB" dirty="0" smtClean="0"/>
              <a:t>Now </a:t>
            </a:r>
            <a:r>
              <a:rPr lang="en-GB" dirty="0"/>
              <a:t>we check if there was actually an improvement, </a:t>
            </a:r>
            <a:r>
              <a:rPr lang="en-GB" dirty="0" err="1"/>
              <a:t>ie</a:t>
            </a:r>
            <a:r>
              <a:rPr lang="en-GB" dirty="0"/>
              <a:t> perform a </a:t>
            </a:r>
            <a:r>
              <a:rPr lang="en-GB" b="1" dirty="0"/>
              <a:t>t-test for paired data</a:t>
            </a:r>
            <a:r>
              <a:rPr lang="en-GB" dirty="0"/>
              <a:t>, specifying in R to test the </a:t>
            </a:r>
            <a:r>
              <a:rPr lang="en-GB" b="1" dirty="0"/>
              <a:t>alternative hypothesis H1</a:t>
            </a:r>
            <a:r>
              <a:rPr lang="en-GB" dirty="0"/>
              <a:t> of improvement in times. To do this simply add the syntax alt = "less" when you call the t-test:</a:t>
            </a:r>
            <a:br>
              <a:rPr lang="en-GB" dirty="0"/>
            </a:br>
            <a:endParaRPr lang="en-GB" dirty="0" smtClean="0"/>
          </a:p>
          <a:p>
            <a:r>
              <a:rPr lang="en-GB" b="1" dirty="0"/>
              <a:t>t.test(</a:t>
            </a:r>
            <a:r>
              <a:rPr lang="en-GB" b="1" dirty="0" err="1"/>
              <a:t>a,b</a:t>
            </a:r>
            <a:r>
              <a:rPr lang="en-GB" b="1" dirty="0"/>
              <a:t>, paired=TRUE, alt="less</a:t>
            </a:r>
            <a:r>
              <a:rPr lang="en-GB" b="1" dirty="0" smtClean="0"/>
              <a:t>")</a:t>
            </a:r>
          </a:p>
          <a:p>
            <a:endParaRPr lang="en-GB" b="1" dirty="0">
              <a:solidFill>
                <a:srgbClr val="FF0000"/>
              </a:solidFill>
            </a:endParaRPr>
          </a:p>
          <a:p>
            <a:endParaRPr lang="te-IN" b="1" dirty="0">
              <a:solidFill>
                <a:srgbClr val="FF0000"/>
              </a:solidFill>
            </a:endParaRPr>
          </a:p>
        </p:txBody>
      </p:sp>
    </p:spTree>
    <p:extLst>
      <p:ext uri="{BB962C8B-B14F-4D97-AF65-F5344CB8AC3E}">
        <p14:creationId xmlns:p14="http://schemas.microsoft.com/office/powerpoint/2010/main" val="1221916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928992" cy="7294305"/>
          </a:xfrm>
          <a:prstGeom prst="rect">
            <a:avLst/>
          </a:prstGeom>
          <a:noFill/>
        </p:spPr>
        <p:txBody>
          <a:bodyPr wrap="square" rtlCol="0">
            <a:spAutoFit/>
          </a:bodyPr>
          <a:lstStyle/>
          <a:p>
            <a:r>
              <a:rPr lang="en-GB" b="1" dirty="0"/>
              <a:t>t.test(</a:t>
            </a:r>
            <a:r>
              <a:rPr lang="en-GB" b="1" dirty="0" err="1"/>
              <a:t>a,b</a:t>
            </a:r>
            <a:r>
              <a:rPr lang="en-GB" b="1" dirty="0"/>
              <a:t>, paired=TRUE, alt="less")</a:t>
            </a:r>
            <a:r>
              <a:rPr lang="en-GB" dirty="0"/>
              <a:t/>
            </a:r>
            <a:br>
              <a:rPr lang="en-GB" dirty="0"/>
            </a:br>
            <a:r>
              <a:rPr lang="en-GB" dirty="0"/>
              <a:t/>
            </a:r>
            <a:br>
              <a:rPr lang="en-GB" dirty="0"/>
            </a:br>
            <a:r>
              <a:rPr lang="en-GB" dirty="0"/>
              <a:t>Paired t-test</a:t>
            </a:r>
            <a:br>
              <a:rPr lang="en-GB" dirty="0"/>
            </a:br>
            <a:r>
              <a:rPr lang="en-GB" dirty="0" smtClean="0"/>
              <a:t>data</a:t>
            </a:r>
            <a:r>
              <a:rPr lang="en-GB" dirty="0"/>
              <a:t>: a and b</a:t>
            </a:r>
            <a:br>
              <a:rPr lang="en-GB" dirty="0"/>
            </a:br>
            <a:r>
              <a:rPr lang="en-GB" dirty="0"/>
              <a:t>t = 5.2671, df = 9, p-value = 0.9997</a:t>
            </a:r>
            <a:br>
              <a:rPr lang="en-GB" dirty="0"/>
            </a:br>
            <a:r>
              <a:rPr lang="en-GB" dirty="0"/>
              <a:t>alternative hypothesis: true difference in means is less than 0</a:t>
            </a:r>
            <a:br>
              <a:rPr lang="en-GB" dirty="0"/>
            </a:br>
            <a:r>
              <a:rPr lang="en-GB" dirty="0"/>
              <a:t>95 percent confidence interval:</a:t>
            </a:r>
            <a:br>
              <a:rPr lang="en-GB" dirty="0"/>
            </a:br>
            <a:r>
              <a:rPr lang="en-GB" dirty="0"/>
              <a:t>-</a:t>
            </a:r>
            <a:r>
              <a:rPr lang="en-GB" dirty="0" err="1"/>
              <a:t>Inf</a:t>
            </a:r>
            <a:r>
              <a:rPr lang="en-GB" dirty="0"/>
              <a:t> 2.170325</a:t>
            </a:r>
            <a:br>
              <a:rPr lang="en-GB" dirty="0"/>
            </a:br>
            <a:r>
              <a:rPr lang="en-GB" dirty="0"/>
              <a:t>sample estimates:</a:t>
            </a:r>
            <a:br>
              <a:rPr lang="en-GB" dirty="0"/>
            </a:br>
            <a:r>
              <a:rPr lang="en-GB" dirty="0"/>
              <a:t>mean of the differences</a:t>
            </a:r>
            <a:br>
              <a:rPr lang="en-GB" dirty="0"/>
            </a:br>
            <a:r>
              <a:rPr lang="en-GB" dirty="0"/>
              <a:t>1.61</a:t>
            </a:r>
            <a:br>
              <a:rPr lang="en-GB" dirty="0"/>
            </a:br>
            <a:endParaRPr lang="en-GB" dirty="0" smtClean="0"/>
          </a:p>
          <a:p>
            <a:r>
              <a:rPr lang="en-GB" b="1" dirty="0"/>
              <a:t>t.test(</a:t>
            </a:r>
            <a:r>
              <a:rPr lang="en-GB" b="1" dirty="0" err="1"/>
              <a:t>a,b</a:t>
            </a:r>
            <a:r>
              <a:rPr lang="en-GB" b="1" dirty="0"/>
              <a:t>, paired=TRUE, alt="greater")</a:t>
            </a:r>
            <a:r>
              <a:rPr lang="en-GB" dirty="0"/>
              <a:t/>
            </a:r>
            <a:br>
              <a:rPr lang="en-GB" dirty="0"/>
            </a:br>
            <a:r>
              <a:rPr lang="en-GB" dirty="0"/>
              <a:t/>
            </a:r>
            <a:br>
              <a:rPr lang="en-GB" dirty="0"/>
            </a:br>
            <a:r>
              <a:rPr lang="en-GB" dirty="0"/>
              <a:t>Paired t-test</a:t>
            </a:r>
            <a:br>
              <a:rPr lang="en-GB" dirty="0"/>
            </a:br>
            <a:r>
              <a:rPr lang="en-GB" dirty="0"/>
              <a:t/>
            </a:r>
            <a:br>
              <a:rPr lang="en-GB" dirty="0"/>
            </a:br>
            <a:r>
              <a:rPr lang="en-GB" dirty="0"/>
              <a:t>data: a and b</a:t>
            </a:r>
            <a:br>
              <a:rPr lang="en-GB" dirty="0"/>
            </a:br>
            <a:r>
              <a:rPr lang="en-GB" dirty="0"/>
              <a:t>t = 5.2671, df = 9, p-value = 0.0002579</a:t>
            </a:r>
            <a:br>
              <a:rPr lang="en-GB" dirty="0"/>
            </a:br>
            <a:r>
              <a:rPr lang="en-GB" dirty="0"/>
              <a:t>alternative hypothesis: true difference in means is greater than 0</a:t>
            </a:r>
            <a:br>
              <a:rPr lang="en-GB" dirty="0"/>
            </a:br>
            <a:r>
              <a:rPr lang="en-GB" dirty="0"/>
              <a:t>95 percent confidence interval:</a:t>
            </a:r>
            <a:br>
              <a:rPr lang="en-GB" dirty="0"/>
            </a:br>
            <a:r>
              <a:rPr lang="en-GB" dirty="0"/>
              <a:t>1.049675 </a:t>
            </a:r>
            <a:r>
              <a:rPr lang="en-GB" dirty="0" err="1"/>
              <a:t>Inf</a:t>
            </a:r>
            <a:r>
              <a:rPr lang="en-GB" dirty="0"/>
              <a:t/>
            </a:r>
            <a:br>
              <a:rPr lang="en-GB" dirty="0"/>
            </a:br>
            <a:r>
              <a:rPr lang="en-GB" dirty="0"/>
              <a:t>sample estimates:</a:t>
            </a:r>
            <a:br>
              <a:rPr lang="en-GB" dirty="0"/>
            </a:br>
            <a:r>
              <a:rPr lang="en-GB" dirty="0"/>
              <a:t>mean of the differences</a:t>
            </a:r>
            <a:br>
              <a:rPr lang="en-GB" dirty="0"/>
            </a:br>
            <a:r>
              <a:rPr lang="en-GB" dirty="0"/>
              <a:t>1.61</a:t>
            </a:r>
          </a:p>
          <a:p>
            <a:endParaRPr lang="en-GB" dirty="0" smtClean="0"/>
          </a:p>
          <a:p>
            <a:endParaRPr lang="te-IN" dirty="0"/>
          </a:p>
        </p:txBody>
      </p:sp>
    </p:spTree>
    <p:extLst>
      <p:ext uri="{BB962C8B-B14F-4D97-AF65-F5344CB8AC3E}">
        <p14:creationId xmlns:p14="http://schemas.microsoft.com/office/powerpoint/2010/main" val="93650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CHI-Squared TEST</a:t>
            </a:r>
            <a:endParaRPr lang="te-IN" dirty="0"/>
          </a:p>
        </p:txBody>
      </p:sp>
      <p:sp>
        <p:nvSpPr>
          <p:cNvPr id="4" name="TextBox 3"/>
          <p:cNvSpPr txBox="1"/>
          <p:nvPr/>
        </p:nvSpPr>
        <p:spPr>
          <a:xfrm>
            <a:off x="395536" y="1268760"/>
            <a:ext cx="8496944" cy="5078313"/>
          </a:xfrm>
          <a:prstGeom prst="rect">
            <a:avLst/>
          </a:prstGeom>
          <a:noFill/>
        </p:spPr>
        <p:txBody>
          <a:bodyPr wrap="square" rtlCol="0">
            <a:spAutoFit/>
          </a:bodyPr>
          <a:lstStyle/>
          <a:p>
            <a:r>
              <a:rPr lang="en-GB" b="1" u="sng" dirty="0" smtClean="0">
                <a:solidFill>
                  <a:srgbClr val="C00000"/>
                </a:solidFill>
              </a:rPr>
              <a:t>CHI-SQUARED TEST For Independent of Attributes</a:t>
            </a:r>
          </a:p>
          <a:p>
            <a:endParaRPr lang="en-GB" b="1" u="sng" dirty="0">
              <a:solidFill>
                <a:srgbClr val="C00000"/>
              </a:solidFill>
            </a:endParaRPr>
          </a:p>
          <a:p>
            <a:r>
              <a:rPr lang="en-GB" b="1" dirty="0" smtClean="0">
                <a:solidFill>
                  <a:srgbClr val="FF0000"/>
                </a:solidFill>
              </a:rPr>
              <a:t>Problem:</a:t>
            </a:r>
          </a:p>
          <a:p>
            <a:r>
              <a:rPr lang="en-GB" dirty="0"/>
              <a:t>The owner of a betting company wants to verify whether a customer is cheating or not. To do this want to compare the number of successes of one player with the number of successes of one of his employees, of which he is certain that he is not cheating. In a month's time, the player performs 74 bets and wins 30; the player in the same period of time making 103 bets, wins 65. Your client is a cheat or not</a:t>
            </a:r>
            <a:r>
              <a:rPr lang="en-GB" dirty="0" smtClean="0"/>
              <a:t>?</a:t>
            </a:r>
          </a:p>
          <a:p>
            <a:endParaRPr lang="en-GB" b="1" dirty="0">
              <a:solidFill>
                <a:srgbClr val="FF0000"/>
              </a:solidFill>
            </a:endParaRPr>
          </a:p>
          <a:p>
            <a:r>
              <a:rPr lang="en-GB" b="1" dirty="0" smtClean="0">
                <a:solidFill>
                  <a:srgbClr val="FF0000"/>
                </a:solidFill>
              </a:rPr>
              <a:t>Solution:</a:t>
            </a:r>
          </a:p>
          <a:p>
            <a:r>
              <a:rPr lang="en-GB" b="1" dirty="0" smtClean="0"/>
              <a:t>We can solve it in Parametric Z-test or Non parametric chi-Squared Test</a:t>
            </a:r>
          </a:p>
          <a:p>
            <a:endParaRPr lang="en-GB" b="1" dirty="0" smtClean="0">
              <a:solidFill>
                <a:srgbClr val="FF0000"/>
              </a:solidFill>
            </a:endParaRPr>
          </a:p>
          <a:p>
            <a:r>
              <a:rPr lang="en-GB" dirty="0" smtClean="0"/>
              <a:t>z.prop(x1,x2,n1,n2)</a:t>
            </a:r>
          </a:p>
          <a:p>
            <a:endParaRPr lang="en-GB" b="1" dirty="0"/>
          </a:p>
          <a:p>
            <a:r>
              <a:rPr lang="en-GB" b="1" dirty="0" smtClean="0"/>
              <a:t>Or by Chi-Squared Test</a:t>
            </a:r>
          </a:p>
          <a:p>
            <a:endParaRPr lang="en-GB" b="1" dirty="0" smtClean="0">
              <a:solidFill>
                <a:srgbClr val="FF0000"/>
              </a:solidFill>
            </a:endParaRPr>
          </a:p>
          <a:p>
            <a:r>
              <a:rPr lang="en-GB" b="1" dirty="0" smtClean="0"/>
              <a:t>Here we test whether two attributes are considered  to be as independent or not</a:t>
            </a:r>
            <a:endParaRPr lang="en-GB" b="1" dirty="0"/>
          </a:p>
          <a:p>
            <a:endParaRPr lang="te-IN" b="1" dirty="0">
              <a:solidFill>
                <a:srgbClr val="FF0000"/>
              </a:solidFill>
            </a:endParaRPr>
          </a:p>
        </p:txBody>
      </p:sp>
    </p:spTree>
    <p:extLst>
      <p:ext uri="{BB962C8B-B14F-4D97-AF65-F5344CB8AC3E}">
        <p14:creationId xmlns:p14="http://schemas.microsoft.com/office/powerpoint/2010/main" val="4286107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5078313"/>
          </a:xfrm>
          <a:prstGeom prst="rect">
            <a:avLst/>
          </a:prstGeom>
          <a:noFill/>
        </p:spPr>
        <p:txBody>
          <a:bodyPr wrap="square" rtlCol="0">
            <a:spAutoFit/>
          </a:bodyPr>
          <a:lstStyle/>
          <a:p>
            <a:r>
              <a:rPr lang="en-GB" dirty="0"/>
              <a:t>We solve the problem with the test of chi-square applied to a 2x2 </a:t>
            </a:r>
            <a:r>
              <a:rPr lang="en-GB" b="1" dirty="0"/>
              <a:t>contingency table</a:t>
            </a:r>
            <a:r>
              <a:rPr lang="en-GB" dirty="0"/>
              <a:t>. In R there is the function prop.test.</a:t>
            </a:r>
            <a:br>
              <a:rPr lang="en-GB" dirty="0"/>
            </a:br>
            <a:r>
              <a:rPr lang="en-GB" dirty="0"/>
              <a:t/>
            </a:r>
            <a:br>
              <a:rPr lang="en-GB" dirty="0"/>
            </a:br>
            <a:r>
              <a:rPr lang="en-GB" b="1" dirty="0"/>
              <a:t/>
            </a:r>
            <a:br>
              <a:rPr lang="en-GB" b="1" dirty="0"/>
            </a:br>
            <a:r>
              <a:rPr lang="en-GB" b="1" dirty="0" smtClean="0"/>
              <a:t>prop. test(x </a:t>
            </a:r>
            <a:r>
              <a:rPr lang="en-GB" b="1" dirty="0"/>
              <a:t>= c(30, 65), n = c(74, 103), correct = FALSE</a:t>
            </a:r>
            <a:r>
              <a:rPr lang="en-GB" b="1" dirty="0" smtClean="0"/>
              <a:t>)</a:t>
            </a:r>
          </a:p>
          <a:p>
            <a:endParaRPr lang="en-GB" b="1" dirty="0"/>
          </a:p>
          <a:p>
            <a:r>
              <a:rPr lang="en-GB" dirty="0"/>
              <a:t>2-sample test for equality of proportions without continuity correction</a:t>
            </a:r>
            <a:br>
              <a:rPr lang="en-GB" dirty="0"/>
            </a:br>
            <a:r>
              <a:rPr lang="en-GB" dirty="0"/>
              <a:t/>
            </a:r>
            <a:br>
              <a:rPr lang="en-GB" dirty="0"/>
            </a:br>
            <a:r>
              <a:rPr lang="en-GB" dirty="0"/>
              <a:t>data: c(30, 65) out of c(74, 103)</a:t>
            </a:r>
            <a:br>
              <a:rPr lang="en-GB" dirty="0"/>
            </a:br>
            <a:r>
              <a:rPr lang="en-GB" dirty="0"/>
              <a:t>X-squared = 8.8191, df = 1, p-value = 0.002981</a:t>
            </a:r>
            <a:br>
              <a:rPr lang="en-GB" dirty="0"/>
            </a:br>
            <a:r>
              <a:rPr lang="en-GB" dirty="0"/>
              <a:t>alternative hypothesis: two.sided</a:t>
            </a:r>
            <a:br>
              <a:rPr lang="en-GB" dirty="0"/>
            </a:br>
            <a:r>
              <a:rPr lang="en-GB" dirty="0"/>
              <a:t>95 percent confidence interval:</a:t>
            </a:r>
            <a:br>
              <a:rPr lang="en-GB" dirty="0"/>
            </a:br>
            <a:r>
              <a:rPr lang="en-GB" dirty="0"/>
              <a:t>-0.37125315 -0.08007196</a:t>
            </a:r>
            <a:br>
              <a:rPr lang="en-GB" dirty="0"/>
            </a:br>
            <a:r>
              <a:rPr lang="en-GB" dirty="0"/>
              <a:t>sample estimates:</a:t>
            </a:r>
            <a:br>
              <a:rPr lang="en-GB" dirty="0"/>
            </a:br>
            <a:r>
              <a:rPr lang="en-GB" dirty="0"/>
              <a:t>prop 1 prop 2</a:t>
            </a:r>
            <a:br>
              <a:rPr lang="en-GB" dirty="0"/>
            </a:br>
            <a:r>
              <a:rPr lang="en-GB" dirty="0"/>
              <a:t>0.4054054 </a:t>
            </a:r>
            <a:r>
              <a:rPr lang="en-GB" dirty="0" smtClean="0"/>
              <a:t>0.6310680</a:t>
            </a:r>
          </a:p>
          <a:p>
            <a:endParaRPr lang="en-GB" b="1" dirty="0"/>
          </a:p>
          <a:p>
            <a:r>
              <a:rPr lang="en-GB" b="1" dirty="0" smtClean="0"/>
              <a:t>Correct= False for large samples</a:t>
            </a:r>
            <a:endParaRPr lang="te-IN" b="1" dirty="0"/>
          </a:p>
        </p:txBody>
      </p:sp>
    </p:spTree>
    <p:extLst>
      <p:ext uri="{BB962C8B-B14F-4D97-AF65-F5344CB8AC3E}">
        <p14:creationId xmlns:p14="http://schemas.microsoft.com/office/powerpoint/2010/main" val="27565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856984" cy="5078313"/>
          </a:xfrm>
          <a:prstGeom prst="rect">
            <a:avLst/>
          </a:prstGeom>
          <a:noFill/>
        </p:spPr>
        <p:txBody>
          <a:bodyPr wrap="square" rtlCol="0">
            <a:spAutoFit/>
          </a:bodyPr>
          <a:lstStyle/>
          <a:p>
            <a:r>
              <a:rPr lang="en-GB" dirty="0"/>
              <a:t>In the case of small samples (low value of n), you must specify correct = TRUE, so as to change the computation of chi-square based on the </a:t>
            </a:r>
            <a:r>
              <a:rPr lang="en-GB" b="1" dirty="0"/>
              <a:t>continuity of Yates</a:t>
            </a:r>
            <a:r>
              <a:rPr lang="en-GB" dirty="0"/>
              <a:t>:</a:t>
            </a:r>
            <a:br>
              <a:rPr lang="en-GB" dirty="0"/>
            </a:br>
            <a:r>
              <a:rPr lang="en-GB" dirty="0"/>
              <a:t/>
            </a:r>
            <a:br>
              <a:rPr lang="en-GB" dirty="0"/>
            </a:br>
            <a:r>
              <a:rPr lang="en-GB" dirty="0"/>
              <a:t/>
            </a:r>
            <a:br>
              <a:rPr lang="en-GB" dirty="0"/>
            </a:br>
            <a:r>
              <a:rPr lang="en-GB" b="1" dirty="0"/>
              <a:t>prop.test(x = c(30, 65), n = c(74, 103), correct=TRUE)</a:t>
            </a:r>
            <a:br>
              <a:rPr lang="en-GB" b="1" dirty="0"/>
            </a:br>
            <a:r>
              <a:rPr lang="en-GB" dirty="0"/>
              <a:t/>
            </a:r>
            <a:br>
              <a:rPr lang="en-GB" dirty="0"/>
            </a:br>
            <a:r>
              <a:rPr lang="en-GB" dirty="0"/>
              <a:t>2-sample test for equality of proportions with continuity correction</a:t>
            </a:r>
            <a:br>
              <a:rPr lang="en-GB" dirty="0"/>
            </a:br>
            <a:r>
              <a:rPr lang="en-GB" dirty="0"/>
              <a:t/>
            </a:r>
            <a:br>
              <a:rPr lang="en-GB" dirty="0"/>
            </a:br>
            <a:r>
              <a:rPr lang="en-GB" dirty="0"/>
              <a:t>data: c(30, 65) out of c(74, 103)</a:t>
            </a:r>
            <a:br>
              <a:rPr lang="en-GB" dirty="0"/>
            </a:br>
            <a:r>
              <a:rPr lang="en-GB" dirty="0"/>
              <a:t>X-squared = 7.9349, df = 1, p-value = 0.004849</a:t>
            </a:r>
            <a:br>
              <a:rPr lang="en-GB" dirty="0"/>
            </a:br>
            <a:r>
              <a:rPr lang="en-GB" dirty="0"/>
              <a:t>alternative hypothesis: two.sided</a:t>
            </a:r>
            <a:br>
              <a:rPr lang="en-GB" dirty="0"/>
            </a:br>
            <a:r>
              <a:rPr lang="en-GB" dirty="0"/>
              <a:t>95 percent confidence interval:</a:t>
            </a:r>
            <a:br>
              <a:rPr lang="en-GB" dirty="0"/>
            </a:br>
            <a:r>
              <a:rPr lang="en-GB" dirty="0"/>
              <a:t>-0.38286428 -0.06846083</a:t>
            </a:r>
            <a:br>
              <a:rPr lang="en-GB" dirty="0"/>
            </a:br>
            <a:r>
              <a:rPr lang="en-GB" dirty="0"/>
              <a:t>sample estimates:</a:t>
            </a:r>
            <a:br>
              <a:rPr lang="en-GB" dirty="0"/>
            </a:br>
            <a:r>
              <a:rPr lang="en-GB" dirty="0"/>
              <a:t>prop 1 prop 2</a:t>
            </a:r>
            <a:br>
              <a:rPr lang="en-GB" dirty="0"/>
            </a:br>
            <a:r>
              <a:rPr lang="en-GB" dirty="0"/>
              <a:t>0.4054054 0.6310680</a:t>
            </a:r>
            <a:br>
              <a:rPr lang="en-GB" dirty="0"/>
            </a:br>
            <a:r>
              <a:rPr lang="en-GB" dirty="0"/>
              <a:t/>
            </a:r>
            <a:br>
              <a:rPr lang="en-GB" dirty="0"/>
            </a:br>
            <a:endParaRPr lang="te-IN" dirty="0"/>
          </a:p>
        </p:txBody>
      </p:sp>
    </p:spTree>
    <p:extLst>
      <p:ext uri="{BB962C8B-B14F-4D97-AF65-F5344CB8AC3E}">
        <p14:creationId xmlns:p14="http://schemas.microsoft.com/office/powerpoint/2010/main" val="234291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3693319"/>
          </a:xfrm>
          <a:prstGeom prst="rect">
            <a:avLst/>
          </a:prstGeom>
          <a:noFill/>
        </p:spPr>
        <p:txBody>
          <a:bodyPr wrap="square" rtlCol="0">
            <a:spAutoFit/>
          </a:bodyPr>
          <a:lstStyle/>
          <a:p>
            <a:r>
              <a:rPr lang="en-GB" dirty="0"/>
              <a:t>In both cases, we obtained p-value less than 0.05, which leads us to reject the hypothesis of equal probability. In conclusion, the customer is a cheat. For confirmation we compare the value chi-square-value calculated with the chi-square-tabulation, which we calculate in this way:</a:t>
            </a:r>
            <a:br>
              <a:rPr lang="en-GB" dirty="0"/>
            </a:br>
            <a:r>
              <a:rPr lang="en-GB" dirty="0"/>
              <a:t/>
            </a:r>
            <a:br>
              <a:rPr lang="en-GB" dirty="0"/>
            </a:br>
            <a:r>
              <a:rPr lang="en-GB" dirty="0"/>
              <a:t/>
            </a:r>
            <a:br>
              <a:rPr lang="en-GB" dirty="0"/>
            </a:br>
            <a:r>
              <a:rPr lang="en-GB" b="1" dirty="0"/>
              <a:t>qchisq(0.950, 1)</a:t>
            </a:r>
            <a:r>
              <a:rPr lang="en-GB" dirty="0"/>
              <a:t/>
            </a:r>
            <a:br>
              <a:rPr lang="en-GB" dirty="0"/>
            </a:br>
            <a:r>
              <a:rPr lang="en-GB" dirty="0"/>
              <a:t>[1] 3.841459</a:t>
            </a:r>
            <a:br>
              <a:rPr lang="en-GB" dirty="0"/>
            </a:br>
            <a:r>
              <a:rPr lang="en-GB" dirty="0"/>
              <a:t/>
            </a:r>
            <a:br>
              <a:rPr lang="en-GB" dirty="0"/>
            </a:br>
            <a:r>
              <a:rPr lang="en-GB" dirty="0"/>
              <a:t>qchisq function calculates the value of chi-square as a function of alpha and degrees of freedom. Since chi-square-calculated is greater than chi-square-tabulation, we conclude by rejecting the hypothesis H0 </a:t>
            </a:r>
            <a:endParaRPr lang="te-IN" dirty="0"/>
          </a:p>
          <a:p>
            <a:endParaRPr lang="te-IN" dirty="0"/>
          </a:p>
        </p:txBody>
      </p:sp>
    </p:spTree>
    <p:extLst>
      <p:ext uri="{BB962C8B-B14F-4D97-AF65-F5344CB8AC3E}">
        <p14:creationId xmlns:p14="http://schemas.microsoft.com/office/powerpoint/2010/main" val="2204724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4414" r="4414"/>
          <a:stretch>
            <a:fillRect/>
          </a:stretch>
        </p:blipFill>
        <p:spPr>
          <a:xfrm>
            <a:off x="1979712" y="620688"/>
            <a:ext cx="5029200" cy="365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4716016" y="6021288"/>
            <a:ext cx="5867400" cy="522288"/>
          </a:xfrm>
        </p:spPr>
        <p:txBody>
          <a:bodyPr>
            <a:normAutofit fontScale="90000"/>
          </a:bodyPr>
          <a:lstStyle/>
          <a:p>
            <a:r>
              <a:rPr lang="en-GB" dirty="0" smtClean="0"/>
              <a:t>Marla   Akhil  reddy</a:t>
            </a:r>
            <a:r>
              <a:rPr lang="en-GB" dirty="0"/>
              <a:t> </a:t>
            </a:r>
            <a:r>
              <a:rPr lang="en-GB" dirty="0" smtClean="0"/>
              <a:t>( 13bce1078 )</a:t>
            </a:r>
            <a:br>
              <a:rPr lang="en-GB" dirty="0" smtClean="0"/>
            </a:br>
            <a:r>
              <a:rPr lang="en-GB" dirty="0" smtClean="0"/>
              <a:t/>
            </a:r>
            <a:br>
              <a:rPr lang="en-GB" dirty="0" smtClean="0"/>
            </a:br>
            <a:r>
              <a:rPr lang="en-GB" dirty="0" smtClean="0"/>
              <a:t>jagmohan Singh ( 13bce1056 )</a:t>
            </a:r>
            <a:endParaRPr lang="te-IN" dirty="0"/>
          </a:p>
        </p:txBody>
      </p:sp>
    </p:spTree>
    <p:extLst>
      <p:ext uri="{BB962C8B-B14F-4D97-AF65-F5344CB8AC3E}">
        <p14:creationId xmlns:p14="http://schemas.microsoft.com/office/powerpoint/2010/main" val="19378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R</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488832" cy="4968552"/>
          </a:xfrm>
          <a:prstGeom prst="rect">
            <a:avLst/>
          </a:prstGeom>
        </p:spPr>
      </p:pic>
    </p:spTree>
    <p:extLst>
      <p:ext uri="{BB962C8B-B14F-4D97-AF65-F5344CB8AC3E}">
        <p14:creationId xmlns:p14="http://schemas.microsoft.com/office/powerpoint/2010/main" val="400610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VARIOUS  PLOTS IN R</a:t>
            </a:r>
            <a:endParaRPr lang="te-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390" y="1124744"/>
            <a:ext cx="4454162" cy="23042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052737"/>
            <a:ext cx="3838575" cy="2376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90" y="3429001"/>
            <a:ext cx="4478989" cy="201622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7730" y="3429001"/>
            <a:ext cx="3830877" cy="201622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391" y="5445224"/>
            <a:ext cx="8295216" cy="1048532"/>
          </a:xfrm>
          <a:prstGeom prst="rect">
            <a:avLst/>
          </a:prstGeom>
        </p:spPr>
      </p:pic>
    </p:spTree>
    <p:extLst>
      <p:ext uri="{BB962C8B-B14F-4D97-AF65-F5344CB8AC3E}">
        <p14:creationId xmlns:p14="http://schemas.microsoft.com/office/powerpoint/2010/main" val="2140399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VARIOUS  PLOTS IN R</a:t>
            </a:r>
            <a:endParaRPr lang="te-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45" y="1061723"/>
            <a:ext cx="4041662" cy="28745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5" y="1052736"/>
            <a:ext cx="4427984" cy="282145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874192"/>
            <a:ext cx="4176463" cy="28368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3874193"/>
            <a:ext cx="4283970" cy="2836817"/>
          </a:xfrm>
          <a:prstGeom prst="rect">
            <a:avLst/>
          </a:prstGeom>
        </p:spPr>
      </p:pic>
    </p:spTree>
    <p:extLst>
      <p:ext uri="{BB962C8B-B14F-4D97-AF65-F5344CB8AC3E}">
        <p14:creationId xmlns:p14="http://schemas.microsoft.com/office/powerpoint/2010/main" val="144238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VARIOUS  PLOTS IN R</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124744"/>
            <a:ext cx="4464496" cy="302433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270" y="1124744"/>
            <a:ext cx="4656730" cy="30243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3" y="4149080"/>
            <a:ext cx="1475934" cy="263729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5446" y="4149080"/>
            <a:ext cx="2577078" cy="263729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1960" y="4149080"/>
            <a:ext cx="1995408" cy="263729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368" y="4149080"/>
            <a:ext cx="2936632" cy="2637292"/>
          </a:xfrm>
          <a:prstGeom prst="rect">
            <a:avLst/>
          </a:prstGeom>
        </p:spPr>
      </p:pic>
    </p:spTree>
    <p:extLst>
      <p:ext uri="{BB962C8B-B14F-4D97-AF65-F5344CB8AC3E}">
        <p14:creationId xmlns:p14="http://schemas.microsoft.com/office/powerpoint/2010/main" val="1736489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CAN ANALYSE..?</a:t>
            </a:r>
            <a:endParaRPr lang="te-IN" dirty="0"/>
          </a:p>
        </p:txBody>
      </p:sp>
      <p:sp>
        <p:nvSpPr>
          <p:cNvPr id="3" name="Content Placeholder 2"/>
          <p:cNvSpPr>
            <a:spLocks noGrp="1"/>
          </p:cNvSpPr>
          <p:nvPr>
            <p:ph idx="1"/>
          </p:nvPr>
        </p:nvSpPr>
        <p:spPr/>
        <p:txBody>
          <a:bodyPr>
            <a:normAutofit lnSpcReduction="10000"/>
          </a:bodyPr>
          <a:lstStyle/>
          <a:p>
            <a:r>
              <a:rPr lang="en-GB" sz="2800" dirty="0" smtClean="0"/>
              <a:t>If we have a certain data in </a:t>
            </a:r>
            <a:r>
              <a:rPr lang="en-GB" sz="2800" dirty="0" smtClean="0">
                <a:solidFill>
                  <a:srgbClr val="FF0000"/>
                </a:solidFill>
              </a:rPr>
              <a:t>‘.ODT’ </a:t>
            </a:r>
            <a:r>
              <a:rPr lang="en-GB" sz="2800" dirty="0" smtClean="0"/>
              <a:t>format or in </a:t>
            </a:r>
            <a:r>
              <a:rPr lang="en-GB" sz="2800" dirty="0" smtClean="0">
                <a:solidFill>
                  <a:srgbClr val="FF0000"/>
                </a:solidFill>
              </a:rPr>
              <a:t>excel file</a:t>
            </a:r>
            <a:r>
              <a:rPr lang="en-GB" sz="2800" dirty="0" smtClean="0"/>
              <a:t>. We </a:t>
            </a:r>
            <a:r>
              <a:rPr lang="en-GB" sz="2800" dirty="0"/>
              <a:t>can generate  </a:t>
            </a:r>
            <a:r>
              <a:rPr lang="en-GB" sz="2800" dirty="0" smtClean="0"/>
              <a:t>moment generating  </a:t>
            </a:r>
            <a:r>
              <a:rPr lang="en-GB" sz="2800" dirty="0"/>
              <a:t>function ,</a:t>
            </a:r>
            <a:r>
              <a:rPr lang="en-GB" sz="2800" dirty="0" smtClean="0"/>
              <a:t> </a:t>
            </a:r>
            <a:r>
              <a:rPr lang="en-GB" sz="2800" dirty="0"/>
              <a:t>characteristic  </a:t>
            </a:r>
            <a:r>
              <a:rPr lang="en-GB" sz="2800" dirty="0" smtClean="0"/>
              <a:t>function and  </a:t>
            </a:r>
            <a:r>
              <a:rPr lang="en-GB" sz="2800" dirty="0"/>
              <a:t>joint </a:t>
            </a:r>
            <a:r>
              <a:rPr lang="en-GB" sz="2800" dirty="0" smtClean="0"/>
              <a:t>distribution function and analyse it in R.</a:t>
            </a:r>
          </a:p>
          <a:p>
            <a:r>
              <a:rPr lang="en-GB" sz="2800" dirty="0" smtClean="0"/>
              <a:t>If we give data .We can code in R to get general summary like mean , variance , Highest and lowest values etc.. From that we can generate required function accordingly.</a:t>
            </a:r>
          </a:p>
          <a:p>
            <a:r>
              <a:rPr lang="en-GB" sz="2800" dirty="0" smtClean="0"/>
              <a:t>Further we can get general distribution curves like Gamma , Binomial ,Poisson  etc.. From Data or Compare with general distributions like Normal etc..</a:t>
            </a:r>
            <a:endParaRPr lang="te-IN" sz="2800" dirty="0"/>
          </a:p>
        </p:txBody>
      </p:sp>
    </p:spTree>
    <p:extLst>
      <p:ext uri="{BB962C8B-B14F-4D97-AF65-F5344CB8AC3E}">
        <p14:creationId xmlns:p14="http://schemas.microsoft.com/office/powerpoint/2010/main" val="14752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FURTHUR Direct Analysis in Statistics</a:t>
            </a:r>
            <a:endParaRPr lang="te-IN" dirty="0"/>
          </a:p>
        </p:txBody>
      </p:sp>
      <p:sp>
        <p:nvSpPr>
          <p:cNvPr id="3" name="Content Placeholder 2"/>
          <p:cNvSpPr>
            <a:spLocks noGrp="1"/>
          </p:cNvSpPr>
          <p:nvPr>
            <p:ph idx="1"/>
          </p:nvPr>
        </p:nvSpPr>
        <p:spPr/>
        <p:txBody>
          <a:bodyPr/>
          <a:lstStyle/>
          <a:p>
            <a:pPr>
              <a:buFont typeface="Wingdings" pitchFamily="2" charset="2"/>
              <a:buChar char="q"/>
            </a:pPr>
            <a:r>
              <a:rPr lang="en-GB" dirty="0"/>
              <a:t>Testing of hypothesis </a:t>
            </a:r>
            <a:endParaRPr lang="en-GB" dirty="0" smtClean="0"/>
          </a:p>
          <a:p>
            <a:pPr>
              <a:buFont typeface="Wingdings" pitchFamily="2" charset="2"/>
              <a:buChar char="§"/>
            </a:pPr>
            <a:r>
              <a:rPr lang="en-GB" dirty="0" smtClean="0"/>
              <a:t>Z-test</a:t>
            </a:r>
          </a:p>
          <a:p>
            <a:pPr>
              <a:buFont typeface="Wingdings" pitchFamily="2" charset="2"/>
              <a:buChar char="§"/>
            </a:pPr>
            <a:r>
              <a:rPr lang="en-GB" dirty="0" smtClean="0"/>
              <a:t>T-test </a:t>
            </a:r>
            <a:endParaRPr lang="en-GB" dirty="0"/>
          </a:p>
          <a:p>
            <a:pPr>
              <a:buFont typeface="Wingdings" pitchFamily="2" charset="2"/>
              <a:buChar char="§"/>
            </a:pPr>
            <a:r>
              <a:rPr lang="en-GB" dirty="0" smtClean="0"/>
              <a:t>F-test</a:t>
            </a:r>
          </a:p>
          <a:p>
            <a:pPr>
              <a:buFont typeface="Wingdings" pitchFamily="2" charset="2"/>
              <a:buChar char="§"/>
            </a:pPr>
            <a:r>
              <a:rPr lang="en-GB" dirty="0" smtClean="0"/>
              <a:t>Chi-square test</a:t>
            </a:r>
          </a:p>
          <a:p>
            <a:pPr marL="0" indent="0">
              <a:buNone/>
            </a:pPr>
            <a:endParaRPr lang="en-GB" dirty="0" smtClean="0"/>
          </a:p>
          <a:p>
            <a:pPr marL="0" indent="0">
              <a:buNone/>
            </a:pPr>
            <a:endParaRPr lang="te-IN" dirty="0"/>
          </a:p>
        </p:txBody>
      </p:sp>
    </p:spTree>
    <p:extLst>
      <p:ext uri="{BB962C8B-B14F-4D97-AF65-F5344CB8AC3E}">
        <p14:creationId xmlns:p14="http://schemas.microsoft.com/office/powerpoint/2010/main" val="275702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656</TotalTime>
  <Words>1102</Words>
  <Application>Microsoft Office PowerPoint</Application>
  <PresentationFormat>On-screen Show (4:3)</PresentationFormat>
  <Paragraphs>217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Trek</vt:lpstr>
      <vt:lpstr>Probability Analysis in R</vt:lpstr>
      <vt:lpstr>ABSTRACT</vt:lpstr>
      <vt:lpstr>Miscellaneous  Statistics </vt:lpstr>
      <vt:lpstr>Advantages of R</vt:lpstr>
      <vt:lpstr>VARIOUS  PLOTS IN R</vt:lpstr>
      <vt:lpstr>VARIOUS  PLOTS IN R</vt:lpstr>
      <vt:lpstr>VARIOUS  PLOTS IN R</vt:lpstr>
      <vt:lpstr>WHAT WE CAN ANALYSE..?</vt:lpstr>
      <vt:lpstr>FURTHUR Direct Analysis in Statistics</vt:lpstr>
      <vt:lpstr>BASIC STAT FUNCTIONS in R</vt:lpstr>
      <vt:lpstr>Normality Test</vt:lpstr>
      <vt:lpstr>Z-TEST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F-TEST</vt:lpstr>
      <vt:lpstr>PowerPoint Presentation</vt:lpstr>
      <vt:lpstr>PowerPoint Presentation</vt:lpstr>
      <vt:lpstr>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CHI-Squared TEST</vt:lpstr>
      <vt:lpstr>PowerPoint Presentation</vt:lpstr>
      <vt:lpstr>PowerPoint Presentation</vt:lpstr>
      <vt:lpstr>PowerPoint Presentation</vt:lpstr>
      <vt:lpstr>Marla   Akhil  reddy ( 13bce1078 )  jagmohan Singh ( 13bce1056 )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General elections’14 Analysis in R</dc:title>
  <dc:creator>AKHIL REDDY</dc:creator>
  <cp:lastModifiedBy>AKHIL REDDY</cp:lastModifiedBy>
  <cp:revision>39</cp:revision>
  <dcterms:created xsi:type="dcterms:W3CDTF">2015-03-11T16:09:00Z</dcterms:created>
  <dcterms:modified xsi:type="dcterms:W3CDTF">2015-05-03T10:20:32Z</dcterms:modified>
</cp:coreProperties>
</file>