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2" r:id="rId3"/>
    <p:sldId id="263" r:id="rId4"/>
    <p:sldId id="268" r:id="rId5"/>
    <p:sldId id="278" r:id="rId6"/>
    <p:sldId id="276" r:id="rId7"/>
    <p:sldId id="274" r:id="rId8"/>
    <p:sldId id="269" r:id="rId9"/>
    <p:sldId id="277" r:id="rId10"/>
    <p:sldId id="275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5D"/>
    <a:srgbClr val="E1A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4"/>
    <p:restoredTop sz="94662"/>
  </p:normalViewPr>
  <p:slideViewPr>
    <p:cSldViewPr snapToGrid="0" snapToObjects="1">
      <p:cViewPr varScale="1">
        <p:scale>
          <a:sx n="78" d="100"/>
          <a:sy n="78" d="100"/>
        </p:scale>
        <p:origin x="79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505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B4C9A-8023-2D40-A6E6-BD016CB1E7D6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876C-D639-D148-8687-D84C95E04E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7BA9C-C13B-C941-82A5-2AA33B4473C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CE1D9-36F2-B84D-A38F-999A8359D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4" name="Freeform 13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27" y="758283"/>
            <a:ext cx="4767239" cy="4770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07" y="5751174"/>
            <a:ext cx="2485668" cy="7660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07" y="5751174"/>
            <a:ext cx="2485668" cy="76606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89782"/>
            <a:ext cx="9144000" cy="1088528"/>
          </a:xfrm>
        </p:spPr>
        <p:txBody>
          <a:bodyPr anchor="b"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8310"/>
            <a:ext cx="9144000" cy="1035407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166290"/>
            <a:ext cx="2491740" cy="2414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344B-EC26-5744-AC76-D8CA586C9B04}" type="datetime1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F515-9089-4647-A15F-41AF70C5A341}" type="datetime1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18E-BC0A-FA47-B948-E7696B7A692B}" type="datetime1">
              <a:rPr lang="en-US" smtClean="0"/>
              <a:pPr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1" y="0"/>
            <a:ext cx="11938658" cy="59842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47" y="6051790"/>
            <a:ext cx="1769350" cy="52021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9CEB8D-B9A4-7249-A618-1FFCB6E3C71A}" type="datetime1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675062"/>
            <a:ext cx="10209790" cy="188163"/>
          </a:xfrm>
          <a:prstGeom prst="rect">
            <a:avLst/>
          </a:pr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9817768" y="6675062"/>
            <a:ext cx="2374232" cy="188163"/>
          </a:xfrm>
          <a:custGeom>
            <a:avLst/>
            <a:gdLst>
              <a:gd name="connsiteX0" fmla="*/ 2670314 w 2683566"/>
              <a:gd name="connsiteY0" fmla="*/ 165653 h 165653"/>
              <a:gd name="connsiteX1" fmla="*/ 165653 w 2683566"/>
              <a:gd name="connsiteY1" fmla="*/ 165653 h 165653"/>
              <a:gd name="connsiteX2" fmla="*/ 0 w 2683566"/>
              <a:gd name="connsiteY2" fmla="*/ 0 h 165653"/>
              <a:gd name="connsiteX3" fmla="*/ 2683566 w 2683566"/>
              <a:gd name="connsiteY3" fmla="*/ 0 h 165653"/>
              <a:gd name="connsiteX4" fmla="*/ 2670314 w 2683566"/>
              <a:gd name="connsiteY4" fmla="*/ 165653 h 16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3566" h="165653">
                <a:moveTo>
                  <a:pt x="2670314" y="165653"/>
                </a:moveTo>
                <a:lnTo>
                  <a:pt x="165653" y="165653"/>
                </a:lnTo>
                <a:lnTo>
                  <a:pt x="0" y="0"/>
                </a:lnTo>
                <a:lnTo>
                  <a:pt x="2683566" y="0"/>
                </a:lnTo>
                <a:lnTo>
                  <a:pt x="2670314" y="16565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ADD57-E8E8-6F45-AC05-E272920E2EB0}"/>
              </a:ext>
            </a:extLst>
          </p:cNvPr>
          <p:cNvSpPr txBox="1"/>
          <p:nvPr userDrawn="1"/>
        </p:nvSpPr>
        <p:spPr>
          <a:xfrm>
            <a:off x="149629" y="6244525"/>
            <a:ext cx="688571" cy="365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fld id="{479BDA1F-085D-3742-BB72-CE0249E0F669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3" r:id="rId3"/>
    <p:sldLayoutId id="2147483662" r:id="rId4"/>
    <p:sldLayoutId id="2147483652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7305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b="1" kern="1200">
          <a:solidFill>
            <a:srgbClr val="07305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5gs.org/open5gs" TargetMode="External"/><Relationship Id="rId2" Type="http://schemas.openxmlformats.org/officeDocument/2006/relationships/hyperlink" Target="https://github.com/open5gs/open5g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AkhilReddy62/open5gs_2" TargetMode="External"/><Relationship Id="rId5" Type="http://schemas.openxmlformats.org/officeDocument/2006/relationships/hyperlink" Target="https://hub.docker.com/u/akhilreddy62" TargetMode="External"/><Relationship Id="rId4" Type="http://schemas.openxmlformats.org/officeDocument/2006/relationships/hyperlink" Target="https://medium.com/rahasak/5g-core-network-setup-with-open5gs-and-ueransim-cd0e77025fd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273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Deploying Open5g applications with continuous integration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B95CF42-290F-4175-A6B7-515F40ACB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375" y="2849880"/>
            <a:ext cx="9621625" cy="2407920"/>
          </a:xfrm>
        </p:spPr>
        <p:txBody>
          <a:bodyPr>
            <a:normAutofit fontScale="85000" lnSpcReduction="10000"/>
          </a:bodyPr>
          <a:lstStyle/>
          <a:p>
            <a:pPr algn="l"/>
            <a:endParaRPr lang="en-US" sz="2400" b="1" dirty="0">
              <a:latin typeface="Times New Roman"/>
              <a:cs typeface="Times New Roman"/>
            </a:endParaRPr>
          </a:p>
          <a:p>
            <a:pPr algn="l"/>
            <a:r>
              <a:rPr lang="en-US" sz="1700" b="1" dirty="0">
                <a:latin typeface="Times New Roman"/>
                <a:cs typeface="Times New Roman"/>
              </a:rPr>
              <a:t>PROJECT GUIDE:                                                                                                                                             GROUP MEMBERS:</a:t>
            </a:r>
          </a:p>
          <a:p>
            <a:pPr algn="just"/>
            <a:r>
              <a:rPr lang="en-US" sz="1700" b="1" dirty="0" err="1">
                <a:latin typeface="Times New Roman"/>
                <a:cs typeface="Times New Roman"/>
              </a:rPr>
              <a:t>Debobroto</a:t>
            </a:r>
            <a:r>
              <a:rPr lang="en-US" sz="1700" b="1" dirty="0">
                <a:latin typeface="Times New Roman"/>
                <a:cs typeface="Times New Roman"/>
              </a:rPr>
              <a:t> Das Robin,                                  	                                                                             Akhil Reddy Nalla (811172556)</a:t>
            </a:r>
          </a:p>
          <a:p>
            <a:pPr algn="l"/>
            <a:r>
              <a:rPr lang="en-US" sz="1700" b="1" dirty="0">
                <a:latin typeface="Times New Roman"/>
                <a:cs typeface="Times New Roman"/>
              </a:rPr>
              <a:t>Professor				                                                                          </a:t>
            </a:r>
            <a:r>
              <a:rPr lang="en-US" sz="1700" b="1" dirty="0" err="1">
                <a:latin typeface="Times New Roman"/>
                <a:cs typeface="Times New Roman"/>
              </a:rPr>
              <a:t>Divya</a:t>
            </a:r>
            <a:r>
              <a:rPr lang="en-US" sz="1700" b="1" dirty="0">
                <a:latin typeface="Times New Roman"/>
                <a:cs typeface="Times New Roman"/>
              </a:rPr>
              <a:t> Sri </a:t>
            </a:r>
            <a:r>
              <a:rPr lang="en-US" sz="1700" b="1" dirty="0" err="1">
                <a:latin typeface="Times New Roman"/>
                <a:cs typeface="Times New Roman"/>
              </a:rPr>
              <a:t>Karingula</a:t>
            </a:r>
            <a:r>
              <a:rPr lang="en-US" sz="1700" b="1" dirty="0">
                <a:latin typeface="Times New Roman"/>
                <a:cs typeface="Times New Roman"/>
              </a:rPr>
              <a:t> (811172271)</a:t>
            </a:r>
          </a:p>
          <a:p>
            <a:pPr algn="l"/>
            <a:r>
              <a:rPr lang="en-US" sz="1700" b="1" dirty="0">
                <a:latin typeface="Times New Roman"/>
                <a:cs typeface="Times New Roman"/>
              </a:rPr>
              <a:t>                    </a:t>
            </a:r>
          </a:p>
          <a:p>
            <a:pPr algn="l"/>
            <a:r>
              <a:rPr lang="en-US" sz="2400" b="1" dirty="0">
                <a:latin typeface="Times New Roman"/>
                <a:cs typeface="Times New Roman"/>
              </a:rPr>
              <a:t>				          		                                                          	            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sz="2400" b="1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31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B9824-9428-39BC-7E9A-3FF8A953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Implementation</a:t>
            </a:r>
            <a:endParaRPr lang="en-IN" sz="2800" dirty="0">
              <a:solidFill>
                <a:srgbClr val="FF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A3E8-6579-7F65-BAFB-9ABD352C8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EFFFF"/>
                </a:solidFill>
              </a:rPr>
              <a:t>Demo</a:t>
            </a:r>
            <a:endParaRPr lang="en-IN" dirty="0">
              <a:solidFill>
                <a:srgbClr val="FE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CEC8-0CB3-2FBF-72E4-0BFAB5CA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9A582-EA40-DE42-2493-D0D2783A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175188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82C01B3-EA4D-144B-B2F9-039945D70569}" type="datetime1">
              <a:rPr lang="en-US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10/27/2022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1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https://github.com/open5gs/open5gs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Nikolaos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Apostolakis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Marco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Gramaglia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Pablo Serrano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Validation of an Open Source Cloud Native Mobile Network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2879D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https://open5gs.org/open5gs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https://medium.com/rahasak/5g-core-network-setup-with-open5gs-and-ueransim-cd0e77025fd7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 Hub Account: 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https://hub.docker.com/u/akhilreddy62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 Repo link: 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https://github.com/AkhilReddy62/open5gs_2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US" sz="1400" dirty="0"/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200000"/>
              </a:lnSpc>
              <a:buNone/>
            </a:pPr>
            <a:endParaRPr lang="en-US" sz="18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www.kent.edu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245225"/>
            <a:ext cx="1222375" cy="365125"/>
          </a:xfrm>
        </p:spPr>
        <p:txBody>
          <a:bodyPr/>
          <a:lstStyle/>
          <a:p>
            <a:fld id="{3B6ABA31-734C-9645-AC11-784F18DD3D6B}" type="datetime1">
              <a:rPr lang="en-US" smtClean="0"/>
              <a:pPr/>
              <a:t>10/27/2022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2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E312-1847-C88E-EC09-54C05FB2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 Recap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77CF-5192-8355-EF95-FDB89469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previous we have discussed how the developer will create a branch to push their code in our repository.</a:t>
            </a:r>
          </a:p>
          <a:p>
            <a:r>
              <a:rPr lang="en-US" b="0" dirty="0"/>
              <a:t>Set up Ec2 instances</a:t>
            </a:r>
          </a:p>
          <a:p>
            <a:r>
              <a:rPr lang="en-US" b="0" dirty="0"/>
              <a:t>Set up Ubuntu machines</a:t>
            </a:r>
          </a:p>
          <a:p>
            <a:r>
              <a:rPr lang="en-US" b="0" dirty="0"/>
              <a:t>Set up Docker Engine</a:t>
            </a:r>
          </a:p>
          <a:p>
            <a:r>
              <a:rPr lang="en-US" b="0" dirty="0"/>
              <a:t>Set Jenkins instance </a:t>
            </a:r>
          </a:p>
          <a:p>
            <a:r>
              <a:rPr lang="en-US" b="0" dirty="0"/>
              <a:t>Creating a docker script and downloading the components from GitHub.</a:t>
            </a:r>
          </a:p>
          <a:p>
            <a:pPr marL="0" indent="0">
              <a:buNone/>
            </a:pPr>
            <a:endParaRPr lang="en-IN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25B4-4B0F-A92F-A685-14B0F1AB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7A26-AFE1-913C-C215-2303C074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Milestone 2 Overview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will clone the code and write Docker files, build Docker images and we are going to run in docker containers.</a:t>
            </a:r>
          </a:p>
          <a:p>
            <a:pPr marL="0" indent="0">
              <a:buNone/>
            </a:pPr>
            <a:endParaRPr lang="en-I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use Jenkins pipeline to do continues integration/ continues development (CI/CD) of open 5g applications.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82C01B3-EA4D-144B-B2F9-039945D70569}" type="datetime1">
              <a:rPr lang="en-US" smtClean="0"/>
              <a:pPr>
                <a:spcAft>
                  <a:spcPts val="600"/>
                </a:spcAft>
              </a:pPr>
              <a:t>10/27/2022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BD1F77F-118C-6B91-1027-C50181275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895" y="1959495"/>
            <a:ext cx="6170083" cy="293900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5E40-98B6-A5AC-A2D9-4FAF2923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2153-0557-197E-2F8C-737D3AAB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Management console will provide multiple ways for navigating to individual service console</a:t>
            </a:r>
          </a:p>
          <a:p>
            <a:r>
              <a:rPr lang="en-US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Elastic Compute Cloud (Amazon EC2)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scalable computing capacity in the Amazon Web Services (AWS) Cloud.</a:t>
            </a:r>
            <a:endParaRPr lang="en-US" dirty="0"/>
          </a:p>
          <a:p>
            <a:r>
              <a:rPr lang="en-US" dirty="0"/>
              <a:t>Block storage </a:t>
            </a:r>
            <a:r>
              <a:rPr lang="en-US" b="0" dirty="0"/>
              <a:t>It is a technology which stores the data and divides the data into blocks for fast access.</a:t>
            </a:r>
            <a:endParaRPr lang="en-US" dirty="0"/>
          </a:p>
          <a:p>
            <a:r>
              <a:rPr lang="en-US" dirty="0"/>
              <a:t>Security Policy </a:t>
            </a:r>
            <a:r>
              <a:rPr lang="en-US" b="0" dirty="0"/>
              <a:t>for inbound value of ports access </a:t>
            </a:r>
          </a:p>
          <a:p>
            <a:r>
              <a:rPr lang="en-US" dirty="0"/>
              <a:t>IAM </a:t>
            </a:r>
            <a:r>
              <a:rPr lang="en-US" b="0" dirty="0"/>
              <a:t>It is a web service which gives the secure access to </a:t>
            </a:r>
            <a:r>
              <a:rPr lang="en-US" b="0" dirty="0" err="1"/>
              <a:t>aws</a:t>
            </a:r>
            <a:r>
              <a:rPr lang="en-US" b="0" dirty="0"/>
              <a:t> resources</a:t>
            </a:r>
            <a:endParaRPr lang="en-IN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CF1D-F5E5-9CBC-F2E1-3DF4A8AD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14C77-4115-DC24-1A89-A6FDD08C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087E-3FE1-479D-41F6-3ED5CA16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1A4CC-1945-620F-634B-0E238091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GitHub Code Repo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AWS Service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Docker Engine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Docker Hub Registry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Jenkins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8B9B8-C82D-363C-3F65-C3D8907E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67D96-D19C-CEBF-DA26-3D7B42C8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2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EEE9-8AD4-BAF6-B283-234DDA7D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Docker Images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085B79-5701-EE7C-C432-3F6CE10DD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759" y="1825625"/>
            <a:ext cx="9840481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A51A-2335-E1E4-5D8A-C1412427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623E0-2B48-E5F7-E8E5-DDD0022C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DFCD-78B2-3573-768F-9E9EF913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Docker Containers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BFDB8-EC34-1634-B68C-3C6CA9F4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23FE-83CA-4485-61A3-9B38CB52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903BDE8-4138-32DB-8FBE-2DAADAFC0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769" y="1825625"/>
            <a:ext cx="9658461" cy="4351338"/>
          </a:xfrm>
        </p:spPr>
      </p:pic>
    </p:spTree>
    <p:extLst>
      <p:ext uri="{BB962C8B-B14F-4D97-AF65-F5344CB8AC3E}">
        <p14:creationId xmlns:p14="http://schemas.microsoft.com/office/powerpoint/2010/main" val="310703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C0FA-A7B0-D2C6-7532-BE54A6C8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Jenkins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DBEC98-46EE-DEAA-AB5A-F9E85A984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113" y="1825625"/>
            <a:ext cx="8813773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0CCA5-35C0-3273-08F3-27DBE247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B4BDC-F5EA-EB95-A12A-C5607591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829B-14C9-7D24-3E4C-3A101CCC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Open5g Application 	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FEC883-1673-B64A-4643-FF68FCCA7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403" y="1825625"/>
            <a:ext cx="8473193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FF97D-5C20-0C5A-704E-E8E19085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6394A-E485-2E4F-E501-79E1EE38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4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11815</TotalTime>
  <Words>347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Deploying Open5g applications with continuous integration</vt:lpstr>
      <vt:lpstr>Milestone 1 Recap</vt:lpstr>
      <vt:lpstr>Milestone 2 Overview</vt:lpstr>
      <vt:lpstr>AWS Service</vt:lpstr>
      <vt:lpstr>Tools used</vt:lpstr>
      <vt:lpstr>Docker Images</vt:lpstr>
      <vt:lpstr>Docker Containers</vt:lpstr>
      <vt:lpstr>Jenkins</vt:lpstr>
      <vt:lpstr>Open5g Application  </vt:lpstr>
      <vt:lpstr>Implementation</vt:lpstr>
      <vt:lpstr>References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Louis, Robert</dc:creator>
  <cp:lastModifiedBy>divya karingula</cp:lastModifiedBy>
  <cp:revision>225</cp:revision>
  <dcterms:created xsi:type="dcterms:W3CDTF">2017-12-13T15:54:12Z</dcterms:created>
  <dcterms:modified xsi:type="dcterms:W3CDTF">2022-10-28T13:02:41Z</dcterms:modified>
</cp:coreProperties>
</file>