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63" r:id="rId3"/>
    <p:sldId id="276" r:id="rId4"/>
    <p:sldId id="265" r:id="rId5"/>
    <p:sldId id="272" r:id="rId6"/>
    <p:sldId id="277" r:id="rId7"/>
    <p:sldId id="278" r:id="rId8"/>
    <p:sldId id="279" r:id="rId9"/>
    <p:sldId id="267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05D"/>
    <a:srgbClr val="E1A5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04"/>
    <p:restoredTop sz="94662"/>
  </p:normalViewPr>
  <p:slideViewPr>
    <p:cSldViewPr snapToGrid="0" snapToObjects="1">
      <p:cViewPr varScale="1">
        <p:scale>
          <a:sx n="81" d="100"/>
          <a:sy n="81" d="100"/>
        </p:scale>
        <p:origin x="66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9" d="100"/>
          <a:sy n="119" d="100"/>
        </p:scale>
        <p:origin x="5056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B4C9A-8023-2D40-A6E6-BD016CB1E7D6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A876C-D639-D148-8687-D84C95E04E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7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7BA9C-C13B-C941-82A5-2AA33B4473CE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CE1D9-36F2-B84D-A38F-999A8359DF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3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68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677"/>
            <a:ext cx="12193683" cy="5893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8364" cy="6858000"/>
          </a:xfrm>
          <a:prstGeom prst="rect">
            <a:avLst/>
          </a:prstGeom>
        </p:spPr>
      </p:pic>
      <p:sp>
        <p:nvSpPr>
          <p:cNvPr id="14" name="Freeform 13"/>
          <p:cNvSpPr/>
          <p:nvPr userDrawn="1"/>
        </p:nvSpPr>
        <p:spPr>
          <a:xfrm>
            <a:off x="0" y="0"/>
            <a:ext cx="253341" cy="2042556"/>
          </a:xfrm>
          <a:custGeom>
            <a:avLst/>
            <a:gdLst>
              <a:gd name="connsiteX0" fmla="*/ 0 w 253341"/>
              <a:gd name="connsiteY0" fmla="*/ 0 h 2042556"/>
              <a:gd name="connsiteX1" fmla="*/ 253341 w 253341"/>
              <a:gd name="connsiteY1" fmla="*/ 0 h 2042556"/>
              <a:gd name="connsiteX2" fmla="*/ 253341 w 253341"/>
              <a:gd name="connsiteY2" fmla="*/ 2042556 h 2042556"/>
              <a:gd name="connsiteX3" fmla="*/ 0 w 253341"/>
              <a:gd name="connsiteY3" fmla="*/ 1975262 h 2042556"/>
              <a:gd name="connsiteX4" fmla="*/ 0 w 253341"/>
              <a:gd name="connsiteY4" fmla="*/ 0 h 204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341" h="2042556">
                <a:moveTo>
                  <a:pt x="0" y="0"/>
                </a:moveTo>
                <a:lnTo>
                  <a:pt x="253341" y="0"/>
                </a:lnTo>
                <a:lnTo>
                  <a:pt x="253341" y="2042556"/>
                </a:lnTo>
                <a:lnTo>
                  <a:pt x="0" y="1975262"/>
                </a:lnTo>
                <a:lnTo>
                  <a:pt x="0" y="0"/>
                </a:lnTo>
                <a:close/>
              </a:path>
            </a:pathLst>
          </a:custGeom>
          <a:solidFill>
            <a:srgbClr val="073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927" y="758283"/>
            <a:ext cx="4767239" cy="47700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807" y="5751174"/>
            <a:ext cx="2485668" cy="766064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-1" y="6723193"/>
            <a:ext cx="12192001" cy="14496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677"/>
            <a:ext cx="12193683" cy="58936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8364" cy="6858000"/>
          </a:xfrm>
          <a:prstGeom prst="rect">
            <a:avLst/>
          </a:prstGeom>
        </p:spPr>
      </p:pic>
      <p:sp>
        <p:nvSpPr>
          <p:cNvPr id="13" name="Freeform 12"/>
          <p:cNvSpPr/>
          <p:nvPr userDrawn="1"/>
        </p:nvSpPr>
        <p:spPr>
          <a:xfrm>
            <a:off x="0" y="0"/>
            <a:ext cx="253341" cy="2042556"/>
          </a:xfrm>
          <a:custGeom>
            <a:avLst/>
            <a:gdLst>
              <a:gd name="connsiteX0" fmla="*/ 0 w 253341"/>
              <a:gd name="connsiteY0" fmla="*/ 0 h 2042556"/>
              <a:gd name="connsiteX1" fmla="*/ 253341 w 253341"/>
              <a:gd name="connsiteY1" fmla="*/ 0 h 2042556"/>
              <a:gd name="connsiteX2" fmla="*/ 253341 w 253341"/>
              <a:gd name="connsiteY2" fmla="*/ 2042556 h 2042556"/>
              <a:gd name="connsiteX3" fmla="*/ 0 w 253341"/>
              <a:gd name="connsiteY3" fmla="*/ 1975262 h 2042556"/>
              <a:gd name="connsiteX4" fmla="*/ 0 w 253341"/>
              <a:gd name="connsiteY4" fmla="*/ 0 h 204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341" h="2042556">
                <a:moveTo>
                  <a:pt x="0" y="0"/>
                </a:moveTo>
                <a:lnTo>
                  <a:pt x="253341" y="0"/>
                </a:lnTo>
                <a:lnTo>
                  <a:pt x="253341" y="2042556"/>
                </a:lnTo>
                <a:lnTo>
                  <a:pt x="0" y="1975262"/>
                </a:lnTo>
                <a:lnTo>
                  <a:pt x="0" y="0"/>
                </a:lnTo>
                <a:close/>
              </a:path>
            </a:pathLst>
          </a:custGeom>
          <a:solidFill>
            <a:srgbClr val="073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807" y="5751174"/>
            <a:ext cx="2485668" cy="766064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-1" y="6723193"/>
            <a:ext cx="12192001" cy="14496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677"/>
            <a:ext cx="12193683" cy="58936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8364" cy="6858000"/>
          </a:xfrm>
          <a:prstGeom prst="rect">
            <a:avLst/>
          </a:prstGeom>
        </p:spPr>
      </p:pic>
      <p:sp>
        <p:nvSpPr>
          <p:cNvPr id="13" name="Freeform 12"/>
          <p:cNvSpPr/>
          <p:nvPr userDrawn="1"/>
        </p:nvSpPr>
        <p:spPr>
          <a:xfrm>
            <a:off x="0" y="0"/>
            <a:ext cx="253341" cy="2042556"/>
          </a:xfrm>
          <a:custGeom>
            <a:avLst/>
            <a:gdLst>
              <a:gd name="connsiteX0" fmla="*/ 0 w 253341"/>
              <a:gd name="connsiteY0" fmla="*/ 0 h 2042556"/>
              <a:gd name="connsiteX1" fmla="*/ 253341 w 253341"/>
              <a:gd name="connsiteY1" fmla="*/ 0 h 2042556"/>
              <a:gd name="connsiteX2" fmla="*/ 253341 w 253341"/>
              <a:gd name="connsiteY2" fmla="*/ 2042556 h 2042556"/>
              <a:gd name="connsiteX3" fmla="*/ 0 w 253341"/>
              <a:gd name="connsiteY3" fmla="*/ 1975262 h 2042556"/>
              <a:gd name="connsiteX4" fmla="*/ 0 w 253341"/>
              <a:gd name="connsiteY4" fmla="*/ 0 h 204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341" h="2042556">
                <a:moveTo>
                  <a:pt x="0" y="0"/>
                </a:moveTo>
                <a:lnTo>
                  <a:pt x="253341" y="0"/>
                </a:lnTo>
                <a:lnTo>
                  <a:pt x="253341" y="2042556"/>
                </a:lnTo>
                <a:lnTo>
                  <a:pt x="0" y="1975262"/>
                </a:lnTo>
                <a:lnTo>
                  <a:pt x="0" y="0"/>
                </a:lnTo>
                <a:close/>
              </a:path>
            </a:pathLst>
          </a:custGeom>
          <a:solidFill>
            <a:srgbClr val="073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-1" y="6723193"/>
            <a:ext cx="12192001" cy="14496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89782"/>
            <a:ext cx="9144000" cy="1088528"/>
          </a:xfrm>
        </p:spPr>
        <p:txBody>
          <a:bodyPr anchor="b">
            <a:normAutofit/>
          </a:bodyPr>
          <a:lstStyle>
            <a:lvl1pPr algn="ctr"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78310"/>
            <a:ext cx="9144000" cy="1035407"/>
          </a:xfrm>
        </p:spPr>
        <p:txBody>
          <a:bodyPr/>
          <a:lstStyle>
            <a:lvl1pPr marL="0" indent="0" algn="ctr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2166290"/>
            <a:ext cx="2491740" cy="24140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C01B3-EA4D-144B-B2F9-039945D70569}" type="datetime1">
              <a:rPr lang="en-US" smtClean="0"/>
              <a:pPr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344B-EC26-5744-AC76-D8CA586C9B04}" type="datetime1">
              <a:rPr lang="en-US" smtClean="0"/>
              <a:pPr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F515-9089-4647-A15F-41AF70C5A341}" type="datetime1">
              <a:rPr lang="en-US" smtClean="0"/>
              <a:pPr/>
              <a:t>9/29/2022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F18E-BC0A-FA47-B948-E7696B7A692B}" type="datetime1">
              <a:rPr lang="en-US" smtClean="0"/>
              <a:pPr/>
              <a:t>9/29/2022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41" y="0"/>
            <a:ext cx="11938658" cy="598422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9805" y="6244525"/>
            <a:ext cx="7757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047" y="6051790"/>
            <a:ext cx="1769350" cy="52021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244525"/>
            <a:ext cx="12216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79CEB8D-B9A4-7249-A618-1FFCB6E3C71A}" type="datetime1">
              <a:rPr lang="en-US" smtClean="0"/>
              <a:pPr/>
              <a:t>9/29/2022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675062"/>
            <a:ext cx="10209790" cy="188163"/>
          </a:xfrm>
          <a:prstGeom prst="rect">
            <a:avLst/>
          </a:prstGeom>
          <a:solidFill>
            <a:srgbClr val="073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9817768" y="6675062"/>
            <a:ext cx="2374232" cy="188163"/>
          </a:xfrm>
          <a:custGeom>
            <a:avLst/>
            <a:gdLst>
              <a:gd name="connsiteX0" fmla="*/ 2670314 w 2683566"/>
              <a:gd name="connsiteY0" fmla="*/ 165653 h 165653"/>
              <a:gd name="connsiteX1" fmla="*/ 165653 w 2683566"/>
              <a:gd name="connsiteY1" fmla="*/ 165653 h 165653"/>
              <a:gd name="connsiteX2" fmla="*/ 0 w 2683566"/>
              <a:gd name="connsiteY2" fmla="*/ 0 h 165653"/>
              <a:gd name="connsiteX3" fmla="*/ 2683566 w 2683566"/>
              <a:gd name="connsiteY3" fmla="*/ 0 h 165653"/>
              <a:gd name="connsiteX4" fmla="*/ 2670314 w 2683566"/>
              <a:gd name="connsiteY4" fmla="*/ 165653 h 16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3566" h="165653">
                <a:moveTo>
                  <a:pt x="2670314" y="165653"/>
                </a:moveTo>
                <a:lnTo>
                  <a:pt x="165653" y="165653"/>
                </a:lnTo>
                <a:lnTo>
                  <a:pt x="0" y="0"/>
                </a:lnTo>
                <a:lnTo>
                  <a:pt x="2683566" y="0"/>
                </a:lnTo>
                <a:lnTo>
                  <a:pt x="2670314" y="165653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0" y="0"/>
            <a:ext cx="253341" cy="2042556"/>
          </a:xfrm>
          <a:custGeom>
            <a:avLst/>
            <a:gdLst>
              <a:gd name="connsiteX0" fmla="*/ 0 w 253341"/>
              <a:gd name="connsiteY0" fmla="*/ 0 h 2042556"/>
              <a:gd name="connsiteX1" fmla="*/ 253341 w 253341"/>
              <a:gd name="connsiteY1" fmla="*/ 0 h 2042556"/>
              <a:gd name="connsiteX2" fmla="*/ 253341 w 253341"/>
              <a:gd name="connsiteY2" fmla="*/ 2042556 h 2042556"/>
              <a:gd name="connsiteX3" fmla="*/ 0 w 253341"/>
              <a:gd name="connsiteY3" fmla="*/ 1975262 h 2042556"/>
              <a:gd name="connsiteX4" fmla="*/ 0 w 253341"/>
              <a:gd name="connsiteY4" fmla="*/ 0 h 204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341" h="2042556">
                <a:moveTo>
                  <a:pt x="0" y="0"/>
                </a:moveTo>
                <a:lnTo>
                  <a:pt x="253341" y="0"/>
                </a:lnTo>
                <a:lnTo>
                  <a:pt x="253341" y="2042556"/>
                </a:lnTo>
                <a:lnTo>
                  <a:pt x="0" y="1975262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8ADD57-E8E8-6F45-AC05-E272920E2EB0}"/>
              </a:ext>
            </a:extLst>
          </p:cNvPr>
          <p:cNvSpPr txBox="1"/>
          <p:nvPr userDrawn="1"/>
        </p:nvSpPr>
        <p:spPr>
          <a:xfrm>
            <a:off x="149629" y="6244525"/>
            <a:ext cx="688571" cy="365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fld id="{479BDA1F-085D-3742-BB72-CE0249E0F669}" type="slidenum">
              <a:rPr lang="en-US" sz="10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3" r:id="rId3"/>
    <p:sldLayoutId id="2147483662" r:id="rId4"/>
    <p:sldLayoutId id="2147483652" r:id="rId5"/>
    <p:sldLayoutId id="2147483654" r:id="rId6"/>
    <p:sldLayoutId id="2147483655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7305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400" b="1" kern="1200">
          <a:solidFill>
            <a:srgbClr val="07305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5gs.org/open5gs" TargetMode="External"/><Relationship Id="rId2" Type="http://schemas.openxmlformats.org/officeDocument/2006/relationships/hyperlink" Target="https://github.com/open5gs/open5gs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AkhilReddy62/open5g" TargetMode="External"/><Relationship Id="rId5" Type="http://schemas.openxmlformats.org/officeDocument/2006/relationships/hyperlink" Target="https://hub.docker.com/u/akhilreddy62" TargetMode="External"/><Relationship Id="rId4" Type="http://schemas.openxmlformats.org/officeDocument/2006/relationships/hyperlink" Target="https://medium.com/rahasak/5g-core-network-setup-with-open5gs-and-ueransim-cd0e77025fd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82737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Deploying Open5g applications on Kubernetes with continuous integration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B95CF42-290F-4175-A6B7-515F40ACB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6375" y="2849880"/>
            <a:ext cx="9621625" cy="2407920"/>
          </a:xfrm>
        </p:spPr>
        <p:txBody>
          <a:bodyPr>
            <a:normAutofit fontScale="85000" lnSpcReduction="10000"/>
          </a:bodyPr>
          <a:lstStyle/>
          <a:p>
            <a:pPr algn="l"/>
            <a:endParaRPr lang="en-US" sz="2400" b="1" dirty="0">
              <a:latin typeface="Times New Roman"/>
              <a:cs typeface="Times New Roman"/>
            </a:endParaRPr>
          </a:p>
          <a:p>
            <a:pPr algn="l"/>
            <a:r>
              <a:rPr lang="en-US" sz="1700" b="1" dirty="0">
                <a:latin typeface="Times New Roman"/>
                <a:cs typeface="Times New Roman"/>
              </a:rPr>
              <a:t>PROJECT GUIDE:                                                                                                                                             GROUP MEMBERS:</a:t>
            </a:r>
          </a:p>
          <a:p>
            <a:pPr algn="just"/>
            <a:r>
              <a:rPr lang="en-US" sz="1700" b="1" dirty="0" err="1">
                <a:latin typeface="Times New Roman"/>
                <a:cs typeface="Times New Roman"/>
              </a:rPr>
              <a:t>Debobroto</a:t>
            </a:r>
            <a:r>
              <a:rPr lang="en-US" sz="1700" b="1" dirty="0">
                <a:latin typeface="Times New Roman"/>
                <a:cs typeface="Times New Roman"/>
              </a:rPr>
              <a:t> Das Robin,                                  	                                                                             Akhil Reddy Nalla (811172556)</a:t>
            </a:r>
          </a:p>
          <a:p>
            <a:pPr algn="l"/>
            <a:r>
              <a:rPr lang="en-US" sz="1700" b="1" dirty="0">
                <a:latin typeface="Times New Roman"/>
                <a:cs typeface="Times New Roman"/>
              </a:rPr>
              <a:t>Professor				                                                                          </a:t>
            </a:r>
            <a:r>
              <a:rPr lang="en-US" sz="1700" b="1" dirty="0" err="1">
                <a:latin typeface="Times New Roman"/>
                <a:cs typeface="Times New Roman"/>
              </a:rPr>
              <a:t>Divya</a:t>
            </a:r>
            <a:r>
              <a:rPr lang="en-US" sz="1700" b="1" dirty="0">
                <a:latin typeface="Times New Roman"/>
                <a:cs typeface="Times New Roman"/>
              </a:rPr>
              <a:t> Sri </a:t>
            </a:r>
            <a:r>
              <a:rPr lang="en-US" sz="1700" b="1" dirty="0" err="1">
                <a:latin typeface="Times New Roman"/>
                <a:cs typeface="Times New Roman"/>
              </a:rPr>
              <a:t>Karingula</a:t>
            </a:r>
            <a:r>
              <a:rPr lang="en-US" sz="1700" b="1" dirty="0">
                <a:latin typeface="Times New Roman"/>
                <a:cs typeface="Times New Roman"/>
              </a:rPr>
              <a:t> (811172271)</a:t>
            </a:r>
          </a:p>
          <a:p>
            <a:pPr algn="l"/>
            <a:r>
              <a:rPr lang="en-US" sz="1700" b="1" dirty="0">
                <a:latin typeface="Times New Roman"/>
                <a:cs typeface="Times New Roman"/>
              </a:rPr>
              <a:t>                    </a:t>
            </a:r>
          </a:p>
          <a:p>
            <a:pPr algn="l"/>
            <a:r>
              <a:rPr lang="en-US" sz="2400" b="1" dirty="0">
                <a:latin typeface="Times New Roman"/>
                <a:cs typeface="Times New Roman"/>
              </a:rPr>
              <a:t>				          		                                                          	                                                                                                               </a:t>
            </a:r>
          </a:p>
          <a:p>
            <a:endParaRPr lang="en-US" sz="2400" b="1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8316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www.kent.edu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0" y="6245225"/>
            <a:ext cx="1222375" cy="365125"/>
          </a:xfrm>
        </p:spPr>
        <p:txBody>
          <a:bodyPr/>
          <a:lstStyle/>
          <a:p>
            <a:fld id="{3B6ABA31-734C-9645-AC11-784F18DD3D6B}" type="datetime1">
              <a:rPr lang="en-US" smtClean="0"/>
              <a:pPr/>
              <a:t>9/29/2022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21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8795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2020"/>
            <a:ext cx="10515600" cy="455676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&amp; Solution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used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C01B3-EA4D-144B-B2F9-039945D70569}" type="datetime1">
              <a:rPr lang="en-US" smtClean="0"/>
              <a:pPr/>
              <a:t>9/29/2022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8795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5740"/>
            <a:ext cx="10515600" cy="4093040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Open5g</a:t>
            </a:r>
          </a:p>
          <a:p>
            <a:pPr algn="just"/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Open5g can be used to configure your own NR/LTE network. If gNB/eNB and USIM are available, you can build a private network using Open5GS.</a:t>
            </a:r>
          </a:p>
          <a:p>
            <a:pPr algn="just"/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Open5GS implemented 5GC and EPC using C-language and WebUI is provided for testing purposes and is implemented in Node.JS and React.</a:t>
            </a:r>
          </a:p>
          <a:p>
            <a:pPr algn="l"/>
            <a:endParaRPr lang="en-US" sz="1400" b="0" i="0" dirty="0">
              <a:solidFill>
                <a:srgbClr val="666666"/>
              </a:solidFill>
              <a:effectLst/>
              <a:latin typeface="Helvetica Neue"/>
            </a:endParaRPr>
          </a:p>
          <a:p>
            <a:pPr marL="0" indent="0">
              <a:lnSpc>
                <a:spcPct val="200000"/>
              </a:lnSpc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C01B3-EA4D-144B-B2F9-039945D70569}" type="datetime1">
              <a:rPr lang="en-US" smtClean="0"/>
              <a:pPr/>
              <a:t>9/29/2022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58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095"/>
          </a:xfrm>
        </p:spPr>
        <p:txBody>
          <a:bodyPr>
            <a:normAutofit/>
          </a:bodyPr>
          <a:lstStyle/>
          <a:p>
            <a:pPr algn="ctr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Problem Statement &amp;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272540"/>
            <a:ext cx="10652760" cy="2007209"/>
          </a:xfrm>
        </p:spPr>
        <p:txBody>
          <a:bodyPr>
            <a:noAutofit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Problem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: Open5g Application developers can repeatedly build, test, and deploy newer versions of their applications, no matter where they are running and without any focus on Provisioning, Deploying Updating, Upgrading, availability &amp; scalability   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en-US" sz="1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Solution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: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main goal of this project is to create a platform to maintain Continuous integration , Continuous deployment and continuous testing for an Open5g system over cloud </a:t>
            </a:r>
          </a:p>
          <a:p>
            <a:pPr marL="0" indent="0" algn="just">
              <a:lnSpc>
                <a:spcPct val="200000"/>
              </a:lnSpc>
              <a:buNone/>
            </a:pP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C01B3-EA4D-144B-B2F9-039945D70569}" type="datetime1">
              <a:rPr lang="en-US" smtClean="0"/>
              <a:pPr/>
              <a:t>9/29/2022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Tools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Git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GitHub Code Repo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AWS Management Console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AWS Service like Ec2, EKS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Docker Engine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Docker Hub Registry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Kubernetes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Jenkins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C01B3-EA4D-144B-B2F9-039945D70569}" type="datetime1">
              <a:rPr lang="en-US" smtClean="0"/>
              <a:pPr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9E17D-57B9-0008-9AEB-27D19B23F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Planned System  Architecture </a:t>
            </a:r>
            <a:endParaRPr lang="en-IN" dirty="0"/>
          </a:p>
        </p:txBody>
      </p:sp>
      <p:pic>
        <p:nvPicPr>
          <p:cNvPr id="7" name="Content Placeholder 6" descr="Graphical user interface, application">
            <a:extLst>
              <a:ext uri="{FF2B5EF4-FFF2-40B4-BE49-F238E27FC236}">
                <a16:creationId xmlns:a16="http://schemas.microsoft.com/office/drawing/2014/main" id="{E4BDE365-E0D8-716A-FA89-8BE098D4B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7A490-4F54-AAD4-001A-85FD7853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C01B3-EA4D-144B-B2F9-039945D70569}" type="datetime1">
              <a:rPr lang="en-US" smtClean="0"/>
              <a:pPr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F9A-5D98-8600-8C13-6DB5D3599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3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0D860-6473-8E8F-26E9-1F8E92A4E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Virtual Machines VS Containers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3A0DD-263D-A406-4AFC-572544DC2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C01B3-EA4D-144B-B2F9-039945D70569}" type="datetime1">
              <a:rPr lang="en-US" smtClean="0"/>
              <a:pPr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ECE12-0127-333D-053E-99362D6DD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58D246-2533-A2F9-84F8-35C553F99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E516DC-54DC-7F01-0C14-99522DDF3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242" y="1825625"/>
            <a:ext cx="10354558" cy="427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99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7201941" cy="1508760"/>
          </a:xfrm>
          <a:prstGeom prst="rect">
            <a:avLst/>
          </a:prstGeom>
          <a:solidFill>
            <a:srgbClr val="5387BE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EEF474-EA15-324E-5722-09175DFA8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94944"/>
            <a:ext cx="6610388" cy="1042416"/>
          </a:xfrm>
        </p:spPr>
        <p:txBody>
          <a:bodyPr>
            <a:normAutofit/>
          </a:bodyPr>
          <a:lstStyle/>
          <a:p>
            <a:r>
              <a:rPr lang="en-US" sz="4200">
                <a:solidFill>
                  <a:srgbClr val="FFFFFF"/>
                </a:solidFill>
              </a:rPr>
              <a:t>Docker</a:t>
            </a:r>
            <a:endParaRPr lang="en-IN" sz="4200">
              <a:solidFill>
                <a:srgbClr val="FFFFFF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450222"/>
            <a:ext cx="1861718" cy="1506594"/>
          </a:xfrm>
          <a:prstGeom prst="rect">
            <a:avLst/>
          </a:prstGeom>
          <a:solidFill>
            <a:srgbClr val="23DCF9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0314" y="453269"/>
            <a:ext cx="1862765" cy="1505231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3A87B69-D1B1-4DA7-B224-F220FC523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2130552"/>
            <a:ext cx="7205472" cy="4270248"/>
          </a:xfrm>
          <a:prstGeom prst="rect">
            <a:avLst/>
          </a:prstGeom>
          <a:solidFill>
            <a:srgbClr val="23DCF9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8419FFB-9AD3-FE1C-A83E-259D04C77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13" y="2331973"/>
            <a:ext cx="6691827" cy="386453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2127680"/>
            <a:ext cx="3887324" cy="4273119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9A54B5-F92E-CC69-934C-5473E09C1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311" y="2393792"/>
            <a:ext cx="3360212" cy="3740893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dirty="0"/>
              <a:t>Write docker script for Docker files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/>
              <a:t>Build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/>
              <a:t>Run our images as a container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/>
              <a:t>Use container for development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/>
              <a:t>Configure CI/CD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/>
              <a:t>Deploy </a:t>
            </a:r>
            <a:r>
              <a:rPr lang="en-US" sz="2000" b="0"/>
              <a:t>and Monitoring our </a:t>
            </a:r>
            <a:r>
              <a:rPr lang="en-US" sz="2000" b="0" dirty="0"/>
              <a:t>application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29643-618A-1765-F966-DFC24D19C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2058" y="6407779"/>
            <a:ext cx="6675120" cy="365125"/>
          </a:xfrm>
        </p:spPr>
        <p:txBody>
          <a:bodyPr>
            <a:normAutofit/>
          </a:bodyPr>
          <a:lstStyle/>
          <a:p>
            <a:pPr algn="l"/>
            <a:endParaRPr lang="en-US" sz="105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7D25C-7E80-B284-C470-DE317FEBDC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7391" y="6407778"/>
            <a:ext cx="2743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882C01B3-EA4D-144B-B2F9-039945D70569}" type="datetime1">
              <a:rPr lang="en-US" sz="105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9/30/2022</a:t>
            </a:fld>
            <a:endParaRPr lang="en-US" sz="105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463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4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https://github.com/open5gs/open5gs</a:t>
            </a:r>
            <a:r>
              <a:rPr lang="en-I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Nikolaos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Apostolakis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Marco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Gramaglia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Pablo Serrano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Validation of an Open Source Cloud Native Mobile Network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400" b="0" i="0" u="none" strike="noStrike" dirty="0">
                <a:solidFill>
                  <a:srgbClr val="2879D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https://open5gs.org/open5gs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4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https://medium.com/rahasak/5g-core-network-setup-with-open5gs-and-ueransim-cd0e77025fd7</a:t>
            </a:r>
            <a:r>
              <a:rPr lang="en-I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 Hub Account: 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https://hub.docker.com/u/akhilreddy62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GitHub Repo link: </a:t>
            </a:r>
            <a:r>
              <a:rPr lang="en-I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https://github.com/AkhilReddy62/open5g</a:t>
            </a:r>
            <a:r>
              <a:rPr lang="en-I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spcAft>
                <a:spcPts val="800"/>
              </a:spcAft>
              <a:buNone/>
            </a:pPr>
            <a:endParaRPr lang="en-US" sz="1400" dirty="0"/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200000"/>
              </a:lnSpc>
              <a:buNone/>
            </a:pPr>
            <a:endParaRPr lang="en-US" sz="180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C01B3-EA4D-144B-B2F9-039945D70569}" type="datetime1">
              <a:rPr lang="en-US" smtClean="0"/>
              <a:pPr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6641</TotalTime>
  <Words>341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Helvetica Neue</vt:lpstr>
      <vt:lpstr>Times New Roman</vt:lpstr>
      <vt:lpstr>Wingdings</vt:lpstr>
      <vt:lpstr>Office Theme</vt:lpstr>
      <vt:lpstr>Deploying Open5g applications on Kubernetes with continuous integration</vt:lpstr>
      <vt:lpstr>Overview</vt:lpstr>
      <vt:lpstr>Introduction</vt:lpstr>
      <vt:lpstr>Problem Statement &amp; Solution</vt:lpstr>
      <vt:lpstr>Tools  </vt:lpstr>
      <vt:lpstr>Planned System  Architecture </vt:lpstr>
      <vt:lpstr>Virtual Machines VS Containers</vt:lpstr>
      <vt:lpstr>Docker</vt:lpstr>
      <vt:lpstr>References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Louis, Robert</dc:creator>
  <cp:lastModifiedBy>Nalla, Akhil Reddy</cp:lastModifiedBy>
  <cp:revision>189</cp:revision>
  <dcterms:created xsi:type="dcterms:W3CDTF">2017-12-13T15:54:12Z</dcterms:created>
  <dcterms:modified xsi:type="dcterms:W3CDTF">2022-09-30T15:17:58Z</dcterms:modified>
</cp:coreProperties>
</file>