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23C75E-B4F0-4D60-BE68-B1FC3EF0D0A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8EEE7A-3733-478C-9B21-454F4F617FE6}">
      <dgm:prSet/>
      <dgm:spPr/>
      <dgm:t>
        <a:bodyPr/>
        <a:lstStyle/>
        <a:p>
          <a:r>
            <a:rPr lang="en-US" dirty="0"/>
            <a:t>Sheet A – Grill Overview</a:t>
          </a:r>
        </a:p>
      </dgm:t>
    </dgm:pt>
    <dgm:pt modelId="{77C82930-0C04-4C56-B0BF-02A6F83D9FB9}" type="parTrans" cxnId="{4C8EA3B8-AA6C-4576-88F0-E235DBB994DE}">
      <dgm:prSet/>
      <dgm:spPr/>
      <dgm:t>
        <a:bodyPr/>
        <a:lstStyle/>
        <a:p>
          <a:endParaRPr lang="en-US"/>
        </a:p>
      </dgm:t>
    </dgm:pt>
    <dgm:pt modelId="{98BA7946-850E-4965-ABDF-7D5E26085A76}" type="sibTrans" cxnId="{4C8EA3B8-AA6C-4576-88F0-E235DBB994DE}">
      <dgm:prSet/>
      <dgm:spPr/>
      <dgm:t>
        <a:bodyPr/>
        <a:lstStyle/>
        <a:p>
          <a:endParaRPr lang="en-US"/>
        </a:p>
      </dgm:t>
    </dgm:pt>
    <dgm:pt modelId="{5851DC68-905E-4ADA-9B50-D1D56CF374DB}">
      <dgm:prSet/>
      <dgm:spPr/>
      <dgm:t>
        <a:bodyPr/>
        <a:lstStyle/>
        <a:p>
          <a:r>
            <a:rPr lang="en-US" dirty="0"/>
            <a:t>Sheet B – Different food grills and overview</a:t>
          </a:r>
        </a:p>
      </dgm:t>
    </dgm:pt>
    <dgm:pt modelId="{7D2592EC-3978-439B-8C6A-8DD1F2AEEA66}" type="parTrans" cxnId="{5E7328E2-9808-44E7-902C-692B03C4B690}">
      <dgm:prSet/>
      <dgm:spPr/>
      <dgm:t>
        <a:bodyPr/>
        <a:lstStyle/>
        <a:p>
          <a:endParaRPr lang="en-US"/>
        </a:p>
      </dgm:t>
    </dgm:pt>
    <dgm:pt modelId="{9FC3C29C-4436-4112-BAB1-9452EC91D8B9}" type="sibTrans" cxnId="{5E7328E2-9808-44E7-902C-692B03C4B690}">
      <dgm:prSet/>
      <dgm:spPr/>
      <dgm:t>
        <a:bodyPr/>
        <a:lstStyle/>
        <a:p>
          <a:endParaRPr lang="en-US"/>
        </a:p>
      </dgm:t>
    </dgm:pt>
    <dgm:pt modelId="{300D0C2D-2624-42CC-8172-64E13865D12C}">
      <dgm:prSet/>
      <dgm:spPr/>
      <dgm:t>
        <a:bodyPr/>
        <a:lstStyle/>
        <a:p>
          <a:r>
            <a:rPr lang="en-US" dirty="0"/>
            <a:t>Sheet C – Sample Tastings</a:t>
          </a:r>
        </a:p>
      </dgm:t>
    </dgm:pt>
    <dgm:pt modelId="{A16489F6-91B5-4772-AB16-D9843200950D}" type="parTrans" cxnId="{1AC653D5-A61A-4246-90D0-BEE105AD2FEF}">
      <dgm:prSet/>
      <dgm:spPr/>
      <dgm:t>
        <a:bodyPr/>
        <a:lstStyle/>
        <a:p>
          <a:endParaRPr lang="en-US"/>
        </a:p>
      </dgm:t>
    </dgm:pt>
    <dgm:pt modelId="{42624BD1-C32A-4C52-9819-085742CE1FBC}" type="sibTrans" cxnId="{1AC653D5-A61A-4246-90D0-BEE105AD2FEF}">
      <dgm:prSet/>
      <dgm:spPr/>
      <dgm:t>
        <a:bodyPr/>
        <a:lstStyle/>
        <a:p>
          <a:endParaRPr lang="en-US"/>
        </a:p>
      </dgm:t>
    </dgm:pt>
    <dgm:pt modelId="{FF0C79C6-8259-41A0-9BDD-E9EFCD092295}" type="pres">
      <dgm:prSet presAssocID="{3123C75E-B4F0-4D60-BE68-B1FC3EF0D0A3}" presName="root" presStyleCnt="0">
        <dgm:presLayoutVars>
          <dgm:dir/>
          <dgm:resizeHandles val="exact"/>
        </dgm:presLayoutVars>
      </dgm:prSet>
      <dgm:spPr/>
    </dgm:pt>
    <dgm:pt modelId="{81E61D6F-3696-43E5-8C17-2BA2B301C8BC}" type="pres">
      <dgm:prSet presAssocID="{188EEE7A-3733-478C-9B21-454F4F617FE6}" presName="compNode" presStyleCnt="0"/>
      <dgm:spPr/>
    </dgm:pt>
    <dgm:pt modelId="{240C731F-0D29-4836-97E4-E0BE2958F09D}" type="pres">
      <dgm:prSet presAssocID="{188EEE7A-3733-478C-9B21-454F4F617F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8662AE18-B032-410F-BC08-E435476E057B}" type="pres">
      <dgm:prSet presAssocID="{188EEE7A-3733-478C-9B21-454F4F617FE6}" presName="spaceRect" presStyleCnt="0"/>
      <dgm:spPr/>
    </dgm:pt>
    <dgm:pt modelId="{1015C270-FC68-43DB-9A88-9F3621FCFAE9}" type="pres">
      <dgm:prSet presAssocID="{188EEE7A-3733-478C-9B21-454F4F617FE6}" presName="textRect" presStyleLbl="revTx" presStyleIdx="0" presStyleCnt="3" custScaleX="161482" custScaleY="130684">
        <dgm:presLayoutVars>
          <dgm:chMax val="1"/>
          <dgm:chPref val="1"/>
        </dgm:presLayoutVars>
      </dgm:prSet>
      <dgm:spPr/>
    </dgm:pt>
    <dgm:pt modelId="{98FBFB75-87F8-4FED-8ED8-020561892BA1}" type="pres">
      <dgm:prSet presAssocID="{98BA7946-850E-4965-ABDF-7D5E26085A76}" presName="sibTrans" presStyleCnt="0"/>
      <dgm:spPr/>
    </dgm:pt>
    <dgm:pt modelId="{AFF427DD-EA9B-4D40-93E0-40BCCBFB7920}" type="pres">
      <dgm:prSet presAssocID="{5851DC68-905E-4ADA-9B50-D1D56CF374DB}" presName="compNode" presStyleCnt="0"/>
      <dgm:spPr/>
    </dgm:pt>
    <dgm:pt modelId="{92D1A327-FBC1-42C7-87A0-C785544E1E6E}" type="pres">
      <dgm:prSet presAssocID="{5851DC68-905E-4ADA-9B50-D1D56CF374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25EBDAB-F1CB-4946-9F73-26673F01712A}" type="pres">
      <dgm:prSet presAssocID="{5851DC68-905E-4ADA-9B50-D1D56CF374DB}" presName="spaceRect" presStyleCnt="0"/>
      <dgm:spPr/>
    </dgm:pt>
    <dgm:pt modelId="{4381C386-D273-4EC2-A165-1FDC166DAA5F}" type="pres">
      <dgm:prSet presAssocID="{5851DC68-905E-4ADA-9B50-D1D56CF374DB}" presName="textRect" presStyleLbl="revTx" presStyleIdx="1" presStyleCnt="3" custScaleX="174320" custScaleY="135774">
        <dgm:presLayoutVars>
          <dgm:chMax val="1"/>
          <dgm:chPref val="1"/>
        </dgm:presLayoutVars>
      </dgm:prSet>
      <dgm:spPr/>
    </dgm:pt>
    <dgm:pt modelId="{A3BF38D8-C9E9-443F-B314-5F7664330559}" type="pres">
      <dgm:prSet presAssocID="{9FC3C29C-4436-4112-BAB1-9452EC91D8B9}" presName="sibTrans" presStyleCnt="0"/>
      <dgm:spPr/>
    </dgm:pt>
    <dgm:pt modelId="{D23588E7-2FBA-43E8-8A26-792B052C5408}" type="pres">
      <dgm:prSet presAssocID="{300D0C2D-2624-42CC-8172-64E13865D12C}" presName="compNode" presStyleCnt="0"/>
      <dgm:spPr/>
    </dgm:pt>
    <dgm:pt modelId="{CF906040-354E-4B3D-8C03-F3E2B3C4216E}" type="pres">
      <dgm:prSet presAssocID="{300D0C2D-2624-42CC-8172-64E13865D12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DB95D5AA-D7A4-4274-9132-F39F5905790B}" type="pres">
      <dgm:prSet presAssocID="{300D0C2D-2624-42CC-8172-64E13865D12C}" presName="spaceRect" presStyleCnt="0"/>
      <dgm:spPr/>
    </dgm:pt>
    <dgm:pt modelId="{D3926F78-C979-4056-AB37-AFAEA5A34D6C}" type="pres">
      <dgm:prSet presAssocID="{300D0C2D-2624-42CC-8172-64E13865D12C}" presName="textRect" presStyleLbl="revTx" presStyleIdx="2" presStyleCnt="3" custScaleX="164043" custScaleY="148878">
        <dgm:presLayoutVars>
          <dgm:chMax val="1"/>
          <dgm:chPref val="1"/>
        </dgm:presLayoutVars>
      </dgm:prSet>
      <dgm:spPr/>
    </dgm:pt>
  </dgm:ptLst>
  <dgm:cxnLst>
    <dgm:cxn modelId="{C37A3660-6B76-4C98-ADDB-560E7935FDF3}" type="presOf" srcId="{300D0C2D-2624-42CC-8172-64E13865D12C}" destId="{D3926F78-C979-4056-AB37-AFAEA5A34D6C}" srcOrd="0" destOrd="0" presId="urn:microsoft.com/office/officeart/2018/2/layout/IconLabelList"/>
    <dgm:cxn modelId="{A808AE88-BD17-4E2F-A957-17A95EF3629E}" type="presOf" srcId="{5851DC68-905E-4ADA-9B50-D1D56CF374DB}" destId="{4381C386-D273-4EC2-A165-1FDC166DAA5F}" srcOrd="0" destOrd="0" presId="urn:microsoft.com/office/officeart/2018/2/layout/IconLabelList"/>
    <dgm:cxn modelId="{616FA889-66C6-45DD-A5E9-7AB2D84251F6}" type="presOf" srcId="{3123C75E-B4F0-4D60-BE68-B1FC3EF0D0A3}" destId="{FF0C79C6-8259-41A0-9BDD-E9EFCD092295}" srcOrd="0" destOrd="0" presId="urn:microsoft.com/office/officeart/2018/2/layout/IconLabelList"/>
    <dgm:cxn modelId="{4C8EA3B8-AA6C-4576-88F0-E235DBB994DE}" srcId="{3123C75E-B4F0-4D60-BE68-B1FC3EF0D0A3}" destId="{188EEE7A-3733-478C-9B21-454F4F617FE6}" srcOrd="0" destOrd="0" parTransId="{77C82930-0C04-4C56-B0BF-02A6F83D9FB9}" sibTransId="{98BA7946-850E-4965-ABDF-7D5E26085A76}"/>
    <dgm:cxn modelId="{70DB55C1-E43A-4EC9-8E34-05FD131AAB91}" type="presOf" srcId="{188EEE7A-3733-478C-9B21-454F4F617FE6}" destId="{1015C270-FC68-43DB-9A88-9F3621FCFAE9}" srcOrd="0" destOrd="0" presId="urn:microsoft.com/office/officeart/2018/2/layout/IconLabelList"/>
    <dgm:cxn modelId="{1AC653D5-A61A-4246-90D0-BEE105AD2FEF}" srcId="{3123C75E-B4F0-4D60-BE68-B1FC3EF0D0A3}" destId="{300D0C2D-2624-42CC-8172-64E13865D12C}" srcOrd="2" destOrd="0" parTransId="{A16489F6-91B5-4772-AB16-D9843200950D}" sibTransId="{42624BD1-C32A-4C52-9819-085742CE1FBC}"/>
    <dgm:cxn modelId="{5E7328E2-9808-44E7-902C-692B03C4B690}" srcId="{3123C75E-B4F0-4D60-BE68-B1FC3EF0D0A3}" destId="{5851DC68-905E-4ADA-9B50-D1D56CF374DB}" srcOrd="1" destOrd="0" parTransId="{7D2592EC-3978-439B-8C6A-8DD1F2AEEA66}" sibTransId="{9FC3C29C-4436-4112-BAB1-9452EC91D8B9}"/>
    <dgm:cxn modelId="{6AF28AFA-DD4C-4E91-8244-C391CAC77622}" type="presParOf" srcId="{FF0C79C6-8259-41A0-9BDD-E9EFCD092295}" destId="{81E61D6F-3696-43E5-8C17-2BA2B301C8BC}" srcOrd="0" destOrd="0" presId="urn:microsoft.com/office/officeart/2018/2/layout/IconLabelList"/>
    <dgm:cxn modelId="{E9A02327-8A15-4A00-B3CB-30A6D8373507}" type="presParOf" srcId="{81E61D6F-3696-43E5-8C17-2BA2B301C8BC}" destId="{240C731F-0D29-4836-97E4-E0BE2958F09D}" srcOrd="0" destOrd="0" presId="urn:microsoft.com/office/officeart/2018/2/layout/IconLabelList"/>
    <dgm:cxn modelId="{DD5AE5FE-44FB-4977-A7A6-016A8FA45D5C}" type="presParOf" srcId="{81E61D6F-3696-43E5-8C17-2BA2B301C8BC}" destId="{8662AE18-B032-410F-BC08-E435476E057B}" srcOrd="1" destOrd="0" presId="urn:microsoft.com/office/officeart/2018/2/layout/IconLabelList"/>
    <dgm:cxn modelId="{86DDD1C1-C2D3-438A-9AE3-EDD6A1551177}" type="presParOf" srcId="{81E61D6F-3696-43E5-8C17-2BA2B301C8BC}" destId="{1015C270-FC68-43DB-9A88-9F3621FCFAE9}" srcOrd="2" destOrd="0" presId="urn:microsoft.com/office/officeart/2018/2/layout/IconLabelList"/>
    <dgm:cxn modelId="{295D8B40-9B4F-4E9E-97AE-9E787CDF7F1B}" type="presParOf" srcId="{FF0C79C6-8259-41A0-9BDD-E9EFCD092295}" destId="{98FBFB75-87F8-4FED-8ED8-020561892BA1}" srcOrd="1" destOrd="0" presId="urn:microsoft.com/office/officeart/2018/2/layout/IconLabelList"/>
    <dgm:cxn modelId="{97FE42AF-3367-4343-8EE5-74B3852E0BA9}" type="presParOf" srcId="{FF0C79C6-8259-41A0-9BDD-E9EFCD092295}" destId="{AFF427DD-EA9B-4D40-93E0-40BCCBFB7920}" srcOrd="2" destOrd="0" presId="urn:microsoft.com/office/officeart/2018/2/layout/IconLabelList"/>
    <dgm:cxn modelId="{F1BABFA4-72EA-4549-A3AE-C953582AB6E5}" type="presParOf" srcId="{AFF427DD-EA9B-4D40-93E0-40BCCBFB7920}" destId="{92D1A327-FBC1-42C7-87A0-C785544E1E6E}" srcOrd="0" destOrd="0" presId="urn:microsoft.com/office/officeart/2018/2/layout/IconLabelList"/>
    <dgm:cxn modelId="{D9FAE11E-F1D2-4F68-B6B8-52ED48A6FBC0}" type="presParOf" srcId="{AFF427DD-EA9B-4D40-93E0-40BCCBFB7920}" destId="{C25EBDAB-F1CB-4946-9F73-26673F01712A}" srcOrd="1" destOrd="0" presId="urn:microsoft.com/office/officeart/2018/2/layout/IconLabelList"/>
    <dgm:cxn modelId="{E951A156-6067-4B3C-94D1-700A051275F6}" type="presParOf" srcId="{AFF427DD-EA9B-4D40-93E0-40BCCBFB7920}" destId="{4381C386-D273-4EC2-A165-1FDC166DAA5F}" srcOrd="2" destOrd="0" presId="urn:microsoft.com/office/officeart/2018/2/layout/IconLabelList"/>
    <dgm:cxn modelId="{EFF40D78-A721-46CE-AF3F-9D894B44DAB1}" type="presParOf" srcId="{FF0C79C6-8259-41A0-9BDD-E9EFCD092295}" destId="{A3BF38D8-C9E9-443F-B314-5F7664330559}" srcOrd="3" destOrd="0" presId="urn:microsoft.com/office/officeart/2018/2/layout/IconLabelList"/>
    <dgm:cxn modelId="{21F2DD32-0FC9-487B-8C8C-A071B79D1C8A}" type="presParOf" srcId="{FF0C79C6-8259-41A0-9BDD-E9EFCD092295}" destId="{D23588E7-2FBA-43E8-8A26-792B052C5408}" srcOrd="4" destOrd="0" presId="urn:microsoft.com/office/officeart/2018/2/layout/IconLabelList"/>
    <dgm:cxn modelId="{DD7CF529-73CC-4423-9194-0A6B8F5D103E}" type="presParOf" srcId="{D23588E7-2FBA-43E8-8A26-792B052C5408}" destId="{CF906040-354E-4B3D-8C03-F3E2B3C4216E}" srcOrd="0" destOrd="0" presId="urn:microsoft.com/office/officeart/2018/2/layout/IconLabelList"/>
    <dgm:cxn modelId="{3AAAF2B6-818A-4E54-A6DA-5FA0BF88762C}" type="presParOf" srcId="{D23588E7-2FBA-43E8-8A26-792B052C5408}" destId="{DB95D5AA-D7A4-4274-9132-F39F5905790B}" srcOrd="1" destOrd="0" presId="urn:microsoft.com/office/officeart/2018/2/layout/IconLabelList"/>
    <dgm:cxn modelId="{A9952DBE-A29C-4C71-8EBC-740C1998DA11}" type="presParOf" srcId="{D23588E7-2FBA-43E8-8A26-792B052C5408}" destId="{D3926F78-C979-4056-AB37-AFAEA5A34D6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C731F-0D29-4836-97E4-E0BE2958F09D}">
      <dsp:nvSpPr>
        <dsp:cNvPr id="0" name=""/>
        <dsp:cNvSpPr/>
      </dsp:nvSpPr>
      <dsp:spPr>
        <a:xfrm>
          <a:off x="1289031" y="330937"/>
          <a:ext cx="760957" cy="7609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5C270-FC68-43DB-9A88-9F3621FCFAE9}">
      <dsp:nvSpPr>
        <dsp:cNvPr id="0" name=""/>
        <dsp:cNvSpPr/>
      </dsp:nvSpPr>
      <dsp:spPr>
        <a:xfrm>
          <a:off x="304167" y="1276422"/>
          <a:ext cx="2730685" cy="883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Sheet A – Grill Overview</a:t>
          </a:r>
        </a:p>
      </dsp:txBody>
      <dsp:txXfrm>
        <a:off x="304167" y="1276422"/>
        <a:ext cx="2730685" cy="883954"/>
      </dsp:txXfrm>
    </dsp:sp>
    <dsp:sp modelId="{92D1A327-FBC1-42C7-87A0-C785544E1E6E}">
      <dsp:nvSpPr>
        <dsp:cNvPr id="0" name=""/>
        <dsp:cNvSpPr/>
      </dsp:nvSpPr>
      <dsp:spPr>
        <a:xfrm>
          <a:off x="4424191" y="322329"/>
          <a:ext cx="760957" cy="7609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1C386-D273-4EC2-A165-1FDC166DAA5F}">
      <dsp:nvSpPr>
        <dsp:cNvPr id="0" name=""/>
        <dsp:cNvSpPr/>
      </dsp:nvSpPr>
      <dsp:spPr>
        <a:xfrm>
          <a:off x="3330781" y="1250600"/>
          <a:ext cx="2947778" cy="918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Sheet B – Different food grills and overview</a:t>
          </a:r>
        </a:p>
      </dsp:txBody>
      <dsp:txXfrm>
        <a:off x="3330781" y="1250600"/>
        <a:ext cx="2947778" cy="918383"/>
      </dsp:txXfrm>
    </dsp:sp>
    <dsp:sp modelId="{CF906040-354E-4B3D-8C03-F3E2B3C4216E}">
      <dsp:nvSpPr>
        <dsp:cNvPr id="0" name=""/>
        <dsp:cNvSpPr/>
      </dsp:nvSpPr>
      <dsp:spPr>
        <a:xfrm>
          <a:off x="2910884" y="2591738"/>
          <a:ext cx="760957" cy="7609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26F78-C979-4056-AB37-AFAEA5A34D6C}">
      <dsp:nvSpPr>
        <dsp:cNvPr id="0" name=""/>
        <dsp:cNvSpPr/>
      </dsp:nvSpPr>
      <dsp:spPr>
        <a:xfrm>
          <a:off x="1904367" y="3475690"/>
          <a:ext cx="2773992" cy="1007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Sheet C – Sample Tastings</a:t>
          </a:r>
        </a:p>
      </dsp:txBody>
      <dsp:txXfrm>
        <a:off x="1904367" y="3475690"/>
        <a:ext cx="2773992" cy="1007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3833-E1FE-4ED8-8B7C-96636C02B14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592B213-500B-49EB-9F79-BA94ADAAF17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05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3833-E1FE-4ED8-8B7C-96636C02B14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B213-500B-49EB-9F79-BA94ADAAF17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2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3833-E1FE-4ED8-8B7C-96636C02B14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B213-500B-49EB-9F79-BA94ADAAF17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82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3833-E1FE-4ED8-8B7C-96636C02B14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B213-500B-49EB-9F79-BA94ADAAF17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49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3833-E1FE-4ED8-8B7C-96636C02B14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B213-500B-49EB-9F79-BA94ADAAF17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53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3833-E1FE-4ED8-8B7C-96636C02B14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B213-500B-49EB-9F79-BA94ADAAF17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6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3833-E1FE-4ED8-8B7C-96636C02B14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B213-500B-49EB-9F79-BA94ADAAF17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71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3833-E1FE-4ED8-8B7C-96636C02B14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B213-500B-49EB-9F79-BA94ADAAF17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5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3833-E1FE-4ED8-8B7C-96636C02B14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B213-500B-49EB-9F79-BA94ADAAF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6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3833-E1FE-4ED8-8B7C-96636C02B14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B213-500B-49EB-9F79-BA94ADAAF17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41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0B33833-E1FE-4ED8-8B7C-96636C02B14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B213-500B-49EB-9F79-BA94ADAAF17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71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33833-E1FE-4ED8-8B7C-96636C02B14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592B213-500B-49EB-9F79-BA94ADAAF17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77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6DDC-CF81-410C-8241-EDB87A92E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F463F-6A34-44B2-959A-01E56CC82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Akhil Somalanka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7AC52-A1A3-4C80-871A-3DC88B626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84" y="462280"/>
            <a:ext cx="2809875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D115-2373-4F74-A5FE-08533B6B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CD2-07C0-4832-98FC-31FADDF35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the recommendations are different. I would suggest the Charcoal manufacturers to make sure to improve the easy of use, and to come up with a lower fuel cost per meal. </a:t>
            </a:r>
          </a:p>
          <a:p>
            <a:r>
              <a:rPr lang="en-US" dirty="0"/>
              <a:t>I would recommend the user to buy accordingly for a long term grilling or short term, i.e. if they plan on using it on weekends and once in a month, Charcoal would cost them lower, where taste is subjective.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06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0227-7BFF-4A58-930A-975D731A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C6E59-AAC1-4CD4-A9DB-8F252D200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– Scripts </a:t>
            </a:r>
          </a:p>
          <a:p>
            <a:r>
              <a:rPr lang="en-US" dirty="0" err="1"/>
              <a:t>Seaboran</a:t>
            </a:r>
            <a:r>
              <a:rPr lang="en-US" dirty="0"/>
              <a:t>, </a:t>
            </a:r>
            <a:r>
              <a:rPr lang="en-US" dirty="0" err="1"/>
              <a:t>pyplots</a:t>
            </a:r>
            <a:r>
              <a:rPr lang="en-US" dirty="0"/>
              <a:t>, excel –visualization</a:t>
            </a:r>
          </a:p>
          <a:p>
            <a:r>
              <a:rPr lang="en-US" dirty="0"/>
              <a:t>Transformations – Python </a:t>
            </a:r>
          </a:p>
          <a:p>
            <a:r>
              <a:rPr lang="en-US" dirty="0"/>
              <a:t>Aggregation - Python</a:t>
            </a:r>
          </a:p>
        </p:txBody>
      </p:sp>
    </p:spTree>
    <p:extLst>
      <p:ext uri="{BB962C8B-B14F-4D97-AF65-F5344CB8AC3E}">
        <p14:creationId xmlns:p14="http://schemas.microsoft.com/office/powerpoint/2010/main" val="197200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CF530-4773-464D-BC23-7F68FA098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Naming of Files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343D1A-D927-4157-BD2F-2A68CD6B82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29300"/>
              </p:ext>
            </p:extLst>
          </p:nvPr>
        </p:nvGraphicFramePr>
        <p:xfrm>
          <a:off x="5141913" y="803274"/>
          <a:ext cx="6582727" cy="4805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804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B1F3-118E-4FF4-94F7-E11008C57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Fuel Efficient </a:t>
            </a:r>
            <a:r>
              <a:rPr lang="en-US" sz="4000" dirty="0" err="1"/>
              <a:t>grill</a:t>
            </a:r>
            <a:r>
              <a:rPr lang="en-US" sz="4000" dirty="0" err="1">
                <a:solidFill>
                  <a:srgbClr val="FFFFFF"/>
                </a:solidFill>
              </a:rPr>
              <a:t>rill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6BB68-75E0-42B1-93D6-BDA75CA3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280" y="2085368"/>
            <a:ext cx="4777409" cy="3883369"/>
          </a:xfrm>
        </p:spPr>
        <p:txBody>
          <a:bodyPr>
            <a:normAutofit/>
          </a:bodyPr>
          <a:lstStyle/>
          <a:p>
            <a:r>
              <a:rPr lang="en-US" sz="2200" dirty="0"/>
              <a:t>Based on the visualization, we can directly infer that Propane Grill type is more fuel efficient than Charcoal. Propane is more efficient and saves 0.45 per meal. </a:t>
            </a:r>
          </a:p>
          <a:p>
            <a:r>
              <a:rPr lang="en-US" sz="2200" dirty="0"/>
              <a:t>We can conclude that even though the difference is negligible per meal, it would affect the user in the long run. 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A060A04-EF60-4D75-9E4A-80D1A9E2B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" r="-2" b="-2"/>
          <a:stretch/>
        </p:blipFill>
        <p:spPr>
          <a:xfrm>
            <a:off x="6342731" y="2006644"/>
            <a:ext cx="5452923" cy="40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F01A-8F7A-4C10-881F-9E727BF8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Better market share </a:t>
            </a:r>
            <a:r>
              <a:rPr lang="en-US" sz="4000" dirty="0" err="1"/>
              <a:t>grill</a:t>
            </a:r>
            <a:r>
              <a:rPr lang="en-US" sz="4000" dirty="0" err="1">
                <a:solidFill>
                  <a:srgbClr val="FFFFFF"/>
                </a:solidFill>
              </a:rPr>
              <a:t>ket</a:t>
            </a:r>
            <a:r>
              <a:rPr lang="en-US" sz="4000" dirty="0">
                <a:solidFill>
                  <a:srgbClr val="FFFFFF"/>
                </a:solidFill>
              </a:rPr>
              <a:t> Share Grill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F0451-BA7C-451F-BC86-278937130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264" y="2236387"/>
            <a:ext cx="4053545" cy="3563159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Based on the given data, and direct relation between </a:t>
            </a:r>
            <a:r>
              <a:rPr lang="en-US" sz="2200" dirty="0" err="1"/>
              <a:t>grill_type</a:t>
            </a:r>
            <a:r>
              <a:rPr lang="en-US" sz="2200" dirty="0"/>
              <a:t> and </a:t>
            </a:r>
            <a:r>
              <a:rPr lang="en-US" sz="2200" dirty="0" err="1"/>
              <a:t>market_share</a:t>
            </a:r>
            <a:r>
              <a:rPr lang="en-US" sz="2200" dirty="0"/>
              <a:t> we can infer, Propane has the larger market share. (0.64)</a:t>
            </a:r>
          </a:p>
          <a:p>
            <a:r>
              <a:rPr lang="en-US" sz="2200" dirty="0"/>
              <a:t>The above inference can also be made from the video, where it’s mentioned, 64% of the sample data would use Propane. </a:t>
            </a:r>
          </a:p>
          <a:p>
            <a:endParaRPr lang="en-US" sz="22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4EBBD94-9AD6-4116-A41D-0EF40EBBA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160" y="1978326"/>
            <a:ext cx="5493984" cy="407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0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80ED-C7BC-46EC-A550-803CCA96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Fuel cost on long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6C24B-DEFC-44CA-AFE6-C54FBC7F6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cookoff data, it wasn’t clear to infer.</a:t>
            </a:r>
          </a:p>
          <a:p>
            <a:r>
              <a:rPr lang="en-US" dirty="0"/>
              <a:t> So, I have transformed the data, such that I have done </a:t>
            </a:r>
            <a:r>
              <a:rPr lang="en-US" dirty="0" err="1"/>
              <a:t>groupby</a:t>
            </a:r>
            <a:r>
              <a:rPr lang="en-US" dirty="0"/>
              <a:t> </a:t>
            </a:r>
            <a:r>
              <a:rPr lang="en-US" dirty="0" err="1"/>
              <a:t>item_material</a:t>
            </a:r>
            <a:r>
              <a:rPr lang="en-US" dirty="0"/>
              <a:t> and found out the </a:t>
            </a:r>
            <a:r>
              <a:rPr lang="en-US" b="1" dirty="0"/>
              <a:t>mean</a:t>
            </a:r>
            <a:r>
              <a:rPr lang="en-US" dirty="0"/>
              <a:t> for each grill type, i.e. I have found out the mean for </a:t>
            </a:r>
            <a:r>
              <a:rPr lang="en-US" dirty="0" err="1"/>
              <a:t>fuel_cost</a:t>
            </a:r>
            <a:r>
              <a:rPr lang="en-US" dirty="0"/>
              <a:t> for Ground Beef Patty in Grill type – Charcoal. </a:t>
            </a:r>
          </a:p>
          <a:p>
            <a:r>
              <a:rPr lang="en-US" dirty="0"/>
              <a:t>After this transformation, I compared each individual </a:t>
            </a:r>
            <a:r>
              <a:rPr lang="en-US" dirty="0" err="1"/>
              <a:t>item_material</a:t>
            </a:r>
            <a:r>
              <a:rPr lang="en-US" dirty="0"/>
              <a:t> against it’s different </a:t>
            </a:r>
            <a:r>
              <a:rPr lang="en-US" dirty="0" err="1"/>
              <a:t>grill_type</a:t>
            </a:r>
            <a:r>
              <a:rPr lang="en-US" dirty="0"/>
              <a:t>, i.e. </a:t>
            </a:r>
            <a:r>
              <a:rPr lang="en-US" b="1" dirty="0" err="1"/>
              <a:t>fuel_cost</a:t>
            </a:r>
            <a:r>
              <a:rPr lang="en-US" b="1" dirty="0"/>
              <a:t>(Ground Beef Patty, Grill = Charcoal) v/s </a:t>
            </a:r>
            <a:r>
              <a:rPr lang="en-US" b="1" dirty="0" err="1"/>
              <a:t>fuel_cost</a:t>
            </a:r>
            <a:r>
              <a:rPr lang="en-US" b="1" dirty="0"/>
              <a:t>(Ground Beef Patty, Grill = Propane)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6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3B7D-806B-4EC6-96E5-904B18A5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113B5-264A-4F29-8897-ACA83D86A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859280"/>
            <a:ext cx="4938331" cy="4001539"/>
          </a:xfrm>
        </p:spPr>
        <p:txBody>
          <a:bodyPr>
            <a:normAutofit/>
          </a:bodyPr>
          <a:lstStyle/>
          <a:p>
            <a:r>
              <a:rPr lang="en-US" sz="2400" dirty="0"/>
              <a:t>So, instead of generalizing, I have compared each </a:t>
            </a:r>
            <a:r>
              <a:rPr lang="en-US" sz="2400" dirty="0" err="1"/>
              <a:t>item_material</a:t>
            </a:r>
            <a:r>
              <a:rPr lang="en-US" sz="2400" dirty="0"/>
              <a:t> and inferred fuel cost on long run.</a:t>
            </a:r>
          </a:p>
          <a:p>
            <a:r>
              <a:rPr lang="en-US" sz="2400" dirty="0"/>
              <a:t>Assuming the only items that are grilled are – Ground Beef Patty, Hotdog, Veggie Patty, Charcoal grill will give us better fuel cost 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AE0824B-B319-40B8-B5FE-C90F5CF7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"/>
          <a:stretch/>
        </p:blipFill>
        <p:spPr>
          <a:xfrm>
            <a:off x="5985611" y="1554480"/>
            <a:ext cx="5983740" cy="44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3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D404-D498-40C6-BD31-1CE9FE3F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ABD3DB-46D7-45A9-B5A2-87F10FC517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715968"/>
              </p:ext>
            </p:extLst>
          </p:nvPr>
        </p:nvGraphicFramePr>
        <p:xfrm>
          <a:off x="1560030" y="782119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246646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673350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5746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Grill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Fuel Cost Per meal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Investment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8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Charcoal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91$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85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1.55$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664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E125E6-61F9-452E-BAD3-72A5706C82D8}"/>
              </a:ext>
            </a:extLst>
          </p:cNvPr>
          <p:cNvSpPr txBox="1"/>
          <p:nvPr/>
        </p:nvSpPr>
        <p:spPr>
          <a:xfrm>
            <a:off x="2952925" y="2407640"/>
            <a:ext cx="596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107 meals assuming, by given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76333BA-4D83-4332-9E39-A52A96A31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949997"/>
              </p:ext>
            </p:extLst>
          </p:nvPr>
        </p:nvGraphicFramePr>
        <p:xfrm>
          <a:off x="1560029" y="2968509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431237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2256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107 meals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0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Charcoal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2*107 + 91 = 305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7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1.55 * 107 + 139 = 304.85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815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FE0BE82-F64E-4A20-B192-BF8CE99D92D1}"/>
              </a:ext>
            </a:extLst>
          </p:cNvPr>
          <p:cNvSpPr txBox="1"/>
          <p:nvPr/>
        </p:nvSpPr>
        <p:spPr>
          <a:xfrm>
            <a:off x="2374084" y="4362275"/>
            <a:ext cx="731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the given data, a normal American Household would grill 107 meals over a span of 6.5 years</a:t>
            </a:r>
          </a:p>
        </p:txBody>
      </p:sp>
    </p:spTree>
    <p:extLst>
      <p:ext uri="{BB962C8B-B14F-4D97-AF65-F5344CB8AC3E}">
        <p14:creationId xmlns:p14="http://schemas.microsoft.com/office/powerpoint/2010/main" val="338276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4E426-396C-4CDD-8352-FE39887E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686" y="628350"/>
            <a:ext cx="9603275" cy="1049235"/>
          </a:xfrm>
        </p:spPr>
        <p:txBody>
          <a:bodyPr/>
          <a:lstStyle/>
          <a:p>
            <a:r>
              <a:rPr lang="en-US" dirty="0"/>
              <a:t>Smarter investment?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2592-C318-42FF-BD95-8FF9266B3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853754"/>
            <a:ext cx="11010899" cy="3612591"/>
          </a:xfrm>
        </p:spPr>
        <p:txBody>
          <a:bodyPr/>
          <a:lstStyle/>
          <a:p>
            <a:r>
              <a:rPr lang="en-US" dirty="0"/>
              <a:t>Considering the average American buys new grill every 3 years, the initial investment, Charcoal is lower- 91$, but the food per meal -  Charcoal, i.e. 2$.</a:t>
            </a:r>
          </a:p>
          <a:p>
            <a:r>
              <a:rPr lang="en-US" dirty="0"/>
              <a:t>And, by the given information we know we would be needing 107 meals, so the two grills breakeven, else Charcoal would cost less. </a:t>
            </a:r>
          </a:p>
          <a:p>
            <a:r>
              <a:rPr lang="en-US" dirty="0"/>
              <a:t>By the given data, a normal American household cooks on grill during weekends, and it would take 6.5 years to cook 107 meals, so going by the stats, we can say for a normal American Household if he changes grill every 3 years, </a:t>
            </a:r>
            <a:r>
              <a:rPr lang="en-US" b="1" dirty="0"/>
              <a:t>Propane</a:t>
            </a:r>
            <a:r>
              <a:rPr lang="en-US" dirty="0"/>
              <a:t> would cost more.</a:t>
            </a:r>
          </a:p>
          <a:p>
            <a:r>
              <a:rPr lang="en-US" dirty="0"/>
              <a:t>Else, if the household cooks 107 meals in less than 3 years, then it would be better to go with Propane. </a:t>
            </a:r>
          </a:p>
        </p:txBody>
      </p:sp>
    </p:spTree>
    <p:extLst>
      <p:ext uri="{BB962C8B-B14F-4D97-AF65-F5344CB8AC3E}">
        <p14:creationId xmlns:p14="http://schemas.microsoft.com/office/powerpoint/2010/main" val="49913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2CB4-D2CA-469D-BCA4-D6FBCD5F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720343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User 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BA022-7A92-4FC3-A1EC-33304799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31" y="1871530"/>
            <a:ext cx="5846377" cy="3993039"/>
          </a:xfrm>
        </p:spPr>
        <p:txBody>
          <a:bodyPr>
            <a:normAutofit/>
          </a:bodyPr>
          <a:lstStyle/>
          <a:p>
            <a:r>
              <a:rPr lang="en-US" sz="2400" dirty="0"/>
              <a:t>Performing similar transformations, calculating the mean of </a:t>
            </a:r>
            <a:r>
              <a:rPr lang="en-US" sz="2400" dirty="0" err="1"/>
              <a:t>user_satisfaction</a:t>
            </a:r>
            <a:r>
              <a:rPr lang="en-US" sz="2400" dirty="0"/>
              <a:t> for individual </a:t>
            </a:r>
            <a:r>
              <a:rPr lang="en-US" sz="2400" dirty="0" err="1"/>
              <a:t>item_material</a:t>
            </a:r>
            <a:r>
              <a:rPr lang="en-US" sz="2400" dirty="0"/>
              <a:t> according to the grill type and comparing it with different grill type. </a:t>
            </a:r>
          </a:p>
          <a:p>
            <a:endParaRPr lang="en-US" sz="2400" dirty="0"/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7DE7B1F0-1CF5-4D47-9C6B-2ADD86236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481" y="1871530"/>
            <a:ext cx="5432708" cy="39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577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1212</TotalTime>
  <Words>643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Case study </vt:lpstr>
      <vt:lpstr>Naming of Files </vt:lpstr>
      <vt:lpstr>Fuel Efficient grillrill</vt:lpstr>
      <vt:lpstr>Better market share grillket Share Grill</vt:lpstr>
      <vt:lpstr>Fuel cost on long run</vt:lpstr>
      <vt:lpstr>PowerPoint Presentation</vt:lpstr>
      <vt:lpstr>PowerPoint Presentation</vt:lpstr>
      <vt:lpstr>Smarter investment?</vt:lpstr>
      <vt:lpstr>User satisfaction</vt:lpstr>
      <vt:lpstr>Recommendations</vt:lpstr>
      <vt:lpstr>Technologies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Akhil Somalanka</dc:creator>
  <cp:lastModifiedBy>Akhil Somalanka</cp:lastModifiedBy>
  <cp:revision>21</cp:revision>
  <dcterms:created xsi:type="dcterms:W3CDTF">2021-05-13T00:43:15Z</dcterms:created>
  <dcterms:modified xsi:type="dcterms:W3CDTF">2021-05-13T21:01:36Z</dcterms:modified>
</cp:coreProperties>
</file>