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DA505-50FE-4321-ACD0-D1EC82739B3E}" v="7" dt="2022-11-13T07:15:22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5" d="100"/>
          <a:sy n="105" d="100"/>
        </p:scale>
        <p:origin x="14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 Kallapur" userId="30435e200208bf7c" providerId="LiveId" clId="{87CDA505-50FE-4321-ACD0-D1EC82739B3E}"/>
    <pc:docChg chg="custSel addSld delSld modSld">
      <pc:chgData name="Shweta Kallapur" userId="30435e200208bf7c" providerId="LiveId" clId="{87CDA505-50FE-4321-ACD0-D1EC82739B3E}" dt="2022-11-13T07:15:42.767" v="1126" actId="1076"/>
      <pc:docMkLst>
        <pc:docMk/>
      </pc:docMkLst>
      <pc:sldChg chg="modSp mod">
        <pc:chgData name="Shweta Kallapur" userId="30435e200208bf7c" providerId="LiveId" clId="{87CDA505-50FE-4321-ACD0-D1EC82739B3E}" dt="2022-11-13T07:15:42.767" v="1126" actId="1076"/>
        <pc:sldMkLst>
          <pc:docMk/>
          <pc:sldMk cId="701644425" sldId="256"/>
        </pc:sldMkLst>
        <pc:spChg chg="mod">
          <ac:chgData name="Shweta Kallapur" userId="30435e200208bf7c" providerId="LiveId" clId="{87CDA505-50FE-4321-ACD0-D1EC82739B3E}" dt="2022-11-13T07:15:40.178" v="1125" actId="1076"/>
          <ac:spMkLst>
            <pc:docMk/>
            <pc:sldMk cId="701644425" sldId="256"/>
            <ac:spMk id="2" creationId="{793BADF9-9E95-BB32-7979-B4BECA67299E}"/>
          </ac:spMkLst>
        </pc:spChg>
        <pc:spChg chg="mod">
          <ac:chgData name="Shweta Kallapur" userId="30435e200208bf7c" providerId="LiveId" clId="{87CDA505-50FE-4321-ACD0-D1EC82739B3E}" dt="2022-11-13T07:15:42.767" v="1126" actId="1076"/>
          <ac:spMkLst>
            <pc:docMk/>
            <pc:sldMk cId="701644425" sldId="256"/>
            <ac:spMk id="3" creationId="{35F5A444-2893-DC58-E4F4-5B0949A712BF}"/>
          </ac:spMkLst>
        </pc:spChg>
      </pc:sldChg>
      <pc:sldChg chg="del">
        <pc:chgData name="Shweta Kallapur" userId="30435e200208bf7c" providerId="LiveId" clId="{87CDA505-50FE-4321-ACD0-D1EC82739B3E}" dt="2022-11-13T06:46:50.308" v="1" actId="47"/>
        <pc:sldMkLst>
          <pc:docMk/>
          <pc:sldMk cId="1743699932" sldId="259"/>
        </pc:sldMkLst>
      </pc:sldChg>
      <pc:sldChg chg="addSp modSp new mod">
        <pc:chgData name="Shweta Kallapur" userId="30435e200208bf7c" providerId="LiveId" clId="{87CDA505-50FE-4321-ACD0-D1EC82739B3E}" dt="2022-11-13T06:48:27.933" v="27" actId="1076"/>
        <pc:sldMkLst>
          <pc:docMk/>
          <pc:sldMk cId="3371100372" sldId="260"/>
        </pc:sldMkLst>
        <pc:spChg chg="add mod">
          <ac:chgData name="Shweta Kallapur" userId="30435e200208bf7c" providerId="LiveId" clId="{87CDA505-50FE-4321-ACD0-D1EC82739B3E}" dt="2022-11-13T06:48:27.933" v="27" actId="1076"/>
          <ac:spMkLst>
            <pc:docMk/>
            <pc:sldMk cId="3371100372" sldId="260"/>
            <ac:spMk id="4" creationId="{A31DB36F-B852-D861-3FF8-381FBA5F4EE6}"/>
          </ac:spMkLst>
        </pc:spChg>
        <pc:picChg chg="add mod">
          <ac:chgData name="Shweta Kallapur" userId="30435e200208bf7c" providerId="LiveId" clId="{87CDA505-50FE-4321-ACD0-D1EC82739B3E}" dt="2022-11-13T06:46:52.634" v="2"/>
          <ac:picMkLst>
            <pc:docMk/>
            <pc:sldMk cId="3371100372" sldId="260"/>
            <ac:picMk id="3" creationId="{28DB9549-9648-2831-A8C1-AF5D2F6CF9F5}"/>
          </ac:picMkLst>
        </pc:picChg>
      </pc:sldChg>
      <pc:sldChg chg="new del">
        <pc:chgData name="Shweta Kallapur" userId="30435e200208bf7c" providerId="LiveId" clId="{87CDA505-50FE-4321-ACD0-D1EC82739B3E}" dt="2022-11-13T06:48:39.045" v="29" actId="47"/>
        <pc:sldMkLst>
          <pc:docMk/>
          <pc:sldMk cId="1867704244" sldId="261"/>
        </pc:sldMkLst>
      </pc:sldChg>
      <pc:sldChg chg="modSp new mod">
        <pc:chgData name="Shweta Kallapur" userId="30435e200208bf7c" providerId="LiveId" clId="{87CDA505-50FE-4321-ACD0-D1EC82739B3E}" dt="2022-11-13T07:05:18.101" v="616" actId="20577"/>
        <pc:sldMkLst>
          <pc:docMk/>
          <pc:sldMk cId="3775007102" sldId="262"/>
        </pc:sldMkLst>
        <pc:spChg chg="mod">
          <ac:chgData name="Shweta Kallapur" userId="30435e200208bf7c" providerId="LiveId" clId="{87CDA505-50FE-4321-ACD0-D1EC82739B3E}" dt="2022-11-13T06:49:14.312" v="63" actId="1076"/>
          <ac:spMkLst>
            <pc:docMk/>
            <pc:sldMk cId="3775007102" sldId="262"/>
            <ac:spMk id="2" creationId="{37E01544-8972-1D99-B45E-1F1408CAB133}"/>
          </ac:spMkLst>
        </pc:spChg>
        <pc:spChg chg="mod">
          <ac:chgData name="Shweta Kallapur" userId="30435e200208bf7c" providerId="LiveId" clId="{87CDA505-50FE-4321-ACD0-D1EC82739B3E}" dt="2022-11-13T07:05:18.101" v="616" actId="20577"/>
          <ac:spMkLst>
            <pc:docMk/>
            <pc:sldMk cId="3775007102" sldId="262"/>
            <ac:spMk id="3" creationId="{4DE05FE1-7A8B-11F2-3447-9FCF89040360}"/>
          </ac:spMkLst>
        </pc:spChg>
      </pc:sldChg>
      <pc:sldChg chg="modSp new mod">
        <pc:chgData name="Shweta Kallapur" userId="30435e200208bf7c" providerId="LiveId" clId="{87CDA505-50FE-4321-ACD0-D1EC82739B3E}" dt="2022-11-13T07:09:48.786" v="879" actId="20577"/>
        <pc:sldMkLst>
          <pc:docMk/>
          <pc:sldMk cId="1017487892" sldId="263"/>
        </pc:sldMkLst>
        <pc:spChg chg="mod">
          <ac:chgData name="Shweta Kallapur" userId="30435e200208bf7c" providerId="LiveId" clId="{87CDA505-50FE-4321-ACD0-D1EC82739B3E}" dt="2022-11-13T07:05:34.204" v="618" actId="1076"/>
          <ac:spMkLst>
            <pc:docMk/>
            <pc:sldMk cId="1017487892" sldId="263"/>
            <ac:spMk id="2" creationId="{11734B8B-2C8D-8154-A2C0-480F20F357A3}"/>
          </ac:spMkLst>
        </pc:spChg>
        <pc:spChg chg="mod">
          <ac:chgData name="Shweta Kallapur" userId="30435e200208bf7c" providerId="LiveId" clId="{87CDA505-50FE-4321-ACD0-D1EC82739B3E}" dt="2022-11-13T07:09:48.786" v="879" actId="20577"/>
          <ac:spMkLst>
            <pc:docMk/>
            <pc:sldMk cId="1017487892" sldId="263"/>
            <ac:spMk id="3" creationId="{E3F5013E-07B3-10F8-A23A-D1BF0C72DD63}"/>
          </ac:spMkLst>
        </pc:spChg>
      </pc:sldChg>
      <pc:sldChg chg="modSp new mod">
        <pc:chgData name="Shweta Kallapur" userId="30435e200208bf7c" providerId="LiveId" clId="{87CDA505-50FE-4321-ACD0-D1EC82739B3E}" dt="2022-11-13T07:10:10.467" v="930" actId="20577"/>
        <pc:sldMkLst>
          <pc:docMk/>
          <pc:sldMk cId="820250695" sldId="264"/>
        </pc:sldMkLst>
        <pc:spChg chg="mod">
          <ac:chgData name="Shweta Kallapur" userId="30435e200208bf7c" providerId="LiveId" clId="{87CDA505-50FE-4321-ACD0-D1EC82739B3E}" dt="2022-11-13T07:10:10.467" v="930" actId="20577"/>
          <ac:spMkLst>
            <pc:docMk/>
            <pc:sldMk cId="820250695" sldId="264"/>
            <ac:spMk id="2" creationId="{635B8977-4772-9686-81CF-E74C9C395B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9A4-2BA1-CD7D-EB0F-8564D07FF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42B4C-947C-FF5B-A7C5-1B50FCFF0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4A8C-65BA-8919-6307-EBB6CA45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91E2-CFBA-7959-5FEB-4CFF62B7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AE534-CD27-3CB3-DBF6-DC24BB6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440D-5C7F-BE71-1A81-19A173D8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6C392-5EA8-18B2-B50F-567037B54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1C26-6D02-908E-AC99-6314EAA1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116E-D3BF-1803-0A66-9ADED35C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C1D5-D4F1-DBAF-EE90-FCEE24CD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A2930-E3AB-89DD-1564-2B904395C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B341-8C63-B9A7-D626-F92D4068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213C-B066-F936-1768-7F487E39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634C-A88A-086C-445B-1951D3E6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36E2-0323-264D-FA55-4E09A3CA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B563-304E-0BE5-A8F0-4A2D3C7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ED0B-0B09-696D-0487-84C1015B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6828C-DA1B-F0C1-1F1B-DC6970D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C03C-8F4F-EAE5-17A6-247455E7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0582-3E84-9778-D491-55EE722C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EA87-DD75-7F05-56A3-589CFB39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16DF8-4D8F-DCBE-775C-B48DFA75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0763-E30B-0361-3DDA-FA139F67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F0F5-E1F1-83EF-D309-E49F1BA9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398B-FB10-AD10-B6F0-6D97593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B271-F1AB-C4C6-4A87-0D02D702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8B91-C90D-F9E8-9102-0C99C594D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6295-92DF-52C5-DDD9-2193D7CD3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71EC-F7DD-A380-8F03-6253ED4A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6135B-6E99-CE27-DE07-98457FD0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3D48-ED4B-7FFB-A86D-360735EF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B74A-36E6-B422-50F2-57C7F88C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53B8-4EE4-8580-1264-AA756FE0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7B684-47CD-A87F-396A-9425FEDC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DE2AB-DEB5-A5F0-D9D0-65ACCD878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D34F5-CDDE-5162-A40A-12DDD677C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1FA58-0289-E32C-6B9F-5E4016AF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4CBCD-36CF-2CC5-27B1-A8F7E959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7548E-F068-CE0A-86C0-EC2E0CD6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1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366B-6894-FF16-9C5B-07E8DCF1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4148A-84EC-811C-E696-88E27BA2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8E6D6-353B-D8B1-22E3-CE25C581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B1855-2395-722B-C56A-4BD417C1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04CEC-6B8E-2274-762D-29F10180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0EE61-2BBE-0BFA-4D74-BB604D20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351E-5276-2B77-14B8-A47E5905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5B6-80F7-CDB2-F2E1-4AC62089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23EB-2A5F-BD53-CF15-E69C6E01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659F0-49C1-147E-1010-1109E05D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19979-24CB-61A8-8DF5-2F1803AD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25644-B2AE-36EA-64BF-A45CFFF0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BC84E-EBF4-59C1-3962-192661F0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1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B2AD-AF89-20C9-04AD-A938D85F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A022A-0844-FFA4-9BE9-BDD16CC76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77B23-D628-97B7-2489-BAAA1AB1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654F-EE96-9D81-23D1-22BB1F6D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2F38-3BE1-BEDF-A10A-AEC91E15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FDB95-512F-4D74-CE43-D9BBF33E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56D2E-3586-212F-26DF-D8F0A03A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43B5-BB68-2DB9-F177-0089A1FB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EDE8-95CA-A0C2-1F3B-96659EDAE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094D-9974-40B4-856F-744FB7741B2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AA41-EB55-85D5-B6A4-9711477CD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E3BC-BAC9-EFB5-B53C-9A6D89C5B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ADF9-9E95-BB32-7979-B4BECA672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964" y="864610"/>
            <a:ext cx="9144000" cy="121010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Cloud Computing (MIS 6363.003)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5A444-2893-DC58-E4F4-5B0949A7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382" y="2799917"/>
            <a:ext cx="9795164" cy="2708564"/>
          </a:xfrm>
        </p:spPr>
        <p:txBody>
          <a:bodyPr>
            <a:normAutofit/>
          </a:bodyPr>
          <a:lstStyle/>
          <a:p>
            <a:r>
              <a:rPr lang="en-US" b="1" dirty="0"/>
              <a:t>Group 5:</a:t>
            </a:r>
          </a:p>
          <a:p>
            <a:r>
              <a:rPr lang="en-US" dirty="0"/>
              <a:t>Aditya Emmanuel (AXE200024)</a:t>
            </a:r>
          </a:p>
          <a:p>
            <a:r>
              <a:rPr lang="en-US" dirty="0"/>
              <a:t>Shweta </a:t>
            </a:r>
            <a:r>
              <a:rPr lang="en-US" dirty="0" err="1"/>
              <a:t>Sudam</a:t>
            </a:r>
            <a:r>
              <a:rPr lang="en-US" dirty="0"/>
              <a:t> Kallapur (SXK210175)</a:t>
            </a:r>
          </a:p>
          <a:p>
            <a:r>
              <a:rPr lang="en-US" dirty="0"/>
              <a:t>Rohit Krishna </a:t>
            </a:r>
            <a:r>
              <a:rPr lang="en-US" dirty="0" err="1"/>
              <a:t>Karumanchi</a:t>
            </a:r>
            <a:r>
              <a:rPr lang="en-US" dirty="0"/>
              <a:t> (RXK200042)</a:t>
            </a:r>
          </a:p>
          <a:p>
            <a:r>
              <a:rPr lang="en-US" dirty="0"/>
              <a:t>Akhil </a:t>
            </a:r>
            <a:r>
              <a:rPr lang="en-US" dirty="0" err="1"/>
              <a:t>Veluru</a:t>
            </a:r>
            <a:r>
              <a:rPr lang="en-US" dirty="0"/>
              <a:t> (VXA210023)</a:t>
            </a:r>
          </a:p>
          <a:p>
            <a:r>
              <a:rPr lang="en-US" dirty="0"/>
              <a:t>Srishti </a:t>
            </a:r>
            <a:r>
              <a:rPr lang="en-US" dirty="0" err="1"/>
              <a:t>Vinaik</a:t>
            </a:r>
            <a:r>
              <a:rPr lang="en-US" dirty="0"/>
              <a:t> (SXV210063)</a:t>
            </a:r>
          </a:p>
        </p:txBody>
      </p:sp>
    </p:spTree>
    <p:extLst>
      <p:ext uri="{BB962C8B-B14F-4D97-AF65-F5344CB8AC3E}">
        <p14:creationId xmlns:p14="http://schemas.microsoft.com/office/powerpoint/2010/main" val="70164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1595A-1613-6959-2CFC-A50CC2C6BB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6473" y="401782"/>
            <a:ext cx="11139054" cy="631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Industry: </a:t>
            </a:r>
            <a:r>
              <a:rPr lang="en-US" dirty="0"/>
              <a:t>E-commerce</a:t>
            </a:r>
          </a:p>
          <a:p>
            <a:pPr algn="l"/>
            <a:r>
              <a:rPr lang="en-US" b="1" dirty="0"/>
              <a:t>Business Objective: </a:t>
            </a:r>
            <a:r>
              <a:rPr lang="en-US" dirty="0"/>
              <a:t>To build an e-commerce website that sells used cars using AWS Cloud Services.</a:t>
            </a:r>
          </a:p>
          <a:p>
            <a:pPr algn="l"/>
            <a:r>
              <a:rPr lang="en-US" b="1" dirty="0"/>
              <a:t>Functional Business Requirements: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 website with an option to add desired cars to cart or to save for later purchase.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Login authentication for both buyers and sellers.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Database that stores vehicle, buyer and seller information.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Dashboard that displays metrics related to the vehicles sold.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Payment platform that is enabled with refund option.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Display whether the seller is trusted, contact details etc., in a coherent manner.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Discount deals on cars displayed clearly to the customer.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Separate sections in the website dedicated to customer reviews, delivery options, car accessories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AI chatbot as well as customer representative for efficient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98839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22D779-ADF4-D29E-6C25-ABE3FB4E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" y="319088"/>
            <a:ext cx="10966450" cy="5857875"/>
          </a:xfrm>
        </p:spPr>
        <p:txBody>
          <a:bodyPr/>
          <a:lstStyle/>
          <a:p>
            <a:r>
              <a:rPr lang="en-US" b="1" dirty="0"/>
              <a:t>Non-Functional Business Requirements</a:t>
            </a:r>
          </a:p>
          <a:p>
            <a:pPr lvl="1"/>
            <a:r>
              <a:rPr lang="en-US" dirty="0"/>
              <a:t>24/7 availability across the entire United States.</a:t>
            </a:r>
          </a:p>
          <a:p>
            <a:pPr lvl="1"/>
            <a:r>
              <a:rPr lang="en-US" dirty="0"/>
              <a:t>Transactional database for seller related data.</a:t>
            </a:r>
          </a:p>
          <a:p>
            <a:pPr lvl="1"/>
            <a:r>
              <a:rPr lang="en-US" dirty="0"/>
              <a:t>Secure payment pathway considering the expensive nature of the payments.</a:t>
            </a:r>
          </a:p>
          <a:p>
            <a:pPr lvl="1"/>
            <a:r>
              <a:rPr lang="en-US" dirty="0"/>
              <a:t>Verification of authentic sellers.</a:t>
            </a:r>
          </a:p>
          <a:p>
            <a:pPr lvl="1"/>
            <a:r>
              <a:rPr lang="en-US" dirty="0"/>
              <a:t>Archiving of data older than 5 years.</a:t>
            </a:r>
          </a:p>
          <a:p>
            <a:pPr lvl="1"/>
            <a:r>
              <a:rPr lang="en-US" dirty="0"/>
              <a:t>Real time updation of cars newly added and the cars sold.</a:t>
            </a:r>
          </a:p>
          <a:p>
            <a:pPr lvl="1"/>
            <a:r>
              <a:rPr lang="en-US" dirty="0"/>
              <a:t>Data encryption for the customer and seller data.</a:t>
            </a:r>
          </a:p>
          <a:p>
            <a:pPr lvl="1"/>
            <a:r>
              <a:rPr lang="en-US" dirty="0"/>
              <a:t>Serverless computing engine for processing.</a:t>
            </a:r>
          </a:p>
          <a:p>
            <a:pPr lvl="1"/>
            <a:r>
              <a:rPr lang="en-US" dirty="0"/>
              <a:t>Using a VPC for establishing secure connections between services.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B9549-9648-2831-A8C1-AF5D2F6C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41" y="0"/>
            <a:ext cx="613231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DB36F-B852-D861-3FF8-381FBA5F4EE6}"/>
              </a:ext>
            </a:extLst>
          </p:cNvPr>
          <p:cNvSpPr txBox="1"/>
          <p:nvPr/>
        </p:nvSpPr>
        <p:spPr>
          <a:xfrm flipH="1">
            <a:off x="128846" y="207818"/>
            <a:ext cx="189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Architecture:</a:t>
            </a:r>
          </a:p>
        </p:txBody>
      </p:sp>
    </p:spTree>
    <p:extLst>
      <p:ext uri="{BB962C8B-B14F-4D97-AF65-F5344CB8AC3E}">
        <p14:creationId xmlns:p14="http://schemas.microsoft.com/office/powerpoint/2010/main" val="337110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1544-8972-1D99-B45E-1F1408CA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Components of AWS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5FE1-7A8B-11F2-3447-9FCF8904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1325563"/>
            <a:ext cx="11159836" cy="4851400"/>
          </a:xfrm>
        </p:spPr>
        <p:txBody>
          <a:bodyPr/>
          <a:lstStyle/>
          <a:p>
            <a:r>
              <a:rPr lang="en-US" dirty="0"/>
              <a:t>Amazon Route 53 (to connect user requests to the application) is used in conjunction with Amazon Cognito for the purpose of login authentication.</a:t>
            </a:r>
          </a:p>
          <a:p>
            <a:r>
              <a:rPr lang="en-US" dirty="0"/>
              <a:t>Classic load balancer distributes the incoming application traffic across multiple EC2 instances in multiple Availability Zones.</a:t>
            </a:r>
          </a:p>
          <a:p>
            <a:r>
              <a:rPr lang="en-US" dirty="0"/>
              <a:t>Amazon EC2 provides scalable cloud storage space for storage of vehicle, buyer and seller data.</a:t>
            </a:r>
          </a:p>
          <a:p>
            <a:r>
              <a:rPr lang="en-US" dirty="0"/>
              <a:t>Amazon RDS is used to store structured data, using MySQL server.</a:t>
            </a:r>
          </a:p>
          <a:p>
            <a:r>
              <a:rPr lang="en-US" dirty="0"/>
              <a:t>Amazon DynamoDB is used to store unstructured data, using NoSQL.</a:t>
            </a:r>
          </a:p>
          <a:p>
            <a:r>
              <a:rPr lang="en-US" dirty="0"/>
              <a:t>AWS Lambda is used for various features such as displaying trusted sellers, discount deals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0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4B8B-2C8D-8154-A2C0-480F20F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Components of AWS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013E-07B3-10F8-A23A-D1BF0C72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343818"/>
            <a:ext cx="11118273" cy="4833145"/>
          </a:xfrm>
        </p:spPr>
        <p:txBody>
          <a:bodyPr/>
          <a:lstStyle/>
          <a:p>
            <a:r>
              <a:rPr lang="en-US" dirty="0"/>
              <a:t>Amazon S3 Glacier is used to archive the data that is older than 5 years.</a:t>
            </a:r>
          </a:p>
          <a:p>
            <a:r>
              <a:rPr lang="en-US" dirty="0"/>
              <a:t>Amazon RedShift is a Data warehouse used to enable complex queries and sophisticated analytics using a SQL-based interface. Redshift is optimized for high-performance analysis and reporting of large datasets by using a columnar storage architecture and parallelizing queries across multiple nodes</a:t>
            </a:r>
          </a:p>
          <a:p>
            <a:r>
              <a:rPr lang="en-US" dirty="0"/>
              <a:t>Amazon </a:t>
            </a:r>
            <a:r>
              <a:rPr lang="en-US" dirty="0" err="1"/>
              <a:t>QuickSight</a:t>
            </a:r>
            <a:r>
              <a:rPr lang="en-US" dirty="0"/>
              <a:t> is used to display key metrics related to the car sales.</a:t>
            </a:r>
          </a:p>
          <a:p>
            <a:r>
              <a:rPr lang="en-US" dirty="0"/>
              <a:t>AWS Lex is used for implementation of the AI chatbot.</a:t>
            </a:r>
          </a:p>
        </p:txBody>
      </p:sp>
    </p:spTree>
    <p:extLst>
      <p:ext uri="{BB962C8B-B14F-4D97-AF65-F5344CB8AC3E}">
        <p14:creationId xmlns:p14="http://schemas.microsoft.com/office/powerpoint/2010/main" val="101748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8977-4772-9686-81CF-E74C9C3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for the chosen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84F0-5C5D-F7B7-F9A4-60529A9FE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56" y="1438655"/>
            <a:ext cx="10829544" cy="505421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DNS and User Requests - Amazon Route 53</a:t>
            </a:r>
          </a:p>
          <a:p>
            <a:pPr marL="0" indent="0">
              <a:buNone/>
            </a:pPr>
            <a:r>
              <a:rPr lang="en-US" dirty="0"/>
              <a:t>Alternative: AWS Global Accelerator for routing user traffic over the AWS global network.</a:t>
            </a:r>
          </a:p>
          <a:p>
            <a:r>
              <a:rPr lang="en-US" dirty="0"/>
              <a:t>Authentication-Amazon Cognito</a:t>
            </a:r>
          </a:p>
          <a:p>
            <a:pPr marL="0" indent="0">
              <a:buNone/>
            </a:pPr>
            <a:r>
              <a:rPr lang="en-US" dirty="0"/>
              <a:t>Alternative: AWS Identity and Access Management (IAM), Auth0, or Okta for more customized identity solutions.</a:t>
            </a:r>
          </a:p>
          <a:p>
            <a:r>
              <a:rPr lang="en-US" dirty="0"/>
              <a:t>Load Balancing-Classic Load Balancer</a:t>
            </a:r>
          </a:p>
          <a:p>
            <a:pPr marL="0" indent="0">
              <a:buNone/>
            </a:pPr>
            <a:r>
              <a:rPr lang="en-US" dirty="0"/>
              <a:t>Alternative: AWS Application Load Balancer for HTTP/HTTPS traffic or Network Load Balancer for TCP/UDP traffic.</a:t>
            </a:r>
          </a:p>
          <a:p>
            <a:r>
              <a:rPr lang="en-US" dirty="0"/>
              <a:t>DNS and User Requests - Amazon Route 53</a:t>
            </a:r>
          </a:p>
          <a:p>
            <a:pPr marL="0" indent="0">
              <a:buNone/>
            </a:pPr>
            <a:r>
              <a:rPr lang="en-US" dirty="0"/>
              <a:t>Alternative: AWS Global Accelerator for routing user traffic over the AWS global network.</a:t>
            </a:r>
          </a:p>
          <a:p>
            <a:r>
              <a:rPr lang="en-US" dirty="0"/>
              <a:t>Authentication - Amazon Cognito</a:t>
            </a:r>
          </a:p>
          <a:p>
            <a:pPr marL="0" indent="0">
              <a:buNone/>
            </a:pPr>
            <a:r>
              <a:rPr lang="en-US" dirty="0"/>
              <a:t>Alternative: AWS Identity and Access Management (IAM), Auth0, or Okta for more customized identity solutions.</a:t>
            </a:r>
          </a:p>
          <a:p>
            <a:r>
              <a:rPr lang="en-US" dirty="0"/>
              <a:t>Load Balancing - Classic Load Balancer</a:t>
            </a:r>
          </a:p>
          <a:p>
            <a:pPr marL="0" indent="0">
              <a:buNone/>
            </a:pPr>
            <a:r>
              <a:rPr lang="en-US" dirty="0"/>
              <a:t>Alternative: AWS Application Load Balancer for HTTP/HTTPS traffic or Network Load Balancer for TCP/UDP traffic.</a:t>
            </a:r>
          </a:p>
          <a:p>
            <a:r>
              <a:rPr lang="en-US" dirty="0"/>
              <a:t>Compute - Amazon EC2</a:t>
            </a:r>
          </a:p>
          <a:p>
            <a:pPr marL="0" indent="0">
              <a:buNone/>
            </a:pPr>
            <a:r>
              <a:rPr lang="en-US" dirty="0"/>
              <a:t>Alternative: AWS </a:t>
            </a:r>
            <a:r>
              <a:rPr lang="en-US" dirty="0" err="1"/>
              <a:t>Fargate</a:t>
            </a:r>
            <a:r>
              <a:rPr lang="en-US" dirty="0"/>
              <a:t> for serverless compute or AWS Elastic Beanstalk for a PaaS solution.</a:t>
            </a:r>
          </a:p>
          <a:p>
            <a:r>
              <a:rPr lang="en-US" dirty="0"/>
              <a:t>Structured Data Storage - Amazon RDS with MySQL</a:t>
            </a:r>
          </a:p>
          <a:p>
            <a:pPr marL="0" indent="0">
              <a:buNone/>
            </a:pPr>
            <a:r>
              <a:rPr lang="en-US" dirty="0"/>
              <a:t>Alternative: AWS Aurora for a MySQL and PostgreSQL-compatible relational database with better performance or Amazon Neptune for graph-based storage.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5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8977-4772-9686-81CF-E74C9C3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for the chosen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84F0-5C5D-F7B7-F9A4-60529A9F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Unstructured Data Storage-Amazon DynamoDB</a:t>
            </a:r>
          </a:p>
          <a:p>
            <a:pPr marL="0" indent="0">
              <a:buNone/>
            </a:pPr>
            <a:r>
              <a:rPr lang="en-US" dirty="0"/>
              <a:t>Alternative: AWS Document DB for MongoDB compatibility or Amazon S3 for simple object storage.</a:t>
            </a:r>
          </a:p>
          <a:p>
            <a:pPr marL="0" indent="0">
              <a:buNone/>
            </a:pPr>
            <a:r>
              <a:rPr lang="en-US" dirty="0"/>
              <a:t>Serverless Computing-AWS Lambda</a:t>
            </a:r>
          </a:p>
          <a:p>
            <a:pPr marL="0" indent="0">
              <a:buNone/>
            </a:pPr>
            <a:r>
              <a:rPr lang="en-US" dirty="0"/>
              <a:t>Alternative: AWS Step Functions for orchestrating serverless workflows.</a:t>
            </a:r>
          </a:p>
          <a:p>
            <a:pPr marL="0" indent="0">
              <a:buNone/>
            </a:pPr>
            <a:r>
              <a:rPr lang="en-US" dirty="0"/>
              <a:t>Archival Storage - Amazon S3 Glacier </a:t>
            </a:r>
          </a:p>
          <a:p>
            <a:pPr marL="0" indent="0">
              <a:buNone/>
            </a:pPr>
            <a:r>
              <a:rPr lang="en-US" dirty="0"/>
              <a:t>Alternative: AWS Storage Gateway for a hybrid storage solution involving on-premises and cloud storage.</a:t>
            </a:r>
          </a:p>
          <a:p>
            <a:pPr marL="0" indent="0">
              <a:buNone/>
            </a:pPr>
            <a:r>
              <a:rPr lang="en-US" dirty="0"/>
              <a:t>Data Warehousing - Amazon RedShift</a:t>
            </a:r>
          </a:p>
          <a:p>
            <a:pPr marL="0" indent="0">
              <a:buNone/>
            </a:pPr>
            <a:r>
              <a:rPr lang="en-US" dirty="0"/>
              <a:t>Alternative: AWS Athena for serverless SQL queries directly on Amazon S3 or Snowflake (non-AWS).</a:t>
            </a:r>
          </a:p>
          <a:p>
            <a:pPr marL="0" indent="0">
              <a:buNone/>
            </a:pPr>
            <a:r>
              <a:rPr lang="en-US" dirty="0"/>
              <a:t>Business Intelligence - Amazon </a:t>
            </a:r>
            <a:r>
              <a:rPr lang="en-US" dirty="0" err="1"/>
              <a:t>QuickSight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Alternative: AWS Data Pipeline for more complex ETL or Tableau for advanced visualizations (non-AWS).</a:t>
            </a:r>
          </a:p>
          <a:p>
            <a:pPr marL="0" indent="0">
              <a:buNone/>
            </a:pPr>
            <a:r>
              <a:rPr lang="en-US" dirty="0"/>
              <a:t>Chatbot - AWS Lex</a:t>
            </a:r>
          </a:p>
          <a:p>
            <a:pPr marL="0" indent="0">
              <a:buNone/>
            </a:pPr>
            <a:r>
              <a:rPr lang="en-US" dirty="0"/>
              <a:t>Alternative: Amazon Polly and AWS Transcribe for a more customized, build-it-yourself voice/chatbot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4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772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Cloud Computing (MIS 6363.003) Project Presentation</vt:lpstr>
      <vt:lpstr>PowerPoint Presentation</vt:lpstr>
      <vt:lpstr>PowerPoint Presentation</vt:lpstr>
      <vt:lpstr>PowerPoint Presentation</vt:lpstr>
      <vt:lpstr>Components of AWS Architecture</vt:lpstr>
      <vt:lpstr>Components of AWS Architecture</vt:lpstr>
      <vt:lpstr>Alternatives for the chosen components</vt:lpstr>
      <vt:lpstr>Alternatives for the chosen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Kallapur</dc:creator>
  <cp:lastModifiedBy>Veluru, Akhil</cp:lastModifiedBy>
  <cp:revision>3</cp:revision>
  <dcterms:created xsi:type="dcterms:W3CDTF">2022-11-13T06:36:35Z</dcterms:created>
  <dcterms:modified xsi:type="dcterms:W3CDTF">2023-09-12T20:18:12Z</dcterms:modified>
</cp:coreProperties>
</file>