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</p:sldMasterIdLst>
  <p:notesMasterIdLst>
    <p:notesMasterId r:id="rId11"/>
  </p:notesMasterIdLst>
  <p:sldIdLst>
    <p:sldId id="263" r:id="rId3"/>
    <p:sldId id="270" r:id="rId4"/>
    <p:sldId id="264" r:id="rId5"/>
    <p:sldId id="265" r:id="rId6"/>
    <p:sldId id="266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9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286">
          <p15:clr>
            <a:srgbClr val="A4A3A4"/>
          </p15:clr>
        </p15:guide>
        <p15:guide id="4" pos="3385">
          <p15:clr>
            <a:srgbClr val="A4A3A4"/>
          </p15:clr>
        </p15:guide>
        <p15:guide id="5" pos="4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9"/>
    <p:restoredTop sz="77860"/>
  </p:normalViewPr>
  <p:slideViewPr>
    <p:cSldViewPr snapToGrid="0" snapToObjects="1">
      <p:cViewPr varScale="1">
        <p:scale>
          <a:sx n="109" d="100"/>
          <a:sy n="109" d="100"/>
        </p:scale>
        <p:origin x="2264" y="192"/>
      </p:cViewPr>
      <p:guideLst>
        <p:guide orient="horz" pos="3889"/>
        <p:guide orient="horz" pos="1008"/>
        <p:guide orient="horz" pos="286"/>
        <p:guide pos="3385"/>
        <p:guide pos="4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CF64E-E946-C44D-8832-36BFD0A8114D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C8AD0-564E-F54D-A44A-CC78FEB64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7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active_programming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Pre-built output widgets for displaying plots, tables, and printed output of R objects.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reactive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programming model that eliminates messy event handling code, so you can focus on the code that really matters.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Outputs change instantly as users modify inputs, without requiring a reload of the browser.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Shiny user interfaces can be built entirely using R, or can be written directly in HTML, CSS, and JavaScript for more flexibility.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C8AD0-564E-F54D-A44A-CC78FEB640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98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are almost same as your homework code, except here we need reactive({}) function which create </a:t>
            </a:r>
          </a:p>
          <a:p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expressions that can read reactive values and call other reactive expressions.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C8AD0-564E-F54D-A44A-CC78FEB640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2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#to get your account info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#use the info given by R when you create the account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#push it to your webpage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C8AD0-564E-F54D-A44A-CC78FEB640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94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H="1">
            <a:off x="688976" y="1147097"/>
            <a:ext cx="7767637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88974" y="122904"/>
            <a:ext cx="7767639" cy="85212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688975" y="1460902"/>
            <a:ext cx="7767638" cy="4618714"/>
          </a:xfrm>
          <a:prstGeom prst="rect">
            <a:avLst/>
          </a:prstGeom>
        </p:spPr>
        <p:txBody>
          <a:bodyPr lIns="0" tIns="0" rIns="0" bIns="0"/>
          <a:lstStyle>
            <a:lvl1pPr marL="0">
              <a:defRPr b="1"/>
            </a:lvl1pPr>
            <a:lvl2pPr marL="0">
              <a:defRPr/>
            </a:lvl2pPr>
            <a:lvl3pPr marL="0">
              <a:defRPr/>
            </a:lvl3pPr>
            <a:lvl4pPr marL="341313" indent="-168275">
              <a:defRPr/>
            </a:lvl4pPr>
            <a:lvl5pPr marL="574675" indent="-233363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252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8975" y="1948665"/>
            <a:ext cx="7767638" cy="1096963"/>
          </a:xfrm>
          <a:prstGeom prst="rect">
            <a:avLst/>
          </a:prstGeom>
        </p:spPr>
        <p:txBody>
          <a:bodyPr vert="horz" lIns="0" tIns="0" rIns="91440" bIns="0"/>
          <a:lstStyle>
            <a:lvl1pPr>
              <a:lnSpc>
                <a:spcPts val="3600"/>
              </a:lnSpc>
              <a:defRPr sz="3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Presentation Title Comes Here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88975" y="3087349"/>
            <a:ext cx="7767638" cy="3440536"/>
          </a:xfrm>
          <a:prstGeom prst="rect">
            <a:avLst/>
          </a:prstGeom>
        </p:spPr>
        <p:txBody>
          <a:bodyPr vert="horz" lIns="0" tIns="0" rIns="91440" bIns="0"/>
          <a:lstStyle>
            <a:lvl1pPr>
              <a:lnSpc>
                <a:spcPts val="3200"/>
              </a:lnSpc>
              <a:defRPr sz="24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65051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ogo and USF tex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382" y="6337848"/>
            <a:ext cx="1600227" cy="35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7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24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3200"/>
        </a:lnSpc>
        <a:spcBef>
          <a:spcPts val="0"/>
        </a:spcBef>
        <a:buFontTx/>
        <a:buNone/>
        <a:defRPr sz="22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457200" rtl="0" eaLnBrk="1" latinLnBrk="0" hangingPunct="1">
        <a:lnSpc>
          <a:spcPts val="3200"/>
        </a:lnSpc>
        <a:spcBef>
          <a:spcPts val="0"/>
        </a:spcBef>
        <a:buFontTx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" indent="-171450" algn="l" defTabSz="457200" rtl="0" eaLnBrk="1" latinLnBrk="0" hangingPunct="1">
        <a:lnSpc>
          <a:spcPts val="3200"/>
        </a:lnSpc>
        <a:spcBef>
          <a:spcPts val="0"/>
        </a:spcBef>
        <a:buClr>
          <a:schemeClr val="tx2"/>
        </a:buClr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344488" indent="-173038" algn="l" defTabSz="457200" rtl="0" eaLnBrk="1" latinLnBrk="0" hangingPunct="1">
        <a:lnSpc>
          <a:spcPts val="3200"/>
        </a:lnSpc>
        <a:spcBef>
          <a:spcPts val="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515938" indent="-171450" algn="l" defTabSz="457200" rtl="0" eaLnBrk="1" latinLnBrk="0" hangingPunct="1">
        <a:lnSpc>
          <a:spcPts val="3200"/>
        </a:lnSpc>
        <a:spcBef>
          <a:spcPts val="0"/>
        </a:spcBef>
        <a:buFont typeface="Lucida Grande"/>
        <a:buChar char="-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>
            <a:off x="688976" y="1371600"/>
            <a:ext cx="7767637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USF symbol v2 white.png"/>
          <p:cNvPicPr>
            <a:picLocks noChangeAspect="1"/>
          </p:cNvPicPr>
          <p:nvPr userDrawn="1"/>
        </p:nvPicPr>
        <p:blipFill rotWithShape="1">
          <a:blip r:embed="rId3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93" b="14187"/>
          <a:stretch/>
        </p:blipFill>
        <p:spPr>
          <a:xfrm>
            <a:off x="4575466" y="2289175"/>
            <a:ext cx="4568533" cy="4568825"/>
          </a:xfrm>
          <a:prstGeom prst="rect">
            <a:avLst/>
          </a:prstGeom>
        </p:spPr>
      </p:pic>
      <p:pic>
        <p:nvPicPr>
          <p:cNvPr id="2" name="Picture 1" descr="logo and change the world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2" y="454025"/>
            <a:ext cx="409433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1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457200" rtl="0" eaLnBrk="1" latinLnBrk="0" hangingPunct="1">
        <a:lnSpc>
          <a:spcPts val="3600"/>
        </a:lnSpc>
        <a:spcBef>
          <a:spcPct val="0"/>
        </a:spcBef>
        <a:buNone/>
        <a:defRPr sz="3000" b="1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3200"/>
        </a:lnSpc>
        <a:spcBef>
          <a:spcPts val="0"/>
        </a:spcBef>
        <a:buFontTx/>
        <a:buNone/>
        <a:defRPr sz="22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457200" rtl="0" eaLnBrk="1" latinLnBrk="0" hangingPunct="1">
        <a:lnSpc>
          <a:spcPts val="3200"/>
        </a:lnSpc>
        <a:spcBef>
          <a:spcPts val="0"/>
        </a:spcBef>
        <a:buFontTx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" indent="-171450" algn="l" defTabSz="457200" rtl="0" eaLnBrk="1" latinLnBrk="0" hangingPunct="1">
        <a:lnSpc>
          <a:spcPts val="3200"/>
        </a:lnSpc>
        <a:spcBef>
          <a:spcPts val="0"/>
        </a:spcBef>
        <a:buClr>
          <a:schemeClr val="tx2"/>
        </a:buClr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344488" indent="-173038" algn="l" defTabSz="457200" rtl="0" eaLnBrk="1" latinLnBrk="0" hangingPunct="1">
        <a:lnSpc>
          <a:spcPts val="3200"/>
        </a:lnSpc>
        <a:spcBef>
          <a:spcPts val="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515938" indent="-171450" algn="l" defTabSz="457200" rtl="0" eaLnBrk="1" latinLnBrk="0" hangingPunct="1">
        <a:lnSpc>
          <a:spcPts val="3200"/>
        </a:lnSpc>
        <a:spcBef>
          <a:spcPts val="0"/>
        </a:spcBef>
        <a:buFont typeface="Lucida Grande"/>
        <a:buChar char="-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github:tqi2tqi2/Shinnyapp4Biz-Com-FinalPr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uke-qi.shinyapps.io/shinyapp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A Simple Shiny App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for Simple Linear Regression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Tian (Luke) Qi</a:t>
            </a:r>
          </a:p>
          <a:p>
            <a:pPr algn="ctr"/>
            <a:r>
              <a:rPr lang="en-US" dirty="0"/>
              <a:t>10/01/2018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73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AE68-8AFA-0F40-94CB-1950ECE0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61D15-A5B0-194A-A079-8FB4FA187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R Shinny?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Why use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build R Shinny App?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launch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What is R Shiny?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0202" y="1232898"/>
            <a:ext cx="2783689" cy="4931596"/>
          </a:xfrm>
        </p:spPr>
        <p:txBody>
          <a:bodyPr/>
          <a:lstStyle/>
          <a:p>
            <a:pPr lvl="2" indent="0">
              <a:buNone/>
            </a:pPr>
            <a:endParaRPr lang="en-US" dirty="0"/>
          </a:p>
          <a:p>
            <a:pPr lvl="2"/>
            <a:r>
              <a:rPr lang="en-US" dirty="0"/>
              <a:t> An R package</a:t>
            </a:r>
          </a:p>
          <a:p>
            <a:pPr lvl="2"/>
            <a:endParaRPr lang="en-US" dirty="0"/>
          </a:p>
          <a:p>
            <a:pPr lvl="2" indent="0">
              <a:buNone/>
            </a:pPr>
            <a:endParaRPr lang="en-US" dirty="0"/>
          </a:p>
          <a:p>
            <a:pPr lvl="2"/>
            <a:r>
              <a:rPr lang="en-US" dirty="0"/>
              <a:t> Provides an elegant</a:t>
            </a:r>
          </a:p>
          <a:p>
            <a:pPr lvl="2" indent="0">
              <a:buNone/>
            </a:pPr>
            <a:r>
              <a:rPr lang="en-US" dirty="0"/>
              <a:t>and powerful</a:t>
            </a:r>
          </a:p>
          <a:p>
            <a:pPr lvl="2" indent="0">
              <a:buNone/>
            </a:pPr>
            <a:r>
              <a:rPr lang="en-US" dirty="0"/>
              <a:t>framework for building interactive Web application using the R language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A server side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7A705-74B6-794E-91BC-74C8B1525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891" y="1232898"/>
            <a:ext cx="5490823" cy="44849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21B38C-D0A8-D540-9117-88DFEC80AAC9}"/>
              </a:ext>
            </a:extLst>
          </p:cNvPr>
          <p:cNvSpPr/>
          <p:nvPr/>
        </p:nvSpPr>
        <p:spPr>
          <a:xfrm>
            <a:off x="688974" y="222442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library(shiny) </a:t>
            </a:r>
          </a:p>
        </p:txBody>
      </p:sp>
    </p:spTree>
    <p:extLst>
      <p:ext uri="{BB962C8B-B14F-4D97-AF65-F5344CB8AC3E}">
        <p14:creationId xmlns:p14="http://schemas.microsoft.com/office/powerpoint/2010/main" val="426196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6387-6172-E14B-967A-AEB58801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Why R Shiny?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E21F9-39F9-F94F-AAEA-804FE740E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14" y="2207838"/>
            <a:ext cx="4258164" cy="32549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7BA2C2-4C85-1748-BA0E-34A6E154B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793" y="2207838"/>
            <a:ext cx="4300414" cy="32549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AB5D5A-BE80-964B-B9E7-59C01CB54279}"/>
              </a:ext>
            </a:extLst>
          </p:cNvPr>
          <p:cNvSpPr txBox="1"/>
          <p:nvPr/>
        </p:nvSpPr>
        <p:spPr>
          <a:xfrm>
            <a:off x="688974" y="1406769"/>
            <a:ext cx="7507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Which one do you prefer?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14807D-7311-2A42-A090-2FE79631AB5D}"/>
              </a:ext>
            </a:extLst>
          </p:cNvPr>
          <p:cNvSpPr txBox="1"/>
          <p:nvPr/>
        </p:nvSpPr>
        <p:spPr>
          <a:xfrm>
            <a:off x="302114" y="6330461"/>
            <a:ext cx="7645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Reference: https://</a:t>
            </a:r>
            <a:r>
              <a:rPr lang="en-US" sz="1200" dirty="0" err="1"/>
              <a:t>techcrunch.com</a:t>
            </a:r>
            <a:r>
              <a:rPr lang="en-US" sz="1200" dirty="0"/>
              <a:t>/2016/05/10/please-</a:t>
            </a:r>
            <a:r>
              <a:rPr lang="en-US" sz="1200" dirty="0" err="1"/>
              <a:t>dont</a:t>
            </a:r>
            <a:r>
              <a:rPr lang="en-US" sz="1200" dirty="0"/>
              <a:t>-learn-to-code/</a:t>
            </a:r>
          </a:p>
        </p:txBody>
      </p:sp>
    </p:spTree>
    <p:extLst>
      <p:ext uri="{BB962C8B-B14F-4D97-AF65-F5344CB8AC3E}">
        <p14:creationId xmlns:p14="http://schemas.microsoft.com/office/powerpoint/2010/main" val="125015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CA67-2F65-C64B-AE9F-12564E9B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How to build your Shiny App</a:t>
            </a:r>
            <a:br>
              <a:rPr lang="en-US" sz="2800" dirty="0"/>
            </a:br>
            <a:r>
              <a:rPr lang="en-US" altLang="zh-Hans" dirty="0"/>
              <a:t>an example of linear regression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2B366-4358-BE4D-B178-CA5F98A8D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8955" y="1109210"/>
            <a:ext cx="4198755" cy="4618714"/>
          </a:xfrm>
        </p:spPr>
        <p:txBody>
          <a:bodyPr/>
          <a:lstStyle/>
          <a:p>
            <a:pPr algn="ctr"/>
            <a:r>
              <a:rPr lang="en-US" dirty="0" err="1"/>
              <a:t>ui.py</a:t>
            </a:r>
            <a:endParaRPr lang="en-US" dirty="0"/>
          </a:p>
          <a:p>
            <a:r>
              <a:rPr lang="en-US" sz="1200" dirty="0" err="1">
                <a:solidFill>
                  <a:schemeClr val="tx1"/>
                </a:solidFill>
              </a:rPr>
              <a:t>shinyUI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fluidPage</a:t>
            </a:r>
            <a:r>
              <a:rPr lang="en-US" sz="1200" dirty="0">
                <a:solidFill>
                  <a:schemeClr val="tx1"/>
                </a:solidFill>
              </a:rPr>
              <a:t>=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</a:t>
            </a:r>
            <a:r>
              <a:rPr lang="en-US" sz="1200" dirty="0" err="1">
                <a:solidFill>
                  <a:schemeClr val="tx1"/>
                </a:solidFill>
              </a:rPr>
              <a:t>titlePanel</a:t>
            </a:r>
            <a:r>
              <a:rPr lang="en-US" sz="1200" dirty="0">
                <a:solidFill>
                  <a:schemeClr val="tx1"/>
                </a:solidFill>
              </a:rPr>
              <a:t>(title = "Simple Linear Regression "),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</a:t>
            </a:r>
            <a:r>
              <a:rPr lang="en-US" sz="1200" dirty="0" err="1">
                <a:solidFill>
                  <a:schemeClr val="tx1"/>
                </a:solidFill>
              </a:rPr>
              <a:t>sidebarLayout</a:t>
            </a:r>
            <a:r>
              <a:rPr lang="en-US" sz="1200" dirty="0">
                <a:solidFill>
                  <a:schemeClr val="tx1"/>
                </a:solidFill>
              </a:rPr>
              <a:t>( </a:t>
            </a:r>
            <a:r>
              <a:rPr lang="en-US" sz="1200" dirty="0" err="1">
                <a:solidFill>
                  <a:schemeClr val="tx1"/>
                </a:solidFill>
              </a:rPr>
              <a:t>sidebarPanel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h1("Prediction"), p("Input the value "),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rgbClr val="FF0000"/>
                </a:solidFill>
              </a:rPr>
              <a:t>numericInput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inputId</a:t>
            </a:r>
            <a:r>
              <a:rPr lang="en-US" sz="1200" dirty="0">
                <a:solidFill>
                  <a:schemeClr val="tx1"/>
                </a:solidFill>
              </a:rPr>
              <a:t> = "</a:t>
            </a:r>
            <a:r>
              <a:rPr lang="en-US" sz="1200" dirty="0">
                <a:solidFill>
                  <a:srgbClr val="FF0000"/>
                </a:solidFill>
              </a:rPr>
              <a:t>mileage</a:t>
            </a:r>
            <a:r>
              <a:rPr lang="en-US" sz="1200" dirty="0">
                <a:solidFill>
                  <a:schemeClr val="tx1"/>
                </a:solidFill>
              </a:rPr>
              <a:t>", label = "Mileage", value=20000,min = 200, max = 50000, step = 50),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rgbClr val="FF0000"/>
                </a:solidFill>
              </a:rPr>
              <a:t>selectInput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inputId</a:t>
            </a:r>
            <a:r>
              <a:rPr lang="en-US" sz="1200" dirty="0">
                <a:solidFill>
                  <a:schemeClr val="tx1"/>
                </a:solidFill>
              </a:rPr>
              <a:t> = "</a:t>
            </a:r>
            <a:r>
              <a:rPr lang="en-US" sz="1200" dirty="0">
                <a:solidFill>
                  <a:srgbClr val="FF0000"/>
                </a:solidFill>
              </a:rPr>
              <a:t>type</a:t>
            </a:r>
            <a:r>
              <a:rPr lang="en-US" sz="1200" dirty="0">
                <a:solidFill>
                  <a:schemeClr val="tx1"/>
                </a:solidFill>
              </a:rPr>
              <a:t>", label = "Type",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choices = list("</a:t>
            </a:r>
            <a:r>
              <a:rPr lang="en-US" sz="1200" dirty="0" err="1">
                <a:solidFill>
                  <a:schemeClr val="tx1"/>
                </a:solidFill>
              </a:rPr>
              <a:t>Convertible","Wagon","Sedan</a:t>
            </a:r>
            <a:r>
              <a:rPr lang="en-US" sz="1200" dirty="0">
                <a:solidFill>
                  <a:schemeClr val="tx1"/>
                </a:solidFill>
              </a:rPr>
              <a:t>”..")),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mainPanel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h4("Linear regression model Prediction"),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rgbClr val="FF0000"/>
                </a:solidFill>
              </a:rPr>
              <a:t>textOutput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outputId</a:t>
            </a:r>
            <a:r>
              <a:rPr lang="en-US" sz="1200" dirty="0">
                <a:solidFill>
                  <a:schemeClr val="tx1"/>
                </a:solidFill>
              </a:rPr>
              <a:t> = "</a:t>
            </a:r>
            <a:r>
              <a:rPr lang="en-US" sz="1200" dirty="0">
                <a:solidFill>
                  <a:srgbClr val="FF0000"/>
                </a:solidFill>
              </a:rPr>
              <a:t>Prediction</a:t>
            </a:r>
            <a:r>
              <a:rPr lang="en-US" sz="1200" dirty="0">
                <a:solidFill>
                  <a:schemeClr val="tx1"/>
                </a:solidFill>
              </a:rPr>
              <a:t>")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5B0A9A2-C764-D441-9411-D43900E77834}"/>
              </a:ext>
            </a:extLst>
          </p:cNvPr>
          <p:cNvSpPr txBox="1">
            <a:spLocks/>
          </p:cNvSpPr>
          <p:nvPr/>
        </p:nvSpPr>
        <p:spPr>
          <a:xfrm>
            <a:off x="4737710" y="1109210"/>
            <a:ext cx="4171827" cy="461871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b="1" kern="1200">
                <a:solidFill>
                  <a:srgbClr val="00543C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-171450" algn="l" defTabSz="457200" rtl="0" eaLnBrk="1" latinLnBrk="0" hangingPunct="1">
              <a:lnSpc>
                <a:spcPts val="32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1313" indent="-168275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4675" indent="-233363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server.py</a:t>
            </a:r>
            <a:endParaRPr lang="en-US" dirty="0"/>
          </a:p>
          <a:p>
            <a:r>
              <a:rPr lang="en-US" sz="1200" dirty="0" err="1">
                <a:solidFill>
                  <a:schemeClr val="tx1"/>
                </a:solidFill>
              </a:rPr>
              <a:t>shinyServer</a:t>
            </a:r>
            <a:r>
              <a:rPr lang="en-US" sz="1200" dirty="0">
                <a:solidFill>
                  <a:schemeClr val="tx1"/>
                </a:solidFill>
              </a:rPr>
              <a:t>( function(</a:t>
            </a:r>
            <a:r>
              <a:rPr lang="en-US" sz="1200" dirty="0">
                <a:solidFill>
                  <a:srgbClr val="FF0000"/>
                </a:solidFill>
              </a:rPr>
              <a:t>input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>
                <a:solidFill>
                  <a:srgbClr val="FF0000"/>
                </a:solidFill>
              </a:rPr>
              <a:t>output</a:t>
            </a:r>
            <a:r>
              <a:rPr lang="en-US" sz="1200" dirty="0">
                <a:solidFill>
                  <a:schemeClr val="tx1"/>
                </a:solidFill>
              </a:rPr>
              <a:t>)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kelly</a:t>
            </a:r>
            <a:r>
              <a:rPr lang="en-US" sz="1200" dirty="0">
                <a:solidFill>
                  <a:schemeClr val="tx1"/>
                </a:solidFill>
              </a:rPr>
              <a:t> &lt;- </a:t>
            </a:r>
            <a:r>
              <a:rPr lang="en-US" sz="1200" dirty="0" err="1">
                <a:solidFill>
                  <a:schemeClr val="tx1"/>
                </a:solidFill>
              </a:rPr>
              <a:t>read_csv</a:t>
            </a:r>
            <a:r>
              <a:rPr lang="en-US" sz="1200" dirty="0">
                <a:solidFill>
                  <a:schemeClr val="tx1"/>
                </a:solidFill>
              </a:rPr>
              <a:t>("</a:t>
            </a:r>
            <a:r>
              <a:rPr lang="en-US" sz="1200" dirty="0" err="1">
                <a:solidFill>
                  <a:schemeClr val="tx1"/>
                </a:solidFill>
              </a:rPr>
              <a:t>KelleyBlueBookData.csv</a:t>
            </a:r>
            <a:r>
              <a:rPr lang="en-US" sz="1200" dirty="0">
                <a:solidFill>
                  <a:schemeClr val="tx1"/>
                </a:solidFill>
              </a:rPr>
              <a:t>")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lm1 &lt;- reactive({lm(Price ~ </a:t>
            </a:r>
            <a:r>
              <a:rPr lang="en-US" sz="1200" dirty="0" err="1">
                <a:solidFill>
                  <a:schemeClr val="tx1"/>
                </a:solidFill>
              </a:rPr>
              <a:t>Mileage+Type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kelly</a:t>
            </a:r>
            <a:r>
              <a:rPr lang="en-US" sz="1200" dirty="0">
                <a:solidFill>
                  <a:schemeClr val="tx1"/>
                </a:solidFill>
              </a:rPr>
              <a:t>)})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Mileage&lt;-reactive({</a:t>
            </a:r>
            <a:r>
              <a:rPr lang="en-US" sz="1200" dirty="0" err="1">
                <a:solidFill>
                  <a:srgbClr val="FF0000"/>
                </a:solidFill>
              </a:rPr>
              <a:t>input$mileage</a:t>
            </a:r>
            <a:r>
              <a:rPr lang="en-US" sz="1200" dirty="0">
                <a:solidFill>
                  <a:schemeClr val="tx1"/>
                </a:solidFill>
              </a:rPr>
              <a:t>})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Type&lt;-reactive({</a:t>
            </a:r>
            <a:r>
              <a:rPr lang="en-US" sz="1200" dirty="0" err="1">
                <a:solidFill>
                  <a:srgbClr val="FF0000"/>
                </a:solidFill>
              </a:rPr>
              <a:t>input$type</a:t>
            </a:r>
            <a:r>
              <a:rPr lang="en-US" sz="1200" dirty="0">
                <a:solidFill>
                  <a:schemeClr val="tx1"/>
                </a:solidFill>
              </a:rPr>
              <a:t>})</a:t>
            </a:r>
          </a:p>
          <a:p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newdata</a:t>
            </a:r>
            <a:r>
              <a:rPr lang="en-US" sz="1200" dirty="0">
                <a:solidFill>
                  <a:schemeClr val="tx1"/>
                </a:solidFill>
              </a:rPr>
              <a:t> &lt;-reactive({</a:t>
            </a:r>
            <a:r>
              <a:rPr lang="en-US" sz="1200" dirty="0" err="1">
                <a:solidFill>
                  <a:schemeClr val="tx1"/>
                </a:solidFill>
              </a:rPr>
              <a:t>data.frame</a:t>
            </a:r>
            <a:r>
              <a:rPr lang="en-US" sz="1200" dirty="0">
                <a:solidFill>
                  <a:schemeClr val="tx1"/>
                </a:solidFill>
              </a:rPr>
              <a:t>(Mileage=Mileage(),Type=Type())})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#generate output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rgbClr val="FF0000"/>
                </a:solidFill>
              </a:rPr>
              <a:t>output$Prediction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&lt;- 	</a:t>
            </a:r>
            <a:r>
              <a:rPr lang="en-US" sz="1200" dirty="0" err="1">
                <a:solidFill>
                  <a:schemeClr val="tx1"/>
                </a:solidFill>
              </a:rPr>
              <a:t>renderText</a:t>
            </a:r>
            <a:r>
              <a:rPr lang="en-US" sz="1200" dirty="0">
                <a:solidFill>
                  <a:schemeClr val="tx1"/>
                </a:solidFill>
              </a:rPr>
              <a:t>({predict(lm1(),</a:t>
            </a:r>
            <a:r>
              <a:rPr lang="en-US" sz="1200" dirty="0" err="1">
                <a:solidFill>
                  <a:schemeClr val="tx1"/>
                </a:solidFill>
              </a:rPr>
              <a:t>newdata</a:t>
            </a:r>
            <a:r>
              <a:rPr lang="en-US" sz="1200" dirty="0">
                <a:solidFill>
                  <a:schemeClr val="tx1"/>
                </a:solidFill>
              </a:rPr>
              <a:t>())})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97BF24-DFB2-9F45-A0B2-7346616297DC}"/>
              </a:ext>
            </a:extLst>
          </p:cNvPr>
          <p:cNvSpPr txBox="1"/>
          <p:nvPr/>
        </p:nvSpPr>
        <p:spPr>
          <a:xfrm>
            <a:off x="293077" y="6178062"/>
            <a:ext cx="6822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full code:</a:t>
            </a:r>
            <a:r>
              <a:rPr lang="en-US" dirty="0">
                <a:solidFill>
                  <a:schemeClr val="bg1"/>
                </a:solidFill>
                <a:hlinkClick r:id="rId3"/>
              </a:rPr>
              <a:t>Github:tqi2tqi2/Shinnyapp4Biz-Com-FinalPre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Shiny App: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dirty="0" err="1">
                <a:solidFill>
                  <a:schemeClr val="bg1"/>
                </a:solidFill>
                <a:hlinkClick r:id="rId4"/>
              </a:rPr>
              <a:t>luke-qi.shinyapps.io</a:t>
            </a:r>
            <a:r>
              <a:rPr lang="en-US" dirty="0">
                <a:solidFill>
                  <a:schemeClr val="bg1"/>
                </a:solidFill>
                <a:hlinkClick r:id="rId4"/>
              </a:rPr>
              <a:t>/</a:t>
            </a:r>
            <a:r>
              <a:rPr lang="en-US" dirty="0" err="1">
                <a:solidFill>
                  <a:schemeClr val="bg1"/>
                </a:solidFill>
                <a:hlinkClick r:id="rId4"/>
              </a:rPr>
              <a:t>shinyapp</a:t>
            </a:r>
            <a:r>
              <a:rPr lang="en-US" dirty="0">
                <a:solidFill>
                  <a:schemeClr val="bg1"/>
                </a:solidFill>
                <a:hlinkClick r:id="rId4"/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9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C763-6AB3-FC41-B56E-DFA3CEAA6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How to launch it 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E68D9F8-44F9-CA41-9C20-422F62CB8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239" y="1243693"/>
            <a:ext cx="3759735" cy="4618714"/>
          </a:xfrm>
        </p:spPr>
        <p:txBody>
          <a:bodyPr/>
          <a:lstStyle/>
          <a:p>
            <a:r>
              <a:rPr lang="en-US" dirty="0"/>
              <a:t>On Local Machine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0" dirty="0">
                <a:solidFill>
                  <a:srgbClr val="FF0000"/>
                </a:solidFill>
              </a:rPr>
              <a:t>shiny::</a:t>
            </a:r>
            <a:r>
              <a:rPr lang="en-US" b="0" dirty="0" err="1">
                <a:solidFill>
                  <a:srgbClr val="FF0000"/>
                </a:solidFill>
              </a:rPr>
              <a:t>runApp</a:t>
            </a:r>
            <a:r>
              <a:rPr lang="en-US" b="0" dirty="0">
                <a:solidFill>
                  <a:srgbClr val="FF0000"/>
                </a:solidFill>
              </a:rPr>
              <a:t>()</a:t>
            </a:r>
          </a:p>
          <a:p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F28FF07-611A-884B-B756-1B2F4E141151}"/>
              </a:ext>
            </a:extLst>
          </p:cNvPr>
          <p:cNvSpPr txBox="1">
            <a:spLocks/>
          </p:cNvSpPr>
          <p:nvPr/>
        </p:nvSpPr>
        <p:spPr>
          <a:xfrm>
            <a:off x="4572793" y="1243433"/>
            <a:ext cx="4427369" cy="461871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b="1" kern="1200">
                <a:solidFill>
                  <a:srgbClr val="00543C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-171450" algn="l" defTabSz="457200" rtl="0" eaLnBrk="1" latinLnBrk="0" hangingPunct="1">
              <a:lnSpc>
                <a:spcPts val="32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1313" indent="-168275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4675" indent="-233363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Publish to Web</a:t>
            </a:r>
          </a:p>
          <a:p>
            <a:pPr marL="457200" lvl="2" indent="-457200">
              <a:buFont typeface="+mj-lt"/>
              <a:buAutoNum type="arabicPeriod"/>
            </a:pPr>
            <a:r>
              <a:rPr lang="en-US" dirty="0"/>
              <a:t>Create a new account at R Studio</a:t>
            </a:r>
          </a:p>
          <a:p>
            <a:pPr marL="457200" lvl="2" indent="-457200">
              <a:buFont typeface="+mj-lt"/>
              <a:buAutoNum type="arabicPeriod"/>
            </a:pPr>
            <a:r>
              <a:rPr lang="en-US" dirty="0"/>
              <a:t>Package: </a:t>
            </a:r>
            <a:r>
              <a:rPr lang="en-US" b="1" dirty="0" err="1"/>
              <a:t>rsconnect</a:t>
            </a:r>
            <a:endParaRPr lang="en-US" dirty="0"/>
          </a:p>
          <a:p>
            <a:pPr lvl="2" indent="0">
              <a:buNone/>
            </a:pPr>
            <a:r>
              <a:rPr lang="en-US" dirty="0" err="1">
                <a:solidFill>
                  <a:srgbClr val="FF0000"/>
                </a:solidFill>
              </a:rPr>
              <a:t>rsconnect</a:t>
            </a:r>
            <a:r>
              <a:rPr lang="en-US" dirty="0">
                <a:solidFill>
                  <a:srgbClr val="FF0000"/>
                </a:solidFill>
              </a:rPr>
              <a:t>::</a:t>
            </a:r>
            <a:r>
              <a:rPr lang="en-US" dirty="0" err="1">
                <a:solidFill>
                  <a:srgbClr val="FF0000"/>
                </a:solidFill>
              </a:rPr>
              <a:t>setAccountInfo</a:t>
            </a:r>
            <a:r>
              <a:rPr lang="en-US" dirty="0">
                <a:solidFill>
                  <a:srgbClr val="FF0000"/>
                </a:solidFill>
              </a:rPr>
              <a:t>()</a:t>
            </a:r>
            <a:endParaRPr lang="en-US" dirty="0"/>
          </a:p>
          <a:p>
            <a:pPr lvl="2" indent="0">
              <a:buNone/>
            </a:pPr>
            <a:r>
              <a:rPr lang="en-US" dirty="0" err="1">
                <a:solidFill>
                  <a:srgbClr val="FF0000"/>
                </a:solidFill>
              </a:rPr>
              <a:t>rsconnect</a:t>
            </a:r>
            <a:r>
              <a:rPr lang="en-US" dirty="0">
                <a:solidFill>
                  <a:srgbClr val="FF0000"/>
                </a:solidFill>
              </a:rPr>
              <a:t>::</a:t>
            </a:r>
            <a:r>
              <a:rPr lang="en-US" dirty="0" err="1">
                <a:solidFill>
                  <a:srgbClr val="FF0000"/>
                </a:solidFill>
              </a:rPr>
              <a:t>deployApp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marL="457200" lvl="2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3471AC-79B2-534B-A7B3-F21A4FB49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081" y="1994196"/>
            <a:ext cx="901843" cy="9018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B5F2EE3-024F-D54D-BBD6-047BF31A7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056" y="3271463"/>
            <a:ext cx="4102100" cy="1219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5AD1F08-796F-E84E-973D-A67594B53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793" y="3618059"/>
            <a:ext cx="4070465" cy="14169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624F134-52F1-004F-91FC-36DB930B84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793" y="5034987"/>
            <a:ext cx="4070465" cy="9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3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D6DC-3116-4543-9C76-16EE8A21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Summary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E5F5BC3-5456-B445-94BD-F3EF05D1E6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8975" y="1460902"/>
            <a:ext cx="7767638" cy="4618714"/>
          </a:xfrm>
        </p:spPr>
        <p:txBody>
          <a:bodyPr/>
          <a:lstStyle/>
          <a:p>
            <a:pPr lvl="2"/>
            <a:r>
              <a:rPr lang="en-US" dirty="0"/>
              <a:t>An package can be installed easily</a:t>
            </a:r>
          </a:p>
          <a:p>
            <a:pPr lvl="2" indent="0">
              <a:buNone/>
            </a:pPr>
            <a:endParaRPr lang="en-US" dirty="0"/>
          </a:p>
          <a:p>
            <a:pPr lvl="2"/>
            <a:r>
              <a:rPr lang="en-US" dirty="0"/>
              <a:t>Any R script or visualization can be made interactive </a:t>
            </a:r>
          </a:p>
          <a:p>
            <a:pPr lvl="2" indent="0">
              <a:buNone/>
            </a:pPr>
            <a:r>
              <a:rPr lang="en-US" dirty="0"/>
              <a:t>  using shinny</a:t>
            </a:r>
          </a:p>
          <a:p>
            <a:pPr lvl="2" indent="0">
              <a:buNone/>
            </a:pPr>
            <a:endParaRPr lang="en-US" dirty="0"/>
          </a:p>
          <a:p>
            <a:pPr lvl="2"/>
            <a:r>
              <a:rPr lang="en-US" dirty="0"/>
              <a:t>Shiny apps can be hosted online and be shared with the   </a:t>
            </a:r>
          </a:p>
          <a:p>
            <a:pPr lvl="2" indent="0">
              <a:buNone/>
            </a:pPr>
            <a:r>
              <a:rPr lang="en-US" dirty="0"/>
              <a:t>  word easily</a:t>
            </a:r>
          </a:p>
          <a:p>
            <a:pPr lvl="2" indent="0">
              <a:buNone/>
            </a:pPr>
            <a:endParaRPr lang="en-US" dirty="0"/>
          </a:p>
          <a:p>
            <a:pPr lvl="2"/>
            <a:r>
              <a:rPr lang="en-US" dirty="0"/>
              <a:t>There is no need to learn HTML or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8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F2387-D4E7-004A-914A-EC25DEFC2D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9626" y="2555631"/>
            <a:ext cx="7657855" cy="3247292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sz="4800" b="0" dirty="0">
                <a:solidFill>
                  <a:srgbClr val="FF0000"/>
                </a:solidFill>
                <a:latin typeface="Georgia" panose="02040502050405020303" pitchFamily="18" charset="0"/>
              </a:rPr>
              <a:t>Thank you!</a:t>
            </a:r>
            <a:endParaRPr lang="en-US" sz="480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algn="ctr"/>
            <a:endParaRPr lang="en-US" sz="480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algn="ctr"/>
            <a:endParaRPr lang="en-US" sz="480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algn="ctr"/>
            <a:endParaRPr lang="en-US" sz="480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algn="ctr"/>
            <a:endParaRPr lang="en-US" sz="480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algn="ctr"/>
            <a:endParaRPr lang="en-US" sz="480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Georgia" panose="02040502050405020303" pitchFamily="18" charset="0"/>
              </a:rPr>
              <a:t>Reference: https://</a:t>
            </a:r>
            <a:r>
              <a:rPr lang="en-US" sz="1200" dirty="0" err="1">
                <a:solidFill>
                  <a:schemeClr val="tx1"/>
                </a:solidFill>
                <a:latin typeface="Georgia" panose="02040502050405020303" pitchFamily="18" charset="0"/>
              </a:rPr>
              <a:t>www.linkedin.com</a:t>
            </a:r>
            <a:r>
              <a:rPr lang="en-US" sz="1200" dirty="0">
                <a:solidFill>
                  <a:schemeClr val="tx1"/>
                </a:solidFill>
                <a:latin typeface="Georgia" panose="02040502050405020303" pitchFamily="18" charset="0"/>
              </a:rPr>
              <a:t>/learning/creating-interactive-presentations-with-shiny-and-r/why-use-shiny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F91417-3E83-8E4F-A2F4-C65FDEEA5251}"/>
              </a:ext>
            </a:extLst>
          </p:cNvPr>
          <p:cNvSpPr txBox="1"/>
          <p:nvPr/>
        </p:nvSpPr>
        <p:spPr>
          <a:xfrm>
            <a:off x="586154" y="926123"/>
            <a:ext cx="792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4844"/>
      </p:ext>
    </p:extLst>
  </p:cSld>
  <p:clrMapOvr>
    <a:masterClrMapping/>
  </p:clrMapOvr>
</p:sld>
</file>

<file path=ppt/theme/theme1.xml><?xml version="1.0" encoding="utf-8"?>
<a:theme xmlns:a="http://schemas.openxmlformats.org/drawingml/2006/main" name="USF master 1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USF titles and dividers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472</Words>
  <Application>Microsoft Macintosh PowerPoint</Application>
  <PresentationFormat>On-screen Show (4:3)</PresentationFormat>
  <Paragraphs>103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黑体</vt:lpstr>
      <vt:lpstr>Arial</vt:lpstr>
      <vt:lpstr>Calibri</vt:lpstr>
      <vt:lpstr>Georgia</vt:lpstr>
      <vt:lpstr>Lucida Grande</vt:lpstr>
      <vt:lpstr>USF master 1</vt:lpstr>
      <vt:lpstr>USF titles and dividers</vt:lpstr>
      <vt:lpstr>PowerPoint Presentation</vt:lpstr>
      <vt:lpstr>Agenda</vt:lpstr>
      <vt:lpstr>What is R Shiny?</vt:lpstr>
      <vt:lpstr>Why R Shiny?</vt:lpstr>
      <vt:lpstr>How to build your Shiny App an example of linear regression</vt:lpstr>
      <vt:lpstr>How to launch it 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Barney Greinke</dc:creator>
  <cp:lastModifiedBy>tian</cp:lastModifiedBy>
  <cp:revision>116</cp:revision>
  <dcterms:created xsi:type="dcterms:W3CDTF">2011-03-20T05:14:53Z</dcterms:created>
  <dcterms:modified xsi:type="dcterms:W3CDTF">2018-10-01T10:10:46Z</dcterms:modified>
</cp:coreProperties>
</file>