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88F57F5-6AD4-468E-B068-604256E92B82}">
  <a:tblStyle styleId="{988F57F5-6AD4-468E-B068-604256E92B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5915C32-43D7-4C09-BDCE-F29253E3FEF9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1" name="Google Shape;121;p9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865b63fc0_1_1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865b63fc0_1_13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865b63fc0_1_13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865b63fc0_1_52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865b63fc0_1_52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3865b63fc0_1_52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865b63fc0_1_25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865b63fc0_1_25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865b63fc0_1_25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865b63fc0_1_39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865b63fc0_1_39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865b63fc0_1_39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prune the  tree - number of terminal nodes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Prune back the tree to avoid overfitting the data.</a:t>
            </a:r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poor &lt; 5%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62: at least should be classified as fair</a:t>
            </a:r>
            <a:endParaRPr/>
          </a:p>
        </p:txBody>
      </p:sp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mean decrease accuracy &amp; gini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variables having slightly different rankings across both metrics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compare with prop.odds - drop alcohol - why got different prediction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2" name="Google Shape;192;p17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8d2e9abb4_0_28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8d2e9abb4_0_28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38d2e9abb4_0_28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86d3e8efb_0_7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86d3e8efb_0_7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86d3e8efb_0_7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8db1eec82_0_34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8db1eec82_0_3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38db1eec82_0_3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8db1eec82_0_11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8db1eec82_0_11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(kernel: radial, gamma=0.09)</a:t>
            </a:r>
            <a:endParaRPr/>
          </a:p>
        </p:txBody>
      </p:sp>
      <p:sp>
        <p:nvSpPr>
          <p:cNvPr id="222" name="Google Shape;222;g38db1eec82_0_11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8db1eec82_0_4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8db1eec82_0_4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38db1eec82_0_4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682d6c97d_0_5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682d6c97d_0_5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unbalanced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data fair 太多，倾向于predict fair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组分的不好，换一个分组方式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实际情况就是fair的酒，poor和good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提高quality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没有抓到 key factors - 下一步找决定性的因子（一个一个fit）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data unbalance </a:t>
            </a:r>
            <a:endParaRPr/>
          </a:p>
        </p:txBody>
      </p:sp>
      <p:sp>
        <p:nvSpPr>
          <p:cNvPr id="238" name="Google Shape;238;g3682d6c97d_0_5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86d3e8efb_0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86d3e8efb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by fitting the </a:t>
            </a:r>
            <a:r>
              <a:rPr lang="en-US"/>
              <a:t>model</a:t>
            </a:r>
            <a:r>
              <a:rPr lang="en-US"/>
              <a:t> with each variables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after we capture the main features, we might be able to provide some suggestions to improve the wine quality</a:t>
            </a:r>
            <a:endParaRPr/>
          </a:p>
        </p:txBody>
      </p:sp>
      <p:sp>
        <p:nvSpPr>
          <p:cNvPr id="245" name="Google Shape;245;g386d3e8efb_0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9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8d2bcdea9_0_3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8d2bcdea9_0_36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38d2bcdea9_0_36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8d2e9abb4_0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8d2e9abb4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sd we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and we also can see the density plot shows that ….</a:t>
            </a:r>
            <a:endParaRPr/>
          </a:p>
        </p:txBody>
      </p:sp>
      <p:sp>
        <p:nvSpPr>
          <p:cNvPr id="74" name="Google Shape;74;g38d2e9abb4_0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8715c9f0b_0_8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8715c9f0b_0_86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we didn’t expect much variance within each variable </a:t>
            </a:r>
            <a:endParaRPr/>
          </a:p>
        </p:txBody>
      </p:sp>
      <p:sp>
        <p:nvSpPr>
          <p:cNvPr id="81" name="Google Shape;81;g38715c9f0b_0_86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8715c9f0b_0_11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8715c9f0b_0_11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before fitting the model, we want to check if there’s any variables that are highly correlated with each other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pay attention to  the highly correlated predictors in our model</a:t>
            </a:r>
            <a:endParaRPr/>
          </a:p>
        </p:txBody>
      </p:sp>
      <p:sp>
        <p:nvSpPr>
          <p:cNvPr id="88" name="Google Shape;88;g38715c9f0b_0_11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8715c9f0b_0_98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8715c9f0b_0_98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38715c9f0b_0_98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8d2bcdea9_0_55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8d2bcdea9_0_55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70% vs. 30%</a:t>
            </a:r>
            <a:endParaRPr/>
          </a:p>
        </p:txBody>
      </p:sp>
      <p:sp>
        <p:nvSpPr>
          <p:cNvPr id="109" name="Google Shape;109;g38d2bcdea9_0_55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db1eec82_0_2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8db1eec82_0_26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38db1eec82_0_26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ofM-3_TM"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943600"/>
            <a:ext cx="9145588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A0019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7A0019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381000" y="152400"/>
            <a:ext cx="8382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 rot="5400000">
            <a:off x="2171700" y="-419100"/>
            <a:ext cx="4800600" cy="8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A001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7A0019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 rot="5400000">
            <a:off x="4781550" y="2038350"/>
            <a:ext cx="54102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 rot="5400000">
            <a:off x="819150" y="171450"/>
            <a:ext cx="54102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A001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7A0019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81000" y="152400"/>
            <a:ext cx="8382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381000" y="1371600"/>
            <a:ext cx="8382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A001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7A0019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A0019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81000" y="152400"/>
            <a:ext cx="8382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685800" y="1752600"/>
            <a:ext cx="38100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A0019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A0019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A0019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A0019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A0019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A0019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A0019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A0019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648200" y="1752600"/>
            <a:ext cx="38100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A0019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A0019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A0019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A0019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A0019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A0019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A0019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A0019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A0019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A0019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A001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A001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A0019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A0019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A001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A001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81000" y="152400"/>
            <a:ext cx="8382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A0019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A0019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A001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A0019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A0019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A0019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A0019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A0019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A0019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A0019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A0019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7A0019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A0019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A0019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A0019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A0019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A0019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A0019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A0019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A0019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A0019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A0019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A0019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ofM-3_TM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256338"/>
            <a:ext cx="6021388" cy="60166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381000" y="152400"/>
            <a:ext cx="8382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381000" y="1371600"/>
            <a:ext cx="8382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A001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7A0019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0019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UofM-3_TM"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124200" y="6256338"/>
            <a:ext cx="6021388" cy="6016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1"/>
          <p:cNvCxnSpPr/>
          <p:nvPr/>
        </p:nvCxnSpPr>
        <p:spPr>
          <a:xfrm>
            <a:off x="381000" y="914400"/>
            <a:ext cx="8382000" cy="1588"/>
          </a:xfrm>
          <a:prstGeom prst="straightConnector1">
            <a:avLst/>
          </a:prstGeom>
          <a:noFill/>
          <a:ln cap="sq" cmpd="sng" w="57150">
            <a:solidFill>
              <a:srgbClr val="A4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-647700" y="1219200"/>
            <a:ext cx="10287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4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Effects on</a:t>
            </a:r>
            <a:endParaRPr b="0" i="0" sz="40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4000">
                <a:solidFill>
                  <a:srgbClr val="C00000"/>
                </a:solidFill>
              </a:rPr>
              <a:t>Quality of White Wine</a:t>
            </a:r>
            <a:endParaRPr b="0" i="0" sz="40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295400" y="3124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Baowen Dong, Tian Qi</a:t>
            </a:r>
            <a:r>
              <a:rPr lang="en-US" sz="3200"/>
              <a:t>, </a:t>
            </a:r>
            <a:r>
              <a:rPr lang="en-US" sz="3200"/>
              <a:t>Sabrina Li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32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Lan Liu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A0019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4/25/18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A0019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81000" y="152400"/>
            <a:ext cx="8382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Proportional Odds Model</a:t>
            </a:r>
            <a:endParaRPr b="0" i="0" sz="3000" u="none" cap="none" strike="noStrike">
              <a:solidFill>
                <a:srgbClr val="7A001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195425" y="6375950"/>
            <a:ext cx="38088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1C232"/>
                </a:solidFill>
              </a:rPr>
              <a:t>polr() in MASS package, step() for AIC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463200" y="1007300"/>
            <a:ext cx="8512800" cy="48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b="1" lang="en-US"/>
              <a:t>Model Building</a:t>
            </a:r>
            <a:endParaRPr b="1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response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Wine Quality (poor      fair      good)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predictors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fixed.acidity, volatile.acidity, citric.acid,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residual.sugar, chlorides, free.sulfur.dioxide,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total.sulfur.dioxide, density, ph, sulphates, alcohol.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predictors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b="1" lang="en-US"/>
              <a:t>Model Selection by AIC criterion</a:t>
            </a:r>
            <a:endParaRPr b="1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final model: “alcohol” and “chlorides” are dropped.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    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     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cxnSp>
        <p:nvCxnSpPr>
          <p:cNvPr id="126" name="Google Shape;126;p22"/>
          <p:cNvCxnSpPr/>
          <p:nvPr/>
        </p:nvCxnSpPr>
        <p:spPr>
          <a:xfrm>
            <a:off x="4589125" y="1801875"/>
            <a:ext cx="29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2"/>
          <p:cNvCxnSpPr/>
          <p:nvPr/>
        </p:nvCxnSpPr>
        <p:spPr>
          <a:xfrm>
            <a:off x="5530500" y="1801875"/>
            <a:ext cx="29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81000" y="81675"/>
            <a:ext cx="83820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Proportional Odds Model’s Prediction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463200" y="983800"/>
            <a:ext cx="34473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b="1" lang="en-US"/>
              <a:t>Confusion Matrix</a:t>
            </a:r>
            <a:endParaRPr b="1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aphicFrame>
        <p:nvGraphicFramePr>
          <p:cNvPr id="135" name="Google Shape;135;p23"/>
          <p:cNvGraphicFramePr/>
          <p:nvPr/>
        </p:nvGraphicFramePr>
        <p:xfrm>
          <a:off x="692600" y="16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{35915C32-43D7-4C09-BDCE-F29253E3FEF9}</a:tableStyleId>
              </a:tblPr>
              <a:tblGrid>
                <a:gridCol w="1726250"/>
                <a:gridCol w="1301225"/>
                <a:gridCol w="1401000"/>
                <a:gridCol w="1436250"/>
                <a:gridCol w="1436250"/>
              </a:tblGrid>
              <a:tr h="529925">
                <a:tc gridSpan="2" rowSpan="2"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Confusion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Matrix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Predicted Class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635625">
                <a:tc gridSpan="2" vMerge="1"/>
                <a:tc hMerge="1"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good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fair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poor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175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good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85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227</a:t>
                      </a:r>
                      <a:endParaRPr sz="24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99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fair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1029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2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poor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</a:t>
                      </a:r>
                      <a:endParaRPr sz="24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6" name="Google Shape;136;p23"/>
          <p:cNvSpPr txBox="1"/>
          <p:nvPr/>
        </p:nvSpPr>
        <p:spPr>
          <a:xfrm>
            <a:off x="739800" y="4896900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03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misclassification rate: 24%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81000" y="152400"/>
            <a:ext cx="83820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Multinomial Logistic Regression Model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875" y="1033375"/>
            <a:ext cx="7600676" cy="448004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434500" y="5448825"/>
            <a:ext cx="81732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Besides </a:t>
            </a:r>
            <a:r>
              <a:rPr lang="en-US" sz="2400">
                <a:solidFill>
                  <a:schemeClr val="dk1"/>
                </a:solidFill>
              </a:rPr>
              <a:t>“alcohol” and “chlorides”,  </a:t>
            </a:r>
            <a:r>
              <a:rPr lang="en-US" sz="2400">
                <a:solidFill>
                  <a:srgbClr val="FF0000"/>
                </a:solidFill>
              </a:rPr>
              <a:t>free.SO</a:t>
            </a:r>
            <a:r>
              <a:rPr lang="en-US" sz="1200">
                <a:solidFill>
                  <a:srgbClr val="FF0000"/>
                </a:solidFill>
              </a:rPr>
              <a:t>2</a:t>
            </a:r>
            <a:r>
              <a:rPr lang="en-US" sz="2400">
                <a:solidFill>
                  <a:schemeClr val="dk1"/>
                </a:solidFill>
              </a:rPr>
              <a:t> is not significant either.</a:t>
            </a:r>
            <a:endParaRPr/>
          </a:p>
        </p:txBody>
      </p:sp>
      <p:sp>
        <p:nvSpPr>
          <p:cNvPr id="145" name="Google Shape;145;p24"/>
          <p:cNvSpPr txBox="1"/>
          <p:nvPr/>
        </p:nvSpPr>
        <p:spPr>
          <a:xfrm>
            <a:off x="195425" y="6375950"/>
            <a:ext cx="298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1C232"/>
                </a:solidFill>
              </a:rPr>
              <a:t>Feature Selection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517800" y="1319000"/>
            <a:ext cx="7663800" cy="867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A4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81000" y="152400"/>
            <a:ext cx="83820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Multinomial Model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463200" y="983800"/>
            <a:ext cx="34473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b="1" lang="en-US"/>
              <a:t>Confusion Matrix</a:t>
            </a:r>
            <a:endParaRPr b="1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aphicFrame>
        <p:nvGraphicFramePr>
          <p:cNvPr id="154" name="Google Shape;154;p25"/>
          <p:cNvGraphicFramePr/>
          <p:nvPr/>
        </p:nvGraphicFramePr>
        <p:xfrm>
          <a:off x="692600" y="16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{35915C32-43D7-4C09-BDCE-F29253E3FEF9}</a:tableStyleId>
              </a:tblPr>
              <a:tblGrid>
                <a:gridCol w="1726250"/>
                <a:gridCol w="1301225"/>
                <a:gridCol w="1401000"/>
                <a:gridCol w="1763850"/>
                <a:gridCol w="1108650"/>
              </a:tblGrid>
              <a:tr h="529925">
                <a:tc gridSpan="2" rowSpan="2"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Confusion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Matrix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Predicted Class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635625">
                <a:tc gridSpan="2" vMerge="1"/>
                <a:tc hMerge="1"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good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fair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poor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175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good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90(85)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222(227)</a:t>
                      </a:r>
                      <a:endParaRPr sz="24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99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fair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73(65)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1020(1029)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3(2)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2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poor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1(0)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58(59)</a:t>
                      </a:r>
                      <a:endParaRPr sz="24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5" name="Google Shape;155;p25"/>
          <p:cNvSpPr txBox="1"/>
          <p:nvPr/>
        </p:nvSpPr>
        <p:spPr>
          <a:xfrm>
            <a:off x="739800" y="4896900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03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misclassification rate: 24.28%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195425" y="6375950"/>
            <a:ext cx="298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1C232"/>
                </a:solidFill>
              </a:rPr>
              <a:t>Prediction &amp; </a:t>
            </a:r>
            <a:r>
              <a:rPr lang="en-US">
                <a:solidFill>
                  <a:srgbClr val="F1C232"/>
                </a:solidFill>
              </a:rPr>
              <a:t>Problem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927075" y="5533500"/>
            <a:ext cx="6489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</a:t>
            </a:r>
            <a:r>
              <a:rPr lang="en-US"/>
              <a:t>number in () is the prediction of proportional odds model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81000" y="152400"/>
            <a:ext cx="83820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KNN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463200" y="983800"/>
            <a:ext cx="63477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b="1" lang="en-US"/>
              <a:t>Confusion Matrix (with k=1)</a:t>
            </a:r>
            <a:endParaRPr b="1"/>
          </a:p>
        </p:txBody>
      </p:sp>
      <p:graphicFrame>
        <p:nvGraphicFramePr>
          <p:cNvPr id="165" name="Google Shape;165;p26"/>
          <p:cNvGraphicFramePr/>
          <p:nvPr/>
        </p:nvGraphicFramePr>
        <p:xfrm>
          <a:off x="692600" y="16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{35915C32-43D7-4C09-BDCE-F29253E3FEF9}</a:tableStyleId>
              </a:tblPr>
              <a:tblGrid>
                <a:gridCol w="1726250"/>
                <a:gridCol w="1301225"/>
                <a:gridCol w="1353450"/>
                <a:gridCol w="1590775"/>
                <a:gridCol w="1329275"/>
              </a:tblGrid>
              <a:tr h="529925">
                <a:tc gridSpan="2" rowSpan="2"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Confusion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Matrix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Predicted Class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635625">
                <a:tc gridSpan="2" vMerge="1"/>
                <a:tc hMerge="1"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good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fair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poor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175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good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174(85)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134(227)</a:t>
                      </a:r>
                      <a:endParaRPr sz="24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4(0)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99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fair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99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188(65)</a:t>
                      </a:r>
                      <a:endParaRPr sz="2400">
                        <a:solidFill>
                          <a:srgbClr val="FF99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891(1029)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17(2)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2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poor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9(0)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41(59)</a:t>
                      </a:r>
                      <a:endParaRPr sz="24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12(3)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6" name="Google Shape;166;p26"/>
          <p:cNvSpPr txBox="1"/>
          <p:nvPr/>
        </p:nvSpPr>
        <p:spPr>
          <a:xfrm>
            <a:off x="739800" y="4896900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03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misclassification rate: 26.73%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195425" y="6375950"/>
            <a:ext cx="298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1C232"/>
                </a:solidFill>
              </a:rPr>
              <a:t>Prediction &amp; Problem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943000" y="5531375"/>
            <a:ext cx="6489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*number in () is the prediction of proportional odds model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81000" y="152400"/>
            <a:ext cx="8382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C</a:t>
            </a:r>
            <a:r>
              <a:rPr lang="en-US"/>
              <a:t>lassification Tree</a:t>
            </a:r>
            <a:endParaRPr b="0" i="0" sz="3000" u="none" cap="none" strike="noStrike">
              <a:solidFill>
                <a:srgbClr val="7A001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81000" y="1371600"/>
            <a:ext cx="8382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After CV</a:t>
            </a:r>
            <a:endParaRPr sz="14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A0019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2925"/>
            <a:ext cx="4469574" cy="472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9450" y="1028700"/>
            <a:ext cx="3953550" cy="49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/>
          <p:nvPr/>
        </p:nvSpPr>
        <p:spPr>
          <a:xfrm>
            <a:off x="6221850" y="5665500"/>
            <a:ext cx="26418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   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After CV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(tree size=4)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536050" y="5710675"/>
            <a:ext cx="40023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  			Before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CV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		         (tree size=5)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195425" y="6375950"/>
            <a:ext cx="298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1C232"/>
                </a:solidFill>
              </a:rPr>
              <a:t>Visualization &amp; Problem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81000" y="152400"/>
            <a:ext cx="8382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Classification Tree</a:t>
            </a:r>
            <a:endParaRPr b="0" i="0" sz="3000" u="none" cap="none" strike="noStrike">
              <a:solidFill>
                <a:srgbClr val="7A001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195425" y="6375950"/>
            <a:ext cx="298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1C232"/>
                </a:solidFill>
              </a:rPr>
              <a:t>Prediction Result &amp; Problem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463200" y="983800"/>
            <a:ext cx="34473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b="1" lang="en-US"/>
              <a:t>Confusion Matrix</a:t>
            </a:r>
            <a:endParaRPr b="1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aphicFrame>
        <p:nvGraphicFramePr>
          <p:cNvPr id="187" name="Google Shape;187;p28"/>
          <p:cNvGraphicFramePr/>
          <p:nvPr/>
        </p:nvGraphicFramePr>
        <p:xfrm>
          <a:off x="692600" y="16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{35915C32-43D7-4C09-BDCE-F29253E3FEF9}</a:tableStyleId>
              </a:tblPr>
              <a:tblGrid>
                <a:gridCol w="1726250"/>
                <a:gridCol w="1301225"/>
                <a:gridCol w="1498450"/>
                <a:gridCol w="1776025"/>
                <a:gridCol w="1157375"/>
              </a:tblGrid>
              <a:tr h="529925">
                <a:tc gridSpan="2" rowSpan="2"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Confusion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Matrix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Predicted Class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635625">
                <a:tc gridSpan="2" vMerge="1"/>
                <a:tc hMerge="1"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good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fair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poor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175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good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251</a:t>
                      </a: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(101)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61</a:t>
                      </a: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(211)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0(0)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5299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fair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</a:t>
                      </a: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(72)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1064(1024)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(0)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5992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poor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</a:t>
                      </a:r>
                      <a:r>
                        <a:rPr lang="en-US" sz="2400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(0)</a:t>
                      </a:r>
                      <a:endParaRPr sz="2400">
                        <a:solidFill>
                          <a:srgbClr val="CC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(0)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0(0)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</a:tbl>
          </a:graphicData>
        </a:graphic>
      </p:graphicFrame>
      <p:sp>
        <p:nvSpPr>
          <p:cNvPr id="188" name="Google Shape;188;p28"/>
          <p:cNvSpPr txBox="1"/>
          <p:nvPr/>
        </p:nvSpPr>
        <p:spPr>
          <a:xfrm>
            <a:off x="739800" y="4896900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03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misclassification rate: 23.46%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927075" y="5685900"/>
            <a:ext cx="6489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*number in () is the prediction before pruning the tree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81000" y="152400"/>
            <a:ext cx="8382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Random Forest</a:t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381000" y="1371600"/>
            <a:ext cx="8382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A0019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195425" y="6375950"/>
            <a:ext cx="298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1C232"/>
                </a:solidFill>
              </a:rPr>
              <a:t>Variable Importance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75" y="1189075"/>
            <a:ext cx="8184174" cy="498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381000" y="152400"/>
            <a:ext cx="83820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 Forest</a:t>
            </a:r>
            <a:endParaRPr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463200" y="983800"/>
            <a:ext cx="8443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b="1" lang="en-US"/>
              <a:t>Confusion Matrix </a:t>
            </a:r>
            <a:r>
              <a:rPr lang="en-US"/>
              <a:t>(before &amp; after tuning parameter)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aphicFrame>
        <p:nvGraphicFramePr>
          <p:cNvPr id="205" name="Google Shape;205;p30"/>
          <p:cNvGraphicFramePr/>
          <p:nvPr/>
        </p:nvGraphicFramePr>
        <p:xfrm>
          <a:off x="692600" y="16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{35915C32-43D7-4C09-BDCE-F29253E3FEF9}</a:tableStyleId>
              </a:tblPr>
              <a:tblGrid>
                <a:gridCol w="1726250"/>
                <a:gridCol w="1301225"/>
                <a:gridCol w="1498450"/>
                <a:gridCol w="1776025"/>
                <a:gridCol w="1157375"/>
              </a:tblGrid>
              <a:tr h="529925">
                <a:tc gridSpan="2" rowSpan="2"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Confusion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Matrix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Predicted Class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635625">
                <a:tc gridSpan="2" vMerge="1"/>
                <a:tc hMerge="1"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good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fair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poor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175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good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194</a:t>
                      </a: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(193)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118</a:t>
                      </a: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(119)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0(0)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99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fair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</a:t>
                      </a: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(57)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1036</a:t>
                      </a: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(1037)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0(2)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2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poor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(1)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52</a:t>
                      </a: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(53)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(8)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</a:tbl>
          </a:graphicData>
        </a:graphic>
      </p:graphicFrame>
      <p:sp>
        <p:nvSpPr>
          <p:cNvPr id="206" name="Google Shape;206;p30"/>
          <p:cNvSpPr txBox="1"/>
          <p:nvPr/>
        </p:nvSpPr>
        <p:spPr>
          <a:xfrm>
            <a:off x="739800" y="4896900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03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misclassification rate: 15.7%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03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(OOB estimate of  error rate: 15.9%)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30"/>
          <p:cNvSpPr txBox="1"/>
          <p:nvPr/>
        </p:nvSpPr>
        <p:spPr>
          <a:xfrm>
            <a:off x="195425" y="6375950"/>
            <a:ext cx="298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1C232"/>
                </a:solidFill>
              </a:rPr>
              <a:t>Prediction Result 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208" name="Google Shape;208;p30"/>
          <p:cNvSpPr txBox="1"/>
          <p:nvPr/>
        </p:nvSpPr>
        <p:spPr>
          <a:xfrm>
            <a:off x="927075" y="5762100"/>
            <a:ext cx="6489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*number in () is the prediction before tuning parameter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381000" y="81675"/>
            <a:ext cx="83820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Proportional Odds Model’s Prediction</a:t>
            </a:r>
            <a:endParaRPr/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463200" y="983800"/>
            <a:ext cx="34473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b="1" lang="en-US"/>
              <a:t>Confusion Matrix</a:t>
            </a:r>
            <a:endParaRPr b="1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aphicFrame>
        <p:nvGraphicFramePr>
          <p:cNvPr id="216" name="Google Shape;216;p31"/>
          <p:cNvGraphicFramePr/>
          <p:nvPr/>
        </p:nvGraphicFramePr>
        <p:xfrm>
          <a:off x="692600" y="16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{35915C32-43D7-4C09-BDCE-F29253E3FEF9}</a:tableStyleId>
              </a:tblPr>
              <a:tblGrid>
                <a:gridCol w="1726250"/>
                <a:gridCol w="1301225"/>
                <a:gridCol w="1401000"/>
                <a:gridCol w="1436250"/>
                <a:gridCol w="1436250"/>
              </a:tblGrid>
              <a:tr h="529925">
                <a:tc gridSpan="2" rowSpan="2"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Confusion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Matrix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Predicted Class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635625">
                <a:tc gridSpan="2" vMerge="1"/>
                <a:tc hMerge="1"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good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fair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poor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175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good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85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227</a:t>
                      </a:r>
                      <a:endParaRPr sz="24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99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fair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1029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2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poor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59</a:t>
                      </a:r>
                      <a:endParaRPr sz="24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7" name="Google Shape;217;p31"/>
          <p:cNvSpPr txBox="1"/>
          <p:nvPr/>
        </p:nvSpPr>
        <p:spPr>
          <a:xfrm>
            <a:off x="739800" y="4896900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03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misclassification rate: 24%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195425" y="6375950"/>
            <a:ext cx="298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1C232"/>
                </a:solidFill>
              </a:rPr>
              <a:t>Compare with proportional odds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381000" y="152400"/>
            <a:ext cx="83820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Support Vector Machine</a:t>
            </a:r>
            <a:endParaRPr/>
          </a:p>
        </p:txBody>
      </p:sp>
      <p:sp>
        <p:nvSpPr>
          <p:cNvPr id="225" name="Google Shape;225;p32"/>
          <p:cNvSpPr txBox="1"/>
          <p:nvPr>
            <p:ph idx="1" type="body"/>
          </p:nvPr>
        </p:nvSpPr>
        <p:spPr>
          <a:xfrm>
            <a:off x="463200" y="983800"/>
            <a:ext cx="34473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b="1" lang="en-US"/>
              <a:t>Confusion Matrix</a:t>
            </a:r>
            <a:endParaRPr b="1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aphicFrame>
        <p:nvGraphicFramePr>
          <p:cNvPr id="226" name="Google Shape;226;p32"/>
          <p:cNvGraphicFramePr/>
          <p:nvPr/>
        </p:nvGraphicFramePr>
        <p:xfrm>
          <a:off x="692600" y="16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{35915C32-43D7-4C09-BDCE-F29253E3FEF9}</a:tableStyleId>
              </a:tblPr>
              <a:tblGrid>
                <a:gridCol w="1726250"/>
                <a:gridCol w="1301225"/>
                <a:gridCol w="1498450"/>
                <a:gridCol w="1776025"/>
                <a:gridCol w="1157375"/>
              </a:tblGrid>
              <a:tr h="529925">
                <a:tc gridSpan="2" rowSpan="2"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Confusion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Matrix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Predicted Class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635625">
                <a:tc gridSpan="2" vMerge="1"/>
                <a:tc hMerge="1"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good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fair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poor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175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good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183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129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99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fair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89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992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2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poor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</a:tbl>
          </a:graphicData>
        </a:graphic>
      </p:graphicFrame>
      <p:sp>
        <p:nvSpPr>
          <p:cNvPr id="227" name="Google Shape;227;p32"/>
          <p:cNvSpPr txBox="1"/>
          <p:nvPr/>
        </p:nvSpPr>
        <p:spPr>
          <a:xfrm>
            <a:off x="739800" y="4896900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03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misclassification rate: 18.8%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03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(kernel: radial, gamma=0.09)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32"/>
          <p:cNvSpPr txBox="1"/>
          <p:nvPr/>
        </p:nvSpPr>
        <p:spPr>
          <a:xfrm>
            <a:off x="195425" y="6375950"/>
            <a:ext cx="298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1C232"/>
                </a:solidFill>
              </a:rPr>
              <a:t>Prediction Result 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381000" y="152400"/>
            <a:ext cx="83820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graphicFrame>
        <p:nvGraphicFramePr>
          <p:cNvPr id="241" name="Google Shape;241;p34"/>
          <p:cNvGraphicFramePr/>
          <p:nvPr/>
        </p:nvGraphicFramePr>
        <p:xfrm>
          <a:off x="952500" y="137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{988F57F5-6AD4-468E-B068-604256E92B82}</a:tableStyleId>
              </a:tblPr>
              <a:tblGrid>
                <a:gridCol w="3619500"/>
                <a:gridCol w="3619500"/>
              </a:tblGrid>
              <a:tr h="737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b="1"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b="1"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716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Proportional Odds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76.0%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716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Multinomial Logistic Regression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75.7%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716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K-Nearest Neighbors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73.3%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716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84.2%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716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Support Vector Machine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1.2%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381000" y="152400"/>
            <a:ext cx="83820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Work</a:t>
            </a:r>
            <a:endParaRPr/>
          </a:p>
        </p:txBody>
      </p:sp>
      <p:sp>
        <p:nvSpPr>
          <p:cNvPr id="248" name="Google Shape;248;p35"/>
          <p:cNvSpPr txBox="1"/>
          <p:nvPr>
            <p:ph idx="1" type="body"/>
          </p:nvPr>
        </p:nvSpPr>
        <p:spPr>
          <a:xfrm>
            <a:off x="381000" y="1371600"/>
            <a:ext cx="8382000" cy="4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hoose different ways to separate the classes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Find out the k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ey factors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Improve the wine quality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48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i="0" sz="4800" u="none" cap="none" strike="noStrike">
              <a:solidFill>
                <a:srgbClr val="7A001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A0019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/>
              <a:t>&amp;A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81000" y="152400"/>
            <a:ext cx="83820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Exploration 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81000" y="1371600"/>
            <a:ext cx="8382000" cy="4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22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Wine Quality Data Set [UCI Machine Learning Repository]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Number of variable, observation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2200"/>
              <a:buFont typeface="Times New Roman"/>
              <a:buChar char="–"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N = 4898, p = 12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Research goal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22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classify wine quality based on properties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Mean, IQR &amp; SD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81000" y="152400"/>
            <a:ext cx="83820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Exploration</a:t>
            </a:r>
            <a:endParaRPr/>
          </a:p>
        </p:txBody>
      </p:sp>
      <p:graphicFrame>
        <p:nvGraphicFramePr>
          <p:cNvPr id="77" name="Google Shape;77;p16"/>
          <p:cNvGraphicFramePr/>
          <p:nvPr/>
        </p:nvGraphicFramePr>
        <p:xfrm>
          <a:off x="952500" y="133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{988F57F5-6AD4-468E-B068-604256E92B82}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Variable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Mean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IQR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fixed.acidity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6.85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0.84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volatile.acidity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citric.acid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residual.sugar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6.39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8.20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5.07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chlorides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0.01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free.sulfur.dioxide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35.31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23.00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17.01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total.sulfur.dioxide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138.36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59.00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42.50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density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0.99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pH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3.19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0.19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sulphates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0.49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alcohol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10.51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1.90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1.23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81000" y="152400"/>
            <a:ext cx="83820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Density Plot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550" y="999925"/>
            <a:ext cx="6077976" cy="517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81000" y="152400"/>
            <a:ext cx="83820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Correlation 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826" y="1034100"/>
            <a:ext cx="7287675" cy="521465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5720900" y="5785125"/>
            <a:ext cx="329700" cy="292200"/>
          </a:xfrm>
          <a:prstGeom prst="rect">
            <a:avLst/>
          </a:prstGeom>
          <a:noFill/>
          <a:ln cap="flat" cmpd="sng" w="19050">
            <a:solidFill>
              <a:srgbClr val="A4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5043025" y="2480525"/>
            <a:ext cx="329700" cy="333900"/>
          </a:xfrm>
          <a:prstGeom prst="rect">
            <a:avLst/>
          </a:prstGeom>
          <a:noFill/>
          <a:ln cap="flat" cmpd="sng" w="19050">
            <a:solidFill>
              <a:srgbClr val="A4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5080525" y="5125600"/>
            <a:ext cx="292200" cy="292200"/>
          </a:xfrm>
          <a:prstGeom prst="rect">
            <a:avLst/>
          </a:prstGeom>
          <a:noFill/>
          <a:ln cap="flat" cmpd="sng" w="19050">
            <a:solidFill>
              <a:srgbClr val="A4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1000" y="152400"/>
            <a:ext cx="83820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Preparation for Model Study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1000" y="1355225"/>
            <a:ext cx="8382000" cy="4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Separate the dataset into three classes based on wine quality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648" y="2031600"/>
            <a:ext cx="5880575" cy="40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1924675" y="4862700"/>
            <a:ext cx="10353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  </a:t>
            </a:r>
            <a:r>
              <a:rPr b="1" lang="en-US" sz="1200"/>
              <a:t>183 (3.7%)</a:t>
            </a:r>
            <a:endParaRPr b="1" sz="1200"/>
          </a:p>
        </p:txBody>
      </p:sp>
      <p:sp>
        <p:nvSpPr>
          <p:cNvPr id="104" name="Google Shape;104;p19"/>
          <p:cNvSpPr txBox="1"/>
          <p:nvPr/>
        </p:nvSpPr>
        <p:spPr>
          <a:xfrm>
            <a:off x="3327700" y="2031600"/>
            <a:ext cx="5553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3655</a:t>
            </a:r>
            <a:endParaRPr sz="1200"/>
          </a:p>
        </p:txBody>
      </p:sp>
      <p:sp>
        <p:nvSpPr>
          <p:cNvPr id="105" name="Google Shape;105;p19"/>
          <p:cNvSpPr txBox="1"/>
          <p:nvPr/>
        </p:nvSpPr>
        <p:spPr>
          <a:xfrm>
            <a:off x="4445675" y="4164875"/>
            <a:ext cx="5553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1060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81000" y="152400"/>
            <a:ext cx="83820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Preparation for Model Study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81000" y="1371600"/>
            <a:ext cx="8382000" cy="4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Separate the dataset into three classes based on wine quality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 the dataset into two parts - Training &amp; Testing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MN_TIAN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