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12192000" cy="6858000"/>
  <p:embeddedFontLst>
    <p:embeddedFont>
      <p:font typeface="Geo"/>
      <p:regular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77083D-CCE9-4A69-9683-AB816D9C03EB}">
  <a:tblStyle styleId="{B477083D-CCE9-4A69-9683-AB816D9C03EB}"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Geo-regular.fntdata"/><Relationship Id="rId14" Type="http://schemas.openxmlformats.org/officeDocument/2006/relationships/slide" Target="slides/slide8.xml"/><Relationship Id="rId16" Type="http://schemas.openxmlformats.org/officeDocument/2006/relationships/font" Target="fonts/Ge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3"/>
          <p:cNvSpPr txBox="1"/>
          <p:nvPr>
            <p:ph type="title"/>
          </p:nvPr>
        </p:nvSpPr>
        <p:spPr>
          <a:xfrm>
            <a:off x="368300" y="2735021"/>
            <a:ext cx="11455400" cy="1123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7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460044" y="1760981"/>
            <a:ext cx="11271910" cy="250507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4"/>
          <p:cNvSpPr txBox="1"/>
          <p:nvPr>
            <p:ph type="title"/>
          </p:nvPr>
        </p:nvSpPr>
        <p:spPr>
          <a:xfrm>
            <a:off x="368300" y="2735021"/>
            <a:ext cx="11455400" cy="1123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7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5"/>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6"/>
          <p:cNvSpPr txBox="1"/>
          <p:nvPr>
            <p:ph type="title"/>
          </p:nvPr>
        </p:nvSpPr>
        <p:spPr>
          <a:xfrm>
            <a:off x="368300" y="2735021"/>
            <a:ext cx="11455400" cy="1123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7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8300" y="2735021"/>
            <a:ext cx="11455400" cy="112331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72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60044" y="1760981"/>
            <a:ext cx="11271910" cy="250507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8.jpg"/><Relationship Id="rId5" Type="http://schemas.openxmlformats.org/officeDocument/2006/relationships/image" Target="../media/image6.jpg"/><Relationship Id="rId6" Type="http://schemas.openxmlformats.org/officeDocument/2006/relationships/image" Target="../media/image2.jpg"/><Relationship Id="rId7"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jp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pic>
        <p:nvPicPr>
          <p:cNvPr id="43" name="Google Shape;43;p7"/>
          <p:cNvPicPr preferRelativeResize="0"/>
          <p:nvPr/>
        </p:nvPicPr>
        <p:blipFill rotWithShape="1">
          <a:blip r:embed="rId3">
            <a:alphaModFix/>
          </a:blip>
          <a:srcRect b="0" l="0" r="0" t="0"/>
          <a:stretch/>
        </p:blipFill>
        <p:spPr>
          <a:xfrm>
            <a:off x="0" y="0"/>
            <a:ext cx="12192000" cy="68579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8"/>
          <p:cNvSpPr/>
          <p:nvPr/>
        </p:nvSpPr>
        <p:spPr>
          <a:xfrm>
            <a:off x="7385304" y="2505455"/>
            <a:ext cx="1445260" cy="1472565"/>
          </a:xfrm>
          <a:custGeom>
            <a:rect b="b" l="l" r="r" t="t"/>
            <a:pathLst>
              <a:path extrusionOk="0" h="1472564" w="1445259">
                <a:moveTo>
                  <a:pt x="1444752" y="0"/>
                </a:moveTo>
                <a:lnTo>
                  <a:pt x="0" y="0"/>
                </a:lnTo>
                <a:lnTo>
                  <a:pt x="0" y="1472184"/>
                </a:lnTo>
                <a:lnTo>
                  <a:pt x="1444752" y="1472184"/>
                </a:lnTo>
                <a:lnTo>
                  <a:pt x="1444752" y="0"/>
                </a:lnTo>
                <a:close/>
              </a:path>
            </a:pathLst>
          </a:custGeom>
          <a:solidFill>
            <a:srgbClr val="A0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9" name="Google Shape;49;p8"/>
          <p:cNvGrpSpPr/>
          <p:nvPr/>
        </p:nvGrpSpPr>
        <p:grpSpPr>
          <a:xfrm>
            <a:off x="755904" y="2404872"/>
            <a:ext cx="1539621" cy="1573149"/>
            <a:chOff x="755904" y="2404872"/>
            <a:chExt cx="1539621" cy="1573149"/>
          </a:xfrm>
        </p:grpSpPr>
        <p:sp>
          <p:nvSpPr>
            <p:cNvPr id="50" name="Google Shape;50;p8"/>
            <p:cNvSpPr/>
            <p:nvPr/>
          </p:nvSpPr>
          <p:spPr>
            <a:xfrm>
              <a:off x="853440" y="2505456"/>
              <a:ext cx="1442085" cy="1472565"/>
            </a:xfrm>
            <a:custGeom>
              <a:rect b="b" l="l" r="r" t="t"/>
              <a:pathLst>
                <a:path extrusionOk="0" h="1472564" w="1442085">
                  <a:moveTo>
                    <a:pt x="1441704" y="0"/>
                  </a:moveTo>
                  <a:lnTo>
                    <a:pt x="0" y="0"/>
                  </a:lnTo>
                  <a:lnTo>
                    <a:pt x="0" y="1472184"/>
                  </a:lnTo>
                  <a:lnTo>
                    <a:pt x="1441704" y="1472184"/>
                  </a:lnTo>
                  <a:lnTo>
                    <a:pt x="1441704" y="0"/>
                  </a:lnTo>
                  <a:close/>
                </a:path>
              </a:pathLst>
            </a:custGeom>
            <a:solidFill>
              <a:srgbClr val="A0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 name="Google Shape;51;p8"/>
            <p:cNvPicPr preferRelativeResize="0"/>
            <p:nvPr/>
          </p:nvPicPr>
          <p:blipFill rotWithShape="1">
            <a:blip r:embed="rId3">
              <a:alphaModFix/>
            </a:blip>
            <a:srcRect b="0" l="0" r="0" t="0"/>
            <a:stretch/>
          </p:blipFill>
          <p:spPr>
            <a:xfrm>
              <a:off x="755904" y="2404872"/>
              <a:ext cx="1435608" cy="1472183"/>
            </a:xfrm>
            <a:prstGeom prst="rect">
              <a:avLst/>
            </a:prstGeom>
            <a:noFill/>
            <a:ln>
              <a:noFill/>
            </a:ln>
          </p:spPr>
        </p:pic>
      </p:grpSp>
      <p:sp>
        <p:nvSpPr>
          <p:cNvPr id="52" name="Google Shape;52;p8"/>
          <p:cNvSpPr txBox="1"/>
          <p:nvPr>
            <p:ph type="title"/>
          </p:nvPr>
        </p:nvSpPr>
        <p:spPr>
          <a:xfrm>
            <a:off x="347075" y="57552"/>
            <a:ext cx="28632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000000"/>
                </a:solidFill>
              </a:rPr>
              <a:t>Team details</a:t>
            </a:r>
            <a:endParaRPr sz="3600"/>
          </a:p>
        </p:txBody>
      </p:sp>
      <p:sp>
        <p:nvSpPr>
          <p:cNvPr id="53" name="Google Shape;53;p8"/>
          <p:cNvSpPr/>
          <p:nvPr/>
        </p:nvSpPr>
        <p:spPr>
          <a:xfrm>
            <a:off x="11601831" y="6589966"/>
            <a:ext cx="47625" cy="73660"/>
          </a:xfrm>
          <a:custGeom>
            <a:rect b="b" l="l" r="r" t="t"/>
            <a:pathLst>
              <a:path extrusionOk="0" h="73659" w="47625">
                <a:moveTo>
                  <a:pt x="26543" y="0"/>
                </a:moveTo>
                <a:lnTo>
                  <a:pt x="16891" y="0"/>
                </a:lnTo>
                <a:lnTo>
                  <a:pt x="12065" y="1638"/>
                </a:lnTo>
                <a:lnTo>
                  <a:pt x="4445" y="8153"/>
                </a:lnTo>
                <a:lnTo>
                  <a:pt x="2032" y="12738"/>
                </a:lnTo>
                <a:lnTo>
                  <a:pt x="889" y="18669"/>
                </a:lnTo>
                <a:lnTo>
                  <a:pt x="9778" y="20243"/>
                </a:lnTo>
                <a:lnTo>
                  <a:pt x="10414" y="15913"/>
                </a:lnTo>
                <a:lnTo>
                  <a:pt x="11938" y="12674"/>
                </a:lnTo>
                <a:lnTo>
                  <a:pt x="16510" y="8356"/>
                </a:lnTo>
                <a:lnTo>
                  <a:pt x="19303" y="7277"/>
                </a:lnTo>
                <a:lnTo>
                  <a:pt x="26289" y="7277"/>
                </a:lnTo>
                <a:lnTo>
                  <a:pt x="29083" y="8331"/>
                </a:lnTo>
                <a:lnTo>
                  <a:pt x="33400" y="12598"/>
                </a:lnTo>
                <a:lnTo>
                  <a:pt x="34544" y="15278"/>
                </a:lnTo>
                <a:lnTo>
                  <a:pt x="34544" y="22606"/>
                </a:lnTo>
                <a:lnTo>
                  <a:pt x="33020" y="25641"/>
                </a:lnTo>
                <a:lnTo>
                  <a:pt x="27050" y="29565"/>
                </a:lnTo>
                <a:lnTo>
                  <a:pt x="23622" y="30556"/>
                </a:lnTo>
                <a:lnTo>
                  <a:pt x="18415" y="30454"/>
                </a:lnTo>
                <a:lnTo>
                  <a:pt x="17525" y="38214"/>
                </a:lnTo>
                <a:lnTo>
                  <a:pt x="19939" y="37553"/>
                </a:lnTo>
                <a:lnTo>
                  <a:pt x="22098" y="37236"/>
                </a:lnTo>
                <a:lnTo>
                  <a:pt x="27813" y="37236"/>
                </a:lnTo>
                <a:lnTo>
                  <a:pt x="31115" y="38544"/>
                </a:lnTo>
                <a:lnTo>
                  <a:pt x="36449" y="43815"/>
                </a:lnTo>
                <a:lnTo>
                  <a:pt x="37846" y="47167"/>
                </a:lnTo>
                <a:lnTo>
                  <a:pt x="37846" y="55486"/>
                </a:lnTo>
                <a:lnTo>
                  <a:pt x="36322" y="59055"/>
                </a:lnTo>
                <a:lnTo>
                  <a:pt x="30607" y="64820"/>
                </a:lnTo>
                <a:lnTo>
                  <a:pt x="27177" y="66255"/>
                </a:lnTo>
                <a:lnTo>
                  <a:pt x="19430" y="66255"/>
                </a:lnTo>
                <a:lnTo>
                  <a:pt x="16510" y="65151"/>
                </a:lnTo>
                <a:lnTo>
                  <a:pt x="11557" y="60731"/>
                </a:lnTo>
                <a:lnTo>
                  <a:pt x="9905" y="57124"/>
                </a:lnTo>
                <a:lnTo>
                  <a:pt x="8890" y="52108"/>
                </a:lnTo>
                <a:lnTo>
                  <a:pt x="0" y="53289"/>
                </a:lnTo>
                <a:lnTo>
                  <a:pt x="635" y="59283"/>
                </a:lnTo>
                <a:lnTo>
                  <a:pt x="3048" y="64160"/>
                </a:lnTo>
                <a:lnTo>
                  <a:pt x="11302" y="71691"/>
                </a:lnTo>
                <a:lnTo>
                  <a:pt x="16637" y="73571"/>
                </a:lnTo>
                <a:lnTo>
                  <a:pt x="29972" y="73571"/>
                </a:lnTo>
                <a:lnTo>
                  <a:pt x="35687" y="71386"/>
                </a:lnTo>
                <a:lnTo>
                  <a:pt x="44830" y="62649"/>
                </a:lnTo>
                <a:lnTo>
                  <a:pt x="47244" y="57315"/>
                </a:lnTo>
                <a:lnTo>
                  <a:pt x="47244" y="46380"/>
                </a:lnTo>
                <a:lnTo>
                  <a:pt x="45974" y="42506"/>
                </a:lnTo>
                <a:lnTo>
                  <a:pt x="41275" y="36322"/>
                </a:lnTo>
                <a:lnTo>
                  <a:pt x="37973" y="34290"/>
                </a:lnTo>
                <a:lnTo>
                  <a:pt x="33782" y="33299"/>
                </a:lnTo>
                <a:lnTo>
                  <a:pt x="36957" y="31800"/>
                </a:lnTo>
                <a:lnTo>
                  <a:pt x="39497" y="29768"/>
                </a:lnTo>
                <a:lnTo>
                  <a:pt x="42799" y="24663"/>
                </a:lnTo>
                <a:lnTo>
                  <a:pt x="43688" y="21831"/>
                </a:lnTo>
                <a:lnTo>
                  <a:pt x="43688" y="15443"/>
                </a:lnTo>
                <a:lnTo>
                  <a:pt x="42799" y="12344"/>
                </a:lnTo>
                <a:lnTo>
                  <a:pt x="39243" y="6515"/>
                </a:lnTo>
                <a:lnTo>
                  <a:pt x="36702" y="4216"/>
                </a:lnTo>
                <a:lnTo>
                  <a:pt x="30099" y="850"/>
                </a:lnTo>
                <a:lnTo>
                  <a:pt x="26543" y="0"/>
                </a:lnTo>
                <a:close/>
              </a:path>
            </a:pathLst>
          </a:custGeom>
          <a:solidFill>
            <a:srgbClr val="000000">
              <a:alpha val="3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54" name="Google Shape;54;p8"/>
          <p:cNvGraphicFramePr/>
          <p:nvPr/>
        </p:nvGraphicFramePr>
        <p:xfrm>
          <a:off x="449376" y="1176343"/>
          <a:ext cx="3000000" cy="3000000"/>
        </p:xfrm>
        <a:graphic>
          <a:graphicData uri="http://schemas.openxmlformats.org/drawingml/2006/table">
            <a:tbl>
              <a:tblPr bandRow="1" firstRow="1">
                <a:noFill/>
                <a:tableStyleId>{B477083D-CCE9-4A69-9683-AB816D9C03EB}</a:tableStyleId>
              </a:tblPr>
              <a:tblGrid>
                <a:gridCol w="4382125"/>
                <a:gridCol w="1251575"/>
                <a:gridCol w="5983600"/>
              </a:tblGrid>
              <a:tr h="378450">
                <a:tc>
                  <a:txBody>
                    <a:bodyPr/>
                    <a:lstStyle/>
                    <a:p>
                      <a:pPr indent="0" lvl="0" marL="91440" marR="0" rtl="0" algn="l">
                        <a:lnSpc>
                          <a:spcPct val="100000"/>
                        </a:lnSpc>
                        <a:spcBef>
                          <a:spcPts val="0"/>
                        </a:spcBef>
                        <a:spcAft>
                          <a:spcPts val="0"/>
                        </a:spcAft>
                        <a:buNone/>
                      </a:pPr>
                      <a:r>
                        <a:rPr b="1" lang="en-US" sz="1400" u="none" cap="none" strike="noStrike">
                          <a:solidFill>
                            <a:srgbClr val="A000FF"/>
                          </a:solidFill>
                          <a:latin typeface="Arial"/>
                          <a:ea typeface="Arial"/>
                          <a:cs typeface="Arial"/>
                          <a:sym typeface="Arial"/>
                        </a:rPr>
                        <a:t>TEAM NAME: 20981A4960</a:t>
                      </a:r>
                      <a:endParaRPr sz="1400" u="none" cap="none" strike="noStrike">
                        <a:latin typeface="Arial"/>
                        <a:ea typeface="Arial"/>
                        <a:cs typeface="Arial"/>
                        <a:sym typeface="Arial"/>
                      </a:endParaRPr>
                    </a:p>
                  </a:txBody>
                  <a:tcPr marT="42550" marB="0" marR="0" marL="0">
                    <a:lnL cap="flat" cmpd="sng" w="9525">
                      <a:solidFill>
                        <a:srgbClr val="E6BEFF"/>
                      </a:solidFill>
                      <a:prstDash val="solid"/>
                      <a:round/>
                      <a:headEnd len="sm" w="sm" type="none"/>
                      <a:tailEnd len="sm" w="sm" type="none"/>
                    </a:lnL>
                    <a:lnR cap="flat" cmpd="sng" w="9525">
                      <a:solidFill>
                        <a:srgbClr val="EBCCFF"/>
                      </a:solidFill>
                      <a:prstDash val="solid"/>
                      <a:round/>
                      <a:headEnd len="sm" w="sm" type="none"/>
                      <a:tailEnd len="sm" w="sm" type="none"/>
                    </a:lnR>
                    <a:lnT cap="flat" cmpd="sng" w="9525">
                      <a:solidFill>
                        <a:srgbClr val="E6BEFF"/>
                      </a:solidFill>
                      <a:prstDash val="solid"/>
                      <a:round/>
                      <a:headEnd len="sm" w="sm" type="none"/>
                      <a:tailEnd len="sm" w="sm" type="none"/>
                    </a:lnT>
                    <a:lnB cap="flat" cmpd="sng" w="9525">
                      <a:solidFill>
                        <a:srgbClr val="EBCCFF"/>
                      </a:solidFill>
                      <a:prstDash val="solid"/>
                      <a:round/>
                      <a:headEnd len="sm" w="sm" type="none"/>
                      <a:tailEnd len="sm" w="sm" type="none"/>
                    </a:lnB>
                    <a:solidFill>
                      <a:srgbClr val="EAEAEA"/>
                    </a:solidFill>
                  </a:tcPr>
                </a:tc>
                <a:tc gridSpan="2">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9525">
                      <a:solidFill>
                        <a:srgbClr val="EBCCFF"/>
                      </a:solidFill>
                      <a:prstDash val="solid"/>
                      <a:round/>
                      <a:headEnd len="sm" w="sm" type="none"/>
                      <a:tailEnd len="sm" w="sm" type="none"/>
                    </a:lnL>
                    <a:lnR cap="flat" cmpd="sng" w="9525">
                      <a:solidFill>
                        <a:srgbClr val="E6BEFF"/>
                      </a:solidFill>
                      <a:prstDash val="solid"/>
                      <a:round/>
                      <a:headEnd len="sm" w="sm" type="none"/>
                      <a:tailEnd len="sm" w="sm" type="none"/>
                    </a:lnR>
                    <a:lnT cap="flat" cmpd="sng" w="9525">
                      <a:solidFill>
                        <a:srgbClr val="E6BEFF"/>
                      </a:solidFill>
                      <a:prstDash val="solid"/>
                      <a:round/>
                      <a:headEnd len="sm" w="sm" type="none"/>
                      <a:tailEnd len="sm" w="sm" type="none"/>
                    </a:lnT>
                    <a:lnB cap="flat" cmpd="sng" w="9525">
                      <a:solidFill>
                        <a:srgbClr val="EBCCFF"/>
                      </a:solidFill>
                      <a:prstDash val="solid"/>
                      <a:round/>
                      <a:headEnd len="sm" w="sm" type="none"/>
                      <a:tailEnd len="sm" w="sm" type="none"/>
                    </a:lnB>
                    <a:solidFill>
                      <a:srgbClr val="EAEAEA"/>
                    </a:solidFill>
                  </a:tcPr>
                </a:tc>
                <a:tc hMerge="1"/>
              </a:tr>
              <a:tr h="4493250">
                <a:tc gridSpan="2">
                  <a:txBody>
                    <a:bodyPr/>
                    <a:lstStyle/>
                    <a:p>
                      <a:pPr indent="0" lvl="0" marL="0" marR="0" rtl="0" algn="l">
                        <a:lnSpc>
                          <a:spcPct val="100000"/>
                        </a:lnSpc>
                        <a:spcBef>
                          <a:spcPts val="0"/>
                        </a:spcBef>
                        <a:spcAft>
                          <a:spcPts val="0"/>
                        </a:spcAft>
                        <a:buNone/>
                      </a:pPr>
                      <a:r>
                        <a:t/>
                      </a:r>
                      <a:endParaRPr sz="3700" u="none" cap="none" strike="noStrike">
                        <a:latin typeface="Times New Roman"/>
                        <a:ea typeface="Times New Roman"/>
                        <a:cs typeface="Times New Roman"/>
                        <a:sym typeface="Times New Roman"/>
                      </a:endParaRPr>
                    </a:p>
                    <a:p>
                      <a:pPr indent="0" lvl="0" marL="2176145" marR="982980" rtl="0" algn="l">
                        <a:lnSpc>
                          <a:spcPct val="113214"/>
                        </a:lnSpc>
                        <a:spcBef>
                          <a:spcPts val="0"/>
                        </a:spcBef>
                        <a:spcAft>
                          <a:spcPts val="0"/>
                        </a:spcAft>
                        <a:buNone/>
                      </a:pPr>
                      <a:r>
                        <a:rPr b="1" lang="en-US" sz="2800" u="none" cap="none" strike="noStrike">
                          <a:solidFill>
                            <a:srgbClr val="A000FF"/>
                          </a:solidFill>
                          <a:latin typeface="Arial"/>
                          <a:ea typeface="Arial"/>
                          <a:cs typeface="Arial"/>
                          <a:sym typeface="Arial"/>
                        </a:rPr>
                        <a:t>AKHIL (Team  Leader)</a:t>
                      </a:r>
                      <a:endParaRPr sz="2800" u="none" cap="none" strike="noStrike">
                        <a:latin typeface="Arial"/>
                        <a:ea typeface="Arial"/>
                        <a:cs typeface="Arial"/>
                        <a:sym typeface="Arial"/>
                      </a:endParaRPr>
                    </a:p>
                    <a:p>
                      <a:pPr indent="0" lvl="0" marL="2252980" marR="2809875" rtl="0" algn="l">
                        <a:lnSpc>
                          <a:spcPct val="100000"/>
                        </a:lnSpc>
                        <a:spcBef>
                          <a:spcPts val="2275"/>
                        </a:spcBef>
                        <a:spcAft>
                          <a:spcPts val="0"/>
                        </a:spcAft>
                        <a:buNone/>
                      </a:pPr>
                      <a:r>
                        <a:rPr lang="en-US" sz="1200" u="none" cap="none" strike="noStrike">
                          <a:latin typeface="Arial"/>
                          <a:ea typeface="Arial"/>
                          <a:cs typeface="Arial"/>
                          <a:sym typeface="Arial"/>
                        </a:rPr>
                        <a:t>College:Stream:</a:t>
                      </a:r>
                      <a:endParaRPr sz="1200" u="none" cap="none" strike="noStrike">
                        <a:latin typeface="Arial"/>
                        <a:ea typeface="Arial"/>
                        <a:cs typeface="Arial"/>
                        <a:sym typeface="Arial"/>
                      </a:endParaRPr>
                    </a:p>
                    <a:p>
                      <a:pPr indent="0" lvl="0" marL="2252980" marR="0" rtl="0" algn="l">
                        <a:lnSpc>
                          <a:spcPct val="100000"/>
                        </a:lnSpc>
                        <a:spcBef>
                          <a:spcPts val="0"/>
                        </a:spcBef>
                        <a:spcAft>
                          <a:spcPts val="0"/>
                        </a:spcAft>
                        <a:buNone/>
                      </a:pPr>
                      <a:r>
                        <a:rPr lang="en-US" sz="1200" u="none" cap="none" strike="noStrike">
                          <a:latin typeface="Arial"/>
                          <a:ea typeface="Arial"/>
                          <a:cs typeface="Arial"/>
                          <a:sym typeface="Arial"/>
                        </a:rPr>
                        <a:t>Year of graduation:  2024</a:t>
                      </a:r>
                      <a:endParaRPr sz="1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1000" u="none" cap="none" strike="noStrike">
                        <a:latin typeface="Times New Roman"/>
                        <a:ea typeface="Times New Roman"/>
                        <a:cs typeface="Times New Roman"/>
                        <a:sym typeface="Times New Roman"/>
                      </a:endParaRPr>
                    </a:p>
                    <a:p>
                      <a:pPr indent="0" lvl="0" marL="2289810" marR="0" rtl="0" algn="l">
                        <a:lnSpc>
                          <a:spcPct val="100000"/>
                        </a:lnSpc>
                        <a:spcBef>
                          <a:spcPts val="0"/>
                        </a:spcBef>
                        <a:spcAft>
                          <a:spcPts val="0"/>
                        </a:spcAft>
                        <a:buNone/>
                      </a:pPr>
                      <a:r>
                        <a:rPr b="1" lang="en-US" sz="3600" u="none" cap="none" strike="noStrike">
                          <a:solidFill>
                            <a:srgbClr val="A000FF"/>
                          </a:solidFill>
                          <a:latin typeface="Arial"/>
                          <a:ea typeface="Arial"/>
                          <a:cs typeface="Arial"/>
                          <a:sym typeface="Arial"/>
                        </a:rPr>
                        <a:t>DINESH</a:t>
                      </a:r>
                      <a:endParaRPr sz="3600">
                        <a:latin typeface="Arial"/>
                        <a:ea typeface="Arial"/>
                        <a:cs typeface="Arial"/>
                        <a:sym typeface="Arial"/>
                      </a:endParaRPr>
                    </a:p>
                    <a:p>
                      <a:pPr indent="0" lvl="0" marL="2289810" marR="0" rtl="0" algn="l">
                        <a:lnSpc>
                          <a:spcPct val="100000"/>
                        </a:lnSpc>
                        <a:spcBef>
                          <a:spcPts val="0"/>
                        </a:spcBef>
                        <a:spcAft>
                          <a:spcPts val="0"/>
                        </a:spcAft>
                        <a:buNone/>
                      </a:pPr>
                      <a:r>
                        <a:rPr lang="en-US" sz="1200" u="none" cap="none" strike="noStrike">
                          <a:latin typeface="Arial"/>
                          <a:ea typeface="Arial"/>
                          <a:cs typeface="Arial"/>
                          <a:sym typeface="Arial"/>
                        </a:rPr>
                        <a:t>College:  </a:t>
                      </a:r>
                      <a:endParaRPr sz="1200" u="none" cap="none" strike="noStrike">
                        <a:latin typeface="Arial"/>
                        <a:ea typeface="Arial"/>
                        <a:cs typeface="Arial"/>
                        <a:sym typeface="Arial"/>
                      </a:endParaRPr>
                    </a:p>
                    <a:p>
                      <a:pPr indent="0" lvl="0" marL="2289810" marR="0" rtl="0" algn="l">
                        <a:lnSpc>
                          <a:spcPct val="100000"/>
                        </a:lnSpc>
                        <a:spcBef>
                          <a:spcPts val="0"/>
                        </a:spcBef>
                        <a:spcAft>
                          <a:spcPts val="0"/>
                        </a:spcAft>
                        <a:buNone/>
                      </a:pPr>
                      <a:r>
                        <a:rPr lang="en-US" sz="1200" u="none" cap="none" strike="noStrike">
                          <a:latin typeface="Arial"/>
                          <a:ea typeface="Arial"/>
                          <a:cs typeface="Arial"/>
                          <a:sym typeface="Arial"/>
                        </a:rPr>
                        <a:t>Stream:</a:t>
                      </a:r>
                      <a:endParaRPr sz="1200" u="none" cap="none" strike="noStrike">
                        <a:latin typeface="Arial"/>
                        <a:ea typeface="Arial"/>
                        <a:cs typeface="Arial"/>
                        <a:sym typeface="Arial"/>
                      </a:endParaRPr>
                    </a:p>
                    <a:p>
                      <a:pPr indent="0" lvl="0" marL="2267585" marR="0" rtl="0" algn="l">
                        <a:lnSpc>
                          <a:spcPct val="100000"/>
                        </a:lnSpc>
                        <a:spcBef>
                          <a:spcPts val="0"/>
                        </a:spcBef>
                        <a:spcAft>
                          <a:spcPts val="0"/>
                        </a:spcAft>
                        <a:buNone/>
                      </a:pPr>
                      <a:r>
                        <a:rPr lang="en-US" sz="1200" u="none" cap="none" strike="noStrike">
                          <a:latin typeface="Arial"/>
                          <a:ea typeface="Arial"/>
                          <a:cs typeface="Arial"/>
                          <a:sym typeface="Arial"/>
                        </a:rPr>
                        <a:t>Year of graduation: 2024</a:t>
                      </a:r>
                      <a:endParaRPr sz="1200" u="none" cap="none" strike="noStrike">
                        <a:latin typeface="Arial"/>
                        <a:ea typeface="Arial"/>
                        <a:cs typeface="Arial"/>
                        <a:sym typeface="Arial"/>
                      </a:endParaRPr>
                    </a:p>
                  </a:txBody>
                  <a:tcPr marT="0" marB="0" marR="0" marL="0">
                    <a:lnR cap="flat" cmpd="sng" w="9525">
                      <a:solidFill>
                        <a:srgbClr val="A112FF"/>
                      </a:solidFill>
                      <a:prstDash val="solid"/>
                      <a:round/>
                      <a:headEnd len="sm" w="sm" type="none"/>
                      <a:tailEnd len="sm" w="sm" type="none"/>
                    </a:lnR>
                    <a:lnT cap="flat" cmpd="sng" w="9525">
                      <a:solidFill>
                        <a:srgbClr val="EBCCFF"/>
                      </a:solidFill>
                      <a:prstDash val="solid"/>
                      <a:round/>
                      <a:headEnd len="sm" w="sm" type="none"/>
                      <a:tailEnd len="sm" w="sm" type="none"/>
                    </a:lnT>
                  </a:tcPr>
                </a:tc>
                <a:tc hMerge="1"/>
                <a:tc>
                  <a:txBody>
                    <a:bodyPr/>
                    <a:lstStyle/>
                    <a:p>
                      <a:pPr indent="0" lvl="0" marL="0" marR="0" rtl="0" algn="l">
                        <a:lnSpc>
                          <a:spcPct val="100000"/>
                        </a:lnSpc>
                        <a:spcBef>
                          <a:spcPts val="0"/>
                        </a:spcBef>
                        <a:spcAft>
                          <a:spcPts val="0"/>
                        </a:spcAft>
                        <a:buNone/>
                      </a:pPr>
                      <a:r>
                        <a:t/>
                      </a:r>
                      <a:endParaRPr sz="5450" u="none" cap="none" strike="noStrike">
                        <a:latin typeface="Times New Roman"/>
                        <a:ea typeface="Times New Roman"/>
                        <a:cs typeface="Times New Roman"/>
                        <a:sym typeface="Times New Roman"/>
                      </a:endParaRPr>
                    </a:p>
                    <a:p>
                      <a:pPr indent="0" lvl="0" marL="3071495" marR="0" rtl="0" algn="l">
                        <a:lnSpc>
                          <a:spcPct val="100000"/>
                        </a:lnSpc>
                        <a:spcBef>
                          <a:spcPts val="0"/>
                        </a:spcBef>
                        <a:spcAft>
                          <a:spcPts val="0"/>
                        </a:spcAft>
                        <a:buNone/>
                      </a:pPr>
                      <a:r>
                        <a:rPr b="1" lang="en-US" sz="3600" u="none" cap="none" strike="noStrike">
                          <a:solidFill>
                            <a:srgbClr val="A000FF"/>
                          </a:solidFill>
                          <a:latin typeface="Arial"/>
                          <a:ea typeface="Arial"/>
                          <a:cs typeface="Arial"/>
                          <a:sym typeface="Arial"/>
                        </a:rPr>
                        <a:t>TEJA</a:t>
                      </a:r>
                      <a:endParaRPr sz="3600" u="none" cap="none" strike="noStrike">
                        <a:latin typeface="Arial"/>
                        <a:ea typeface="Arial"/>
                        <a:cs typeface="Arial"/>
                        <a:sym typeface="Arial"/>
                      </a:endParaRPr>
                    </a:p>
                    <a:p>
                      <a:pPr indent="0" lvl="0" marL="3120390" marR="2292350" rtl="0" algn="l">
                        <a:lnSpc>
                          <a:spcPct val="100000"/>
                        </a:lnSpc>
                        <a:spcBef>
                          <a:spcPts val="2255"/>
                        </a:spcBef>
                        <a:spcAft>
                          <a:spcPts val="0"/>
                        </a:spcAft>
                        <a:buNone/>
                      </a:pPr>
                      <a:r>
                        <a:rPr lang="en-US" sz="1200" u="none" cap="none" strike="noStrike">
                          <a:latin typeface="Arial"/>
                          <a:ea typeface="Arial"/>
                          <a:cs typeface="Arial"/>
                          <a:sym typeface="Arial"/>
                        </a:rPr>
                        <a:t>College:  Stream:</a:t>
                      </a:r>
                      <a:endParaRPr sz="1200" u="none" cap="none" strike="noStrike">
                        <a:latin typeface="Arial"/>
                        <a:ea typeface="Arial"/>
                        <a:cs typeface="Arial"/>
                        <a:sym typeface="Arial"/>
                      </a:endParaRPr>
                    </a:p>
                    <a:p>
                      <a:pPr indent="0" lvl="0" marL="3120390" marR="0" rtl="0" algn="l">
                        <a:lnSpc>
                          <a:spcPct val="100000"/>
                        </a:lnSpc>
                        <a:spcBef>
                          <a:spcPts val="0"/>
                        </a:spcBef>
                        <a:spcAft>
                          <a:spcPts val="0"/>
                        </a:spcAft>
                        <a:buNone/>
                      </a:pPr>
                      <a:r>
                        <a:rPr lang="en-US" sz="1200" u="none" cap="none" strike="noStrike">
                          <a:latin typeface="Arial"/>
                          <a:ea typeface="Arial"/>
                          <a:cs typeface="Arial"/>
                          <a:sym typeface="Arial"/>
                        </a:rPr>
                        <a:t>Year of graduation: 2024</a:t>
                      </a:r>
                      <a:endParaRPr sz="1200" u="none" cap="none" strike="noStrike">
                        <a:latin typeface="Arial"/>
                        <a:ea typeface="Arial"/>
                        <a:cs typeface="Arial"/>
                        <a:sym typeface="Arial"/>
                      </a:endParaRPr>
                    </a:p>
                  </a:txBody>
                  <a:tcPr marT="3175" marB="0" marR="0" marL="0">
                    <a:lnL cap="flat" cmpd="sng" w="9525">
                      <a:solidFill>
                        <a:srgbClr val="A112FF"/>
                      </a:solidFill>
                      <a:prstDash val="solid"/>
                      <a:round/>
                      <a:headEnd len="sm" w="sm" type="none"/>
                      <a:tailEnd len="sm" w="sm" type="none"/>
                    </a:lnL>
                    <a:lnT cap="flat" cmpd="sng" w="9525">
                      <a:solidFill>
                        <a:srgbClr val="D4D4D4"/>
                      </a:solidFill>
                      <a:prstDash val="solid"/>
                      <a:round/>
                      <a:headEnd len="sm" w="sm" type="none"/>
                      <a:tailEnd len="sm" w="sm" type="none"/>
                    </a:lnT>
                  </a:tcPr>
                </a:tc>
              </a:tr>
            </a:tbl>
          </a:graphicData>
        </a:graphic>
      </p:graphicFrame>
      <p:sp>
        <p:nvSpPr>
          <p:cNvPr id="55" name="Google Shape;55;p8"/>
          <p:cNvSpPr txBox="1"/>
          <p:nvPr/>
        </p:nvSpPr>
        <p:spPr>
          <a:xfrm>
            <a:off x="347078" y="6426187"/>
            <a:ext cx="1548900" cy="161700"/>
          </a:xfrm>
          <a:prstGeom prst="rect">
            <a:avLst/>
          </a:prstGeom>
          <a:solidFill>
            <a:srgbClr val="FFFF00"/>
          </a:solidFill>
          <a:ln>
            <a:noFill/>
          </a:ln>
        </p:spPr>
        <p:txBody>
          <a:bodyPr anchorCtr="0" anchor="t" bIns="0" lIns="0" spcFirstLastPara="1" rIns="0" wrap="square" tIns="0">
            <a:spAutoFit/>
          </a:bodyPr>
          <a:lstStyle/>
          <a:p>
            <a:pPr indent="0" lvl="0" marL="0" marR="0" rtl="0" algn="l">
              <a:lnSpc>
                <a:spcPct val="111428"/>
              </a:lnSpc>
              <a:spcBef>
                <a:spcPts val="0"/>
              </a:spcBef>
              <a:spcAft>
                <a:spcPts val="0"/>
              </a:spcAft>
              <a:buNone/>
            </a:pPr>
            <a:r>
              <a:t/>
            </a:r>
            <a:endParaRPr sz="1050">
              <a:solidFill>
                <a:schemeClr val="dk1"/>
              </a:solidFill>
              <a:latin typeface="Arial"/>
              <a:ea typeface="Arial"/>
              <a:cs typeface="Arial"/>
              <a:sym typeface="Arial"/>
            </a:endParaRPr>
          </a:p>
        </p:txBody>
      </p:sp>
      <p:sp>
        <p:nvSpPr>
          <p:cNvPr id="56" name="Google Shape;56;p8"/>
          <p:cNvSpPr/>
          <p:nvPr/>
        </p:nvSpPr>
        <p:spPr>
          <a:xfrm>
            <a:off x="966216" y="4517135"/>
            <a:ext cx="1481455" cy="1469390"/>
          </a:xfrm>
          <a:custGeom>
            <a:rect b="b" l="l" r="r" t="t"/>
            <a:pathLst>
              <a:path extrusionOk="0" h="1469389" w="1481455">
                <a:moveTo>
                  <a:pt x="1481328" y="0"/>
                </a:moveTo>
                <a:lnTo>
                  <a:pt x="0" y="0"/>
                </a:lnTo>
                <a:lnTo>
                  <a:pt x="0" y="1469136"/>
                </a:lnTo>
                <a:lnTo>
                  <a:pt x="1481328" y="1469136"/>
                </a:lnTo>
                <a:lnTo>
                  <a:pt x="1481328" y="0"/>
                </a:lnTo>
                <a:close/>
              </a:path>
            </a:pathLst>
          </a:custGeom>
          <a:solidFill>
            <a:srgbClr val="A0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8"/>
          <p:cNvSpPr/>
          <p:nvPr/>
        </p:nvSpPr>
        <p:spPr>
          <a:xfrm>
            <a:off x="2624327" y="3011423"/>
            <a:ext cx="1718310" cy="0"/>
          </a:xfrm>
          <a:custGeom>
            <a:rect b="b" l="l" r="r" t="t"/>
            <a:pathLst>
              <a:path extrusionOk="0" h="120000" w="1718310">
                <a:moveTo>
                  <a:pt x="0" y="0"/>
                </a:moveTo>
                <a:lnTo>
                  <a:pt x="1718056" y="0"/>
                </a:lnTo>
              </a:path>
            </a:pathLst>
          </a:custGeom>
          <a:noFill/>
          <a:ln cap="flat" cmpd="sng" w="9525">
            <a:solidFill>
              <a:srgbClr val="A112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8"/>
          <p:cNvSpPr/>
          <p:nvPr/>
        </p:nvSpPr>
        <p:spPr>
          <a:xfrm>
            <a:off x="2752344" y="5102352"/>
            <a:ext cx="1718310" cy="0"/>
          </a:xfrm>
          <a:custGeom>
            <a:rect b="b" l="l" r="r" t="t"/>
            <a:pathLst>
              <a:path extrusionOk="0" h="120000" w="1718310">
                <a:moveTo>
                  <a:pt x="0" y="0"/>
                </a:moveTo>
                <a:lnTo>
                  <a:pt x="1718056" y="0"/>
                </a:lnTo>
              </a:path>
            </a:pathLst>
          </a:custGeom>
          <a:noFill/>
          <a:ln cap="flat" cmpd="sng" w="9525">
            <a:solidFill>
              <a:srgbClr val="A112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8"/>
          <p:cNvSpPr/>
          <p:nvPr/>
        </p:nvSpPr>
        <p:spPr>
          <a:xfrm>
            <a:off x="9150095" y="3011423"/>
            <a:ext cx="1718310" cy="0"/>
          </a:xfrm>
          <a:custGeom>
            <a:rect b="b" l="l" r="r" t="t"/>
            <a:pathLst>
              <a:path extrusionOk="0" h="120000" w="1718309">
                <a:moveTo>
                  <a:pt x="0" y="0"/>
                </a:moveTo>
                <a:lnTo>
                  <a:pt x="1718055" y="0"/>
                </a:lnTo>
              </a:path>
            </a:pathLst>
          </a:custGeom>
          <a:noFill/>
          <a:ln cap="flat" cmpd="sng" w="9525">
            <a:solidFill>
              <a:srgbClr val="A112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0" name="Google Shape;60;p8"/>
          <p:cNvPicPr preferRelativeResize="0"/>
          <p:nvPr/>
        </p:nvPicPr>
        <p:blipFill rotWithShape="1">
          <a:blip r:embed="rId4">
            <a:alphaModFix/>
          </a:blip>
          <a:srcRect b="0" l="0" r="0" t="0"/>
          <a:stretch/>
        </p:blipFill>
        <p:spPr>
          <a:xfrm>
            <a:off x="730883" y="1873692"/>
            <a:ext cx="1564642" cy="2222183"/>
          </a:xfrm>
          <a:prstGeom prst="rect">
            <a:avLst/>
          </a:prstGeom>
          <a:noFill/>
          <a:ln>
            <a:noFill/>
          </a:ln>
        </p:spPr>
      </p:pic>
      <p:pic>
        <p:nvPicPr>
          <p:cNvPr id="61" name="Google Shape;61;p8"/>
          <p:cNvPicPr preferRelativeResize="0"/>
          <p:nvPr/>
        </p:nvPicPr>
        <p:blipFill rotWithShape="1">
          <a:blip r:embed="rId5">
            <a:alphaModFix/>
          </a:blip>
          <a:srcRect b="0" l="0" r="0" t="0"/>
          <a:stretch/>
        </p:blipFill>
        <p:spPr>
          <a:xfrm>
            <a:off x="7350758" y="1869621"/>
            <a:ext cx="1564642" cy="2226254"/>
          </a:xfrm>
          <a:prstGeom prst="rect">
            <a:avLst/>
          </a:prstGeom>
          <a:noFill/>
          <a:ln>
            <a:noFill/>
          </a:ln>
        </p:spPr>
      </p:pic>
      <p:sp>
        <p:nvSpPr>
          <p:cNvPr id="62" name="Google Shape;62;p8"/>
          <p:cNvSpPr txBox="1"/>
          <p:nvPr/>
        </p:nvSpPr>
        <p:spPr>
          <a:xfrm>
            <a:off x="3275837" y="3322625"/>
            <a:ext cx="21336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RAGHU ENGINEERING COLLEGE</a:t>
            </a:r>
            <a:endParaRPr/>
          </a:p>
        </p:txBody>
      </p:sp>
      <p:sp>
        <p:nvSpPr>
          <p:cNvPr id="63" name="Google Shape;63;p8"/>
          <p:cNvSpPr txBox="1"/>
          <p:nvPr/>
        </p:nvSpPr>
        <p:spPr>
          <a:xfrm>
            <a:off x="3429000" y="3505200"/>
            <a:ext cx="1980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Computer Science</a:t>
            </a:r>
            <a:endParaRPr/>
          </a:p>
        </p:txBody>
      </p:sp>
      <p:sp>
        <p:nvSpPr>
          <p:cNvPr id="64" name="Google Shape;64;p8"/>
          <p:cNvSpPr txBox="1"/>
          <p:nvPr/>
        </p:nvSpPr>
        <p:spPr>
          <a:xfrm>
            <a:off x="9753600" y="3200400"/>
            <a:ext cx="213360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RAGHU ENGINEERING COLLEGE</a:t>
            </a:r>
            <a:endParaRPr/>
          </a:p>
        </p:txBody>
      </p:sp>
      <p:sp>
        <p:nvSpPr>
          <p:cNvPr id="65" name="Google Shape;65;p8"/>
          <p:cNvSpPr txBox="1"/>
          <p:nvPr/>
        </p:nvSpPr>
        <p:spPr>
          <a:xfrm>
            <a:off x="9829800" y="3352800"/>
            <a:ext cx="1981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Computer Science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6" name="Google Shape;66;p8"/>
          <p:cNvSpPr/>
          <p:nvPr/>
        </p:nvSpPr>
        <p:spPr>
          <a:xfrm>
            <a:off x="7350758" y="4669534"/>
            <a:ext cx="1481455" cy="1469390"/>
          </a:xfrm>
          <a:custGeom>
            <a:rect b="b" l="l" r="r" t="t"/>
            <a:pathLst>
              <a:path extrusionOk="0" h="1469389" w="1481455">
                <a:moveTo>
                  <a:pt x="1481328" y="0"/>
                </a:moveTo>
                <a:lnTo>
                  <a:pt x="0" y="0"/>
                </a:lnTo>
                <a:lnTo>
                  <a:pt x="0" y="1469136"/>
                </a:lnTo>
                <a:lnTo>
                  <a:pt x="1481328" y="1469136"/>
                </a:lnTo>
                <a:lnTo>
                  <a:pt x="1481328" y="0"/>
                </a:lnTo>
                <a:close/>
              </a:path>
            </a:pathLst>
          </a:custGeom>
          <a:solidFill>
            <a:srgbClr val="A0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8"/>
          <p:cNvSpPr txBox="1"/>
          <p:nvPr/>
        </p:nvSpPr>
        <p:spPr>
          <a:xfrm>
            <a:off x="6705600" y="4299743"/>
            <a:ext cx="5562600" cy="1034257"/>
          </a:xfrm>
          <a:prstGeom prst="rect">
            <a:avLst/>
          </a:prstGeom>
          <a:noFill/>
          <a:ln>
            <a:noFill/>
          </a:ln>
        </p:spPr>
        <p:txBody>
          <a:bodyPr anchorCtr="0" anchor="t" bIns="45700" lIns="91425" spcFirstLastPara="1" rIns="91425" wrap="square" tIns="45700">
            <a:spAutoFit/>
          </a:bodyPr>
          <a:lstStyle/>
          <a:p>
            <a:pPr indent="0" lvl="0" marL="2289810" marR="0" rtl="0" algn="l">
              <a:lnSpc>
                <a:spcPct val="100000"/>
              </a:lnSpc>
              <a:spcBef>
                <a:spcPts val="0"/>
              </a:spcBef>
              <a:spcAft>
                <a:spcPts val="0"/>
              </a:spcAft>
              <a:buNone/>
            </a:pPr>
            <a:r>
              <a:rPr b="1" lang="en-US" sz="3600">
                <a:solidFill>
                  <a:srgbClr val="A000FF"/>
                </a:solidFill>
                <a:latin typeface="Arial"/>
                <a:ea typeface="Arial"/>
                <a:cs typeface="Arial"/>
                <a:sym typeface="Arial"/>
              </a:rPr>
              <a:t>CHARAN</a:t>
            </a:r>
            <a:endParaRPr sz="3600">
              <a:solidFill>
                <a:schemeClr val="dk1"/>
              </a:solidFill>
              <a:latin typeface="Arial"/>
              <a:ea typeface="Arial"/>
              <a:cs typeface="Arial"/>
              <a:sym typeface="Arial"/>
            </a:endParaRPr>
          </a:p>
          <a:p>
            <a:pPr indent="-1323340" lvl="0" marL="2267585" marR="2795270" rtl="0" algn="l">
              <a:lnSpc>
                <a:spcPct val="92300"/>
              </a:lnSpc>
              <a:spcBef>
                <a:spcPts val="1745"/>
              </a:spcBef>
              <a:spcAft>
                <a:spcPts val="0"/>
              </a:spcAft>
              <a:buNone/>
            </a:pPr>
            <a:r>
              <a:rPr baseline="30000" lang="en-US" sz="1200">
                <a:solidFill>
                  <a:srgbClr val="FFFFFF"/>
                </a:solidFill>
                <a:latin typeface="Arial"/>
                <a:ea typeface="Arial"/>
                <a:cs typeface="Arial"/>
                <a:sym typeface="Arial"/>
              </a:rPr>
              <a:t>Photo	</a:t>
            </a:r>
            <a:endParaRPr sz="700">
              <a:solidFill>
                <a:schemeClr val="dk1"/>
              </a:solidFill>
              <a:latin typeface="Calibri"/>
              <a:ea typeface="Calibri"/>
              <a:cs typeface="Calibri"/>
              <a:sym typeface="Calibri"/>
            </a:endParaRPr>
          </a:p>
        </p:txBody>
      </p:sp>
      <p:pic>
        <p:nvPicPr>
          <p:cNvPr id="68" name="Google Shape;68;p8"/>
          <p:cNvPicPr preferRelativeResize="0"/>
          <p:nvPr/>
        </p:nvPicPr>
        <p:blipFill rotWithShape="1">
          <a:blip r:embed="rId6">
            <a:alphaModFix/>
          </a:blip>
          <a:srcRect b="0" l="0" r="0" t="0"/>
          <a:stretch/>
        </p:blipFill>
        <p:spPr>
          <a:xfrm>
            <a:off x="762000" y="4304734"/>
            <a:ext cx="1691767" cy="1894000"/>
          </a:xfrm>
          <a:prstGeom prst="rect">
            <a:avLst/>
          </a:prstGeom>
          <a:noFill/>
          <a:ln>
            <a:noFill/>
          </a:ln>
        </p:spPr>
      </p:pic>
      <p:sp>
        <p:nvSpPr>
          <p:cNvPr id="69" name="Google Shape;69;p8"/>
          <p:cNvSpPr txBox="1"/>
          <p:nvPr/>
        </p:nvSpPr>
        <p:spPr>
          <a:xfrm>
            <a:off x="3276600" y="5224790"/>
            <a:ext cx="21336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RAGHU ENGINEERING COLLEGE</a:t>
            </a:r>
            <a:endParaRPr/>
          </a:p>
        </p:txBody>
      </p:sp>
      <p:sp>
        <p:nvSpPr>
          <p:cNvPr id="70" name="Google Shape;70;p8"/>
          <p:cNvSpPr txBox="1"/>
          <p:nvPr/>
        </p:nvSpPr>
        <p:spPr>
          <a:xfrm>
            <a:off x="9753600" y="4953000"/>
            <a:ext cx="213360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RAGHU ENGINEERING COLLEGE</a:t>
            </a:r>
            <a:endParaRPr/>
          </a:p>
        </p:txBody>
      </p:sp>
      <p:sp>
        <p:nvSpPr>
          <p:cNvPr id="71" name="Google Shape;71;p8"/>
          <p:cNvSpPr txBox="1"/>
          <p:nvPr/>
        </p:nvSpPr>
        <p:spPr>
          <a:xfrm>
            <a:off x="3276600" y="5334000"/>
            <a:ext cx="1980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Computer Science</a:t>
            </a:r>
            <a:endParaRPr/>
          </a:p>
        </p:txBody>
      </p:sp>
      <p:pic>
        <p:nvPicPr>
          <p:cNvPr id="72" name="Google Shape;72;p8"/>
          <p:cNvPicPr preferRelativeResize="0"/>
          <p:nvPr/>
        </p:nvPicPr>
        <p:blipFill rotWithShape="1">
          <a:blip r:embed="rId7">
            <a:alphaModFix/>
          </a:blip>
          <a:srcRect b="3189" l="6737" r="10868" t="3160"/>
          <a:stretch/>
        </p:blipFill>
        <p:spPr>
          <a:xfrm>
            <a:off x="7087364" y="4425008"/>
            <a:ext cx="1863724" cy="1773726"/>
          </a:xfrm>
          <a:prstGeom prst="rect">
            <a:avLst/>
          </a:prstGeom>
          <a:noFill/>
          <a:ln>
            <a:noFill/>
          </a:ln>
        </p:spPr>
      </p:pic>
      <p:sp>
        <p:nvSpPr>
          <p:cNvPr id="73" name="Google Shape;73;p8"/>
          <p:cNvSpPr txBox="1"/>
          <p:nvPr/>
        </p:nvSpPr>
        <p:spPr>
          <a:xfrm>
            <a:off x="9057474" y="4953000"/>
            <a:ext cx="101664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College:</a:t>
            </a:r>
            <a:endParaRPr/>
          </a:p>
        </p:txBody>
      </p:sp>
      <p:sp>
        <p:nvSpPr>
          <p:cNvPr id="74" name="Google Shape;74;p8"/>
          <p:cNvSpPr txBox="1"/>
          <p:nvPr/>
        </p:nvSpPr>
        <p:spPr>
          <a:xfrm>
            <a:off x="9067800" y="5202028"/>
            <a:ext cx="82283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Stream:</a:t>
            </a:r>
            <a:endParaRPr/>
          </a:p>
        </p:txBody>
      </p:sp>
      <p:sp>
        <p:nvSpPr>
          <p:cNvPr id="75" name="Google Shape;75;p8"/>
          <p:cNvSpPr txBox="1"/>
          <p:nvPr/>
        </p:nvSpPr>
        <p:spPr>
          <a:xfrm>
            <a:off x="9067799" y="5410200"/>
            <a:ext cx="198119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Year of graduation: 2024</a:t>
            </a:r>
            <a:endParaRPr/>
          </a:p>
        </p:txBody>
      </p:sp>
      <p:sp>
        <p:nvSpPr>
          <p:cNvPr id="76" name="Google Shape;76;p8"/>
          <p:cNvSpPr txBox="1"/>
          <p:nvPr/>
        </p:nvSpPr>
        <p:spPr>
          <a:xfrm>
            <a:off x="9753600" y="5181600"/>
            <a:ext cx="1981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Computer Science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 name="Shape 80"/>
        <p:cNvGrpSpPr/>
        <p:nvPr/>
      </p:nvGrpSpPr>
      <p:grpSpPr>
        <a:xfrm>
          <a:off x="0" y="0"/>
          <a:ext cx="0" cy="0"/>
          <a:chOff x="0" y="0"/>
          <a:chExt cx="0" cy="0"/>
        </a:xfrm>
      </p:grpSpPr>
      <p:sp>
        <p:nvSpPr>
          <p:cNvPr id="81" name="Google Shape;81;p9"/>
          <p:cNvSpPr/>
          <p:nvPr/>
        </p:nvSpPr>
        <p:spPr>
          <a:xfrm>
            <a:off x="362711" y="387095"/>
            <a:ext cx="11280775" cy="698500"/>
          </a:xfrm>
          <a:custGeom>
            <a:rect b="b" l="l" r="r" t="t"/>
            <a:pathLst>
              <a:path extrusionOk="0" h="698500" w="11280775">
                <a:moveTo>
                  <a:pt x="11280648" y="0"/>
                </a:moveTo>
                <a:lnTo>
                  <a:pt x="0" y="0"/>
                </a:lnTo>
                <a:lnTo>
                  <a:pt x="0" y="697991"/>
                </a:lnTo>
                <a:lnTo>
                  <a:pt x="11280648" y="697991"/>
                </a:lnTo>
                <a:lnTo>
                  <a:pt x="11280648" y="0"/>
                </a:lnTo>
                <a:close/>
              </a:path>
            </a:pathLst>
          </a:custGeom>
          <a:solidFill>
            <a:srgbClr val="A0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9"/>
          <p:cNvSpPr txBox="1"/>
          <p:nvPr>
            <p:ph type="title"/>
          </p:nvPr>
        </p:nvSpPr>
        <p:spPr>
          <a:xfrm>
            <a:off x="440232" y="512775"/>
            <a:ext cx="6451600"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Describing the problem statement:</a:t>
            </a:r>
            <a:endParaRPr sz="2400"/>
          </a:p>
        </p:txBody>
      </p:sp>
      <p:sp>
        <p:nvSpPr>
          <p:cNvPr id="83" name="Google Shape;83;p9"/>
          <p:cNvSpPr txBox="1"/>
          <p:nvPr/>
        </p:nvSpPr>
        <p:spPr>
          <a:xfrm>
            <a:off x="440232" y="1371600"/>
            <a:ext cx="1120325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374151"/>
                </a:solidFill>
                <a:latin typeface="Arial"/>
                <a:ea typeface="Arial"/>
                <a:cs typeface="Arial"/>
                <a:sym typeface="Arial"/>
              </a:rPr>
              <a:t>Ocean pollution</a:t>
            </a:r>
            <a:r>
              <a:rPr b="0" i="0" lang="en-US" sz="1800">
                <a:solidFill>
                  <a:srgbClr val="374151"/>
                </a:solidFill>
                <a:latin typeface="Arial"/>
                <a:ea typeface="Arial"/>
                <a:cs typeface="Arial"/>
                <a:sym typeface="Arial"/>
              </a:rPr>
              <a:t>, particularly the accumulation of microplastics and floating debris, poses a grave threat to marine ecosystems and the environment at large. These pollutants not only harm marine life but also disrupt delicate ecosystems and enter the food chain, potentially affecting human health. Traditional cleanup methods are labor-intensive, costly, and often unable to effectively target small-scale pollutants like microplastics</a:t>
            </a:r>
            <a:endParaRPr sz="1800">
              <a:solidFill>
                <a:schemeClr val="dk1"/>
              </a:solidFill>
              <a:latin typeface="Arial"/>
              <a:ea typeface="Arial"/>
              <a:cs typeface="Arial"/>
              <a:sym typeface="Arial"/>
            </a:endParaRPr>
          </a:p>
        </p:txBody>
      </p:sp>
      <p:sp>
        <p:nvSpPr>
          <p:cNvPr id="84" name="Google Shape;84;p9"/>
          <p:cNvSpPr txBox="1"/>
          <p:nvPr/>
        </p:nvSpPr>
        <p:spPr>
          <a:xfrm>
            <a:off x="440232" y="2971800"/>
            <a:ext cx="1198036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74151"/>
                </a:solidFill>
                <a:latin typeface="Arial"/>
                <a:ea typeface="Arial"/>
                <a:cs typeface="Arial"/>
                <a:sym typeface="Arial"/>
              </a:rPr>
              <a:t>Microplastic</a:t>
            </a:r>
            <a:r>
              <a:rPr b="0" i="0" lang="en-US" sz="1800">
                <a:solidFill>
                  <a:srgbClr val="1F1F1F"/>
                </a:solidFill>
                <a:latin typeface="Arial"/>
                <a:ea typeface="Arial"/>
                <a:cs typeface="Arial"/>
                <a:sym typeface="Arial"/>
              </a:rPr>
              <a:t> pollution is a major problem in the ocean. Microplastics are small pieces of plastic that are less than</a:t>
            </a:r>
            <a:endParaRPr/>
          </a:p>
          <a:p>
            <a:pPr indent="0" lvl="0" marL="0" marR="0" rtl="0" algn="l">
              <a:spcBef>
                <a:spcPts val="0"/>
              </a:spcBef>
              <a:spcAft>
                <a:spcPts val="0"/>
              </a:spcAft>
              <a:buNone/>
            </a:pPr>
            <a:r>
              <a:rPr b="0" i="0" lang="en-US" sz="1800">
                <a:solidFill>
                  <a:srgbClr val="1F1F1F"/>
                </a:solidFill>
                <a:latin typeface="Arial"/>
                <a:ea typeface="Arial"/>
                <a:cs typeface="Arial"/>
                <a:sym typeface="Arial"/>
              </a:rPr>
              <a:t> 5 millimeters in size. They can be found in all parts of the ocean, from the surface to the deep sea. Microplastics </a:t>
            </a:r>
            <a:endParaRPr/>
          </a:p>
          <a:p>
            <a:pPr indent="0" lvl="0" marL="0" marR="0" rtl="0" algn="l">
              <a:spcBef>
                <a:spcPts val="0"/>
              </a:spcBef>
              <a:spcAft>
                <a:spcPts val="0"/>
              </a:spcAft>
              <a:buNone/>
            </a:pPr>
            <a:r>
              <a:rPr b="0" i="0" lang="en-US" sz="1800">
                <a:solidFill>
                  <a:srgbClr val="1F1F1F"/>
                </a:solidFill>
                <a:latin typeface="Arial"/>
                <a:ea typeface="Arial"/>
                <a:cs typeface="Arial"/>
                <a:sym typeface="Arial"/>
              </a:rPr>
              <a:t>can harm marine life, and they can also enter the human food chain.</a:t>
            </a:r>
            <a:endParaRPr/>
          </a:p>
          <a:p>
            <a:pPr indent="0" lvl="0" marL="0" marR="0" rtl="0" algn="l">
              <a:spcBef>
                <a:spcPts val="0"/>
              </a:spcBef>
              <a:spcAft>
                <a:spcPts val="0"/>
              </a:spcAft>
              <a:buNone/>
            </a:pPr>
            <a:r>
              <a:t/>
            </a:r>
            <a:endParaRPr sz="1800">
              <a:solidFill>
                <a:srgbClr val="1F1F1F"/>
              </a:solidFill>
              <a:latin typeface="Arial"/>
              <a:ea typeface="Arial"/>
              <a:cs typeface="Arial"/>
              <a:sym typeface="Arial"/>
            </a:endParaRPr>
          </a:p>
          <a:p>
            <a:pPr indent="0" lvl="0" marL="0" marR="0" rtl="0" algn="l">
              <a:spcBef>
                <a:spcPts val="0"/>
              </a:spcBef>
              <a:spcAft>
                <a:spcPts val="0"/>
              </a:spcAft>
              <a:buNone/>
            </a:pPr>
            <a:r>
              <a:rPr b="0" i="0" lang="en-US" sz="1800">
                <a:solidFill>
                  <a:srgbClr val="121212"/>
                </a:solidFill>
                <a:latin typeface="Arial"/>
                <a:ea typeface="Arial"/>
                <a:cs typeface="Arial"/>
                <a:sym typeface="Arial"/>
              </a:rPr>
              <a:t>The ocean is a huge body of saltwater that covers about 71 percent of Earth’s surface. The planet has one global ocean, though oceanographers and the countries of the world have traditionally divided it into four distinct regions: the Pacific, Atlantic, Indian, and Arctic oceans. Beginning in the 20th century, some oceanographers labeled the </a:t>
            </a:r>
            <a:endParaRPr/>
          </a:p>
          <a:p>
            <a:pPr indent="0" lvl="0" marL="0" marR="0" rtl="0" algn="l">
              <a:spcBef>
                <a:spcPts val="0"/>
              </a:spcBef>
              <a:spcAft>
                <a:spcPts val="0"/>
              </a:spcAft>
              <a:buNone/>
            </a:pPr>
            <a:r>
              <a:rPr b="0" i="0" lang="en-US" sz="1800">
                <a:solidFill>
                  <a:srgbClr val="121212"/>
                </a:solidFill>
                <a:latin typeface="Arial"/>
                <a:ea typeface="Arial"/>
                <a:cs typeface="Arial"/>
                <a:sym typeface="Arial"/>
              </a:rPr>
              <a:t>seas around Antarctica the Southern Ocean, and in 2021 National Geographic officially recognized this fifth ocean</a:t>
            </a:r>
            <a:r>
              <a:rPr b="0" i="0" lang="en-US" sz="1800">
                <a:solidFill>
                  <a:srgbClr val="121212"/>
                </a:solidFill>
                <a:latin typeface="Geo"/>
                <a:ea typeface="Geo"/>
                <a:cs typeface="Geo"/>
                <a:sym typeface="Geo"/>
              </a:rPr>
              <a:t>.</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10"/>
          <p:cNvSpPr txBox="1"/>
          <p:nvPr>
            <p:ph type="title"/>
          </p:nvPr>
        </p:nvSpPr>
        <p:spPr>
          <a:xfrm>
            <a:off x="341375" y="341375"/>
            <a:ext cx="11283950" cy="456535"/>
          </a:xfrm>
          <a:prstGeom prst="rect">
            <a:avLst/>
          </a:prstGeom>
          <a:solidFill>
            <a:srgbClr val="A000FF"/>
          </a:solidFill>
          <a:ln>
            <a:noFill/>
          </a:ln>
        </p:spPr>
        <p:txBody>
          <a:bodyPr anchorCtr="0" anchor="t" bIns="0" lIns="0" spcFirstLastPara="1" rIns="0" wrap="square" tIns="86350">
            <a:spAutoFit/>
          </a:bodyPr>
          <a:lstStyle/>
          <a:p>
            <a:pPr indent="0" lvl="0" marL="90805" rtl="0" algn="l">
              <a:lnSpc>
                <a:spcPct val="100000"/>
              </a:lnSpc>
              <a:spcBef>
                <a:spcPts val="0"/>
              </a:spcBef>
              <a:spcAft>
                <a:spcPts val="0"/>
              </a:spcAft>
              <a:buNone/>
            </a:pPr>
            <a:r>
              <a:rPr lang="en-US" sz="2400"/>
              <a:t>Proposed solution:</a:t>
            </a:r>
            <a:endParaRPr sz="2400"/>
          </a:p>
        </p:txBody>
      </p:sp>
      <p:sp>
        <p:nvSpPr>
          <p:cNvPr id="90" name="Google Shape;90;p10"/>
          <p:cNvSpPr txBox="1"/>
          <p:nvPr/>
        </p:nvSpPr>
        <p:spPr>
          <a:xfrm>
            <a:off x="457200" y="1295400"/>
            <a:ext cx="1116812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a:solidFill>
                  <a:schemeClr val="dk1"/>
                </a:solidFill>
                <a:latin typeface="Arial"/>
                <a:ea typeface="Arial"/>
                <a:cs typeface="Arial"/>
                <a:sym typeface="Arial"/>
              </a:rPr>
              <a:t>Project Title: </a:t>
            </a:r>
            <a:r>
              <a:rPr i="0" lang="en-US" sz="2800" u="sng">
                <a:solidFill>
                  <a:schemeClr val="dk1"/>
                </a:solidFill>
                <a:latin typeface="Arial"/>
                <a:ea typeface="Arial"/>
                <a:cs typeface="Arial"/>
                <a:sym typeface="Arial"/>
              </a:rPr>
              <a:t>Autonomous Microplastic Collector in Ocean</a:t>
            </a:r>
            <a:endParaRPr sz="2800" u="sng">
              <a:solidFill>
                <a:schemeClr val="dk1"/>
              </a:solidFill>
              <a:latin typeface="Calibri"/>
              <a:ea typeface="Calibri"/>
              <a:cs typeface="Calibri"/>
              <a:sym typeface="Calibri"/>
            </a:endParaRPr>
          </a:p>
        </p:txBody>
      </p:sp>
      <p:sp>
        <p:nvSpPr>
          <p:cNvPr id="91" name="Google Shape;91;p10"/>
          <p:cNvSpPr txBox="1"/>
          <p:nvPr/>
        </p:nvSpPr>
        <p:spPr>
          <a:xfrm>
            <a:off x="609599" y="1972270"/>
            <a:ext cx="11015725"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74151"/>
                </a:solidFill>
                <a:latin typeface="Arial"/>
                <a:ea typeface="Arial"/>
                <a:cs typeface="Arial"/>
                <a:sym typeface="Arial"/>
              </a:rPr>
              <a:t>The goal of this project is to design and prototype an autonomous device that can effectively collect microplastics and other floating debris from ocean surfaces. The device should be energy-efficient, capable of autonomous navigation, and have a scalable design to cover large areas of the ocean.</a:t>
            </a:r>
            <a:endParaRPr/>
          </a:p>
          <a:p>
            <a:pPr indent="0" lvl="0" marL="0" marR="0" rtl="0" algn="l">
              <a:spcBef>
                <a:spcPts val="0"/>
              </a:spcBef>
              <a:spcAft>
                <a:spcPts val="0"/>
              </a:spcAft>
              <a:buNone/>
            </a:pPr>
            <a:r>
              <a:t/>
            </a:r>
            <a:endParaRPr sz="1800">
              <a:solidFill>
                <a:srgbClr val="374151"/>
              </a:solidFill>
              <a:latin typeface="Arial"/>
              <a:ea typeface="Arial"/>
              <a:cs typeface="Arial"/>
              <a:sym typeface="Arial"/>
            </a:endParaRPr>
          </a:p>
          <a:p>
            <a:pPr indent="0" lvl="0" marL="0" marR="0" rtl="0" algn="l">
              <a:spcBef>
                <a:spcPts val="0"/>
              </a:spcBef>
              <a:spcAft>
                <a:spcPts val="0"/>
              </a:spcAft>
              <a:buNone/>
            </a:pPr>
            <a:r>
              <a:rPr b="0" i="0" lang="en-US" sz="1800">
                <a:solidFill>
                  <a:srgbClr val="1F1F1F"/>
                </a:solidFill>
                <a:latin typeface="Arial"/>
                <a:ea typeface="Arial"/>
                <a:cs typeface="Arial"/>
                <a:sym typeface="Arial"/>
              </a:rPr>
              <a:t> An autonomous microplastic collector could be used to clean up microplastic pollution in the ocean. The collector would need to be able to:</a:t>
            </a:r>
            <a:endParaRPr/>
          </a:p>
          <a:p>
            <a:pPr indent="-114300" lvl="0" marL="0" marR="0" rtl="0" algn="l">
              <a:spcBef>
                <a:spcPts val="0"/>
              </a:spcBef>
              <a:spcAft>
                <a:spcPts val="0"/>
              </a:spcAft>
              <a:buClr>
                <a:srgbClr val="1F1F1F"/>
              </a:buClr>
              <a:buSzPts val="1800"/>
              <a:buFont typeface="Arial"/>
              <a:buChar char="•"/>
            </a:pPr>
            <a:r>
              <a:rPr b="0" i="0" lang="en-US" sz="1800">
                <a:solidFill>
                  <a:srgbClr val="1F1F1F"/>
                </a:solidFill>
                <a:latin typeface="Arial"/>
                <a:ea typeface="Arial"/>
                <a:cs typeface="Arial"/>
                <a:sym typeface="Arial"/>
              </a:rPr>
              <a:t>Navigate autonomously in the ocean</a:t>
            </a:r>
            <a:endParaRPr/>
          </a:p>
          <a:p>
            <a:pPr indent="-114300" lvl="0" marL="0" marR="0" rtl="0" algn="l">
              <a:spcBef>
                <a:spcPts val="0"/>
              </a:spcBef>
              <a:spcAft>
                <a:spcPts val="0"/>
              </a:spcAft>
              <a:buClr>
                <a:srgbClr val="1F1F1F"/>
              </a:buClr>
              <a:buSzPts val="1800"/>
              <a:buFont typeface="Arial"/>
              <a:buChar char="•"/>
            </a:pPr>
            <a:r>
              <a:rPr b="0" i="0" lang="en-US" sz="1800">
                <a:solidFill>
                  <a:srgbClr val="1F1F1F"/>
                </a:solidFill>
                <a:latin typeface="Arial"/>
                <a:ea typeface="Arial"/>
                <a:cs typeface="Arial"/>
                <a:sym typeface="Arial"/>
              </a:rPr>
              <a:t>Collect microplastics from the water column</a:t>
            </a:r>
            <a:endParaRPr/>
          </a:p>
          <a:p>
            <a:pPr indent="-114300" lvl="0" marL="0" marR="0" rtl="0" algn="l">
              <a:spcBef>
                <a:spcPts val="0"/>
              </a:spcBef>
              <a:spcAft>
                <a:spcPts val="0"/>
              </a:spcAft>
              <a:buClr>
                <a:srgbClr val="1F1F1F"/>
              </a:buClr>
              <a:buSzPts val="1800"/>
              <a:buFont typeface="Arial"/>
              <a:buChar char="•"/>
            </a:pPr>
            <a:r>
              <a:rPr b="0" i="0" lang="en-US" sz="1800">
                <a:solidFill>
                  <a:srgbClr val="1F1F1F"/>
                </a:solidFill>
                <a:latin typeface="Arial"/>
                <a:ea typeface="Arial"/>
                <a:cs typeface="Arial"/>
                <a:sym typeface="Arial"/>
              </a:rPr>
              <a:t>Dispose of the microplastics in a safe and environmentally friendly way</a:t>
            </a:r>
            <a:endParaRPr/>
          </a:p>
          <a:p>
            <a:pPr indent="0" lvl="0" marL="0" marR="0" rtl="0" algn="l">
              <a:spcBef>
                <a:spcPts val="0"/>
              </a:spcBef>
              <a:spcAft>
                <a:spcPts val="0"/>
              </a:spcAft>
              <a:buClr>
                <a:schemeClr val="dk1"/>
              </a:buClr>
              <a:buSzPts val="1800"/>
              <a:buFont typeface="Arial"/>
              <a:buNone/>
            </a:pPr>
            <a:r>
              <a:t/>
            </a:r>
            <a:endParaRPr sz="1800">
              <a:solidFill>
                <a:srgbClr val="1F1F1F"/>
              </a:solidFill>
              <a:latin typeface="Arial"/>
              <a:ea typeface="Arial"/>
              <a:cs typeface="Arial"/>
              <a:sym typeface="Arial"/>
            </a:endParaRPr>
          </a:p>
          <a:p>
            <a:pPr indent="0" lvl="0" marL="0" marR="0" rtl="0" algn="l">
              <a:spcBef>
                <a:spcPts val="0"/>
              </a:spcBef>
              <a:spcAft>
                <a:spcPts val="0"/>
              </a:spcAft>
              <a:buNone/>
            </a:pPr>
            <a:r>
              <a:rPr b="0" i="0" lang="en-US" sz="1800">
                <a:solidFill>
                  <a:srgbClr val="1F1F1F"/>
                </a:solidFill>
                <a:latin typeface="Arial"/>
                <a:ea typeface="Arial"/>
                <a:cs typeface="Arial"/>
                <a:sym typeface="Arial"/>
              </a:rPr>
              <a:t>The development of an autonomous microplastic collector is a complex engineering challenge, but it is a challenge that is worth pursuing. With continued research and development, it is possible to develop a collector that can make a significant impact on the fight against microplastic pollution.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11"/>
          <p:cNvSpPr/>
          <p:nvPr/>
        </p:nvSpPr>
        <p:spPr>
          <a:xfrm>
            <a:off x="341375" y="341375"/>
            <a:ext cx="11283950" cy="685800"/>
          </a:xfrm>
          <a:custGeom>
            <a:rect b="b" l="l" r="r" t="t"/>
            <a:pathLst>
              <a:path extrusionOk="0" h="685800" w="11283950">
                <a:moveTo>
                  <a:pt x="11283696" y="0"/>
                </a:moveTo>
                <a:lnTo>
                  <a:pt x="0" y="0"/>
                </a:lnTo>
                <a:lnTo>
                  <a:pt x="0" y="685800"/>
                </a:lnTo>
                <a:lnTo>
                  <a:pt x="11283696" y="685800"/>
                </a:lnTo>
                <a:lnTo>
                  <a:pt x="11283696" y="0"/>
                </a:lnTo>
                <a:close/>
              </a:path>
            </a:pathLst>
          </a:custGeom>
          <a:solidFill>
            <a:srgbClr val="A0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1"/>
          <p:cNvSpPr txBox="1"/>
          <p:nvPr>
            <p:ph type="title"/>
          </p:nvPr>
        </p:nvSpPr>
        <p:spPr>
          <a:xfrm>
            <a:off x="419811" y="504134"/>
            <a:ext cx="10206355" cy="334066"/>
          </a:xfrm>
          <a:prstGeom prst="rect">
            <a:avLst/>
          </a:prstGeom>
          <a:noFill/>
          <a:ln>
            <a:noFill/>
          </a:ln>
        </p:spPr>
        <p:txBody>
          <a:bodyPr anchorCtr="0" anchor="t" bIns="0" lIns="0" spcFirstLastPara="1" rIns="0" wrap="square" tIns="13325">
            <a:spAutoFit/>
          </a:bodyPr>
          <a:lstStyle/>
          <a:p>
            <a:pPr indent="0" lvl="0" marL="12700" rtl="0" algn="l">
              <a:lnSpc>
                <a:spcPct val="114090"/>
              </a:lnSpc>
              <a:spcBef>
                <a:spcPts val="0"/>
              </a:spcBef>
              <a:spcAft>
                <a:spcPts val="0"/>
              </a:spcAft>
              <a:buNone/>
            </a:pPr>
            <a:r>
              <a:rPr lang="en-US" sz="2200"/>
              <a:t>How does my innovation accelerate change with the power of Technology?</a:t>
            </a:r>
            <a:endParaRPr sz="2200"/>
          </a:p>
        </p:txBody>
      </p:sp>
      <p:sp>
        <p:nvSpPr>
          <p:cNvPr id="98" name="Google Shape;98;p11"/>
          <p:cNvSpPr txBox="1"/>
          <p:nvPr/>
        </p:nvSpPr>
        <p:spPr>
          <a:xfrm>
            <a:off x="341375" y="1143000"/>
            <a:ext cx="11333094"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chemeClr val="dk1"/>
                </a:solidFill>
                <a:latin typeface="Arial"/>
                <a:ea typeface="Arial"/>
                <a:cs typeface="Arial"/>
                <a:sym typeface="Arial"/>
              </a:rPr>
              <a:t>Accelerating Change with Technology Innovation</a:t>
            </a:r>
            <a:endParaRPr/>
          </a:p>
          <a:p>
            <a:pPr indent="0" lvl="0" marL="0" marR="0" rtl="0" algn="l">
              <a:spcBef>
                <a:spcPts val="0"/>
              </a:spcBef>
              <a:spcAft>
                <a:spcPts val="0"/>
              </a:spcAft>
              <a:buNone/>
            </a:pPr>
            <a:r>
              <a:rPr b="1" i="0" lang="en-US" sz="1600">
                <a:solidFill>
                  <a:schemeClr val="dk1"/>
                </a:solidFill>
                <a:latin typeface="Arial"/>
                <a:ea typeface="Arial"/>
                <a:cs typeface="Arial"/>
                <a:sym typeface="Arial"/>
              </a:rPr>
              <a:t>The Power of Technology in Ocean Cleanup</a:t>
            </a:r>
            <a:endParaRPr/>
          </a:p>
          <a:p>
            <a:pPr indent="0" lvl="0" marL="0" marR="0" rtl="0" algn="l">
              <a:spcBef>
                <a:spcPts val="0"/>
              </a:spcBef>
              <a:spcAft>
                <a:spcPts val="0"/>
              </a:spcAft>
              <a:buNone/>
            </a:pPr>
            <a:r>
              <a:rPr b="0" i="0" lang="en-US" sz="1600">
                <a:solidFill>
                  <a:srgbClr val="374151"/>
                </a:solidFill>
                <a:latin typeface="Arial"/>
                <a:ea typeface="Arial"/>
                <a:cs typeface="Arial"/>
                <a:sym typeface="Arial"/>
              </a:rPr>
              <a:t>In the face of escalating ocean pollution and microplastic contamination, our innovation, the </a:t>
            </a:r>
            <a:r>
              <a:rPr b="1" i="0" lang="en-US" sz="1600">
                <a:solidFill>
                  <a:srgbClr val="374151"/>
                </a:solidFill>
                <a:latin typeface="Arial"/>
                <a:ea typeface="Arial"/>
                <a:cs typeface="Arial"/>
                <a:sym typeface="Arial"/>
              </a:rPr>
              <a:t>Autonomous Microplastic Collector</a:t>
            </a:r>
            <a:r>
              <a:rPr b="0" i="0" lang="en-US" sz="1600">
                <a:solidFill>
                  <a:srgbClr val="374151"/>
                </a:solidFill>
                <a:latin typeface="Arial"/>
                <a:ea typeface="Arial"/>
                <a:cs typeface="Arial"/>
                <a:sym typeface="Arial"/>
              </a:rPr>
              <a:t>, harnesses the full potential of technology to drive substantial and lasting change. With a focus on cutting-edge engineering and sustainability, our project leverages technological advancements to address the critical issue of marine pollution in a proactive and efficient manner.</a:t>
            </a:r>
            <a:endParaRPr/>
          </a:p>
          <a:p>
            <a:pPr indent="0" lvl="0" marL="0" marR="0" rtl="0" algn="l">
              <a:spcBef>
                <a:spcPts val="0"/>
              </a:spcBef>
              <a:spcAft>
                <a:spcPts val="0"/>
              </a:spcAft>
              <a:buNone/>
            </a:pPr>
            <a:r>
              <a:rPr b="1" i="0" lang="en-US" sz="1600">
                <a:solidFill>
                  <a:schemeClr val="dk1"/>
                </a:solidFill>
                <a:latin typeface="Arial"/>
                <a:ea typeface="Arial"/>
                <a:cs typeface="Arial"/>
                <a:sym typeface="Arial"/>
              </a:rPr>
              <a:t>Transforming Ocean Cleanup: A Technological Leap</a:t>
            </a:r>
            <a:endParaRPr/>
          </a:p>
          <a:p>
            <a:pPr indent="0" lvl="0" marL="0" marR="0" rtl="0" algn="l">
              <a:spcBef>
                <a:spcPts val="0"/>
              </a:spcBef>
              <a:spcAft>
                <a:spcPts val="0"/>
              </a:spcAft>
              <a:buNone/>
            </a:pPr>
            <a:r>
              <a:rPr b="0" i="0" lang="en-US" sz="1600">
                <a:solidFill>
                  <a:schemeClr val="dk1"/>
                </a:solidFill>
                <a:latin typeface="Arial"/>
                <a:ea typeface="Arial"/>
                <a:cs typeface="Arial"/>
                <a:sym typeface="Arial"/>
              </a:rPr>
              <a:t>1. </a:t>
            </a:r>
            <a:r>
              <a:rPr b="1" i="0" lang="en-US" sz="1600">
                <a:solidFill>
                  <a:schemeClr val="dk1"/>
                </a:solidFill>
                <a:latin typeface="Arial"/>
                <a:ea typeface="Arial"/>
                <a:cs typeface="Arial"/>
                <a:sym typeface="Arial"/>
              </a:rPr>
              <a:t>Precision Navigation and Autonomous Operation</a:t>
            </a:r>
            <a:endParaRPr b="0" i="0" sz="1600">
              <a:solidFill>
                <a:schemeClr val="dk1"/>
              </a:solidFill>
              <a:latin typeface="Arial"/>
              <a:ea typeface="Arial"/>
              <a:cs typeface="Arial"/>
              <a:sym typeface="Arial"/>
            </a:endParaRPr>
          </a:p>
          <a:p>
            <a:pPr indent="0" lvl="0" marL="0" marR="0" rtl="0" algn="l">
              <a:spcBef>
                <a:spcPts val="0"/>
              </a:spcBef>
              <a:spcAft>
                <a:spcPts val="0"/>
              </a:spcAft>
              <a:buNone/>
            </a:pPr>
            <a:r>
              <a:rPr b="0" i="0" lang="en-US" sz="1600">
                <a:solidFill>
                  <a:srgbClr val="374151"/>
                </a:solidFill>
                <a:latin typeface="Arial"/>
                <a:ea typeface="Arial"/>
                <a:cs typeface="Arial"/>
                <a:sym typeface="Arial"/>
              </a:rPr>
              <a:t>Our collector integrates advanced navigation algorithms and sensory systems, enabling it to autonomously traverse even the most challenging ocean conditions. This level of precision empowers the collector to cover vast areas efficiently, targeting microplastics and debris with unparalleled accuracy.</a:t>
            </a:r>
            <a:endParaRPr/>
          </a:p>
          <a:p>
            <a:pPr indent="0" lvl="0" marL="0" marR="0" rtl="0" algn="l">
              <a:spcBef>
                <a:spcPts val="0"/>
              </a:spcBef>
              <a:spcAft>
                <a:spcPts val="0"/>
              </a:spcAft>
              <a:buNone/>
            </a:pPr>
            <a:r>
              <a:rPr b="0" i="0" lang="en-US" sz="1600">
                <a:solidFill>
                  <a:schemeClr val="dk1"/>
                </a:solidFill>
                <a:latin typeface="Arial"/>
                <a:ea typeface="Arial"/>
                <a:cs typeface="Arial"/>
                <a:sym typeface="Arial"/>
              </a:rPr>
              <a:t>2. </a:t>
            </a:r>
            <a:r>
              <a:rPr b="1" i="0" lang="en-US" sz="1600">
                <a:solidFill>
                  <a:schemeClr val="dk1"/>
                </a:solidFill>
                <a:latin typeface="Arial"/>
                <a:ea typeface="Arial"/>
                <a:cs typeface="Arial"/>
                <a:sym typeface="Arial"/>
              </a:rPr>
              <a:t>Efficient Debris Collection Mechanisms</a:t>
            </a:r>
            <a:endParaRPr b="0" i="0" sz="1600">
              <a:solidFill>
                <a:schemeClr val="dk1"/>
              </a:solidFill>
              <a:latin typeface="Arial"/>
              <a:ea typeface="Arial"/>
              <a:cs typeface="Arial"/>
              <a:sym typeface="Arial"/>
            </a:endParaRPr>
          </a:p>
          <a:p>
            <a:pPr indent="0" lvl="0" marL="0" marR="0" rtl="0" algn="l">
              <a:spcBef>
                <a:spcPts val="0"/>
              </a:spcBef>
              <a:spcAft>
                <a:spcPts val="0"/>
              </a:spcAft>
              <a:buNone/>
            </a:pPr>
            <a:r>
              <a:rPr b="0" i="0" lang="en-US" sz="1600">
                <a:solidFill>
                  <a:srgbClr val="374151"/>
                </a:solidFill>
                <a:latin typeface="Arial"/>
                <a:ea typeface="Arial"/>
                <a:cs typeface="Arial"/>
                <a:sym typeface="Arial"/>
              </a:rPr>
              <a:t>Through innovative design, our technology incorporates state-of-the-art collection mechanisms that effectively capture microplastics and floating debris from the ocean's surface. By optimizing filtration methods and materials, our solution minimizes the risk of false positives while maximizing debris collection.</a:t>
            </a:r>
            <a:endParaRPr/>
          </a:p>
          <a:p>
            <a:pPr indent="0" lvl="0" marL="0" marR="0" rtl="0" algn="l">
              <a:spcBef>
                <a:spcPts val="0"/>
              </a:spcBef>
              <a:spcAft>
                <a:spcPts val="0"/>
              </a:spcAft>
              <a:buNone/>
            </a:pPr>
            <a:r>
              <a:rPr b="0" i="0" lang="en-US" sz="1600">
                <a:solidFill>
                  <a:schemeClr val="dk1"/>
                </a:solidFill>
                <a:latin typeface="Arial"/>
                <a:ea typeface="Arial"/>
                <a:cs typeface="Arial"/>
                <a:sym typeface="Arial"/>
              </a:rPr>
              <a:t>3. </a:t>
            </a:r>
            <a:r>
              <a:rPr b="1" i="0" lang="en-US" sz="1600">
                <a:solidFill>
                  <a:schemeClr val="dk1"/>
                </a:solidFill>
                <a:latin typeface="Arial"/>
                <a:ea typeface="Arial"/>
                <a:cs typeface="Arial"/>
                <a:sym typeface="Arial"/>
              </a:rPr>
              <a:t>Renewable Energy Integration</a:t>
            </a:r>
            <a:endParaRPr b="0" i="0" sz="1600">
              <a:solidFill>
                <a:schemeClr val="dk1"/>
              </a:solidFill>
              <a:latin typeface="Arial"/>
              <a:ea typeface="Arial"/>
              <a:cs typeface="Arial"/>
              <a:sym typeface="Arial"/>
            </a:endParaRPr>
          </a:p>
          <a:p>
            <a:pPr indent="0" lvl="0" marL="0" marR="0" rtl="0" algn="l">
              <a:spcBef>
                <a:spcPts val="0"/>
              </a:spcBef>
              <a:spcAft>
                <a:spcPts val="0"/>
              </a:spcAft>
              <a:buNone/>
            </a:pPr>
            <a:r>
              <a:rPr b="0" i="0" lang="en-US" sz="1600">
                <a:solidFill>
                  <a:srgbClr val="374151"/>
                </a:solidFill>
                <a:latin typeface="Arial"/>
                <a:ea typeface="Arial"/>
                <a:cs typeface="Arial"/>
                <a:sym typeface="Arial"/>
              </a:rPr>
              <a:t>Technology empowers sustainability. We integrate renewable energy sources, such as solar panels and wind turbines, into our collector's framework. This ensures consistent operation while drastically reducing the ecological footprint of our cleanup efforts.</a:t>
            </a:r>
            <a:endParaRPr/>
          </a:p>
          <a:p>
            <a:pPr indent="0" lvl="0" marL="0" marR="0" rtl="0" algn="l">
              <a:spcBef>
                <a:spcPts val="0"/>
              </a:spcBef>
              <a:spcAft>
                <a:spcPts val="0"/>
              </a:spcAft>
              <a:buNone/>
            </a:pPr>
            <a:r>
              <a:rPr b="0" i="0" lang="en-US" sz="1600">
                <a:solidFill>
                  <a:schemeClr val="dk1"/>
                </a:solidFill>
                <a:latin typeface="Arial"/>
                <a:ea typeface="Arial"/>
                <a:cs typeface="Arial"/>
                <a:sym typeface="Arial"/>
              </a:rPr>
              <a:t>4. </a:t>
            </a:r>
            <a:r>
              <a:rPr b="1" i="0" lang="en-US" sz="1600">
                <a:solidFill>
                  <a:schemeClr val="dk1"/>
                </a:solidFill>
                <a:latin typeface="Arial"/>
                <a:ea typeface="Arial"/>
                <a:cs typeface="Arial"/>
                <a:sym typeface="Arial"/>
              </a:rPr>
              <a:t>Real-time Monitoring and Data Insights</a:t>
            </a:r>
            <a:endParaRPr b="0" i="0" sz="1600">
              <a:solidFill>
                <a:schemeClr val="dk1"/>
              </a:solidFill>
              <a:latin typeface="Arial"/>
              <a:ea typeface="Arial"/>
              <a:cs typeface="Arial"/>
              <a:sym typeface="Arial"/>
            </a:endParaRPr>
          </a:p>
          <a:p>
            <a:pPr indent="0" lvl="0" marL="0" marR="0" rtl="0" algn="l">
              <a:spcBef>
                <a:spcPts val="0"/>
              </a:spcBef>
              <a:spcAft>
                <a:spcPts val="0"/>
              </a:spcAft>
              <a:buNone/>
            </a:pPr>
            <a:r>
              <a:rPr b="0" i="0" lang="en-US" sz="1600">
                <a:solidFill>
                  <a:srgbClr val="374151"/>
                </a:solidFill>
                <a:latin typeface="Arial"/>
                <a:ea typeface="Arial"/>
                <a:cs typeface="Arial"/>
                <a:sym typeface="Arial"/>
              </a:rPr>
              <a:t>Our technological innovation isn't just about collection—it's about insight. Our collector features real-time monitoring and data collection capabilities that provide invaluable information about ocean conditions, pollution levels, and environmental impact. This data empowers informed decision-making and continuous optimization.</a:t>
            </a:r>
            <a:endParaRPr/>
          </a:p>
          <a:p>
            <a:pPr indent="0" lvl="0" marL="0" marR="0" rtl="0" algn="l">
              <a:spcBef>
                <a:spcPts val="0"/>
              </a:spcBef>
              <a:spcAft>
                <a:spcPts val="0"/>
              </a:spcAft>
              <a:buNone/>
            </a:pPr>
            <a:br>
              <a:rPr lang="en-US"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 name="Shape 102"/>
        <p:cNvGrpSpPr/>
        <p:nvPr/>
      </p:nvGrpSpPr>
      <p:grpSpPr>
        <a:xfrm>
          <a:off x="0" y="0"/>
          <a:ext cx="0" cy="0"/>
          <a:chOff x="0" y="0"/>
          <a:chExt cx="0" cy="0"/>
        </a:xfrm>
      </p:grpSpPr>
      <p:sp>
        <p:nvSpPr>
          <p:cNvPr id="103" name="Google Shape;103;p12"/>
          <p:cNvSpPr txBox="1"/>
          <p:nvPr>
            <p:ph type="title"/>
          </p:nvPr>
        </p:nvSpPr>
        <p:spPr>
          <a:xfrm>
            <a:off x="341375" y="341375"/>
            <a:ext cx="11283950" cy="409086"/>
          </a:xfrm>
          <a:prstGeom prst="rect">
            <a:avLst/>
          </a:prstGeom>
          <a:solidFill>
            <a:srgbClr val="A000FF"/>
          </a:solidFill>
          <a:ln>
            <a:noFill/>
          </a:ln>
        </p:spPr>
        <p:txBody>
          <a:bodyPr anchorCtr="0" anchor="t" bIns="0" lIns="0" spcFirstLastPara="1" rIns="0" wrap="square" tIns="74925">
            <a:spAutoFit/>
          </a:bodyPr>
          <a:lstStyle/>
          <a:p>
            <a:pPr indent="0" lvl="0" marL="90805" marR="1323975" rtl="0" algn="l">
              <a:lnSpc>
                <a:spcPct val="107916"/>
              </a:lnSpc>
              <a:spcBef>
                <a:spcPts val="0"/>
              </a:spcBef>
              <a:spcAft>
                <a:spcPts val="0"/>
              </a:spcAft>
              <a:buNone/>
            </a:pPr>
            <a:r>
              <a:rPr lang="en-US" sz="2400"/>
              <a:t>How is my solution different/unique from other solutions in market  </a:t>
            </a:r>
            <a:endParaRPr sz="2400"/>
          </a:p>
        </p:txBody>
      </p:sp>
      <p:sp>
        <p:nvSpPr>
          <p:cNvPr id="104" name="Google Shape;104;p12"/>
          <p:cNvSpPr txBox="1"/>
          <p:nvPr/>
        </p:nvSpPr>
        <p:spPr>
          <a:xfrm>
            <a:off x="318312" y="4977841"/>
            <a:ext cx="2069464" cy="227626"/>
          </a:xfrm>
          <a:prstGeom prst="rect">
            <a:avLst/>
          </a:prstGeom>
          <a:noFill/>
          <a:ln>
            <a:noFill/>
          </a:ln>
        </p:spPr>
        <p:txBody>
          <a:bodyPr anchorCtr="0" anchor="t" bIns="0" lIns="0" spcFirstLastPara="1" rIns="0" wrap="square" tIns="12050">
            <a:spAutoFit/>
          </a:bodyPr>
          <a:lstStyle/>
          <a:p>
            <a:pPr indent="-170815" lvl="0" marL="182880" marR="0" rtl="0" algn="l">
              <a:lnSpc>
                <a:spcPct val="100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PATENT FILED: </a:t>
            </a:r>
            <a:r>
              <a:rPr lang="en-US" sz="1400">
                <a:solidFill>
                  <a:schemeClr val="dk1"/>
                </a:solidFill>
                <a:latin typeface="Trebuchet MS"/>
                <a:ea typeface="Trebuchet MS"/>
                <a:cs typeface="Trebuchet MS"/>
                <a:sym typeface="Trebuchet MS"/>
              </a:rPr>
              <a:t>No</a:t>
            </a:r>
            <a:endParaRPr sz="1400">
              <a:solidFill>
                <a:schemeClr val="dk1"/>
              </a:solidFill>
              <a:latin typeface="Trebuchet MS"/>
              <a:ea typeface="Trebuchet MS"/>
              <a:cs typeface="Trebuchet MS"/>
              <a:sym typeface="Trebuchet MS"/>
            </a:endParaRPr>
          </a:p>
        </p:txBody>
      </p:sp>
      <p:sp>
        <p:nvSpPr>
          <p:cNvPr id="105" name="Google Shape;105;p12"/>
          <p:cNvSpPr txBox="1"/>
          <p:nvPr/>
        </p:nvSpPr>
        <p:spPr>
          <a:xfrm>
            <a:off x="341375" y="5474208"/>
            <a:ext cx="11283950" cy="772647"/>
          </a:xfrm>
          <a:prstGeom prst="rect">
            <a:avLst/>
          </a:prstGeom>
          <a:solidFill>
            <a:srgbClr val="A000FF"/>
          </a:solidFill>
          <a:ln>
            <a:noFill/>
          </a:ln>
        </p:spPr>
        <p:txBody>
          <a:bodyPr anchorCtr="0" anchor="t" bIns="0" lIns="0" spcFirstLastPara="1" rIns="0" wrap="square" tIns="79375">
            <a:spAutoFit/>
          </a:bodyPr>
          <a:lstStyle/>
          <a:p>
            <a:pPr indent="0" lvl="0" marL="90805" marR="0" rtl="0" algn="l">
              <a:lnSpc>
                <a:spcPct val="113958"/>
              </a:lnSpc>
              <a:spcBef>
                <a:spcPts val="0"/>
              </a:spcBef>
              <a:spcAft>
                <a:spcPts val="0"/>
              </a:spcAft>
              <a:buNone/>
            </a:pPr>
            <a:r>
              <a:rPr b="1" lang="en-US" sz="2400">
                <a:solidFill>
                  <a:srgbClr val="FFFFFF"/>
                </a:solidFill>
                <a:latin typeface="Arial"/>
                <a:ea typeface="Arial"/>
                <a:cs typeface="Arial"/>
                <a:sym typeface="Arial"/>
              </a:rPr>
              <a:t>Do you have a working model/prototype: No</a:t>
            </a:r>
            <a:endParaRPr sz="2400">
              <a:solidFill>
                <a:schemeClr val="dk1"/>
              </a:solidFill>
              <a:latin typeface="Arial"/>
              <a:ea typeface="Arial"/>
              <a:cs typeface="Arial"/>
              <a:sym typeface="Arial"/>
            </a:endParaRPr>
          </a:p>
          <a:p>
            <a:pPr indent="0" lvl="0" marL="90805" marR="0" rtl="0" algn="l">
              <a:lnSpc>
                <a:spcPct val="113958"/>
              </a:lnSpc>
              <a:spcBef>
                <a:spcPts val="0"/>
              </a:spcBef>
              <a:spcAft>
                <a:spcPts val="0"/>
              </a:spcAft>
              <a:buNone/>
            </a:pPr>
            <a:r>
              <a:rPr b="1" lang="en-US" sz="2400">
                <a:solidFill>
                  <a:srgbClr val="FFFFFF"/>
                </a:solidFill>
                <a:latin typeface="Arial"/>
                <a:ea typeface="Arial"/>
                <a:cs typeface="Arial"/>
                <a:sym typeface="Arial"/>
              </a:rPr>
              <a:t>If not, will you be able to show working prototype during finale. Yes</a:t>
            </a:r>
            <a:endParaRPr sz="2400">
              <a:solidFill>
                <a:schemeClr val="dk1"/>
              </a:solidFill>
              <a:latin typeface="Arial"/>
              <a:ea typeface="Arial"/>
              <a:cs typeface="Arial"/>
              <a:sym typeface="Arial"/>
            </a:endParaRPr>
          </a:p>
        </p:txBody>
      </p:sp>
      <p:sp>
        <p:nvSpPr>
          <p:cNvPr id="106" name="Google Shape;106;p12"/>
          <p:cNvSpPr txBox="1"/>
          <p:nvPr/>
        </p:nvSpPr>
        <p:spPr>
          <a:xfrm>
            <a:off x="457200" y="1019202"/>
            <a:ext cx="11416488"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74151"/>
                </a:solidFill>
                <a:latin typeface="Arial"/>
                <a:ea typeface="Arial"/>
                <a:cs typeface="Arial"/>
                <a:sym typeface="Arial"/>
              </a:rPr>
              <a:t>The successful completion of this project will result in a functional prototype of the autonomous microplastic collector. The prototype should demonstrate its ability to autonomously navigate, effectively collect microplastics, and operate sustainably using renewable energy sources. A comprehensive report detailing the design, development process, test results, and potential environmental impact assessment will also be produced.</a:t>
            </a:r>
            <a:endParaRPr/>
          </a:p>
          <a:p>
            <a:pPr indent="0" lvl="0" marL="0" marR="0" rtl="0" algn="l">
              <a:spcBef>
                <a:spcPts val="0"/>
              </a:spcBef>
              <a:spcAft>
                <a:spcPts val="0"/>
              </a:spcAft>
              <a:buNone/>
            </a:pPr>
            <a:r>
              <a:t/>
            </a:r>
            <a:endParaRPr b="0" i="0" sz="1800">
              <a:solidFill>
                <a:srgbClr val="374151"/>
              </a:solidFill>
              <a:latin typeface="Arial"/>
              <a:ea typeface="Arial"/>
              <a:cs typeface="Arial"/>
              <a:sym typeface="Arial"/>
            </a:endParaRPr>
          </a:p>
          <a:p>
            <a:pPr indent="0" lvl="0" marL="0" marR="0" rtl="0" algn="l">
              <a:spcBef>
                <a:spcPts val="0"/>
              </a:spcBef>
              <a:spcAft>
                <a:spcPts val="0"/>
              </a:spcAft>
              <a:buNone/>
            </a:pPr>
            <a:r>
              <a:rPr b="1" i="0" lang="en-US" sz="1800">
                <a:solidFill>
                  <a:srgbClr val="374151"/>
                </a:solidFill>
                <a:latin typeface="Arial"/>
                <a:ea typeface="Arial"/>
                <a:cs typeface="Arial"/>
                <a:sym typeface="Arial"/>
              </a:rPr>
              <a:t>Impact:</a:t>
            </a:r>
            <a:r>
              <a:rPr b="0" i="0" lang="en-US" sz="1800">
                <a:solidFill>
                  <a:srgbClr val="374151"/>
                </a:solidFill>
                <a:latin typeface="Arial"/>
                <a:ea typeface="Arial"/>
                <a:cs typeface="Arial"/>
                <a:sym typeface="Arial"/>
              </a:rPr>
              <a:t> The project's impact lies in its contribution to mitigating the widespread problem of ocean pollution. By creating a cutting-edge solution for microplastic and debris collection, the project aims to preserve marine ecosystems, protect wildlife, and improve the overall health of our oceans. Additionally, the project has the potential to inspire further innovations in the field of ocean cleanup technologies and sustainable engineering solutions.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sp>
        <p:nvSpPr>
          <p:cNvPr id="111" name="Google Shape;111;p13"/>
          <p:cNvSpPr txBox="1"/>
          <p:nvPr>
            <p:ph type="title"/>
          </p:nvPr>
        </p:nvSpPr>
        <p:spPr>
          <a:xfrm>
            <a:off x="341375" y="341375"/>
            <a:ext cx="11283950" cy="456535"/>
          </a:xfrm>
          <a:prstGeom prst="rect">
            <a:avLst/>
          </a:prstGeom>
          <a:solidFill>
            <a:srgbClr val="A000FF"/>
          </a:solidFill>
          <a:ln>
            <a:noFill/>
          </a:ln>
        </p:spPr>
        <p:txBody>
          <a:bodyPr anchorCtr="0" anchor="t" bIns="0" lIns="0" spcFirstLastPara="1" rIns="0" wrap="square" tIns="86350">
            <a:spAutoFit/>
          </a:bodyPr>
          <a:lstStyle/>
          <a:p>
            <a:pPr indent="0" lvl="0" marL="90805" rtl="0" algn="l">
              <a:lnSpc>
                <a:spcPct val="100000"/>
              </a:lnSpc>
              <a:spcBef>
                <a:spcPts val="0"/>
              </a:spcBef>
              <a:spcAft>
                <a:spcPts val="0"/>
              </a:spcAft>
              <a:buNone/>
            </a:pPr>
            <a:r>
              <a:rPr lang="en-US" sz="2400"/>
              <a:t>testimonials received?</a:t>
            </a:r>
            <a:endParaRPr sz="2400"/>
          </a:p>
        </p:txBody>
      </p:sp>
      <p:sp>
        <p:nvSpPr>
          <p:cNvPr id="112" name="Google Shape;112;p13"/>
          <p:cNvSpPr txBox="1"/>
          <p:nvPr/>
        </p:nvSpPr>
        <p:spPr>
          <a:xfrm>
            <a:off x="457200" y="1295400"/>
            <a:ext cx="9982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TILL NOW NOT RECEIVED</a:t>
            </a:r>
            <a:endParaRPr/>
          </a:p>
        </p:txBody>
      </p:sp>
      <p:sp>
        <p:nvSpPr>
          <p:cNvPr id="113" name="Google Shape;113;p13"/>
          <p:cNvSpPr txBox="1"/>
          <p:nvPr/>
        </p:nvSpPr>
        <p:spPr>
          <a:xfrm>
            <a:off x="381000" y="1829465"/>
            <a:ext cx="11283950" cy="456535"/>
          </a:xfrm>
          <a:prstGeom prst="rect">
            <a:avLst/>
          </a:prstGeom>
          <a:solidFill>
            <a:srgbClr val="A000FF"/>
          </a:solidFill>
          <a:ln>
            <a:noFill/>
          </a:ln>
        </p:spPr>
        <p:txBody>
          <a:bodyPr anchorCtr="0" anchor="t" bIns="0" lIns="0" spcFirstLastPara="1" rIns="0" wrap="square" tIns="86350">
            <a:spAutoFit/>
          </a:bodyPr>
          <a:lstStyle/>
          <a:p>
            <a:pPr indent="0" lvl="0" marL="90805" marR="0" rtl="0" algn="l">
              <a:spcBef>
                <a:spcPts val="0"/>
              </a:spcBef>
              <a:spcAft>
                <a:spcPts val="0"/>
              </a:spcAft>
              <a:buNone/>
            </a:pPr>
            <a:r>
              <a:rPr b="1" i="0" lang="en-US" sz="2400">
                <a:solidFill>
                  <a:schemeClr val="lt1"/>
                </a:solidFill>
                <a:latin typeface="Arial"/>
                <a:ea typeface="Arial"/>
                <a:cs typeface="Arial"/>
                <a:sym typeface="Arial"/>
              </a:rPr>
              <a:t>Relevant Images:</a:t>
            </a:r>
            <a:endParaRPr b="1" i="0" sz="2400">
              <a:solidFill>
                <a:schemeClr val="lt1"/>
              </a:solidFill>
              <a:latin typeface="Arial"/>
              <a:ea typeface="Arial"/>
              <a:cs typeface="Arial"/>
              <a:sym typeface="Arial"/>
            </a:endParaRPr>
          </a:p>
        </p:txBody>
      </p:sp>
      <p:pic>
        <p:nvPicPr>
          <p:cNvPr id="114" name="Google Shape;114;p13"/>
          <p:cNvPicPr preferRelativeResize="0"/>
          <p:nvPr/>
        </p:nvPicPr>
        <p:blipFill rotWithShape="1">
          <a:blip r:embed="rId3">
            <a:alphaModFix/>
          </a:blip>
          <a:srcRect b="0" l="0" r="0" t="0"/>
          <a:stretch/>
        </p:blipFill>
        <p:spPr>
          <a:xfrm>
            <a:off x="341375" y="2450733"/>
            <a:ext cx="3352800" cy="3309938"/>
          </a:xfrm>
          <a:prstGeom prst="rect">
            <a:avLst/>
          </a:prstGeom>
          <a:noFill/>
          <a:ln>
            <a:noFill/>
          </a:ln>
        </p:spPr>
      </p:pic>
      <p:pic>
        <p:nvPicPr>
          <p:cNvPr id="115" name="Google Shape;115;p13"/>
          <p:cNvPicPr preferRelativeResize="0"/>
          <p:nvPr/>
        </p:nvPicPr>
        <p:blipFill rotWithShape="1">
          <a:blip r:embed="rId4">
            <a:alphaModFix/>
          </a:blip>
          <a:srcRect b="0" l="0" r="0" t="0"/>
          <a:stretch/>
        </p:blipFill>
        <p:spPr>
          <a:xfrm>
            <a:off x="4124795" y="2514600"/>
            <a:ext cx="3216448" cy="2865071"/>
          </a:xfrm>
          <a:prstGeom prst="rect">
            <a:avLst/>
          </a:prstGeom>
          <a:noFill/>
          <a:ln>
            <a:noFill/>
          </a:ln>
        </p:spPr>
      </p:pic>
      <p:pic>
        <p:nvPicPr>
          <p:cNvPr id="116" name="Google Shape;116;p13"/>
          <p:cNvPicPr preferRelativeResize="0"/>
          <p:nvPr/>
        </p:nvPicPr>
        <p:blipFill rotWithShape="1">
          <a:blip r:embed="rId5">
            <a:alphaModFix/>
          </a:blip>
          <a:srcRect b="0" l="0" r="0" t="0"/>
          <a:stretch/>
        </p:blipFill>
        <p:spPr>
          <a:xfrm>
            <a:off x="7730387" y="2469810"/>
            <a:ext cx="3810000" cy="30927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grpSp>
        <p:nvGrpSpPr>
          <p:cNvPr id="121" name="Google Shape;121;p14"/>
          <p:cNvGrpSpPr/>
          <p:nvPr/>
        </p:nvGrpSpPr>
        <p:grpSpPr>
          <a:xfrm>
            <a:off x="0" y="0"/>
            <a:ext cx="12192000" cy="6858000"/>
            <a:chOff x="0" y="0"/>
            <a:chExt cx="12192000" cy="6858000"/>
          </a:xfrm>
        </p:grpSpPr>
        <p:pic>
          <p:nvPicPr>
            <p:cNvPr id="122" name="Google Shape;122;p1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23" name="Google Shape;123;p14"/>
            <p:cNvPicPr preferRelativeResize="0"/>
            <p:nvPr/>
          </p:nvPicPr>
          <p:blipFill rotWithShape="1">
            <a:blip r:embed="rId4">
              <a:alphaModFix/>
            </a:blip>
            <a:srcRect b="0" l="0" r="0" t="0"/>
            <a:stretch/>
          </p:blipFill>
          <p:spPr>
            <a:xfrm>
              <a:off x="4623815" y="0"/>
              <a:ext cx="7187184" cy="6857997"/>
            </a:xfrm>
            <a:prstGeom prst="rect">
              <a:avLst/>
            </a:prstGeom>
            <a:noFill/>
            <a:ln>
              <a:noFill/>
            </a:ln>
          </p:spPr>
        </p:pic>
      </p:grpSp>
      <p:sp>
        <p:nvSpPr>
          <p:cNvPr id="124" name="Google Shape;124;p14"/>
          <p:cNvSpPr txBox="1"/>
          <p:nvPr>
            <p:ph type="title"/>
          </p:nvPr>
        </p:nvSpPr>
        <p:spPr>
          <a:xfrm>
            <a:off x="368300" y="2735021"/>
            <a:ext cx="4904740" cy="11233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