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1430000" cy="7721600"/>
  <p:notesSz cx="11430000" cy="772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6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0C0A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6787" y="625134"/>
            <a:ext cx="9496424" cy="3129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3710" cy="64401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004945" marR="5080">
              <a:lnSpc>
                <a:spcPts val="6140"/>
              </a:lnSpc>
              <a:spcBef>
                <a:spcPts val="130"/>
              </a:spcBef>
            </a:pPr>
            <a:r>
              <a:rPr sz="4950" spc="395" dirty="0"/>
              <a:t>Introduction </a:t>
            </a:r>
            <a:r>
              <a:rPr sz="4950" spc="409" dirty="0"/>
              <a:t>to </a:t>
            </a:r>
            <a:r>
              <a:rPr sz="4950" spc="415" dirty="0"/>
              <a:t> </a:t>
            </a:r>
            <a:r>
              <a:rPr sz="4950" spc="575" dirty="0"/>
              <a:t>Permanent </a:t>
            </a:r>
            <a:r>
              <a:rPr sz="4950" spc="580" dirty="0"/>
              <a:t> </a:t>
            </a:r>
            <a:r>
              <a:rPr sz="4950" spc="745" dirty="0"/>
              <a:t>Maąnet</a:t>
            </a:r>
            <a:r>
              <a:rPr sz="4950" spc="-340" dirty="0"/>
              <a:t> </a:t>
            </a:r>
            <a:r>
              <a:rPr sz="4950" spc="365" dirty="0"/>
              <a:t>Electric</a:t>
            </a:r>
            <a:endParaRPr sz="4950" dirty="0"/>
          </a:p>
          <a:p>
            <a:pPr marL="4004945">
              <a:lnSpc>
                <a:spcPct val="100000"/>
              </a:lnSpc>
              <a:spcBef>
                <a:spcPts val="50"/>
              </a:spcBef>
            </a:pPr>
            <a:r>
              <a:rPr sz="4950" spc="620" dirty="0"/>
              <a:t>Motors</a:t>
            </a:r>
            <a:endParaRPr sz="4950" dirty="0"/>
          </a:p>
        </p:txBody>
      </p:sp>
      <p:sp>
        <p:nvSpPr>
          <p:cNvPr id="4" name="object 4"/>
          <p:cNvSpPr txBox="1"/>
          <p:nvPr/>
        </p:nvSpPr>
        <p:spPr>
          <a:xfrm>
            <a:off x="4959667" y="4011342"/>
            <a:ext cx="5756910" cy="14851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50165" algn="just">
              <a:lnSpc>
                <a:spcPct val="136800"/>
              </a:lnSpc>
              <a:spcBef>
                <a:spcPts val="114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Permanent magnet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electric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motors are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a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type of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electric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motor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that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use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permanent magnets to generate the motor's magnetic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field,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rather than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using electromagnetic windings. These motors are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known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for their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high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efficiency,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compact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design,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and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reliability.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645" rIns="0" bIns="0" rtlCol="0">
            <a:spAutoFit/>
          </a:bodyPr>
          <a:lstStyle/>
          <a:p>
            <a:pPr marL="683895" marR="5080">
              <a:lnSpc>
                <a:spcPts val="4500"/>
              </a:lnSpc>
            </a:pPr>
            <a:r>
              <a:rPr spc="395" dirty="0"/>
              <a:t>Factors</a:t>
            </a:r>
            <a:r>
              <a:rPr spc="-235" dirty="0"/>
              <a:t> </a:t>
            </a:r>
            <a:r>
              <a:rPr spc="325" dirty="0"/>
              <a:t>Affectiną</a:t>
            </a:r>
            <a:r>
              <a:rPr spc="-229" dirty="0"/>
              <a:t> </a:t>
            </a:r>
            <a:r>
              <a:rPr spc="434" dirty="0"/>
              <a:t>Permanent </a:t>
            </a:r>
            <a:r>
              <a:rPr spc="-1055" dirty="0"/>
              <a:t> </a:t>
            </a:r>
            <a:r>
              <a:rPr spc="560" dirty="0"/>
              <a:t>Maąnet</a:t>
            </a:r>
            <a:r>
              <a:rPr spc="-215" dirty="0"/>
              <a:t> </a:t>
            </a:r>
            <a:r>
              <a:rPr spc="420" dirty="0"/>
              <a:t>Resistance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2795792"/>
            <a:ext cx="231648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6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ą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3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6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515" y="3221432"/>
            <a:ext cx="2441575" cy="1776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36500"/>
              </a:lnSpc>
              <a:spcBef>
                <a:spcPts val="120"/>
              </a:spcBef>
            </a:pP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The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type of magnetic material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used in the permanent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magnets, such as neodymium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or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ferrite,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can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significantly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impact the motor's resistance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and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performance.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8055" y="2795789"/>
            <a:ext cx="165798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55" dirty="0">
                <a:solidFill>
                  <a:srgbClr val="FFFFFF"/>
                </a:solidFill>
                <a:latin typeface="Trebuchet MS"/>
                <a:cs typeface="Trebuchet MS"/>
              </a:rPr>
              <a:t>Temperature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8055" y="3221432"/>
            <a:ext cx="2199005" cy="1776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36500"/>
              </a:lnSpc>
              <a:spcBef>
                <a:spcPts val="120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Elevated temperatures can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cause the permanent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magnets to demagnetize,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increasing the motor's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resistance and reducing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efficiency.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7595" y="2795789"/>
            <a:ext cx="232346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6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229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7595" y="3221432"/>
            <a:ext cx="2371090" cy="1491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7200"/>
              </a:lnSpc>
              <a:spcBef>
                <a:spcPts val="110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Physical stress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on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permanent magnets, such as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from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vibrations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or impacts,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can also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affect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 motor's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resistance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and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reliability.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970" rIns="0" bIns="0" rtlCol="0">
            <a:spAutoFit/>
          </a:bodyPr>
          <a:lstStyle/>
          <a:p>
            <a:pPr marL="683895" marR="5080">
              <a:lnSpc>
                <a:spcPts val="4420"/>
              </a:lnSpc>
              <a:spcBef>
                <a:spcPts val="80"/>
              </a:spcBef>
            </a:pPr>
            <a:r>
              <a:rPr spc="340" dirty="0"/>
              <a:t>Overview</a:t>
            </a:r>
            <a:r>
              <a:rPr spc="-220" dirty="0"/>
              <a:t> </a:t>
            </a:r>
            <a:r>
              <a:rPr spc="380" dirty="0"/>
              <a:t>of</a:t>
            </a:r>
            <a:r>
              <a:rPr spc="-220" dirty="0"/>
              <a:t> </a:t>
            </a:r>
            <a:r>
              <a:rPr spc="525" dirty="0"/>
              <a:t>Machine</a:t>
            </a:r>
            <a:r>
              <a:rPr spc="-220" dirty="0"/>
              <a:t> </a:t>
            </a:r>
            <a:r>
              <a:rPr spc="320" dirty="0"/>
              <a:t>Learniną </a:t>
            </a:r>
            <a:r>
              <a:rPr spc="-1055" dirty="0"/>
              <a:t> </a:t>
            </a:r>
            <a:r>
              <a:rPr spc="36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1655965" y="2693327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28"/>
                </a:lnTo>
                <a:lnTo>
                  <a:pt x="0" y="369760"/>
                </a:lnTo>
                <a:lnTo>
                  <a:pt x="22517" y="403466"/>
                </a:lnTo>
                <a:lnTo>
                  <a:pt x="39471" y="409232"/>
                </a:lnTo>
                <a:lnTo>
                  <a:pt x="369773" y="409232"/>
                </a:lnTo>
                <a:lnTo>
                  <a:pt x="403466" y="386727"/>
                </a:lnTo>
                <a:lnTo>
                  <a:pt x="409232" y="369760"/>
                </a:lnTo>
                <a:lnTo>
                  <a:pt x="409232" y="39471"/>
                </a:lnTo>
                <a:lnTo>
                  <a:pt x="386727" y="5778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1E1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0039" y="2702710"/>
            <a:ext cx="13144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4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0055" y="2729167"/>
            <a:ext cx="3351529" cy="965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3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6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ą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8300"/>
              </a:lnSpc>
              <a:spcBef>
                <a:spcPts val="595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Algorithms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that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learn from labeled data to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make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predictions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or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classify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new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inputs.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4923" y="2693327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28"/>
                </a:lnTo>
                <a:lnTo>
                  <a:pt x="0" y="369760"/>
                </a:lnTo>
                <a:lnTo>
                  <a:pt x="22517" y="403466"/>
                </a:lnTo>
                <a:lnTo>
                  <a:pt x="39471" y="409232"/>
                </a:lnTo>
                <a:lnTo>
                  <a:pt x="369773" y="409232"/>
                </a:lnTo>
                <a:lnTo>
                  <a:pt x="403466" y="386727"/>
                </a:lnTo>
                <a:lnTo>
                  <a:pt x="409232" y="369760"/>
                </a:lnTo>
                <a:lnTo>
                  <a:pt x="409232" y="39471"/>
                </a:lnTo>
                <a:lnTo>
                  <a:pt x="386727" y="5778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1E1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17628" y="2702710"/>
            <a:ext cx="19621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9611" y="2729167"/>
            <a:ext cx="3311525" cy="965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Unsupervised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45" dirty="0">
                <a:solidFill>
                  <a:srgbClr val="FFFFFF"/>
                </a:solidFill>
                <a:latin typeface="Trebuchet MS"/>
                <a:cs typeface="Trebuchet MS"/>
              </a:rPr>
              <a:t>Learniną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8300"/>
              </a:lnSpc>
              <a:spcBef>
                <a:spcPts val="595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Algorithms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that find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patterns and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insights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in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unlabeled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data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without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prior training.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55965" y="4063784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40"/>
                </a:lnTo>
                <a:lnTo>
                  <a:pt x="0" y="369773"/>
                </a:lnTo>
                <a:lnTo>
                  <a:pt x="22517" y="403466"/>
                </a:lnTo>
                <a:lnTo>
                  <a:pt x="39471" y="409232"/>
                </a:lnTo>
                <a:lnTo>
                  <a:pt x="369773" y="409232"/>
                </a:lnTo>
                <a:lnTo>
                  <a:pt x="403466" y="386727"/>
                </a:lnTo>
                <a:lnTo>
                  <a:pt x="409232" y="369773"/>
                </a:lnTo>
                <a:lnTo>
                  <a:pt x="409232" y="39471"/>
                </a:lnTo>
                <a:lnTo>
                  <a:pt x="386727" y="5778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1E1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5686" y="4063655"/>
            <a:ext cx="20066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11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0051" y="4090111"/>
            <a:ext cx="3392170" cy="1260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Reinforcement</a:t>
            </a:r>
            <a:r>
              <a:rPr sz="18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45" dirty="0">
                <a:solidFill>
                  <a:srgbClr val="FFFFFF"/>
                </a:solidFill>
                <a:latin typeface="Trebuchet MS"/>
                <a:cs typeface="Trebuchet MS"/>
              </a:rPr>
              <a:t>Learniną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000"/>
              </a:lnSpc>
              <a:spcBef>
                <a:spcPts val="705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Algorithms</a:t>
            </a:r>
            <a:r>
              <a:rPr sz="1400"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that</a:t>
            </a:r>
            <a:r>
              <a:rPr sz="1400" spc="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learn</a:t>
            </a:r>
            <a:r>
              <a:rPr sz="1400" spc="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by</a:t>
            </a:r>
            <a:r>
              <a:rPr sz="1400"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interacting</a:t>
            </a:r>
            <a:r>
              <a:rPr sz="1400" spc="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with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an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environment and receiving feedback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in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form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rewards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or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penalties.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14923" y="4063784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40"/>
                </a:lnTo>
                <a:lnTo>
                  <a:pt x="0" y="369773"/>
                </a:lnTo>
                <a:lnTo>
                  <a:pt x="22517" y="403466"/>
                </a:lnTo>
                <a:lnTo>
                  <a:pt x="39471" y="409232"/>
                </a:lnTo>
                <a:lnTo>
                  <a:pt x="369773" y="409232"/>
                </a:lnTo>
                <a:lnTo>
                  <a:pt x="403466" y="386727"/>
                </a:lnTo>
                <a:lnTo>
                  <a:pt x="409232" y="369773"/>
                </a:lnTo>
                <a:lnTo>
                  <a:pt x="409232" y="39471"/>
                </a:lnTo>
                <a:lnTo>
                  <a:pt x="386727" y="5778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1E1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05728" y="4063655"/>
            <a:ext cx="21971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26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89608" y="4090111"/>
            <a:ext cx="3250565" cy="1260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40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1800" b="1" spc="2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ą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000"/>
              </a:lnSpc>
              <a:spcBef>
                <a:spcPts val="705"/>
              </a:spcBef>
            </a:pPr>
            <a:r>
              <a:rPr sz="1400" spc="20" dirty="0">
                <a:solidFill>
                  <a:srgbClr val="D9E1FF"/>
                </a:solidFill>
                <a:latin typeface="Arial MT"/>
                <a:cs typeface="Arial MT"/>
              </a:rPr>
              <a:t>A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subfield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of machine learning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that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uses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neural networks with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multiple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hidden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layers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to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learn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complex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patterns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in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0C0A33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5" y="750473"/>
            <a:ext cx="502475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500"/>
              </a:lnSpc>
            </a:pPr>
            <a:r>
              <a:rPr spc="590" dirty="0"/>
              <a:t>Data</a:t>
            </a:r>
            <a:r>
              <a:rPr spc="-229" dirty="0"/>
              <a:t> </a:t>
            </a:r>
            <a:r>
              <a:rPr spc="325" dirty="0"/>
              <a:t>Collection</a:t>
            </a:r>
            <a:r>
              <a:rPr spc="-229" dirty="0"/>
              <a:t> </a:t>
            </a:r>
            <a:r>
              <a:rPr spc="560" dirty="0"/>
              <a:t>and </a:t>
            </a:r>
            <a:r>
              <a:rPr spc="-1055" dirty="0"/>
              <a:t> </a:t>
            </a:r>
            <a:r>
              <a:rPr spc="365" dirty="0"/>
              <a:t>Preprocessiną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877651" y="2198446"/>
            <a:ext cx="1047115" cy="3455035"/>
            <a:chOff x="4877651" y="2198446"/>
            <a:chExt cx="1047115" cy="3455035"/>
          </a:xfrm>
        </p:grpSpPr>
        <p:sp>
          <p:nvSpPr>
            <p:cNvPr id="6" name="object 6"/>
            <p:cNvSpPr/>
            <p:nvPr/>
          </p:nvSpPr>
          <p:spPr>
            <a:xfrm>
              <a:off x="4877651" y="2198445"/>
              <a:ext cx="852169" cy="3455035"/>
            </a:xfrm>
            <a:custGeom>
              <a:avLst/>
              <a:gdLst/>
              <a:ahLst/>
              <a:cxnLst/>
              <a:rect l="l" t="t" r="r" b="b"/>
              <a:pathLst>
                <a:path w="852170" h="3455035">
                  <a:moveTo>
                    <a:pt x="637628" y="340766"/>
                  </a:moveTo>
                  <a:lnTo>
                    <a:pt x="0" y="340766"/>
                  </a:lnTo>
                  <a:lnTo>
                    <a:pt x="0" y="359791"/>
                  </a:lnTo>
                  <a:lnTo>
                    <a:pt x="637628" y="359791"/>
                  </a:lnTo>
                  <a:lnTo>
                    <a:pt x="637628" y="340766"/>
                  </a:lnTo>
                  <a:close/>
                </a:path>
                <a:path w="852170" h="3455035">
                  <a:moveTo>
                    <a:pt x="851611" y="0"/>
                  </a:moveTo>
                  <a:lnTo>
                    <a:pt x="832586" y="0"/>
                  </a:lnTo>
                  <a:lnTo>
                    <a:pt x="832586" y="3454692"/>
                  </a:lnTo>
                  <a:lnTo>
                    <a:pt x="851611" y="3454692"/>
                  </a:lnTo>
                  <a:lnTo>
                    <a:pt x="851611" y="0"/>
                  </a:lnTo>
                  <a:close/>
                </a:path>
              </a:pathLst>
            </a:custGeom>
            <a:solidFill>
              <a:srgbClr val="8061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5292" y="2341194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69760" y="0"/>
                  </a:moveTo>
                  <a:lnTo>
                    <a:pt x="39471" y="0"/>
                  </a:lnTo>
                  <a:lnTo>
                    <a:pt x="33667" y="1155"/>
                  </a:lnTo>
                  <a:lnTo>
                    <a:pt x="1155" y="33667"/>
                  </a:lnTo>
                  <a:lnTo>
                    <a:pt x="0" y="39471"/>
                  </a:lnTo>
                  <a:lnTo>
                    <a:pt x="0" y="363728"/>
                  </a:lnTo>
                  <a:lnTo>
                    <a:pt x="0" y="369773"/>
                  </a:lnTo>
                  <a:lnTo>
                    <a:pt x="22517" y="403466"/>
                  </a:lnTo>
                  <a:lnTo>
                    <a:pt x="39471" y="409244"/>
                  </a:lnTo>
                  <a:lnTo>
                    <a:pt x="369760" y="409244"/>
                  </a:lnTo>
                  <a:lnTo>
                    <a:pt x="403453" y="386727"/>
                  </a:lnTo>
                  <a:lnTo>
                    <a:pt x="409232" y="369773"/>
                  </a:lnTo>
                  <a:lnTo>
                    <a:pt x="409232" y="39471"/>
                  </a:lnTo>
                  <a:lnTo>
                    <a:pt x="386715" y="5778"/>
                  </a:lnTo>
                  <a:lnTo>
                    <a:pt x="375564" y="1155"/>
                  </a:lnTo>
                  <a:lnTo>
                    <a:pt x="369760" y="0"/>
                  </a:lnTo>
                  <a:close/>
                </a:path>
              </a:pathLst>
            </a:custGeom>
            <a:solidFill>
              <a:srgbClr val="1E1B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53824" y="2350578"/>
            <a:ext cx="13144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4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5247" y="2357999"/>
            <a:ext cx="2896235" cy="1250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14069">
              <a:lnSpc>
                <a:spcPct val="100000"/>
              </a:lnSpc>
              <a:spcBef>
                <a:spcPts val="90"/>
              </a:spcBef>
            </a:pPr>
            <a:r>
              <a:rPr sz="1800" b="1" spc="40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3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27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12700" marR="5080" indent="161290" algn="r">
              <a:lnSpc>
                <a:spcPct val="136000"/>
              </a:lnSpc>
              <a:spcBef>
                <a:spcPts val="630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Gather relevant data from various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sources, such as sensors,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historical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records,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and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external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databases.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15000" y="3254831"/>
            <a:ext cx="1047115" cy="409575"/>
            <a:chOff x="5515000" y="3254831"/>
            <a:chExt cx="1047115" cy="409575"/>
          </a:xfrm>
        </p:grpSpPr>
        <p:sp>
          <p:nvSpPr>
            <p:cNvPr id="11" name="object 11"/>
            <p:cNvSpPr/>
            <p:nvPr/>
          </p:nvSpPr>
          <p:spPr>
            <a:xfrm>
              <a:off x="5924232" y="3452832"/>
              <a:ext cx="638175" cy="19050"/>
            </a:xfrm>
            <a:custGeom>
              <a:avLst/>
              <a:gdLst/>
              <a:ahLst/>
              <a:cxnLst/>
              <a:rect l="l" t="t" r="r" b="b"/>
              <a:pathLst>
                <a:path w="638175" h="19050">
                  <a:moveTo>
                    <a:pt x="637644" y="0"/>
                  </a:moveTo>
                  <a:lnTo>
                    <a:pt x="0" y="0"/>
                  </a:lnTo>
                  <a:lnTo>
                    <a:pt x="0" y="19030"/>
                  </a:lnTo>
                  <a:lnTo>
                    <a:pt x="637644" y="19030"/>
                  </a:lnTo>
                  <a:lnTo>
                    <a:pt x="637644" y="0"/>
                  </a:lnTo>
                  <a:close/>
                </a:path>
              </a:pathLst>
            </a:custGeom>
            <a:solidFill>
              <a:srgbClr val="8061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15000" y="3254831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69760" y="0"/>
                  </a:moveTo>
                  <a:lnTo>
                    <a:pt x="39458" y="0"/>
                  </a:lnTo>
                  <a:lnTo>
                    <a:pt x="33655" y="1155"/>
                  </a:lnTo>
                  <a:lnTo>
                    <a:pt x="1143" y="33667"/>
                  </a:lnTo>
                  <a:lnTo>
                    <a:pt x="0" y="39471"/>
                  </a:lnTo>
                  <a:lnTo>
                    <a:pt x="0" y="363740"/>
                  </a:lnTo>
                  <a:lnTo>
                    <a:pt x="0" y="369773"/>
                  </a:lnTo>
                  <a:lnTo>
                    <a:pt x="22504" y="403466"/>
                  </a:lnTo>
                  <a:lnTo>
                    <a:pt x="39458" y="409232"/>
                  </a:lnTo>
                  <a:lnTo>
                    <a:pt x="369760" y="409232"/>
                  </a:lnTo>
                  <a:lnTo>
                    <a:pt x="403453" y="386727"/>
                  </a:lnTo>
                  <a:lnTo>
                    <a:pt x="409232" y="369773"/>
                  </a:lnTo>
                  <a:lnTo>
                    <a:pt x="409232" y="39471"/>
                  </a:lnTo>
                  <a:lnTo>
                    <a:pt x="386715" y="5778"/>
                  </a:lnTo>
                  <a:lnTo>
                    <a:pt x="375564" y="1155"/>
                  </a:lnTo>
                  <a:lnTo>
                    <a:pt x="369760" y="0"/>
                  </a:lnTo>
                  <a:close/>
                </a:path>
              </a:pathLst>
            </a:custGeom>
            <a:solidFill>
              <a:srgbClr val="1E1B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21845" y="3264216"/>
            <a:ext cx="19621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8132" y="3262122"/>
            <a:ext cx="2957195" cy="1260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40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3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4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ą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000"/>
              </a:lnSpc>
              <a:spcBef>
                <a:spcPts val="705"/>
              </a:spcBef>
            </a:pP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Remove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any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errors,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inconsistencies,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or missing values in the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collected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data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to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ensure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data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quality.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77651" y="4158957"/>
            <a:ext cx="1047115" cy="409575"/>
            <a:chOff x="4877651" y="4158957"/>
            <a:chExt cx="1047115" cy="409575"/>
          </a:xfrm>
        </p:grpSpPr>
        <p:sp>
          <p:nvSpPr>
            <p:cNvPr id="16" name="object 16"/>
            <p:cNvSpPr/>
            <p:nvPr/>
          </p:nvSpPr>
          <p:spPr>
            <a:xfrm>
              <a:off x="4877651" y="4356952"/>
              <a:ext cx="638175" cy="19050"/>
            </a:xfrm>
            <a:custGeom>
              <a:avLst/>
              <a:gdLst/>
              <a:ahLst/>
              <a:cxnLst/>
              <a:rect l="l" t="t" r="r" b="b"/>
              <a:pathLst>
                <a:path w="638175" h="19050">
                  <a:moveTo>
                    <a:pt x="637639" y="0"/>
                  </a:moveTo>
                  <a:lnTo>
                    <a:pt x="0" y="0"/>
                  </a:lnTo>
                  <a:lnTo>
                    <a:pt x="0" y="19035"/>
                  </a:lnTo>
                  <a:lnTo>
                    <a:pt x="637639" y="19035"/>
                  </a:lnTo>
                  <a:lnTo>
                    <a:pt x="637639" y="0"/>
                  </a:lnTo>
                  <a:close/>
                </a:path>
              </a:pathLst>
            </a:custGeom>
            <a:solidFill>
              <a:srgbClr val="8061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15292" y="4158957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69760" y="0"/>
                  </a:moveTo>
                  <a:lnTo>
                    <a:pt x="39471" y="0"/>
                  </a:lnTo>
                  <a:lnTo>
                    <a:pt x="33667" y="1155"/>
                  </a:lnTo>
                  <a:lnTo>
                    <a:pt x="1155" y="33667"/>
                  </a:lnTo>
                  <a:lnTo>
                    <a:pt x="0" y="39471"/>
                  </a:lnTo>
                  <a:lnTo>
                    <a:pt x="0" y="363728"/>
                  </a:lnTo>
                  <a:lnTo>
                    <a:pt x="0" y="369760"/>
                  </a:lnTo>
                  <a:lnTo>
                    <a:pt x="22517" y="403466"/>
                  </a:lnTo>
                  <a:lnTo>
                    <a:pt x="39471" y="409232"/>
                  </a:lnTo>
                  <a:lnTo>
                    <a:pt x="369760" y="409232"/>
                  </a:lnTo>
                  <a:lnTo>
                    <a:pt x="403453" y="386715"/>
                  </a:lnTo>
                  <a:lnTo>
                    <a:pt x="409232" y="369760"/>
                  </a:lnTo>
                  <a:lnTo>
                    <a:pt x="409232" y="39471"/>
                  </a:lnTo>
                  <a:lnTo>
                    <a:pt x="386715" y="5778"/>
                  </a:lnTo>
                  <a:lnTo>
                    <a:pt x="375564" y="1155"/>
                  </a:lnTo>
                  <a:lnTo>
                    <a:pt x="369760" y="0"/>
                  </a:lnTo>
                  <a:close/>
                </a:path>
              </a:pathLst>
            </a:custGeom>
            <a:solidFill>
              <a:srgbClr val="1E1B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19470" y="4168341"/>
            <a:ext cx="20066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11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13750" y="4166242"/>
            <a:ext cx="3018155" cy="1260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6570">
              <a:lnSpc>
                <a:spcPct val="100000"/>
              </a:lnSpc>
              <a:spcBef>
                <a:spcPts val="90"/>
              </a:spcBef>
            </a:pPr>
            <a:r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ą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nee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ą</a:t>
            </a:r>
            <a:endParaRPr sz="1800">
              <a:latin typeface="Trebuchet MS"/>
              <a:cs typeface="Trebuchet MS"/>
            </a:endParaRPr>
          </a:p>
          <a:p>
            <a:pPr marL="129539" marR="5080" indent="-117475" algn="r">
              <a:lnSpc>
                <a:spcPct val="133800"/>
              </a:lnSpc>
              <a:spcBef>
                <a:spcPts val="745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Create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new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meaningful features from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raw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data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to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improve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model's</a:t>
            </a:r>
            <a:endParaRPr sz="1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40"/>
              </a:spcBef>
            </a:pP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ability</a:t>
            </a:r>
            <a:r>
              <a:rPr sz="1400" spc="-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to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learn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patterns.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5740-521C-21EA-909B-B612ADD6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25134"/>
            <a:ext cx="10158411" cy="546303"/>
          </a:xfrm>
        </p:spPr>
        <p:txBody>
          <a:bodyPr/>
          <a:lstStyle/>
          <a:p>
            <a:r>
              <a:rPr lang="en-IN" dirty="0"/>
              <a:t>Program: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596CA-6400-7F3C-F908-56BC2AE4D0C2}"/>
              </a:ext>
            </a:extLst>
          </p:cNvPr>
          <p:cNvSpPr txBox="1"/>
          <p:nvPr/>
        </p:nvSpPr>
        <p:spPr>
          <a:xfrm>
            <a:off x="2667000" y="898285"/>
            <a:ext cx="571735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bg1"/>
                </a:solidFill>
              </a:rPr>
              <a:t># impo</a:t>
            </a:r>
            <a:r>
              <a:rPr lang="en-IN" sz="1400" dirty="0">
                <a:solidFill>
                  <a:schemeClr val="bg2"/>
                </a:solidFill>
              </a:rPr>
              <a:t>rt</a:t>
            </a:r>
            <a:r>
              <a:rPr lang="en-IN" sz="1400" dirty="0"/>
              <a:t> </a:t>
            </a:r>
            <a:r>
              <a:rPr lang="en-IN" sz="1400" dirty="0">
                <a:solidFill>
                  <a:schemeClr val="bg1"/>
                </a:solidFill>
              </a:rPr>
              <a:t>necessary libraries import pandas as pdimport numpy as npfrom sklearn.model_selection import train_test_splitfrom </a:t>
            </a:r>
            <a:r>
              <a:rPr lang="en-IN" sz="1400" dirty="0" err="1">
                <a:solidFill>
                  <a:schemeClr val="bg1"/>
                </a:solidFill>
              </a:rPr>
              <a:t>sklearn.preprocessing</a:t>
            </a:r>
            <a:r>
              <a:rPr lang="en-IN" sz="1400" dirty="0">
                <a:solidFill>
                  <a:schemeClr val="bg1"/>
                </a:solidFill>
              </a:rPr>
              <a:t> import </a:t>
            </a:r>
            <a:r>
              <a:rPr lang="en-IN" sz="1400" dirty="0" err="1">
                <a:solidFill>
                  <a:schemeClr val="bg1"/>
                </a:solidFill>
              </a:rPr>
              <a:t>StandardScalerfrom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err="1">
                <a:solidFill>
                  <a:schemeClr val="bg1"/>
                </a:solidFill>
              </a:rPr>
              <a:t>sklearn.linear_model</a:t>
            </a:r>
            <a:r>
              <a:rPr lang="en-IN" sz="1400" dirty="0">
                <a:solidFill>
                  <a:schemeClr val="bg1"/>
                </a:solidFill>
              </a:rPr>
              <a:t> import </a:t>
            </a:r>
            <a:r>
              <a:rPr lang="en-IN" sz="1400" dirty="0" err="1">
                <a:solidFill>
                  <a:schemeClr val="bg1"/>
                </a:solidFill>
              </a:rPr>
              <a:t>LinearRegressionfrom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err="1">
                <a:solidFill>
                  <a:schemeClr val="bg1"/>
                </a:solidFill>
              </a:rPr>
              <a:t>sklearn.metrics</a:t>
            </a:r>
            <a:r>
              <a:rPr lang="en-IN" sz="1400" dirty="0">
                <a:solidFill>
                  <a:schemeClr val="bg1"/>
                </a:solidFill>
              </a:rPr>
              <a:t> import </a:t>
            </a:r>
            <a:r>
              <a:rPr lang="en-IN" sz="1400" dirty="0" err="1">
                <a:solidFill>
                  <a:schemeClr val="bg1"/>
                </a:solidFill>
              </a:rPr>
              <a:t>mean_squared_error</a:t>
            </a:r>
            <a:r>
              <a:rPr lang="en-IN" sz="1400" dirty="0">
                <a:solidFill>
                  <a:schemeClr val="bg1"/>
                </a:solidFill>
              </a:rPr>
              <a:t>, r2_scoreimport </a:t>
            </a:r>
            <a:r>
              <a:rPr lang="en-IN" sz="1400" dirty="0" err="1">
                <a:solidFill>
                  <a:schemeClr val="bg1"/>
                </a:solidFill>
              </a:rPr>
              <a:t>matplotlib.pyplot</a:t>
            </a:r>
            <a:r>
              <a:rPr lang="en-IN" sz="1400" dirty="0">
                <a:solidFill>
                  <a:schemeClr val="bg1"/>
                </a:solidFill>
              </a:rPr>
              <a:t> as </a:t>
            </a:r>
            <a:r>
              <a:rPr lang="en-IN" sz="1400" dirty="0" err="1">
                <a:solidFill>
                  <a:schemeClr val="bg1"/>
                </a:solidFill>
              </a:rPr>
              <a:t>plt</a:t>
            </a:r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# Load the </a:t>
            </a:r>
            <a:r>
              <a:rPr lang="en-IN" sz="1400" dirty="0" err="1">
                <a:solidFill>
                  <a:schemeClr val="bg1"/>
                </a:solidFill>
              </a:rPr>
              <a:t>datasetdata</a:t>
            </a:r>
            <a:r>
              <a:rPr lang="en-IN" sz="1400" dirty="0">
                <a:solidFill>
                  <a:schemeClr val="bg1"/>
                </a:solidFill>
              </a:rPr>
              <a:t> = </a:t>
            </a:r>
            <a:r>
              <a:rPr lang="en-IN" sz="1400" dirty="0" err="1">
                <a:solidFill>
                  <a:schemeClr val="bg1"/>
                </a:solidFill>
              </a:rPr>
              <a:t>pd.read_csv</a:t>
            </a:r>
            <a:r>
              <a:rPr lang="en-IN" sz="1400" dirty="0">
                <a:solidFill>
                  <a:schemeClr val="bg1"/>
                </a:solidFill>
              </a:rPr>
              <a:t>('electric_motor_data.csv’)</a:t>
            </a:r>
          </a:p>
          <a:p>
            <a:r>
              <a:rPr lang="en-IN" sz="1400" dirty="0">
                <a:solidFill>
                  <a:schemeClr val="bg1"/>
                </a:solidFill>
              </a:rPr>
              <a:t># Split data into features and target </a:t>
            </a:r>
            <a:r>
              <a:rPr lang="en-IN" sz="1400" dirty="0" err="1">
                <a:solidFill>
                  <a:schemeClr val="bg1"/>
                </a:solidFill>
              </a:rPr>
              <a:t>variableX</a:t>
            </a:r>
            <a:r>
              <a:rPr lang="en-IN" sz="1400" dirty="0">
                <a:solidFill>
                  <a:schemeClr val="bg1"/>
                </a:solidFill>
              </a:rPr>
              <a:t> = </a:t>
            </a:r>
            <a:r>
              <a:rPr lang="en-IN" sz="1400" dirty="0" err="1">
                <a:solidFill>
                  <a:schemeClr val="bg1"/>
                </a:solidFill>
              </a:rPr>
              <a:t>data.drop</a:t>
            </a:r>
            <a:r>
              <a:rPr lang="en-IN" sz="1400" dirty="0">
                <a:solidFill>
                  <a:schemeClr val="bg1"/>
                </a:solidFill>
              </a:rPr>
              <a:t>('</a:t>
            </a:r>
            <a:r>
              <a:rPr lang="en-IN" sz="1400" dirty="0" err="1">
                <a:solidFill>
                  <a:schemeClr val="bg1"/>
                </a:solidFill>
              </a:rPr>
              <a:t>magnetic_resistance</a:t>
            </a:r>
            <a:r>
              <a:rPr lang="en-IN" sz="1400" dirty="0">
                <a:solidFill>
                  <a:schemeClr val="bg1"/>
                </a:solidFill>
              </a:rPr>
              <a:t>', axis=1)</a:t>
            </a:r>
          </a:p>
          <a:p>
            <a:r>
              <a:rPr lang="en-IN" sz="1400" dirty="0">
                <a:solidFill>
                  <a:schemeClr val="bg1"/>
                </a:solidFill>
              </a:rPr>
              <a:t>y = data['</a:t>
            </a:r>
            <a:r>
              <a:rPr lang="en-IN" sz="1400" dirty="0" err="1">
                <a:solidFill>
                  <a:schemeClr val="bg1"/>
                </a:solidFill>
              </a:rPr>
              <a:t>magnetic_resistance</a:t>
            </a:r>
            <a:r>
              <a:rPr lang="en-IN" sz="1400" dirty="0">
                <a:solidFill>
                  <a:schemeClr val="bg1"/>
                </a:solidFill>
              </a:rPr>
              <a:t>’]</a:t>
            </a:r>
          </a:p>
          <a:p>
            <a:r>
              <a:rPr lang="en-IN" sz="1400" dirty="0">
                <a:solidFill>
                  <a:schemeClr val="bg1"/>
                </a:solidFill>
              </a:rPr>
              <a:t># Split data into training and testing </a:t>
            </a:r>
            <a:r>
              <a:rPr lang="en-IN" sz="1400" dirty="0" err="1">
                <a:solidFill>
                  <a:schemeClr val="bg1"/>
                </a:solidFill>
              </a:rPr>
              <a:t>setsX_train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 err="1">
                <a:solidFill>
                  <a:schemeClr val="bg1"/>
                </a:solidFill>
              </a:rPr>
              <a:t>X_test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 err="1">
                <a:solidFill>
                  <a:schemeClr val="bg1"/>
                </a:solidFill>
              </a:rPr>
              <a:t>y_train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 err="1">
                <a:solidFill>
                  <a:schemeClr val="bg1"/>
                </a:solidFill>
              </a:rPr>
              <a:t>y_test</a:t>
            </a:r>
            <a:r>
              <a:rPr lang="en-IN" sz="1400" dirty="0">
                <a:solidFill>
                  <a:schemeClr val="bg1"/>
                </a:solidFill>
              </a:rPr>
              <a:t> = </a:t>
            </a:r>
            <a:r>
              <a:rPr lang="en-IN" sz="1400" dirty="0" err="1">
                <a:solidFill>
                  <a:schemeClr val="bg1"/>
                </a:solidFill>
              </a:rPr>
              <a:t>train_test_split</a:t>
            </a:r>
            <a:r>
              <a:rPr lang="en-IN" sz="1400" dirty="0">
                <a:solidFill>
                  <a:schemeClr val="bg1"/>
                </a:solidFill>
              </a:rPr>
              <a:t>(X, y, </a:t>
            </a:r>
            <a:r>
              <a:rPr lang="en-IN" sz="1400" dirty="0" err="1">
                <a:solidFill>
                  <a:schemeClr val="bg1"/>
                </a:solidFill>
              </a:rPr>
              <a:t>test_size</a:t>
            </a:r>
            <a:r>
              <a:rPr lang="en-IN" sz="1400" dirty="0">
                <a:solidFill>
                  <a:schemeClr val="bg1"/>
                </a:solidFill>
              </a:rPr>
              <a:t>=0.2, </a:t>
            </a:r>
            <a:r>
              <a:rPr lang="en-IN" sz="1400" dirty="0" err="1">
                <a:solidFill>
                  <a:schemeClr val="bg1"/>
                </a:solidFill>
              </a:rPr>
              <a:t>random_state</a:t>
            </a:r>
            <a:r>
              <a:rPr lang="en-IN" sz="1400" dirty="0">
                <a:solidFill>
                  <a:schemeClr val="bg1"/>
                </a:solidFill>
              </a:rPr>
              <a:t>=42)</a:t>
            </a:r>
          </a:p>
          <a:p>
            <a:r>
              <a:rPr lang="en-IN" sz="1400" dirty="0">
                <a:solidFill>
                  <a:schemeClr val="bg1"/>
                </a:solidFill>
              </a:rPr>
              <a:t># Standardize </a:t>
            </a:r>
            <a:r>
              <a:rPr lang="en-IN" sz="1400" dirty="0" err="1">
                <a:solidFill>
                  <a:schemeClr val="bg1"/>
                </a:solidFill>
              </a:rPr>
              <a:t>featuresscaler</a:t>
            </a:r>
            <a:r>
              <a:rPr lang="en-IN" sz="1400" dirty="0">
                <a:solidFill>
                  <a:schemeClr val="bg1"/>
                </a:solidFill>
              </a:rPr>
              <a:t> = </a:t>
            </a:r>
            <a:r>
              <a:rPr lang="en-IN" sz="1400" dirty="0" err="1">
                <a:solidFill>
                  <a:schemeClr val="bg1"/>
                </a:solidFill>
              </a:rPr>
              <a:t>StandardScaler</a:t>
            </a:r>
            <a:r>
              <a:rPr lang="en-IN" sz="1400" dirty="0">
                <a:solidFill>
                  <a:schemeClr val="bg1"/>
                </a:solidFill>
              </a:rPr>
              <a:t>()</a:t>
            </a:r>
            <a:r>
              <a:rPr lang="en-IN" sz="1400" dirty="0" err="1">
                <a:solidFill>
                  <a:schemeClr val="bg1"/>
                </a:solidFill>
              </a:rPr>
              <a:t>X_train_scaled</a:t>
            </a:r>
            <a:r>
              <a:rPr lang="en-IN" sz="1400" dirty="0">
                <a:solidFill>
                  <a:schemeClr val="bg1"/>
                </a:solidFill>
              </a:rPr>
              <a:t> = </a:t>
            </a:r>
            <a:r>
              <a:rPr lang="en-IN" sz="1400" dirty="0" err="1">
                <a:solidFill>
                  <a:schemeClr val="bg1"/>
                </a:solidFill>
              </a:rPr>
              <a:t>scaler.fit_transform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 err="1">
                <a:solidFill>
                  <a:schemeClr val="bg1"/>
                </a:solidFill>
              </a:rPr>
              <a:t>X_train</a:t>
            </a:r>
            <a:r>
              <a:rPr lang="en-IN" sz="1400" dirty="0">
                <a:solidFill>
                  <a:schemeClr val="bg1"/>
                </a:solidFill>
              </a:rPr>
              <a:t>)</a:t>
            </a:r>
            <a:r>
              <a:rPr lang="en-IN" sz="1400" dirty="0" err="1">
                <a:solidFill>
                  <a:schemeClr val="bg1"/>
                </a:solidFill>
              </a:rPr>
              <a:t>X_test_scaled</a:t>
            </a:r>
            <a:r>
              <a:rPr lang="en-IN" sz="1400" dirty="0">
                <a:solidFill>
                  <a:schemeClr val="bg1"/>
                </a:solidFill>
              </a:rPr>
              <a:t> = </a:t>
            </a:r>
            <a:r>
              <a:rPr lang="en-IN" sz="1400" dirty="0" err="1">
                <a:solidFill>
                  <a:schemeClr val="bg1"/>
                </a:solidFill>
              </a:rPr>
              <a:t>scaler.transform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 err="1">
                <a:solidFill>
                  <a:schemeClr val="bg1"/>
                </a:solidFill>
              </a:rPr>
              <a:t>X_test</a:t>
            </a:r>
            <a:r>
              <a:rPr lang="en-IN" sz="1400" dirty="0">
                <a:solidFill>
                  <a:schemeClr val="bg1"/>
                </a:solidFill>
              </a:rPr>
              <a:t>)</a:t>
            </a:r>
          </a:p>
          <a:p>
            <a:r>
              <a:rPr lang="en-IN" sz="1400" dirty="0">
                <a:solidFill>
                  <a:schemeClr val="bg1"/>
                </a:solidFill>
              </a:rPr>
              <a:t># Train a linear regression </a:t>
            </a:r>
            <a:r>
              <a:rPr lang="en-IN" sz="1400" dirty="0" err="1">
                <a:solidFill>
                  <a:schemeClr val="bg1"/>
                </a:solidFill>
              </a:rPr>
              <a:t>modelmodel</a:t>
            </a:r>
            <a:r>
              <a:rPr lang="en-IN" sz="1400" dirty="0">
                <a:solidFill>
                  <a:schemeClr val="bg1"/>
                </a:solidFill>
              </a:rPr>
              <a:t> = </a:t>
            </a:r>
            <a:r>
              <a:rPr lang="en-IN" sz="1400" dirty="0" err="1">
                <a:solidFill>
                  <a:schemeClr val="bg1"/>
                </a:solidFill>
              </a:rPr>
              <a:t>LinearRegression</a:t>
            </a:r>
            <a:r>
              <a:rPr lang="en-IN" sz="1400" dirty="0">
                <a:solidFill>
                  <a:schemeClr val="bg1"/>
                </a:solidFill>
              </a:rPr>
              <a:t>()</a:t>
            </a:r>
            <a:r>
              <a:rPr lang="en-IN" sz="1400" dirty="0" err="1">
                <a:solidFill>
                  <a:schemeClr val="bg1"/>
                </a:solidFill>
              </a:rPr>
              <a:t>model.fit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 err="1">
                <a:solidFill>
                  <a:schemeClr val="bg1"/>
                </a:solidFill>
              </a:rPr>
              <a:t>X_train_scaled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 err="1">
                <a:solidFill>
                  <a:schemeClr val="bg1"/>
                </a:solidFill>
              </a:rPr>
              <a:t>y_train</a:t>
            </a:r>
            <a:r>
              <a:rPr lang="en-IN" sz="1400" dirty="0">
                <a:solidFill>
                  <a:schemeClr val="bg1"/>
                </a:solidFill>
              </a:rPr>
              <a:t>)</a:t>
            </a:r>
          </a:p>
          <a:p>
            <a:r>
              <a:rPr lang="en-IN" sz="1400" dirty="0">
                <a:solidFill>
                  <a:schemeClr val="bg1"/>
                </a:solidFill>
              </a:rPr>
              <a:t># Make predictionsy_pred = </a:t>
            </a:r>
            <a:r>
              <a:rPr lang="en-IN" sz="1400" dirty="0" err="1">
                <a:solidFill>
                  <a:schemeClr val="bg1"/>
                </a:solidFill>
              </a:rPr>
              <a:t>model.predict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 err="1">
                <a:solidFill>
                  <a:schemeClr val="bg1"/>
                </a:solidFill>
              </a:rPr>
              <a:t>X_test_scaled</a:t>
            </a:r>
            <a:r>
              <a:rPr lang="en-IN" sz="1400" dirty="0">
                <a:solidFill>
                  <a:schemeClr val="bg1"/>
                </a:solidFill>
              </a:rPr>
              <a:t>)</a:t>
            </a:r>
          </a:p>
          <a:p>
            <a:r>
              <a:rPr lang="en-IN" sz="1400" dirty="0">
                <a:solidFill>
                  <a:schemeClr val="bg1"/>
                </a:solidFill>
              </a:rPr>
              <a:t># Evaluate the </a:t>
            </a:r>
            <a:r>
              <a:rPr lang="en-IN" sz="1400" dirty="0" err="1">
                <a:solidFill>
                  <a:schemeClr val="bg1"/>
                </a:solidFill>
              </a:rPr>
              <a:t>modelmse</a:t>
            </a:r>
            <a:r>
              <a:rPr lang="en-IN" sz="1400" dirty="0">
                <a:solidFill>
                  <a:schemeClr val="bg1"/>
                </a:solidFill>
              </a:rPr>
              <a:t> = </a:t>
            </a:r>
            <a:r>
              <a:rPr lang="en-IN" sz="1400" dirty="0" err="1">
                <a:solidFill>
                  <a:schemeClr val="bg1"/>
                </a:solidFill>
              </a:rPr>
              <a:t>mean_squared_error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 err="1">
                <a:solidFill>
                  <a:schemeClr val="bg1"/>
                </a:solidFill>
              </a:rPr>
              <a:t>y_test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 err="1">
                <a:solidFill>
                  <a:schemeClr val="bg1"/>
                </a:solidFill>
              </a:rPr>
              <a:t>y_pred</a:t>
            </a:r>
            <a:r>
              <a:rPr lang="en-IN" sz="1400" dirty="0">
                <a:solidFill>
                  <a:schemeClr val="bg1"/>
                </a:solidFill>
              </a:rPr>
              <a:t>)r2 = r2_score(</a:t>
            </a:r>
            <a:r>
              <a:rPr lang="en-IN" sz="1400" dirty="0" err="1">
                <a:solidFill>
                  <a:schemeClr val="bg1"/>
                </a:solidFill>
              </a:rPr>
              <a:t>y_test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 err="1">
                <a:solidFill>
                  <a:schemeClr val="bg1"/>
                </a:solidFill>
              </a:rPr>
              <a:t>y_pred</a:t>
            </a:r>
            <a:r>
              <a:rPr lang="en-IN" sz="1400" dirty="0">
                <a:solidFill>
                  <a:schemeClr val="bg1"/>
                </a:solidFill>
              </a:rPr>
              <a:t>)print("Mean Squared Error:", </a:t>
            </a:r>
            <a:r>
              <a:rPr lang="en-IN" sz="1400" dirty="0" err="1">
                <a:solidFill>
                  <a:schemeClr val="bg1"/>
                </a:solidFill>
              </a:rPr>
              <a:t>mse</a:t>
            </a:r>
            <a:r>
              <a:rPr lang="en-IN" sz="1400" dirty="0">
                <a:solidFill>
                  <a:schemeClr val="bg1"/>
                </a:solidFill>
              </a:rPr>
              <a:t>)print("R^2 Score:", r2)</a:t>
            </a:r>
          </a:p>
          <a:p>
            <a:r>
              <a:rPr lang="en-IN" sz="1400" dirty="0">
                <a:solidFill>
                  <a:schemeClr val="bg1"/>
                </a:solidFill>
              </a:rPr>
              <a:t># Plotting actual vs. predicted </a:t>
            </a:r>
            <a:r>
              <a:rPr lang="en-IN" sz="1400" dirty="0" err="1">
                <a:solidFill>
                  <a:schemeClr val="bg1"/>
                </a:solidFill>
              </a:rPr>
              <a:t>valuesplt.scatter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 err="1">
                <a:solidFill>
                  <a:schemeClr val="bg1"/>
                </a:solidFill>
              </a:rPr>
              <a:t>y_test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 err="1">
                <a:solidFill>
                  <a:schemeClr val="bg1"/>
                </a:solidFill>
              </a:rPr>
              <a:t>y_pred</a:t>
            </a:r>
            <a:r>
              <a:rPr lang="en-IN" sz="1400" dirty="0">
                <a:solidFill>
                  <a:schemeClr val="bg1"/>
                </a:solidFill>
              </a:rPr>
              <a:t>)</a:t>
            </a:r>
            <a:r>
              <a:rPr lang="en-IN" sz="1400" dirty="0" err="1">
                <a:solidFill>
                  <a:schemeClr val="bg1"/>
                </a:solidFill>
              </a:rPr>
              <a:t>plt.xlabel</a:t>
            </a:r>
            <a:r>
              <a:rPr lang="en-IN" sz="1400" dirty="0">
                <a:solidFill>
                  <a:schemeClr val="bg1"/>
                </a:solidFill>
              </a:rPr>
              <a:t>("Actual Magnetic Resistance")</a:t>
            </a:r>
            <a:r>
              <a:rPr lang="en-IN" sz="1400" dirty="0" err="1">
                <a:solidFill>
                  <a:schemeClr val="bg1"/>
                </a:solidFill>
              </a:rPr>
              <a:t>plt.ylabel</a:t>
            </a:r>
            <a:r>
              <a:rPr lang="en-IN" sz="1400" dirty="0">
                <a:solidFill>
                  <a:schemeClr val="bg1"/>
                </a:solidFill>
              </a:rPr>
              <a:t>("Predicted Magnetic Resistance")</a:t>
            </a:r>
          </a:p>
          <a:p>
            <a:r>
              <a:rPr lang="en-IN" sz="1400" dirty="0" err="1">
                <a:solidFill>
                  <a:schemeClr val="bg1"/>
                </a:solidFill>
              </a:rPr>
              <a:t>plt.title</a:t>
            </a:r>
            <a:r>
              <a:rPr lang="en-IN" sz="1400" dirty="0">
                <a:solidFill>
                  <a:schemeClr val="bg1"/>
                </a:solidFill>
              </a:rPr>
              <a:t>("Actual vs. Predicted Magnetic Resistance")</a:t>
            </a:r>
          </a:p>
          <a:p>
            <a:r>
              <a:rPr lang="en-IN" sz="1400" dirty="0" err="1">
                <a:solidFill>
                  <a:schemeClr val="bg1"/>
                </a:solidFill>
              </a:rPr>
              <a:t>plt.show</a:t>
            </a:r>
            <a:r>
              <a:rPr lang="en-IN" sz="14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2910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055019"/>
            <a:ext cx="613537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500"/>
              </a:lnSpc>
            </a:pPr>
            <a:r>
              <a:rPr spc="330" dirty="0"/>
              <a:t>Feature</a:t>
            </a:r>
            <a:r>
              <a:rPr spc="-240" dirty="0"/>
              <a:t> </a:t>
            </a:r>
            <a:r>
              <a:rPr spc="305" dirty="0"/>
              <a:t>Enąineeriną</a:t>
            </a:r>
            <a:r>
              <a:rPr spc="-235" dirty="0"/>
              <a:t> </a:t>
            </a:r>
            <a:r>
              <a:rPr spc="560" dirty="0"/>
              <a:t>and </a:t>
            </a:r>
            <a:r>
              <a:rPr spc="-1055" dirty="0"/>
              <a:t> </a:t>
            </a:r>
            <a:r>
              <a:rPr spc="32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2653031"/>
            <a:ext cx="2381250" cy="190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5825">
              <a:lnSpc>
                <a:spcPct val="104099"/>
              </a:lnSpc>
            </a:pPr>
            <a:r>
              <a:rPr sz="1800" b="1" spc="150" dirty="0">
                <a:solidFill>
                  <a:srgbClr val="FFFFFF"/>
                </a:solidFill>
                <a:latin typeface="Trebuchet MS"/>
                <a:cs typeface="Trebuchet MS"/>
              </a:rPr>
              <a:t>Feature </a:t>
            </a:r>
            <a:r>
              <a:rPr sz="1800" b="1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ą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nee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ą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800"/>
              </a:lnSpc>
              <a:spcBef>
                <a:spcPts val="1220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Create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new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features from the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raw data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that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are more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informative and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predictive for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task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at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hand.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8055" y="2653028"/>
            <a:ext cx="222059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8055" y="3078671"/>
            <a:ext cx="2300605" cy="1491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7200"/>
              </a:lnSpc>
              <a:spcBef>
                <a:spcPts val="110"/>
              </a:spcBef>
            </a:pP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Identify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 most relevant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features and eliminate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redundant or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irrelevant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ones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to improve model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performance.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7595" y="2653028"/>
            <a:ext cx="2431415" cy="248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4195">
              <a:lnSpc>
                <a:spcPct val="104099"/>
              </a:lnSpc>
            </a:pPr>
            <a:r>
              <a:rPr sz="1800" b="1" spc="40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4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13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1800" b="1" spc="190" dirty="0">
                <a:solidFill>
                  <a:srgbClr val="FFFFFF"/>
                </a:solidFill>
                <a:latin typeface="Trebuchet MS"/>
                <a:cs typeface="Trebuchet MS"/>
              </a:rPr>
              <a:t>Reduction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500"/>
              </a:lnSpc>
              <a:spcBef>
                <a:spcPts val="1225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Apply</a:t>
            </a:r>
            <a:r>
              <a:rPr sz="1400" spc="9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techniques</a:t>
            </a:r>
            <a:r>
              <a:rPr sz="1400" spc="9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like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Principal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Component Analysis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(PCA) to reduce the number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of features while preserving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 most important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information.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720965"/>
          </a:xfrm>
          <a:custGeom>
            <a:avLst/>
            <a:gdLst/>
            <a:ahLst/>
            <a:cxnLst/>
            <a:rect l="l" t="t" r="r" b="b"/>
            <a:pathLst>
              <a:path w="11430000" h="7720965">
                <a:moveTo>
                  <a:pt x="11429999" y="0"/>
                </a:moveTo>
                <a:lnTo>
                  <a:pt x="0" y="0"/>
                </a:lnTo>
                <a:lnTo>
                  <a:pt x="0" y="7720583"/>
                </a:lnTo>
                <a:lnTo>
                  <a:pt x="11429999" y="7720583"/>
                </a:lnTo>
                <a:lnTo>
                  <a:pt x="11429999" y="0"/>
                </a:lnTo>
                <a:close/>
              </a:path>
            </a:pathLst>
          </a:custGeom>
          <a:solidFill>
            <a:srgbClr val="0C0A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2745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5" y="2739547"/>
            <a:ext cx="479615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500"/>
              </a:lnSpc>
            </a:pPr>
            <a:r>
              <a:rPr spc="1285" dirty="0"/>
              <a:t>M</a:t>
            </a:r>
            <a:r>
              <a:rPr spc="505" dirty="0"/>
              <a:t>o</a:t>
            </a:r>
            <a:r>
              <a:rPr spc="600" dirty="0"/>
              <a:t>d</a:t>
            </a:r>
            <a:r>
              <a:rPr spc="380" dirty="0"/>
              <a:t>e</a:t>
            </a:r>
            <a:r>
              <a:rPr spc="-80" dirty="0"/>
              <a:t>l</a:t>
            </a:r>
            <a:r>
              <a:rPr spc="-350" dirty="0"/>
              <a:t> </a:t>
            </a:r>
            <a:r>
              <a:rPr spc="220" dirty="0"/>
              <a:t>T</a:t>
            </a:r>
            <a:r>
              <a:rPr spc="-85" dirty="0"/>
              <a:t>r</a:t>
            </a:r>
            <a:r>
              <a:rPr spc="690" dirty="0"/>
              <a:t>a</a:t>
            </a:r>
            <a:r>
              <a:rPr spc="-105" dirty="0"/>
              <a:t>i</a:t>
            </a:r>
            <a:r>
              <a:rPr spc="380" dirty="0"/>
              <a:t>n</a:t>
            </a:r>
            <a:r>
              <a:rPr spc="-105" dirty="0"/>
              <a:t>i</a:t>
            </a:r>
            <a:r>
              <a:rPr spc="380" dirty="0"/>
              <a:t>n</a:t>
            </a:r>
            <a:r>
              <a:rPr spc="509" dirty="0"/>
              <a:t>ą</a:t>
            </a:r>
            <a:r>
              <a:rPr spc="-210" dirty="0"/>
              <a:t> </a:t>
            </a:r>
            <a:r>
              <a:rPr spc="690" dirty="0"/>
              <a:t>a</a:t>
            </a:r>
            <a:r>
              <a:rPr spc="380" dirty="0"/>
              <a:t>n</a:t>
            </a:r>
            <a:r>
              <a:rPr spc="409" dirty="0"/>
              <a:t>d  </a:t>
            </a:r>
            <a:r>
              <a:rPr spc="345" dirty="0"/>
              <a:t>Optimization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655965" y="4197032"/>
            <a:ext cx="5424805" cy="728345"/>
          </a:xfrm>
          <a:custGeom>
            <a:avLst/>
            <a:gdLst/>
            <a:ahLst/>
            <a:cxnLst/>
            <a:rect l="l" t="t" r="r" b="b"/>
            <a:pathLst>
              <a:path w="5424805" h="728345">
                <a:moveTo>
                  <a:pt x="2712364" y="364020"/>
                </a:moveTo>
                <a:lnTo>
                  <a:pt x="2530360" y="0"/>
                </a:lnTo>
                <a:lnTo>
                  <a:pt x="0" y="0"/>
                </a:lnTo>
                <a:lnTo>
                  <a:pt x="182016" y="364020"/>
                </a:lnTo>
                <a:lnTo>
                  <a:pt x="0" y="728065"/>
                </a:lnTo>
                <a:lnTo>
                  <a:pt x="2530360" y="728065"/>
                </a:lnTo>
                <a:lnTo>
                  <a:pt x="2712364" y="364020"/>
                </a:lnTo>
                <a:close/>
              </a:path>
              <a:path w="5424805" h="728345">
                <a:moveTo>
                  <a:pt x="5424741" y="364020"/>
                </a:moveTo>
                <a:lnTo>
                  <a:pt x="5242725" y="0"/>
                </a:lnTo>
                <a:lnTo>
                  <a:pt x="2712364" y="0"/>
                </a:lnTo>
                <a:lnTo>
                  <a:pt x="2894380" y="364020"/>
                </a:lnTo>
                <a:lnTo>
                  <a:pt x="2712364" y="728065"/>
                </a:lnTo>
                <a:lnTo>
                  <a:pt x="5242725" y="728065"/>
                </a:lnTo>
                <a:lnTo>
                  <a:pt x="5424741" y="364020"/>
                </a:lnTo>
                <a:close/>
              </a:path>
            </a:pathLst>
          </a:custGeom>
          <a:solidFill>
            <a:srgbClr val="1E1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0519" y="5165533"/>
            <a:ext cx="2209165" cy="154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6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2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800"/>
              </a:lnSpc>
              <a:spcBef>
                <a:spcPts val="620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Choose the appropriate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machine learning algorithm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based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on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 problem and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data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characteristics.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1459" y="4358676"/>
            <a:ext cx="287655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2400" algn="l"/>
              </a:tabLst>
            </a:pPr>
            <a:r>
              <a:rPr sz="2150" b="1" spc="-430" dirty="0">
                <a:solidFill>
                  <a:srgbClr val="FFFFFF"/>
                </a:solidFill>
                <a:latin typeface="Trebuchet MS"/>
                <a:cs typeface="Trebuchet MS"/>
              </a:rPr>
              <a:t>1	</a:t>
            </a:r>
            <a:r>
              <a:rPr sz="2150" b="1" spc="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2884" y="5165533"/>
            <a:ext cx="2299970" cy="183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4785">
              <a:lnSpc>
                <a:spcPct val="104099"/>
              </a:lnSpc>
            </a:pPr>
            <a:r>
              <a:rPr sz="1800" b="1" spc="36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4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4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1800" b="1" spc="130" dirty="0">
                <a:solidFill>
                  <a:srgbClr val="FFFFFF"/>
                </a:solidFill>
                <a:latin typeface="Trebuchet MS"/>
                <a:cs typeface="Trebuchet MS"/>
              </a:rPr>
              <a:t>Tuniną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800"/>
              </a:lnSpc>
              <a:spcBef>
                <a:spcPts val="620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Optimize the model's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hyperparameters to improve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its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performance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on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validation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set.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80694" y="4197032"/>
            <a:ext cx="2712720" cy="728345"/>
          </a:xfrm>
          <a:custGeom>
            <a:avLst/>
            <a:gdLst/>
            <a:ahLst/>
            <a:cxnLst/>
            <a:rect l="l" t="t" r="r" b="b"/>
            <a:pathLst>
              <a:path w="2712720" h="728345">
                <a:moveTo>
                  <a:pt x="2530348" y="0"/>
                </a:moveTo>
                <a:lnTo>
                  <a:pt x="0" y="0"/>
                </a:lnTo>
                <a:lnTo>
                  <a:pt x="182016" y="364020"/>
                </a:lnTo>
                <a:lnTo>
                  <a:pt x="0" y="728052"/>
                </a:lnTo>
                <a:lnTo>
                  <a:pt x="2530348" y="728052"/>
                </a:lnTo>
                <a:lnTo>
                  <a:pt x="2712364" y="364020"/>
                </a:lnTo>
                <a:lnTo>
                  <a:pt x="2530348" y="0"/>
                </a:lnTo>
                <a:close/>
              </a:path>
            </a:pathLst>
          </a:custGeom>
          <a:solidFill>
            <a:srgbClr val="1E1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31834" y="4358676"/>
            <a:ext cx="20066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11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45260" y="5165533"/>
            <a:ext cx="2320925" cy="154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6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2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ą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800"/>
              </a:lnSpc>
              <a:spcBef>
                <a:spcPts val="620"/>
              </a:spcBef>
            </a:pP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Train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 selected model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using the preprocessed data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and the chosen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hyperparameters.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997920"/>
            <a:ext cx="811974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40" dirty="0"/>
              <a:t>Model</a:t>
            </a:r>
            <a:r>
              <a:rPr spc="-229" dirty="0"/>
              <a:t> </a:t>
            </a:r>
            <a:r>
              <a:rPr spc="360" dirty="0"/>
              <a:t>Evaluation</a:t>
            </a:r>
            <a:r>
              <a:rPr spc="-225" dirty="0"/>
              <a:t> </a:t>
            </a:r>
            <a:r>
              <a:rPr spc="560" dirty="0"/>
              <a:t>and</a:t>
            </a:r>
            <a:r>
              <a:rPr spc="-225" dirty="0"/>
              <a:t> </a:t>
            </a:r>
            <a:r>
              <a:rPr spc="305" dirty="0"/>
              <a:t>Validation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55965" y="1970036"/>
            <a:ext cx="3968750" cy="1627505"/>
          </a:xfrm>
          <a:custGeom>
            <a:avLst/>
            <a:gdLst/>
            <a:ahLst/>
            <a:cxnLst/>
            <a:rect l="l" t="t" r="r" b="b"/>
            <a:pathLst>
              <a:path w="3968750" h="1627504">
                <a:moveTo>
                  <a:pt x="3929151" y="0"/>
                </a:moveTo>
                <a:lnTo>
                  <a:pt x="39471" y="0"/>
                </a:lnTo>
                <a:lnTo>
                  <a:pt x="33667" y="1143"/>
                </a:lnTo>
                <a:lnTo>
                  <a:pt x="1155" y="33667"/>
                </a:lnTo>
                <a:lnTo>
                  <a:pt x="0" y="39471"/>
                </a:lnTo>
                <a:lnTo>
                  <a:pt x="0" y="1581912"/>
                </a:lnTo>
                <a:lnTo>
                  <a:pt x="0" y="1587944"/>
                </a:lnTo>
                <a:lnTo>
                  <a:pt x="22517" y="1621637"/>
                </a:lnTo>
                <a:lnTo>
                  <a:pt x="39471" y="1627416"/>
                </a:lnTo>
                <a:lnTo>
                  <a:pt x="3929151" y="1627416"/>
                </a:lnTo>
                <a:lnTo>
                  <a:pt x="3962844" y="1604899"/>
                </a:lnTo>
                <a:lnTo>
                  <a:pt x="3968623" y="1587944"/>
                </a:lnTo>
                <a:lnTo>
                  <a:pt x="3968623" y="39471"/>
                </a:lnTo>
                <a:lnTo>
                  <a:pt x="3946105" y="5765"/>
                </a:lnTo>
                <a:lnTo>
                  <a:pt x="3934955" y="1143"/>
                </a:lnTo>
                <a:lnTo>
                  <a:pt x="3929151" y="0"/>
                </a:lnTo>
                <a:close/>
              </a:path>
            </a:pathLst>
          </a:custGeom>
          <a:solidFill>
            <a:srgbClr val="1E1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0519" y="2120073"/>
            <a:ext cx="3265170" cy="1250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6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229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000"/>
              </a:lnSpc>
              <a:spcBef>
                <a:spcPts val="630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Evaluate the model's performance using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appropriate metrics, such as </a:t>
            </a:r>
            <a:r>
              <a:rPr sz="1400" spc="-5" dirty="0">
                <a:solidFill>
                  <a:srgbClr val="D9E1FF"/>
                </a:solidFill>
                <a:latin typeface="Arial MT"/>
                <a:cs typeface="Arial MT"/>
              </a:rPr>
              <a:t>accuracy, 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precision,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recall,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and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F1-score.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923" y="1970036"/>
            <a:ext cx="3978275" cy="1627505"/>
          </a:xfrm>
          <a:custGeom>
            <a:avLst/>
            <a:gdLst/>
            <a:ahLst/>
            <a:cxnLst/>
            <a:rect l="l" t="t" r="r" b="b"/>
            <a:pathLst>
              <a:path w="3978275" h="1627504">
                <a:moveTo>
                  <a:pt x="3938676" y="0"/>
                </a:moveTo>
                <a:lnTo>
                  <a:pt x="39471" y="0"/>
                </a:lnTo>
                <a:lnTo>
                  <a:pt x="33667" y="1143"/>
                </a:lnTo>
                <a:lnTo>
                  <a:pt x="1155" y="33667"/>
                </a:lnTo>
                <a:lnTo>
                  <a:pt x="0" y="39471"/>
                </a:lnTo>
                <a:lnTo>
                  <a:pt x="0" y="1581912"/>
                </a:lnTo>
                <a:lnTo>
                  <a:pt x="0" y="1587944"/>
                </a:lnTo>
                <a:lnTo>
                  <a:pt x="22517" y="1621637"/>
                </a:lnTo>
                <a:lnTo>
                  <a:pt x="39471" y="1627416"/>
                </a:lnTo>
                <a:lnTo>
                  <a:pt x="3938676" y="1627416"/>
                </a:lnTo>
                <a:lnTo>
                  <a:pt x="3972369" y="1604899"/>
                </a:lnTo>
                <a:lnTo>
                  <a:pt x="3978135" y="1587944"/>
                </a:lnTo>
                <a:lnTo>
                  <a:pt x="3978135" y="39471"/>
                </a:lnTo>
                <a:lnTo>
                  <a:pt x="3955618" y="5765"/>
                </a:lnTo>
                <a:lnTo>
                  <a:pt x="3944480" y="1143"/>
                </a:lnTo>
                <a:lnTo>
                  <a:pt x="3938676" y="0"/>
                </a:lnTo>
                <a:close/>
              </a:path>
            </a:pathLst>
          </a:custGeom>
          <a:solidFill>
            <a:srgbClr val="1E1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80074" y="2120073"/>
            <a:ext cx="3255010" cy="1250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Cross-Validation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36000"/>
              </a:lnSpc>
              <a:spcBef>
                <a:spcPts val="630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Perform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cross-validation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to estimate the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model's generalization performance and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ensure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it is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not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overfitting.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5965" y="3778275"/>
            <a:ext cx="3968750" cy="1627505"/>
          </a:xfrm>
          <a:custGeom>
            <a:avLst/>
            <a:gdLst/>
            <a:ahLst/>
            <a:cxnLst/>
            <a:rect l="l" t="t" r="r" b="b"/>
            <a:pathLst>
              <a:path w="3968750" h="1627504">
                <a:moveTo>
                  <a:pt x="3929151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1581914"/>
                </a:lnTo>
                <a:lnTo>
                  <a:pt x="0" y="1587952"/>
                </a:lnTo>
                <a:lnTo>
                  <a:pt x="22517" y="1621646"/>
                </a:lnTo>
                <a:lnTo>
                  <a:pt x="39471" y="1627416"/>
                </a:lnTo>
                <a:lnTo>
                  <a:pt x="3929151" y="1627416"/>
                </a:lnTo>
                <a:lnTo>
                  <a:pt x="3962844" y="1604902"/>
                </a:lnTo>
                <a:lnTo>
                  <a:pt x="3968623" y="1587952"/>
                </a:lnTo>
                <a:lnTo>
                  <a:pt x="3968623" y="39471"/>
                </a:lnTo>
                <a:lnTo>
                  <a:pt x="3946105" y="5778"/>
                </a:lnTo>
                <a:lnTo>
                  <a:pt x="3934955" y="1155"/>
                </a:lnTo>
                <a:lnTo>
                  <a:pt x="3929151" y="0"/>
                </a:lnTo>
                <a:close/>
              </a:path>
            </a:pathLst>
          </a:custGeom>
          <a:solidFill>
            <a:srgbClr val="1E1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20519" y="3928311"/>
            <a:ext cx="3574415" cy="1260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800" b="1" spc="6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2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36000"/>
              </a:lnSpc>
              <a:spcBef>
                <a:spcPts val="705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Analyze the model's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predictions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and feature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importance to understand the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driving factors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behind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 permanent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magnet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resistance.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14923" y="3778275"/>
            <a:ext cx="3978275" cy="1627505"/>
          </a:xfrm>
          <a:custGeom>
            <a:avLst/>
            <a:gdLst/>
            <a:ahLst/>
            <a:cxnLst/>
            <a:rect l="l" t="t" r="r" b="b"/>
            <a:pathLst>
              <a:path w="3978275" h="1627504">
                <a:moveTo>
                  <a:pt x="3938676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1581914"/>
                </a:lnTo>
                <a:lnTo>
                  <a:pt x="0" y="1587952"/>
                </a:lnTo>
                <a:lnTo>
                  <a:pt x="22517" y="1621646"/>
                </a:lnTo>
                <a:lnTo>
                  <a:pt x="39471" y="1627416"/>
                </a:lnTo>
                <a:lnTo>
                  <a:pt x="3938676" y="1627416"/>
                </a:lnTo>
                <a:lnTo>
                  <a:pt x="3972369" y="1604902"/>
                </a:lnTo>
                <a:lnTo>
                  <a:pt x="3978135" y="1587952"/>
                </a:lnTo>
                <a:lnTo>
                  <a:pt x="3978135" y="39471"/>
                </a:lnTo>
                <a:lnTo>
                  <a:pt x="3955618" y="5778"/>
                </a:lnTo>
                <a:lnTo>
                  <a:pt x="3944480" y="1155"/>
                </a:lnTo>
                <a:lnTo>
                  <a:pt x="3938676" y="0"/>
                </a:lnTo>
                <a:close/>
              </a:path>
            </a:pathLst>
          </a:custGeom>
          <a:solidFill>
            <a:srgbClr val="1E1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80074" y="3928311"/>
            <a:ext cx="3378835" cy="1260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05" dirty="0">
                <a:solidFill>
                  <a:srgbClr val="FFFFFF"/>
                </a:solidFill>
                <a:latin typeface="Trebuchet MS"/>
                <a:cs typeface="Trebuchet MS"/>
              </a:rPr>
              <a:t>Sensitivity</a:t>
            </a:r>
            <a:r>
              <a:rPr sz="18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5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000"/>
              </a:lnSpc>
              <a:spcBef>
                <a:spcPts val="705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Assess the model's robustness by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evaluating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its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performance under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different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input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conditions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or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 perturbations.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607712"/>
            <a:ext cx="566801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500"/>
              </a:lnSpc>
            </a:pPr>
            <a:r>
              <a:rPr spc="405" dirty="0"/>
              <a:t>Conclusion</a:t>
            </a:r>
            <a:r>
              <a:rPr spc="-225" dirty="0"/>
              <a:t> </a:t>
            </a:r>
            <a:r>
              <a:rPr spc="560" dirty="0"/>
              <a:t>and</a:t>
            </a:r>
            <a:r>
              <a:rPr spc="-220" dirty="0"/>
              <a:t> </a:t>
            </a:r>
            <a:r>
              <a:rPr spc="270" dirty="0"/>
              <a:t>Future </a:t>
            </a:r>
            <a:r>
              <a:rPr spc="-1055" dirty="0"/>
              <a:t> </a:t>
            </a:r>
            <a:r>
              <a:rPr spc="310" dirty="0"/>
              <a:t>Directions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684413" y="2179294"/>
            <a:ext cx="398780" cy="398780"/>
          </a:xfrm>
          <a:custGeom>
            <a:avLst/>
            <a:gdLst/>
            <a:ahLst/>
            <a:cxnLst/>
            <a:rect l="l" t="t" r="r" b="b"/>
            <a:pathLst>
              <a:path w="398780" h="398780">
                <a:moveTo>
                  <a:pt x="341274" y="0"/>
                </a:moveTo>
                <a:lnTo>
                  <a:pt x="56870" y="0"/>
                </a:lnTo>
                <a:lnTo>
                  <a:pt x="34750" y="4476"/>
                </a:lnTo>
                <a:lnTo>
                  <a:pt x="16671" y="16678"/>
                </a:lnTo>
                <a:lnTo>
                  <a:pt x="4474" y="34761"/>
                </a:lnTo>
                <a:lnTo>
                  <a:pt x="0" y="56883"/>
                </a:lnTo>
                <a:lnTo>
                  <a:pt x="0" y="341274"/>
                </a:lnTo>
                <a:lnTo>
                  <a:pt x="4474" y="363401"/>
                </a:lnTo>
                <a:lnTo>
                  <a:pt x="16671" y="381484"/>
                </a:lnTo>
                <a:lnTo>
                  <a:pt x="34750" y="393682"/>
                </a:lnTo>
                <a:lnTo>
                  <a:pt x="56870" y="398157"/>
                </a:lnTo>
                <a:lnTo>
                  <a:pt x="341274" y="398157"/>
                </a:lnTo>
                <a:lnTo>
                  <a:pt x="363396" y="393682"/>
                </a:lnTo>
                <a:lnTo>
                  <a:pt x="381479" y="381484"/>
                </a:lnTo>
                <a:lnTo>
                  <a:pt x="389415" y="369722"/>
                </a:lnTo>
                <a:lnTo>
                  <a:pt x="56870" y="369722"/>
                </a:lnTo>
                <a:lnTo>
                  <a:pt x="45794" y="367490"/>
                </a:lnTo>
                <a:lnTo>
                  <a:pt x="36756" y="361399"/>
                </a:lnTo>
                <a:lnTo>
                  <a:pt x="30667" y="352357"/>
                </a:lnTo>
                <a:lnTo>
                  <a:pt x="28435" y="341274"/>
                </a:lnTo>
                <a:lnTo>
                  <a:pt x="28435" y="56883"/>
                </a:lnTo>
                <a:lnTo>
                  <a:pt x="30667" y="45801"/>
                </a:lnTo>
                <a:lnTo>
                  <a:pt x="36756" y="36764"/>
                </a:lnTo>
                <a:lnTo>
                  <a:pt x="45794" y="30678"/>
                </a:lnTo>
                <a:lnTo>
                  <a:pt x="56870" y="28448"/>
                </a:lnTo>
                <a:lnTo>
                  <a:pt x="389420" y="28448"/>
                </a:lnTo>
                <a:lnTo>
                  <a:pt x="381479" y="16678"/>
                </a:lnTo>
                <a:lnTo>
                  <a:pt x="363396" y="4476"/>
                </a:lnTo>
                <a:lnTo>
                  <a:pt x="341274" y="0"/>
                </a:lnTo>
                <a:close/>
              </a:path>
              <a:path w="398780" h="398780">
                <a:moveTo>
                  <a:pt x="389420" y="28448"/>
                </a:moveTo>
                <a:lnTo>
                  <a:pt x="341274" y="28448"/>
                </a:lnTo>
                <a:lnTo>
                  <a:pt x="352350" y="30678"/>
                </a:lnTo>
                <a:lnTo>
                  <a:pt x="361388" y="36764"/>
                </a:lnTo>
                <a:lnTo>
                  <a:pt x="367477" y="45801"/>
                </a:lnTo>
                <a:lnTo>
                  <a:pt x="369709" y="56883"/>
                </a:lnTo>
                <a:lnTo>
                  <a:pt x="369709" y="341274"/>
                </a:lnTo>
                <a:lnTo>
                  <a:pt x="367477" y="352357"/>
                </a:lnTo>
                <a:lnTo>
                  <a:pt x="361388" y="361399"/>
                </a:lnTo>
                <a:lnTo>
                  <a:pt x="352350" y="367490"/>
                </a:lnTo>
                <a:lnTo>
                  <a:pt x="341274" y="369722"/>
                </a:lnTo>
                <a:lnTo>
                  <a:pt x="389415" y="369722"/>
                </a:lnTo>
                <a:lnTo>
                  <a:pt x="393680" y="363401"/>
                </a:lnTo>
                <a:lnTo>
                  <a:pt x="398157" y="341274"/>
                </a:lnTo>
                <a:lnTo>
                  <a:pt x="398157" y="56883"/>
                </a:lnTo>
                <a:lnTo>
                  <a:pt x="393680" y="34761"/>
                </a:lnTo>
                <a:lnTo>
                  <a:pt x="389420" y="28448"/>
                </a:lnTo>
                <a:close/>
              </a:path>
              <a:path w="398780" h="398780">
                <a:moveTo>
                  <a:pt x="154457" y="214807"/>
                </a:moveTo>
                <a:lnTo>
                  <a:pt x="143499" y="225822"/>
                </a:lnTo>
                <a:lnTo>
                  <a:pt x="135154" y="238993"/>
                </a:lnTo>
                <a:lnTo>
                  <a:pt x="129841" y="253914"/>
                </a:lnTo>
                <a:lnTo>
                  <a:pt x="127977" y="270179"/>
                </a:lnTo>
                <a:lnTo>
                  <a:pt x="133562" y="297860"/>
                </a:lnTo>
                <a:lnTo>
                  <a:pt x="148794" y="320457"/>
                </a:lnTo>
                <a:lnTo>
                  <a:pt x="171392" y="335689"/>
                </a:lnTo>
                <a:lnTo>
                  <a:pt x="199072" y="341274"/>
                </a:lnTo>
                <a:lnTo>
                  <a:pt x="226752" y="335689"/>
                </a:lnTo>
                <a:lnTo>
                  <a:pt x="249350" y="320457"/>
                </a:lnTo>
                <a:lnTo>
                  <a:pt x="254485" y="312839"/>
                </a:lnTo>
                <a:lnTo>
                  <a:pt x="199072" y="312839"/>
                </a:lnTo>
                <a:lnTo>
                  <a:pt x="182473" y="309484"/>
                </a:lnTo>
                <a:lnTo>
                  <a:pt x="168913" y="300339"/>
                </a:lnTo>
                <a:lnTo>
                  <a:pt x="159767" y="286778"/>
                </a:lnTo>
                <a:lnTo>
                  <a:pt x="156413" y="270179"/>
                </a:lnTo>
                <a:lnTo>
                  <a:pt x="156413" y="216763"/>
                </a:lnTo>
                <a:lnTo>
                  <a:pt x="154457" y="214807"/>
                </a:lnTo>
                <a:close/>
              </a:path>
              <a:path w="398780" h="398780">
                <a:moveTo>
                  <a:pt x="243687" y="214807"/>
                </a:moveTo>
                <a:lnTo>
                  <a:pt x="241731" y="216763"/>
                </a:lnTo>
                <a:lnTo>
                  <a:pt x="241731" y="270179"/>
                </a:lnTo>
                <a:lnTo>
                  <a:pt x="238379" y="286778"/>
                </a:lnTo>
                <a:lnTo>
                  <a:pt x="229236" y="300339"/>
                </a:lnTo>
                <a:lnTo>
                  <a:pt x="215676" y="309484"/>
                </a:lnTo>
                <a:lnTo>
                  <a:pt x="199072" y="312839"/>
                </a:lnTo>
                <a:lnTo>
                  <a:pt x="254485" y="312839"/>
                </a:lnTo>
                <a:lnTo>
                  <a:pt x="264582" y="297860"/>
                </a:lnTo>
                <a:lnTo>
                  <a:pt x="270167" y="270179"/>
                </a:lnTo>
                <a:lnTo>
                  <a:pt x="268304" y="253914"/>
                </a:lnTo>
                <a:lnTo>
                  <a:pt x="262994" y="238993"/>
                </a:lnTo>
                <a:lnTo>
                  <a:pt x="254650" y="225822"/>
                </a:lnTo>
                <a:lnTo>
                  <a:pt x="243687" y="214807"/>
                </a:lnTo>
                <a:close/>
              </a:path>
              <a:path w="398780" h="398780">
                <a:moveTo>
                  <a:pt x="132499" y="112420"/>
                </a:moveTo>
                <a:lnTo>
                  <a:pt x="123444" y="112420"/>
                </a:lnTo>
                <a:lnTo>
                  <a:pt x="112420" y="123444"/>
                </a:lnTo>
                <a:lnTo>
                  <a:pt x="112420" y="132511"/>
                </a:lnTo>
                <a:lnTo>
                  <a:pt x="184848" y="204952"/>
                </a:lnTo>
                <a:lnTo>
                  <a:pt x="184848" y="278003"/>
                </a:lnTo>
                <a:lnTo>
                  <a:pt x="191249" y="284391"/>
                </a:lnTo>
                <a:lnTo>
                  <a:pt x="206895" y="284391"/>
                </a:lnTo>
                <a:lnTo>
                  <a:pt x="213296" y="278003"/>
                </a:lnTo>
                <a:lnTo>
                  <a:pt x="213296" y="204952"/>
                </a:lnTo>
                <a:lnTo>
                  <a:pt x="239250" y="178993"/>
                </a:lnTo>
                <a:lnTo>
                  <a:pt x="199072" y="178993"/>
                </a:lnTo>
                <a:lnTo>
                  <a:pt x="132499" y="112420"/>
                </a:lnTo>
                <a:close/>
              </a:path>
              <a:path w="398780" h="398780">
                <a:moveTo>
                  <a:pt x="127977" y="56883"/>
                </a:moveTo>
                <a:lnTo>
                  <a:pt x="100290" y="62467"/>
                </a:lnTo>
                <a:lnTo>
                  <a:pt x="77689" y="77700"/>
                </a:lnTo>
                <a:lnTo>
                  <a:pt x="62455" y="100297"/>
                </a:lnTo>
                <a:lnTo>
                  <a:pt x="56870" y="127977"/>
                </a:lnTo>
                <a:lnTo>
                  <a:pt x="62455" y="155660"/>
                </a:lnTo>
                <a:lnTo>
                  <a:pt x="77689" y="178261"/>
                </a:lnTo>
                <a:lnTo>
                  <a:pt x="100290" y="193498"/>
                </a:lnTo>
                <a:lnTo>
                  <a:pt x="127977" y="199085"/>
                </a:lnTo>
                <a:lnTo>
                  <a:pt x="131356" y="199085"/>
                </a:lnTo>
                <a:lnTo>
                  <a:pt x="134721" y="198805"/>
                </a:lnTo>
                <a:lnTo>
                  <a:pt x="138010" y="198374"/>
                </a:lnTo>
                <a:lnTo>
                  <a:pt x="97764" y="158102"/>
                </a:lnTo>
                <a:lnTo>
                  <a:pt x="88413" y="144015"/>
                </a:lnTo>
                <a:lnTo>
                  <a:pt x="85298" y="127977"/>
                </a:lnTo>
                <a:lnTo>
                  <a:pt x="88413" y="111901"/>
                </a:lnTo>
                <a:lnTo>
                  <a:pt x="97764" y="97764"/>
                </a:lnTo>
                <a:lnTo>
                  <a:pt x="111850" y="88375"/>
                </a:lnTo>
                <a:lnTo>
                  <a:pt x="127895" y="85263"/>
                </a:lnTo>
                <a:lnTo>
                  <a:pt x="183353" y="85263"/>
                </a:lnTo>
                <a:lnTo>
                  <a:pt x="178255" y="77700"/>
                </a:lnTo>
                <a:lnTo>
                  <a:pt x="155658" y="62467"/>
                </a:lnTo>
                <a:lnTo>
                  <a:pt x="127977" y="56883"/>
                </a:lnTo>
                <a:close/>
              </a:path>
              <a:path w="398780" h="398780">
                <a:moveTo>
                  <a:pt x="325576" y="85296"/>
                </a:moveTo>
                <a:lnTo>
                  <a:pt x="270184" y="85296"/>
                </a:lnTo>
                <a:lnTo>
                  <a:pt x="286250" y="88413"/>
                </a:lnTo>
                <a:lnTo>
                  <a:pt x="300393" y="97764"/>
                </a:lnTo>
                <a:lnTo>
                  <a:pt x="309774" y="111851"/>
                </a:lnTo>
                <a:lnTo>
                  <a:pt x="312885" y="127900"/>
                </a:lnTo>
                <a:lnTo>
                  <a:pt x="309749" y="143965"/>
                </a:lnTo>
                <a:lnTo>
                  <a:pt x="300393" y="158102"/>
                </a:lnTo>
                <a:lnTo>
                  <a:pt x="260134" y="198374"/>
                </a:lnTo>
                <a:lnTo>
                  <a:pt x="263423" y="198805"/>
                </a:lnTo>
                <a:lnTo>
                  <a:pt x="266801" y="199085"/>
                </a:lnTo>
                <a:lnTo>
                  <a:pt x="270167" y="199085"/>
                </a:lnTo>
                <a:lnTo>
                  <a:pt x="297854" y="193498"/>
                </a:lnTo>
                <a:lnTo>
                  <a:pt x="320455" y="178261"/>
                </a:lnTo>
                <a:lnTo>
                  <a:pt x="335689" y="155660"/>
                </a:lnTo>
                <a:lnTo>
                  <a:pt x="341274" y="127977"/>
                </a:lnTo>
                <a:lnTo>
                  <a:pt x="335689" y="100297"/>
                </a:lnTo>
                <a:lnTo>
                  <a:pt x="325576" y="85296"/>
                </a:lnTo>
                <a:close/>
              </a:path>
              <a:path w="398780" h="398780">
                <a:moveTo>
                  <a:pt x="274701" y="112420"/>
                </a:moveTo>
                <a:lnTo>
                  <a:pt x="265645" y="112420"/>
                </a:lnTo>
                <a:lnTo>
                  <a:pt x="199072" y="178993"/>
                </a:lnTo>
                <a:lnTo>
                  <a:pt x="239250" y="178993"/>
                </a:lnTo>
                <a:lnTo>
                  <a:pt x="285724" y="132511"/>
                </a:lnTo>
                <a:lnTo>
                  <a:pt x="285724" y="123444"/>
                </a:lnTo>
                <a:lnTo>
                  <a:pt x="274701" y="112420"/>
                </a:lnTo>
                <a:close/>
              </a:path>
              <a:path w="398780" h="398780">
                <a:moveTo>
                  <a:pt x="183353" y="85263"/>
                </a:moveTo>
                <a:lnTo>
                  <a:pt x="127895" y="85263"/>
                </a:lnTo>
                <a:lnTo>
                  <a:pt x="143978" y="88413"/>
                </a:lnTo>
                <a:lnTo>
                  <a:pt x="158102" y="97764"/>
                </a:lnTo>
                <a:lnTo>
                  <a:pt x="199072" y="138734"/>
                </a:lnTo>
                <a:lnTo>
                  <a:pt x="209829" y="127977"/>
                </a:lnTo>
                <a:lnTo>
                  <a:pt x="199072" y="127977"/>
                </a:lnTo>
                <a:lnTo>
                  <a:pt x="193487" y="100297"/>
                </a:lnTo>
                <a:lnTo>
                  <a:pt x="183353" y="85263"/>
                </a:lnTo>
                <a:close/>
              </a:path>
              <a:path w="398780" h="398780">
                <a:moveTo>
                  <a:pt x="270167" y="56883"/>
                </a:moveTo>
                <a:lnTo>
                  <a:pt x="242486" y="62467"/>
                </a:lnTo>
                <a:lnTo>
                  <a:pt x="219889" y="77700"/>
                </a:lnTo>
                <a:lnTo>
                  <a:pt x="204657" y="100297"/>
                </a:lnTo>
                <a:lnTo>
                  <a:pt x="199072" y="127977"/>
                </a:lnTo>
                <a:lnTo>
                  <a:pt x="209829" y="127977"/>
                </a:lnTo>
                <a:lnTo>
                  <a:pt x="240042" y="97764"/>
                </a:lnTo>
                <a:lnTo>
                  <a:pt x="254135" y="88413"/>
                </a:lnTo>
                <a:lnTo>
                  <a:pt x="270184" y="85296"/>
                </a:lnTo>
                <a:lnTo>
                  <a:pt x="325576" y="85296"/>
                </a:lnTo>
                <a:lnTo>
                  <a:pt x="320455" y="77700"/>
                </a:lnTo>
                <a:lnTo>
                  <a:pt x="297854" y="62467"/>
                </a:lnTo>
                <a:lnTo>
                  <a:pt x="270167" y="56883"/>
                </a:lnTo>
                <a:close/>
              </a:path>
            </a:pathLst>
          </a:custGeom>
          <a:solidFill>
            <a:srgbClr val="806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515" y="2757715"/>
            <a:ext cx="1814830" cy="299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9440">
              <a:lnSpc>
                <a:spcPct val="104099"/>
              </a:lnSpc>
            </a:pPr>
            <a:r>
              <a:rPr sz="1800" b="1" spc="120" dirty="0">
                <a:solidFill>
                  <a:srgbClr val="FFFFFF"/>
                </a:solidFill>
                <a:latin typeface="Trebuchet MS"/>
                <a:cs typeface="Trebuchet MS"/>
              </a:rPr>
              <a:t>Future </a:t>
            </a:r>
            <a:r>
              <a:rPr sz="1800" b="1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19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400"/>
              </a:lnSpc>
              <a:spcBef>
                <a:spcPts val="625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Explore the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potential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of advanced machine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learning techniques,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such</a:t>
            </a:r>
            <a:r>
              <a:rPr sz="1400" spc="1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as</a:t>
            </a:r>
            <a:r>
              <a:rPr sz="1400" spc="1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deep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learning,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to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further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improve the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prediction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of permanent magnet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resistance.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7416" y="2176132"/>
            <a:ext cx="419734" cy="405765"/>
          </a:xfrm>
          <a:custGeom>
            <a:avLst/>
            <a:gdLst/>
            <a:ahLst/>
            <a:cxnLst/>
            <a:rect l="l" t="t" r="r" b="b"/>
            <a:pathLst>
              <a:path w="419735" h="405764">
                <a:moveTo>
                  <a:pt x="217017" y="0"/>
                </a:moveTo>
                <a:lnTo>
                  <a:pt x="202476" y="0"/>
                </a:lnTo>
                <a:lnTo>
                  <a:pt x="195846" y="4114"/>
                </a:lnTo>
                <a:lnTo>
                  <a:pt x="192684" y="10668"/>
                </a:lnTo>
                <a:lnTo>
                  <a:pt x="138493" y="122301"/>
                </a:lnTo>
                <a:lnTo>
                  <a:pt x="10350" y="141262"/>
                </a:lnTo>
                <a:lnTo>
                  <a:pt x="4432" y="146227"/>
                </a:lnTo>
                <a:lnTo>
                  <a:pt x="0" y="159981"/>
                </a:lnTo>
                <a:lnTo>
                  <a:pt x="1816" y="167411"/>
                </a:lnTo>
                <a:lnTo>
                  <a:pt x="6870" y="172466"/>
                </a:lnTo>
                <a:lnTo>
                  <a:pt x="94640" y="259435"/>
                </a:lnTo>
                <a:lnTo>
                  <a:pt x="72758" y="389394"/>
                </a:lnTo>
                <a:lnTo>
                  <a:pt x="75679" y="396582"/>
                </a:lnTo>
                <a:lnTo>
                  <a:pt x="87528" y="405117"/>
                </a:lnTo>
                <a:lnTo>
                  <a:pt x="95275" y="405587"/>
                </a:lnTo>
                <a:lnTo>
                  <a:pt x="154680" y="373824"/>
                </a:lnTo>
                <a:lnTo>
                  <a:pt x="100965" y="373824"/>
                </a:lnTo>
                <a:lnTo>
                  <a:pt x="119532" y="263626"/>
                </a:lnTo>
                <a:lnTo>
                  <a:pt x="120865" y="255485"/>
                </a:lnTo>
                <a:lnTo>
                  <a:pt x="118262" y="247269"/>
                </a:lnTo>
                <a:lnTo>
                  <a:pt x="33655" y="163372"/>
                </a:lnTo>
                <a:lnTo>
                  <a:pt x="150495" y="146151"/>
                </a:lnTo>
                <a:lnTo>
                  <a:pt x="157607" y="140855"/>
                </a:lnTo>
                <a:lnTo>
                  <a:pt x="209753" y="33426"/>
                </a:lnTo>
                <a:lnTo>
                  <a:pt x="237857" y="33426"/>
                </a:lnTo>
                <a:lnTo>
                  <a:pt x="226809" y="10668"/>
                </a:lnTo>
                <a:lnTo>
                  <a:pt x="223647" y="4114"/>
                </a:lnTo>
                <a:lnTo>
                  <a:pt x="217017" y="0"/>
                </a:lnTo>
                <a:close/>
              </a:path>
              <a:path w="419735" h="405764">
                <a:moveTo>
                  <a:pt x="263343" y="344360"/>
                </a:moveTo>
                <a:lnTo>
                  <a:pt x="209829" y="344360"/>
                </a:lnTo>
                <a:lnTo>
                  <a:pt x="318058" y="402183"/>
                </a:lnTo>
                <a:lnTo>
                  <a:pt x="324370" y="405587"/>
                </a:lnTo>
                <a:lnTo>
                  <a:pt x="332117" y="405117"/>
                </a:lnTo>
                <a:lnTo>
                  <a:pt x="343801" y="396582"/>
                </a:lnTo>
                <a:lnTo>
                  <a:pt x="346811" y="389394"/>
                </a:lnTo>
                <a:lnTo>
                  <a:pt x="344199" y="373824"/>
                </a:lnTo>
                <a:lnTo>
                  <a:pt x="318452" y="373824"/>
                </a:lnTo>
                <a:lnTo>
                  <a:pt x="263343" y="344360"/>
                </a:lnTo>
                <a:close/>
              </a:path>
              <a:path w="419735" h="405764">
                <a:moveTo>
                  <a:pt x="214249" y="318135"/>
                </a:moveTo>
                <a:lnTo>
                  <a:pt x="205320" y="318135"/>
                </a:lnTo>
                <a:lnTo>
                  <a:pt x="100965" y="373824"/>
                </a:lnTo>
                <a:lnTo>
                  <a:pt x="154680" y="373824"/>
                </a:lnTo>
                <a:lnTo>
                  <a:pt x="209829" y="344360"/>
                </a:lnTo>
                <a:lnTo>
                  <a:pt x="263343" y="344360"/>
                </a:lnTo>
                <a:lnTo>
                  <a:pt x="214249" y="318135"/>
                </a:lnTo>
                <a:close/>
              </a:path>
              <a:path w="419735" h="405764">
                <a:moveTo>
                  <a:pt x="237857" y="33426"/>
                </a:moveTo>
                <a:lnTo>
                  <a:pt x="209753" y="33426"/>
                </a:lnTo>
                <a:lnTo>
                  <a:pt x="261886" y="140855"/>
                </a:lnTo>
                <a:lnTo>
                  <a:pt x="268998" y="146075"/>
                </a:lnTo>
                <a:lnTo>
                  <a:pt x="385838" y="163372"/>
                </a:lnTo>
                <a:lnTo>
                  <a:pt x="301142" y="247192"/>
                </a:lnTo>
                <a:lnTo>
                  <a:pt x="298462" y="255485"/>
                </a:lnTo>
                <a:lnTo>
                  <a:pt x="299885" y="263626"/>
                </a:lnTo>
                <a:lnTo>
                  <a:pt x="318452" y="373824"/>
                </a:lnTo>
                <a:lnTo>
                  <a:pt x="344199" y="373824"/>
                </a:lnTo>
                <a:lnTo>
                  <a:pt x="324840" y="259435"/>
                </a:lnTo>
                <a:lnTo>
                  <a:pt x="412699" y="172377"/>
                </a:lnTo>
                <a:lnTo>
                  <a:pt x="417830" y="167322"/>
                </a:lnTo>
                <a:lnTo>
                  <a:pt x="419569" y="159816"/>
                </a:lnTo>
                <a:lnTo>
                  <a:pt x="415150" y="146227"/>
                </a:lnTo>
                <a:lnTo>
                  <a:pt x="409219" y="141262"/>
                </a:lnTo>
                <a:lnTo>
                  <a:pt x="281000" y="122301"/>
                </a:lnTo>
                <a:lnTo>
                  <a:pt x="237857" y="33426"/>
                </a:lnTo>
                <a:close/>
              </a:path>
            </a:pathLst>
          </a:custGeom>
          <a:solidFill>
            <a:srgbClr val="806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1039" y="2757715"/>
            <a:ext cx="1845310" cy="2421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Optimization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800"/>
              </a:lnSpc>
              <a:spcBef>
                <a:spcPts val="620"/>
              </a:spcBef>
            </a:pP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Integrate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 machine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learning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model 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into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the motor design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process</a:t>
            </a:r>
            <a:r>
              <a:rPr sz="1400" spc="6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to</a:t>
            </a:r>
            <a:r>
              <a:rPr sz="1400" spc="6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optimize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the </a:t>
            </a:r>
            <a:r>
              <a:rPr sz="1400"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permanent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magnet properties and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reduce</a:t>
            </a:r>
            <a:r>
              <a:rPr sz="140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resistance.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9881" y="2150859"/>
            <a:ext cx="341630" cy="455295"/>
          </a:xfrm>
          <a:custGeom>
            <a:avLst/>
            <a:gdLst/>
            <a:ahLst/>
            <a:cxnLst/>
            <a:rect l="l" t="t" r="r" b="b"/>
            <a:pathLst>
              <a:path w="341629" h="455294">
                <a:moveTo>
                  <a:pt x="195605" y="0"/>
                </a:moveTo>
                <a:lnTo>
                  <a:pt x="56870" y="0"/>
                </a:lnTo>
                <a:lnTo>
                  <a:pt x="34750" y="4474"/>
                </a:lnTo>
                <a:lnTo>
                  <a:pt x="16671" y="16673"/>
                </a:lnTo>
                <a:lnTo>
                  <a:pt x="4474" y="34756"/>
                </a:lnTo>
                <a:lnTo>
                  <a:pt x="0" y="56883"/>
                </a:lnTo>
                <a:lnTo>
                  <a:pt x="0" y="398157"/>
                </a:lnTo>
                <a:lnTo>
                  <a:pt x="4474" y="420277"/>
                </a:lnTo>
                <a:lnTo>
                  <a:pt x="16671" y="438356"/>
                </a:lnTo>
                <a:lnTo>
                  <a:pt x="34750" y="450553"/>
                </a:lnTo>
                <a:lnTo>
                  <a:pt x="56870" y="455028"/>
                </a:lnTo>
                <a:lnTo>
                  <a:pt x="284391" y="455028"/>
                </a:lnTo>
                <a:lnTo>
                  <a:pt x="306512" y="450553"/>
                </a:lnTo>
                <a:lnTo>
                  <a:pt x="324596" y="438356"/>
                </a:lnTo>
                <a:lnTo>
                  <a:pt x="332535" y="426593"/>
                </a:lnTo>
                <a:lnTo>
                  <a:pt x="56870" y="426593"/>
                </a:lnTo>
                <a:lnTo>
                  <a:pt x="45794" y="424360"/>
                </a:lnTo>
                <a:lnTo>
                  <a:pt x="36756" y="418271"/>
                </a:lnTo>
                <a:lnTo>
                  <a:pt x="30667" y="409233"/>
                </a:lnTo>
                <a:lnTo>
                  <a:pt x="28435" y="398157"/>
                </a:lnTo>
                <a:lnTo>
                  <a:pt x="28435" y="56883"/>
                </a:lnTo>
                <a:lnTo>
                  <a:pt x="30667" y="45799"/>
                </a:lnTo>
                <a:lnTo>
                  <a:pt x="36756" y="36758"/>
                </a:lnTo>
                <a:lnTo>
                  <a:pt x="45794" y="30667"/>
                </a:lnTo>
                <a:lnTo>
                  <a:pt x="56870" y="28435"/>
                </a:lnTo>
                <a:lnTo>
                  <a:pt x="241667" y="28435"/>
                </a:lnTo>
                <a:lnTo>
                  <a:pt x="225742" y="12522"/>
                </a:lnTo>
                <a:lnTo>
                  <a:pt x="219240" y="7195"/>
                </a:lnTo>
                <a:lnTo>
                  <a:pt x="211902" y="3265"/>
                </a:lnTo>
                <a:lnTo>
                  <a:pt x="203950" y="833"/>
                </a:lnTo>
                <a:lnTo>
                  <a:pt x="195605" y="0"/>
                </a:lnTo>
                <a:close/>
              </a:path>
              <a:path w="341629" h="455294">
                <a:moveTo>
                  <a:pt x="241667" y="28435"/>
                </a:moveTo>
                <a:lnTo>
                  <a:pt x="170637" y="28435"/>
                </a:lnTo>
                <a:lnTo>
                  <a:pt x="170637" y="127977"/>
                </a:lnTo>
                <a:lnTo>
                  <a:pt x="173989" y="144576"/>
                </a:lnTo>
                <a:lnTo>
                  <a:pt x="183132" y="158137"/>
                </a:lnTo>
                <a:lnTo>
                  <a:pt x="196692" y="167282"/>
                </a:lnTo>
                <a:lnTo>
                  <a:pt x="213296" y="170637"/>
                </a:lnTo>
                <a:lnTo>
                  <a:pt x="312826" y="170637"/>
                </a:lnTo>
                <a:lnTo>
                  <a:pt x="312826" y="398157"/>
                </a:lnTo>
                <a:lnTo>
                  <a:pt x="310596" y="409233"/>
                </a:lnTo>
                <a:lnTo>
                  <a:pt x="304509" y="418271"/>
                </a:lnTo>
                <a:lnTo>
                  <a:pt x="295472" y="424360"/>
                </a:lnTo>
                <a:lnTo>
                  <a:pt x="284391" y="426593"/>
                </a:lnTo>
                <a:lnTo>
                  <a:pt x="332535" y="426593"/>
                </a:lnTo>
                <a:lnTo>
                  <a:pt x="336797" y="420277"/>
                </a:lnTo>
                <a:lnTo>
                  <a:pt x="341274" y="398157"/>
                </a:lnTo>
                <a:lnTo>
                  <a:pt x="341174" y="144576"/>
                </a:lnTo>
                <a:lnTo>
                  <a:pt x="340937" y="142201"/>
                </a:lnTo>
                <a:lnTo>
                  <a:pt x="205473" y="142201"/>
                </a:lnTo>
                <a:lnTo>
                  <a:pt x="199072" y="135801"/>
                </a:lnTo>
                <a:lnTo>
                  <a:pt x="199072" y="28879"/>
                </a:lnTo>
                <a:lnTo>
                  <a:pt x="242112" y="28879"/>
                </a:lnTo>
                <a:lnTo>
                  <a:pt x="241667" y="28435"/>
                </a:lnTo>
                <a:close/>
              </a:path>
              <a:path w="341629" h="455294">
                <a:moveTo>
                  <a:pt x="242112" y="28879"/>
                </a:moveTo>
                <a:lnTo>
                  <a:pt x="199072" y="28879"/>
                </a:lnTo>
                <a:lnTo>
                  <a:pt x="201561" y="29502"/>
                </a:lnTo>
                <a:lnTo>
                  <a:pt x="203784" y="30746"/>
                </a:lnTo>
                <a:lnTo>
                  <a:pt x="308648" y="135623"/>
                </a:lnTo>
                <a:lnTo>
                  <a:pt x="310515" y="137401"/>
                </a:lnTo>
                <a:lnTo>
                  <a:pt x="311759" y="139700"/>
                </a:lnTo>
                <a:lnTo>
                  <a:pt x="312394" y="142201"/>
                </a:lnTo>
                <a:lnTo>
                  <a:pt x="340937" y="142201"/>
                </a:lnTo>
                <a:lnTo>
                  <a:pt x="340440" y="137233"/>
                </a:lnTo>
                <a:lnTo>
                  <a:pt x="338007" y="129278"/>
                </a:lnTo>
                <a:lnTo>
                  <a:pt x="334073" y="121939"/>
                </a:lnTo>
                <a:lnTo>
                  <a:pt x="328739" y="115443"/>
                </a:lnTo>
                <a:lnTo>
                  <a:pt x="242112" y="28879"/>
                </a:lnTo>
                <a:close/>
              </a:path>
            </a:pathLst>
          </a:custGeom>
          <a:solidFill>
            <a:srgbClr val="806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3561" y="2757715"/>
            <a:ext cx="1703705" cy="270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4645">
              <a:lnSpc>
                <a:spcPct val="104099"/>
              </a:lnSpc>
            </a:pPr>
            <a:r>
              <a:rPr sz="1800" b="1" spc="190" dirty="0">
                <a:solidFill>
                  <a:srgbClr val="FFFFFF"/>
                </a:solidFill>
                <a:latin typeface="Trebuchet MS"/>
                <a:cs typeface="Trebuchet MS"/>
              </a:rPr>
              <a:t>Real-Time </a:t>
            </a:r>
            <a:r>
              <a:rPr sz="18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6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ą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800"/>
              </a:lnSpc>
              <a:spcBef>
                <a:spcPts val="620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Develop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a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real-time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monitoring</a:t>
            </a:r>
            <a:r>
              <a:rPr sz="1400" spc="-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system</a:t>
            </a:r>
            <a:r>
              <a:rPr sz="1400" spc="-2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to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detect changes in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permanent magnet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resistance and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prevent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potential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failures.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84706" y="2150859"/>
            <a:ext cx="398780" cy="455295"/>
          </a:xfrm>
          <a:custGeom>
            <a:avLst/>
            <a:gdLst/>
            <a:ahLst/>
            <a:cxnLst/>
            <a:rect l="l" t="t" r="r" b="b"/>
            <a:pathLst>
              <a:path w="398779" h="455294">
                <a:moveTo>
                  <a:pt x="206552" y="0"/>
                </a:moveTo>
                <a:lnTo>
                  <a:pt x="191617" y="0"/>
                </a:lnTo>
                <a:lnTo>
                  <a:pt x="184213" y="723"/>
                </a:lnTo>
                <a:lnTo>
                  <a:pt x="142087" y="15011"/>
                </a:lnTo>
                <a:lnTo>
                  <a:pt x="108635" y="44348"/>
                </a:lnTo>
                <a:lnTo>
                  <a:pt x="88963" y="84239"/>
                </a:lnTo>
                <a:lnTo>
                  <a:pt x="85318" y="106286"/>
                </a:lnTo>
                <a:lnTo>
                  <a:pt x="85318" y="121221"/>
                </a:lnTo>
                <a:lnTo>
                  <a:pt x="96837" y="164198"/>
                </a:lnTo>
                <a:lnTo>
                  <a:pt x="123926" y="199478"/>
                </a:lnTo>
                <a:lnTo>
                  <a:pt x="162445" y="221716"/>
                </a:lnTo>
                <a:lnTo>
                  <a:pt x="191617" y="227520"/>
                </a:lnTo>
                <a:lnTo>
                  <a:pt x="206552" y="227520"/>
                </a:lnTo>
                <a:lnTo>
                  <a:pt x="249516" y="215988"/>
                </a:lnTo>
                <a:lnTo>
                  <a:pt x="274649" y="199072"/>
                </a:lnTo>
                <a:lnTo>
                  <a:pt x="193484" y="199072"/>
                </a:lnTo>
                <a:lnTo>
                  <a:pt x="187934" y="198526"/>
                </a:lnTo>
                <a:lnTo>
                  <a:pt x="147027" y="181584"/>
                </a:lnTo>
                <a:lnTo>
                  <a:pt x="122402" y="151587"/>
                </a:lnTo>
                <a:lnTo>
                  <a:pt x="113766" y="119354"/>
                </a:lnTo>
                <a:lnTo>
                  <a:pt x="113766" y="108153"/>
                </a:lnTo>
                <a:lnTo>
                  <a:pt x="125031" y="71005"/>
                </a:lnTo>
                <a:lnTo>
                  <a:pt x="156337" y="39700"/>
                </a:lnTo>
                <a:lnTo>
                  <a:pt x="193484" y="28435"/>
                </a:lnTo>
                <a:lnTo>
                  <a:pt x="274649" y="28435"/>
                </a:lnTo>
                <a:lnTo>
                  <a:pt x="274243" y="28028"/>
                </a:lnTo>
                <a:lnTo>
                  <a:pt x="235712" y="5803"/>
                </a:lnTo>
                <a:lnTo>
                  <a:pt x="213944" y="723"/>
                </a:lnTo>
                <a:lnTo>
                  <a:pt x="206552" y="0"/>
                </a:lnTo>
                <a:close/>
              </a:path>
              <a:path w="398779" h="455294">
                <a:moveTo>
                  <a:pt x="274649" y="28435"/>
                </a:moveTo>
                <a:lnTo>
                  <a:pt x="204685" y="28435"/>
                </a:lnTo>
                <a:lnTo>
                  <a:pt x="210235" y="28981"/>
                </a:lnTo>
                <a:lnTo>
                  <a:pt x="221221" y="31165"/>
                </a:lnTo>
                <a:lnTo>
                  <a:pt x="255447" y="49466"/>
                </a:lnTo>
                <a:lnTo>
                  <a:pt x="280047" y="86283"/>
                </a:lnTo>
                <a:lnTo>
                  <a:pt x="284403" y="108153"/>
                </a:lnTo>
                <a:lnTo>
                  <a:pt x="284403" y="119354"/>
                </a:lnTo>
                <a:lnTo>
                  <a:pt x="273126" y="156502"/>
                </a:lnTo>
                <a:lnTo>
                  <a:pt x="241820" y="187807"/>
                </a:lnTo>
                <a:lnTo>
                  <a:pt x="204685" y="199072"/>
                </a:lnTo>
                <a:lnTo>
                  <a:pt x="274649" y="199072"/>
                </a:lnTo>
                <a:lnTo>
                  <a:pt x="301320" y="164198"/>
                </a:lnTo>
                <a:lnTo>
                  <a:pt x="312839" y="121221"/>
                </a:lnTo>
                <a:lnTo>
                  <a:pt x="312839" y="106286"/>
                </a:lnTo>
                <a:lnTo>
                  <a:pt x="301320" y="63322"/>
                </a:lnTo>
                <a:lnTo>
                  <a:pt x="284797" y="38595"/>
                </a:lnTo>
                <a:lnTo>
                  <a:pt x="274649" y="28435"/>
                </a:lnTo>
                <a:close/>
              </a:path>
              <a:path w="398779" h="455294">
                <a:moveTo>
                  <a:pt x="239699" y="270167"/>
                </a:moveTo>
                <a:lnTo>
                  <a:pt x="158470" y="270167"/>
                </a:lnTo>
                <a:lnTo>
                  <a:pt x="108373" y="278244"/>
                </a:lnTo>
                <a:lnTo>
                  <a:pt x="64871" y="300736"/>
                </a:lnTo>
                <a:lnTo>
                  <a:pt x="30569" y="335038"/>
                </a:lnTo>
                <a:lnTo>
                  <a:pt x="8076" y="378540"/>
                </a:lnTo>
                <a:lnTo>
                  <a:pt x="0" y="428637"/>
                </a:lnTo>
                <a:lnTo>
                  <a:pt x="2075" y="438906"/>
                </a:lnTo>
                <a:lnTo>
                  <a:pt x="7734" y="447295"/>
                </a:lnTo>
                <a:lnTo>
                  <a:pt x="16127" y="452953"/>
                </a:lnTo>
                <a:lnTo>
                  <a:pt x="26403" y="455028"/>
                </a:lnTo>
                <a:lnTo>
                  <a:pt x="371767" y="455028"/>
                </a:lnTo>
                <a:lnTo>
                  <a:pt x="382041" y="452953"/>
                </a:lnTo>
                <a:lnTo>
                  <a:pt x="390429" y="447295"/>
                </a:lnTo>
                <a:lnTo>
                  <a:pt x="396084" y="438906"/>
                </a:lnTo>
                <a:lnTo>
                  <a:pt x="398157" y="428637"/>
                </a:lnTo>
                <a:lnTo>
                  <a:pt x="397828" y="426593"/>
                </a:lnTo>
                <a:lnTo>
                  <a:pt x="28448" y="426593"/>
                </a:lnTo>
                <a:lnTo>
                  <a:pt x="39252" y="376715"/>
                </a:lnTo>
                <a:lnTo>
                  <a:pt x="67227" y="336043"/>
                </a:lnTo>
                <a:lnTo>
                  <a:pt x="108318" y="308651"/>
                </a:lnTo>
                <a:lnTo>
                  <a:pt x="158470" y="298615"/>
                </a:lnTo>
                <a:lnTo>
                  <a:pt x="329191" y="298615"/>
                </a:lnTo>
                <a:lnTo>
                  <a:pt x="289795" y="278244"/>
                </a:lnTo>
                <a:lnTo>
                  <a:pt x="239699" y="270167"/>
                </a:lnTo>
                <a:close/>
              </a:path>
              <a:path w="398779" h="455294">
                <a:moveTo>
                  <a:pt x="329191" y="298615"/>
                </a:moveTo>
                <a:lnTo>
                  <a:pt x="239699" y="298615"/>
                </a:lnTo>
                <a:lnTo>
                  <a:pt x="289896" y="308651"/>
                </a:lnTo>
                <a:lnTo>
                  <a:pt x="331004" y="336043"/>
                </a:lnTo>
                <a:lnTo>
                  <a:pt x="358966" y="376715"/>
                </a:lnTo>
                <a:lnTo>
                  <a:pt x="369722" y="426593"/>
                </a:lnTo>
                <a:lnTo>
                  <a:pt x="397828" y="426593"/>
                </a:lnTo>
                <a:lnTo>
                  <a:pt x="390082" y="378540"/>
                </a:lnTo>
                <a:lnTo>
                  <a:pt x="367592" y="335038"/>
                </a:lnTo>
                <a:lnTo>
                  <a:pt x="333294" y="300736"/>
                </a:lnTo>
                <a:lnTo>
                  <a:pt x="329191" y="298615"/>
                </a:lnTo>
                <a:close/>
              </a:path>
            </a:pathLst>
          </a:custGeom>
          <a:solidFill>
            <a:srgbClr val="806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46097" y="2757715"/>
            <a:ext cx="1835150" cy="299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880">
              <a:lnSpc>
                <a:spcPct val="104099"/>
              </a:lnSpc>
            </a:pP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2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800" b="1" spc="60" dirty="0">
                <a:solidFill>
                  <a:srgbClr val="FFFFFF"/>
                </a:solidFill>
                <a:latin typeface="Trebuchet MS"/>
                <a:cs typeface="Trebuchet MS"/>
              </a:rPr>
              <a:t>ry </a:t>
            </a: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Collaboration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6800"/>
              </a:lnSpc>
              <a:spcBef>
                <a:spcPts val="620"/>
              </a:spcBef>
            </a:pP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Foster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collaboration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between experts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in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machine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learning,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 materials science, and </a:t>
            </a:r>
            <a:r>
              <a:rPr sz="1400" spc="-38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electrical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engineering </a:t>
            </a:r>
            <a:r>
              <a:rPr sz="1400"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to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further </a:t>
            </a:r>
            <a:r>
              <a:rPr sz="1400" spc="10" dirty="0">
                <a:solidFill>
                  <a:srgbClr val="D9E1FF"/>
                </a:solidFill>
                <a:latin typeface="Arial MT"/>
                <a:cs typeface="Arial MT"/>
              </a:rPr>
              <a:t>advance the </a:t>
            </a:r>
            <a:r>
              <a:rPr sz="1400" spc="-37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Arial MT"/>
                <a:cs typeface="Arial MT"/>
              </a:rPr>
              <a:t>field.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888</Words>
  <Application>Microsoft Office PowerPoint</Application>
  <PresentationFormat>Custom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MT</vt:lpstr>
      <vt:lpstr>Calibri</vt:lpstr>
      <vt:lpstr>Trebuchet MS</vt:lpstr>
      <vt:lpstr>Office Theme</vt:lpstr>
      <vt:lpstr>Introduction to  Permanent  Maąnet Electric Motors</vt:lpstr>
      <vt:lpstr>Factors Affectiną Permanent  Maąnet Resistance</vt:lpstr>
      <vt:lpstr>Overview of Machine Learniną  Techniques</vt:lpstr>
      <vt:lpstr>Data Collection and  Preprocessiną</vt:lpstr>
      <vt:lpstr>Program:</vt:lpstr>
      <vt:lpstr>Feature Enąineeriną and  Selection</vt:lpstr>
      <vt:lpstr>Model Traininą and  Optimization</vt:lpstr>
      <vt:lpstr>Model Evaluation and Validation</vt:lpstr>
      <vt:lpstr>Conclusion and Future 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Permanent  Maąnet Electric Motors</dc:title>
  <cp:lastModifiedBy>nazmashaik2702@outlook.com</cp:lastModifiedBy>
  <cp:revision>2</cp:revision>
  <dcterms:created xsi:type="dcterms:W3CDTF">2024-04-24T10:01:52Z</dcterms:created>
  <dcterms:modified xsi:type="dcterms:W3CDTF">2024-04-24T10:40:28Z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2024-04-24T00:00:00Z</vt:filetime>
  </property>
</Properties>
</file>