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480" r:id="rId1"/>
  </p:sldMasterIdLst>
  <p:notesMasterIdLst>
    <p:notesMasterId r:id="rId28"/>
  </p:notesMasterIdLst>
  <p:sldIdLst>
    <p:sldId id="294" r:id="rId2"/>
    <p:sldId id="295"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80" r:id="rId17"/>
    <p:sldId id="296" r:id="rId18"/>
    <p:sldId id="281" r:id="rId19"/>
    <p:sldId id="282" r:id="rId20"/>
    <p:sldId id="283" r:id="rId21"/>
    <p:sldId id="293" r:id="rId22"/>
    <p:sldId id="284" r:id="rId23"/>
    <p:sldId id="297" r:id="rId24"/>
    <p:sldId id="285" r:id="rId25"/>
    <p:sldId id="287" r:id="rId26"/>
    <p:sldId id="289" r:id="rId2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CD7ADF-E6E8-4BA7-8CBF-D691602738BD}">
          <p14:sldIdLst>
            <p14:sldId id="294"/>
            <p14:sldId id="295"/>
            <p14:sldId id="257"/>
            <p14:sldId id="258"/>
            <p14:sldId id="259"/>
            <p14:sldId id="260"/>
            <p14:sldId id="261"/>
            <p14:sldId id="262"/>
            <p14:sldId id="263"/>
            <p14:sldId id="264"/>
          </p14:sldIdLst>
        </p14:section>
        <p14:section name="Untitled Section" id="{BB82EB3D-C48E-4560-A742-CE56CD33AC23}">
          <p14:sldIdLst>
            <p14:sldId id="265"/>
            <p14:sldId id="266"/>
            <p14:sldId id="267"/>
            <p14:sldId id="268"/>
            <p14:sldId id="270"/>
            <p14:sldId id="280"/>
            <p14:sldId id="296"/>
            <p14:sldId id="281"/>
            <p14:sldId id="282"/>
            <p14:sldId id="283"/>
            <p14:sldId id="293"/>
            <p14:sldId id="284"/>
            <p14:sldId id="297"/>
            <p14:sldId id="285"/>
            <p14:sldId id="287"/>
            <p14:sldId id="28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59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5EE250E-F736-490C-8671-BC1DB763BF21}" type="datetimeFigureOut">
              <a:rPr lang="en-IN" smtClean="0"/>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D1F1270-B491-4B84-8249-6130C1147AD7}" type="slidenum">
              <a:rPr lang="en-IN" smtClean="0"/>
              <a:t>‹#›</a:t>
            </a:fld>
            <a:endParaRPr lang="en-IN"/>
          </a:p>
        </p:txBody>
      </p:sp>
    </p:spTree>
    <p:extLst>
      <p:ext uri="{BB962C8B-B14F-4D97-AF65-F5344CB8AC3E}">
        <p14:creationId xmlns:p14="http://schemas.microsoft.com/office/powerpoint/2010/main" val="2878848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1F1270-B491-4B84-8249-6130C1147AD7}" type="slidenum">
              <a:rPr lang="en-IN" smtClean="0"/>
              <a:t>4</a:t>
            </a:fld>
            <a:endParaRPr lang="en-IN"/>
          </a:p>
        </p:txBody>
      </p:sp>
    </p:spTree>
    <p:extLst>
      <p:ext uri="{BB962C8B-B14F-4D97-AF65-F5344CB8AC3E}">
        <p14:creationId xmlns:p14="http://schemas.microsoft.com/office/powerpoint/2010/main" val="406154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6632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8251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5926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72450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3127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8236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9352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8168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5983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32961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2660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627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4292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111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9821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Tree>
    <p:extLst>
      <p:ext uri="{BB962C8B-B14F-4D97-AF65-F5344CB8AC3E}">
        <p14:creationId xmlns:p14="http://schemas.microsoft.com/office/powerpoint/2010/main" val="212949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249090097"/>
      </p:ext>
    </p:extLst>
  </p:cSld>
  <p:clrMap bg1="lt1" tx1="dk1" bg2="lt2" tx2="dk2" accent1="accent1" accent2="accent2" accent3="accent3" accent4="accent4" accent5="accent5" accent6="accent6" hlink="hlink" folHlink="folHlink"/>
  <p:sldLayoutIdLst>
    <p:sldLayoutId id="2147484481" r:id="rId1"/>
    <p:sldLayoutId id="2147484482" r:id="rId2"/>
    <p:sldLayoutId id="2147484483" r:id="rId3"/>
    <p:sldLayoutId id="2147484484" r:id="rId4"/>
    <p:sldLayoutId id="2147484485" r:id="rId5"/>
    <p:sldLayoutId id="2147484486" r:id="rId6"/>
    <p:sldLayoutId id="2147484487" r:id="rId7"/>
    <p:sldLayoutId id="2147484488" r:id="rId8"/>
    <p:sldLayoutId id="2147484489" r:id="rId9"/>
    <p:sldLayoutId id="2147484490" r:id="rId10"/>
    <p:sldLayoutId id="2147484491" r:id="rId11"/>
    <p:sldLayoutId id="2147484492" r:id="rId12"/>
    <p:sldLayoutId id="2147484493" r:id="rId13"/>
    <p:sldLayoutId id="2147484494" r:id="rId14"/>
    <p:sldLayoutId id="2147484495" r:id="rId15"/>
    <p:sldLayoutId id="21474844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9448562-5B0C-8EB4-6CCD-016CBFBEB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34" y="578497"/>
            <a:ext cx="11484707" cy="2850503"/>
          </a:xfrm>
          <a:prstGeom prst="rect">
            <a:avLst/>
          </a:prstGeom>
        </p:spPr>
      </p:pic>
      <p:sp>
        <p:nvSpPr>
          <p:cNvPr id="3" name="TextBox 2">
            <a:extLst>
              <a:ext uri="{FF2B5EF4-FFF2-40B4-BE49-F238E27FC236}">
                <a16:creationId xmlns:a16="http://schemas.microsoft.com/office/drawing/2014/main" xmlns="" id="{06E12F06-8FB1-EE96-A275-AEFE22BBE48F}"/>
              </a:ext>
            </a:extLst>
          </p:cNvPr>
          <p:cNvSpPr txBox="1"/>
          <p:nvPr/>
        </p:nvSpPr>
        <p:spPr>
          <a:xfrm>
            <a:off x="533400" y="3657600"/>
            <a:ext cx="11658601" cy="523220"/>
          </a:xfrm>
          <a:prstGeom prst="rect">
            <a:avLst/>
          </a:prstGeom>
          <a:noFill/>
        </p:spPr>
        <p:txBody>
          <a:bodyPr wrap="square" rtlCol="0">
            <a:spAutoFit/>
          </a:bodyPr>
          <a:lstStyle/>
          <a:p>
            <a:r>
              <a:rPr lang="en-US" sz="2800" b="1" dirty="0">
                <a:latin typeface="Abadi" panose="020F0502020204030204" pitchFamily="34" charset="0"/>
                <a:cs typeface="Times New Roman" panose="02020603050405020304" pitchFamily="18" charset="0"/>
              </a:rPr>
              <a:t>           </a:t>
            </a:r>
            <a:endParaRPr lang="en-IN" sz="2800" b="1" dirty="0">
              <a:latin typeface="Abad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561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6A6F726-3F03-4F36-A253-92CA2122FEF4}"/>
              </a:ext>
            </a:extLst>
          </p:cNvPr>
          <p:cNvSpPr>
            <a:spLocks noGrp="1"/>
          </p:cNvSpPr>
          <p:nvPr>
            <p:ph type="title"/>
          </p:nvPr>
        </p:nvSpPr>
        <p:spPr>
          <a:xfrm>
            <a:off x="677334" y="381000"/>
            <a:ext cx="8596668" cy="6172200"/>
          </a:xfrm>
        </p:spPr>
        <p:txBody>
          <a:bodyPr>
            <a:normAutofit fontScale="90000"/>
          </a:bodyPr>
          <a:lstStyle/>
          <a:p>
            <a:r>
              <a:rPr lang="en-IN" sz="2400" b="1" kern="100" dirty="0">
                <a:solidFill>
                  <a:srgbClr val="000000"/>
                </a:solidFill>
                <a:effectLst/>
                <a:latin typeface="Abadi" panose="020F0502020204030204" pitchFamily="34" charset="0"/>
                <a:ea typeface="Times New Roman" panose="02020603050405020304" pitchFamily="18" charset="0"/>
              </a:rPr>
              <a:t>                                         </a:t>
            </a:r>
            <a:r>
              <a:rPr lang="en-IN" sz="27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REQUIREMENTS </a:t>
            </a:r>
            <a:r>
              <a:rPr lang="en-IN" sz="2400" b="1" kern="100" dirty="0">
                <a:solidFill>
                  <a:srgbClr val="000000"/>
                </a:solidFill>
                <a:effectLst/>
                <a:latin typeface="Abadi" panose="020F0502020204030204" pitchFamily="34" charset="0"/>
                <a:ea typeface="Times New Roman" panose="02020603050405020304" pitchFamily="18" charset="0"/>
              </a:rPr>
              <a:t/>
            </a:r>
            <a:br>
              <a:rPr lang="en-IN" sz="2400" b="1" kern="100" dirty="0">
                <a:solidFill>
                  <a:srgbClr val="000000"/>
                </a:solidFill>
                <a:effectLst/>
                <a:latin typeface="Abadi" panose="020F0502020204030204" pitchFamily="34" charset="0"/>
                <a:ea typeface="Times New Roman" panose="02020603050405020304" pitchFamily="18" charset="0"/>
              </a:rPr>
            </a:br>
            <a:r>
              <a:rPr lang="en-IN" sz="2400" b="1" kern="100" dirty="0">
                <a:solidFill>
                  <a:srgbClr val="000000"/>
                </a:solidFill>
                <a:effectLst/>
                <a:latin typeface="Abadi" panose="020F0502020204030204" pitchFamily="34" charset="0"/>
                <a:ea typeface="Times New Roman" panose="02020603050405020304" pitchFamily="18" charset="0"/>
              </a:rPr>
              <a:t/>
            </a:r>
            <a:br>
              <a:rPr lang="en-IN" sz="2400" b="1" kern="100" dirty="0">
                <a:solidFill>
                  <a:srgbClr val="000000"/>
                </a:solidFill>
                <a:effectLst/>
                <a:latin typeface="Abadi" panose="020F0502020204030204" pitchFamily="34" charset="0"/>
                <a:ea typeface="Times New Roman" panose="02020603050405020304" pitchFamily="18" charset="0"/>
              </a:rPr>
            </a:br>
            <a:r>
              <a:rPr lang="en-IN" sz="2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r>
              <a:rPr lang="en-IN" sz="2200" b="1" kern="100" dirty="0">
                <a:solidFill>
                  <a:srgbClr val="000000"/>
                </a:solidFill>
                <a:effectLst/>
                <a:latin typeface="Abadi" panose="020F0502020204030204" pitchFamily="34" charset="0"/>
                <a:ea typeface="Times New Roman" panose="02020603050405020304" pitchFamily="18" charset="0"/>
              </a:rPr>
              <a:t/>
            </a:r>
            <a:br>
              <a:rPr lang="en-IN" sz="2200" b="1" kern="100" dirty="0">
                <a:solidFill>
                  <a:srgbClr val="000000"/>
                </a:solidFill>
                <a:effectLst/>
                <a:latin typeface="Abadi" panose="020F0502020204030204" pitchFamily="34" charset="0"/>
                <a:ea typeface="Times New Roman" panose="02020603050405020304" pitchFamily="18" charset="0"/>
              </a:rPr>
            </a:br>
            <a:r>
              <a:rPr lang="en-IN" sz="2200" b="1" kern="100" dirty="0">
                <a:solidFill>
                  <a:srgbClr val="000000"/>
                </a:solidFill>
                <a:effectLst/>
                <a:latin typeface="Abadi" panose="020F0502020204030204" pitchFamily="34" charset="0"/>
                <a:ea typeface="Times New Roman" panose="02020603050405020304" pitchFamily="18" charset="0"/>
              </a:rPr>
              <a:t/>
            </a:r>
            <a:br>
              <a:rPr lang="en-IN" sz="2200" b="1" kern="100" dirty="0">
                <a:solidFill>
                  <a:srgbClr val="000000"/>
                </a:solidFill>
                <a:effectLst/>
                <a:latin typeface="Abadi" panose="020F0502020204030204" pitchFamily="34" charset="0"/>
                <a:ea typeface="Times New Roman" panose="02020603050405020304" pitchFamily="18" charset="0"/>
              </a:rPr>
            </a:b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Pentium IV 2.4 GHz</a:t>
            </a:r>
            <a:r>
              <a:rPr lang="en-IN" sz="1800" dirty="0">
                <a:solidFill>
                  <a:srgbClr val="000000"/>
                </a:solidFill>
                <a:effectLst/>
                <a:latin typeface="Abadi" panose="020F0502020204030204" pitchFamily="34" charset="0"/>
                <a:ea typeface="Times New Roman" panose="02020603050405020304" pitchFamily="18" charset="0"/>
              </a:rPr>
              <a:t/>
            </a:r>
            <a:br>
              <a:rPr lang="en-IN" sz="1800" dirty="0">
                <a:solidFill>
                  <a:srgbClr val="000000"/>
                </a:solidFill>
                <a:effectLst/>
                <a:latin typeface="Abadi" panose="020F0502020204030204" pitchFamily="34" charset="0"/>
                <a:ea typeface="Times New Roman" panose="02020603050405020304"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 Disk        :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40 GB</a:t>
            </a:r>
            <a:r>
              <a:rPr lang="en-IN" sz="1800" dirty="0">
                <a:solidFill>
                  <a:srgbClr val="000000"/>
                </a:solidFill>
                <a:effectLst/>
                <a:latin typeface="Abadi" panose="020F0502020204030204" pitchFamily="34" charset="0"/>
                <a:ea typeface="Times New Roman" panose="02020603050405020304" pitchFamily="18" charset="0"/>
              </a:rPr>
              <a:t/>
            </a:r>
            <a:br>
              <a:rPr lang="en-IN" sz="1800" dirty="0">
                <a:solidFill>
                  <a:srgbClr val="000000"/>
                </a:solidFill>
                <a:effectLst/>
                <a:latin typeface="Abadi" panose="020F0502020204030204" pitchFamily="34" charset="0"/>
                <a:ea typeface="Times New Roman" panose="02020603050405020304"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Floppy Drive  :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1.44 Mb</a:t>
            </a: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1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Monitor 	       :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 Colour Monitor. </a:t>
            </a: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Mouse             :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Optical Mouse. </a:t>
            </a: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Ram                :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512 Mb. </a:t>
            </a: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000000"/>
                </a:solidFill>
                <a:effectLst/>
                <a:latin typeface="Abadi" panose="020F0502020204030204" pitchFamily="34" charset="0"/>
                <a:ea typeface="Times New Roman" panose="02020603050405020304" pitchFamily="18" charset="0"/>
              </a:rPr>
              <a:t/>
            </a:r>
            <a:br>
              <a:rPr lang="en-IN" sz="1800" dirty="0">
                <a:solidFill>
                  <a:srgbClr val="000000"/>
                </a:solidFill>
                <a:effectLst/>
                <a:latin typeface="Abadi" panose="020F0502020204030204" pitchFamily="34" charset="0"/>
                <a:ea typeface="Times New Roman" panose="02020603050405020304" pitchFamily="18" charset="0"/>
              </a:rPr>
            </a:br>
            <a:r>
              <a:rPr lang="en-IN" sz="2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 </a:t>
            </a:r>
            <a:r>
              <a:rPr lang="en-IN" sz="2200" b="1" kern="100" dirty="0">
                <a:solidFill>
                  <a:srgbClr val="000000"/>
                </a:solidFill>
                <a:effectLst/>
                <a:latin typeface="Abadi" panose="020F0502020204030204" pitchFamily="34" charset="0"/>
                <a:ea typeface="Times New Roman" panose="02020603050405020304" pitchFamily="18" charset="0"/>
              </a:rPr>
              <a:t/>
            </a:r>
            <a:br>
              <a:rPr lang="en-IN" sz="2200" b="1" kern="100" dirty="0">
                <a:solidFill>
                  <a:srgbClr val="000000"/>
                </a:solidFill>
                <a:effectLst/>
                <a:latin typeface="Abadi" panose="020F0502020204030204" pitchFamily="34" charset="0"/>
                <a:ea typeface="Times New Roman" panose="02020603050405020304" pitchFamily="18" charset="0"/>
              </a:rPr>
            </a:br>
            <a:r>
              <a:rPr lang="en-IN" sz="2200" b="1" kern="100" dirty="0">
                <a:solidFill>
                  <a:srgbClr val="000000"/>
                </a:solidFill>
                <a:effectLst/>
                <a:latin typeface="Abadi" panose="020F0502020204030204" pitchFamily="34" charset="0"/>
                <a:ea typeface="Times New Roman" panose="02020603050405020304" pitchFamily="18" charset="0"/>
              </a:rPr>
              <a:t/>
            </a:r>
            <a:br>
              <a:rPr lang="en-IN" sz="2200" b="1" kern="100" dirty="0">
                <a:solidFill>
                  <a:srgbClr val="000000"/>
                </a:solidFill>
                <a:effectLst/>
                <a:latin typeface="Abadi" panose="020F0502020204030204" pitchFamily="34" charset="0"/>
                <a:ea typeface="Times New Roman" panose="02020603050405020304" pitchFamily="18" charset="0"/>
              </a:rPr>
            </a:b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Windows 7 Ultimate. </a:t>
            </a: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Coding Language </a:t>
            </a:r>
            <a:r>
              <a:rPr lang="en-IN"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Python. </a:t>
            </a: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000000"/>
                </a:solidFill>
                <a:latin typeface="Abadi" panose="020F0502020204030204" pitchFamily="34" charset="0"/>
                <a:ea typeface="Times New Roman" panose="02020603050405020304" pitchFamily="18" charset="0"/>
              </a:rPr>
              <a:t/>
            </a:r>
            <a:br>
              <a:rPr lang="en-IN" sz="1800" dirty="0">
                <a:solidFill>
                  <a:srgbClr val="000000"/>
                </a:solidFill>
                <a:latin typeface="Abadi" panose="020F0502020204030204" pitchFamily="34" charset="0"/>
                <a:ea typeface="Times New Roman" panose="02020603050405020304" pitchFamily="18" charset="0"/>
              </a:rPr>
            </a:br>
            <a:r>
              <a:rPr lang="en-IN" sz="1800" dirty="0">
                <a:solidFill>
                  <a:srgbClr val="000000"/>
                </a:solidFill>
                <a:effectLst/>
                <a:latin typeface="Abadi" panose="020F0502020204030204" pitchFamily="34" charset="0"/>
                <a:ea typeface="Times New Roman" panose="02020603050405020304" pitchFamily="18" charset="0"/>
              </a:rPr>
              <a:t/>
            </a:r>
            <a:br>
              <a:rPr lang="en-IN" sz="1800" dirty="0">
                <a:solidFill>
                  <a:srgbClr val="000000"/>
                </a:solidFill>
                <a:effectLst/>
                <a:latin typeface="Abadi" panose="020F0502020204030204" pitchFamily="34" charset="0"/>
                <a:ea typeface="Times New Roman" panose="02020603050405020304" pitchFamily="18" charset="0"/>
              </a:rPr>
            </a:br>
            <a:r>
              <a:rPr lang="en-IN" sz="1800" dirty="0">
                <a:solidFill>
                  <a:srgbClr val="000000"/>
                </a:solidFill>
                <a:effectLst/>
                <a:latin typeface="Abadi" panose="020F0502020204030204" pitchFamily="34" charset="0"/>
                <a:ea typeface="Times New Roman" panose="02020603050405020304" pitchFamily="18" charset="0"/>
              </a:rPr>
              <a:t/>
            </a:r>
            <a:br>
              <a:rPr lang="en-IN" sz="1800" dirty="0">
                <a:solidFill>
                  <a:srgbClr val="000000"/>
                </a:solidFill>
                <a:effectLst/>
                <a:latin typeface="Abadi" panose="020F0502020204030204" pitchFamily="34" charset="0"/>
                <a:ea typeface="Times New Roman" panose="02020603050405020304" pitchFamily="18" charset="0"/>
              </a:rPr>
            </a:br>
            <a:r>
              <a:rPr lang="en-IN" sz="2200" b="1" kern="100" dirty="0">
                <a:solidFill>
                  <a:srgbClr val="000000"/>
                </a:solidFill>
                <a:effectLst/>
                <a:latin typeface="Abadi" panose="020F0502020204030204" pitchFamily="34" charset="0"/>
                <a:ea typeface="Times New Roman" panose="02020603050405020304" pitchFamily="18" charset="0"/>
              </a:rPr>
              <a:t/>
            </a:r>
            <a:br>
              <a:rPr lang="en-IN" sz="2200" b="1" kern="100" dirty="0">
                <a:solidFill>
                  <a:srgbClr val="000000"/>
                </a:solidFill>
                <a:effectLst/>
                <a:latin typeface="Abadi" panose="020F0502020204030204" pitchFamily="34" charset="0"/>
                <a:ea typeface="Times New Roman" panose="02020603050405020304" pitchFamily="18" charset="0"/>
              </a:rPr>
            </a:br>
            <a:r>
              <a:rPr lang="en-IN" sz="2200" b="1" kern="100" dirty="0">
                <a:solidFill>
                  <a:srgbClr val="000000"/>
                </a:solidFill>
                <a:effectLst/>
                <a:latin typeface="Abadi" panose="020F0502020204030204" pitchFamily="34" charset="0"/>
                <a:ea typeface="Times New Roman" panose="02020603050405020304" pitchFamily="18" charset="0"/>
              </a:rPr>
              <a:t/>
            </a:r>
            <a:br>
              <a:rPr lang="en-IN" sz="2200" b="1" kern="100" dirty="0">
                <a:solidFill>
                  <a:srgbClr val="000000"/>
                </a:solidFill>
                <a:effectLst/>
                <a:latin typeface="Abadi" panose="020F0502020204030204" pitchFamily="34" charset="0"/>
                <a:ea typeface="Times New Roman" panose="02020603050405020304" pitchFamily="18" charset="0"/>
              </a:rPr>
            </a:br>
            <a:r>
              <a:rPr lang="en-IN" sz="2200" b="1" kern="100" dirty="0">
                <a:solidFill>
                  <a:srgbClr val="000000"/>
                </a:solidFill>
                <a:effectLst/>
                <a:latin typeface="Abadi" panose="020F0502020204030204" pitchFamily="34" charset="0"/>
                <a:ea typeface="Times New Roman" panose="02020603050405020304" pitchFamily="18" charset="0"/>
              </a:rPr>
              <a:t/>
            </a:r>
            <a:br>
              <a:rPr lang="en-IN" sz="2200" b="1" kern="100" dirty="0">
                <a:solidFill>
                  <a:srgbClr val="000000"/>
                </a:solidFill>
                <a:effectLst/>
                <a:latin typeface="Abadi" panose="020F0502020204030204" pitchFamily="34" charset="0"/>
                <a:ea typeface="Times New Roman" panose="02020603050405020304" pitchFamily="18" charset="0"/>
              </a:rPr>
            </a:br>
            <a:r>
              <a:rPr lang="en-IN" sz="2200" b="1" kern="100" dirty="0">
                <a:solidFill>
                  <a:srgbClr val="000000"/>
                </a:solidFill>
                <a:effectLst/>
                <a:latin typeface="Abadi" panose="020F0502020204030204" pitchFamily="34" charset="0"/>
                <a:ea typeface="Times New Roman" panose="02020603050405020304" pitchFamily="18" charset="0"/>
              </a:rPr>
              <a:t/>
            </a:r>
            <a:br>
              <a:rPr lang="en-IN" sz="2200" b="1" kern="100" dirty="0">
                <a:solidFill>
                  <a:srgbClr val="000000"/>
                </a:solidFill>
                <a:effectLst/>
                <a:latin typeface="Abadi" panose="020F0502020204030204" pitchFamily="34" charset="0"/>
                <a:ea typeface="Times New Roman" panose="02020603050405020304" pitchFamily="18" charset="0"/>
              </a:rPr>
            </a:br>
            <a:r>
              <a:rPr lang="en-IN" sz="1800" kern="100" dirty="0">
                <a:solidFill>
                  <a:srgbClr val="000000"/>
                </a:solidFill>
                <a:effectLst/>
                <a:latin typeface="Abadi" panose="020F0502020204030204" pitchFamily="34" charset="0"/>
                <a:ea typeface="Times New Roman" panose="02020603050405020304" pitchFamily="18" charset="0"/>
              </a:rPr>
              <a:t/>
            </a:r>
            <a:br>
              <a:rPr lang="en-IN" sz="1800" kern="100" dirty="0">
                <a:solidFill>
                  <a:srgbClr val="000000"/>
                </a:solidFill>
                <a:effectLst/>
                <a:latin typeface="Abadi" panose="020F0502020204030204" pitchFamily="34" charset="0"/>
                <a:ea typeface="Times New Roman" panose="02020603050405020304" pitchFamily="18" charset="0"/>
              </a:rPr>
            </a:br>
            <a:r>
              <a:rPr lang="en-IN" sz="1800" dirty="0">
                <a:solidFill>
                  <a:srgbClr val="000000"/>
                </a:solidFill>
                <a:effectLst/>
                <a:latin typeface="Abadi" panose="020F0502020204030204" pitchFamily="34" charset="0"/>
                <a:ea typeface="Times New Roman" panose="02020603050405020304" pitchFamily="18" charset="0"/>
              </a:rPr>
              <a:t/>
            </a:r>
            <a:br>
              <a:rPr lang="en-IN" sz="1800" dirty="0">
                <a:solidFill>
                  <a:srgbClr val="000000"/>
                </a:solidFill>
                <a:effectLst/>
                <a:latin typeface="Abadi" panose="020F0502020204030204" pitchFamily="34" charset="0"/>
                <a:ea typeface="Times New Roman" panose="02020603050405020304" pitchFamily="18" charset="0"/>
              </a:rPr>
            </a:br>
            <a:r>
              <a:rPr lang="en-IN" sz="1800" dirty="0">
                <a:solidFill>
                  <a:srgbClr val="000000"/>
                </a:solidFill>
                <a:effectLst/>
                <a:latin typeface="Abadi" panose="020F0502020204030204" pitchFamily="34" charset="0"/>
                <a:ea typeface="Times New Roman" panose="02020603050405020304" pitchFamily="18" charset="0"/>
              </a:rPr>
              <a:t/>
            </a:r>
            <a:br>
              <a:rPr lang="en-IN" sz="1800" dirty="0">
                <a:solidFill>
                  <a:srgbClr val="000000"/>
                </a:solidFill>
                <a:effectLst/>
                <a:latin typeface="Abadi" panose="020F0502020204030204" pitchFamily="34" charset="0"/>
                <a:ea typeface="Times New Roman" panose="02020603050405020304" pitchFamily="18" charset="0"/>
              </a:rPr>
            </a:br>
            <a:r>
              <a:rPr lang="en-IN" sz="1800" dirty="0">
                <a:solidFill>
                  <a:srgbClr val="000000"/>
                </a:solidFill>
                <a:effectLst/>
                <a:latin typeface="Abadi" panose="020F0502020204030204" pitchFamily="34" charset="0"/>
                <a:ea typeface="Times New Roman" panose="02020603050405020304" pitchFamily="18" charset="0"/>
              </a:rPr>
              <a:t/>
            </a:r>
            <a:br>
              <a:rPr lang="en-IN" sz="1800" dirty="0">
                <a:solidFill>
                  <a:srgbClr val="000000"/>
                </a:solidFill>
                <a:effectLst/>
                <a:latin typeface="Abadi" panose="020F0502020204030204" pitchFamily="34" charset="0"/>
                <a:ea typeface="Times New Roman" panose="02020603050405020304" pitchFamily="18" charset="0"/>
              </a:rPr>
            </a:br>
            <a:r>
              <a:rPr lang="en-IN" sz="1800" kern="100" dirty="0">
                <a:solidFill>
                  <a:srgbClr val="000000"/>
                </a:solidFill>
                <a:effectLst/>
                <a:latin typeface="Abadi" panose="020F0502020204030204" pitchFamily="34" charset="0"/>
                <a:ea typeface="Times New Roman" panose="02020603050405020304" pitchFamily="18" charset="0"/>
              </a:rPr>
              <a:t/>
            </a:r>
            <a:br>
              <a:rPr lang="en-IN" sz="1800" kern="100" dirty="0">
                <a:solidFill>
                  <a:srgbClr val="000000"/>
                </a:solidFill>
                <a:effectLst/>
                <a:latin typeface="Abadi" panose="020F0502020204030204" pitchFamily="34" charset="0"/>
                <a:ea typeface="Times New Roman" panose="02020603050405020304" pitchFamily="18" charset="0"/>
              </a:rPr>
            </a:br>
            <a:r>
              <a:rPr lang="en-IN" sz="1800" kern="100" dirty="0">
                <a:solidFill>
                  <a:srgbClr val="000000"/>
                </a:solidFill>
                <a:effectLst/>
                <a:latin typeface="Abadi" panose="020F0502020204030204" pitchFamily="34" charset="0"/>
                <a:ea typeface="Times New Roman" panose="02020603050405020304" pitchFamily="18" charset="0"/>
              </a:rPr>
              <a:t/>
            </a:r>
            <a:br>
              <a:rPr lang="en-IN" sz="1800" kern="100" dirty="0">
                <a:solidFill>
                  <a:srgbClr val="000000"/>
                </a:solidFill>
                <a:effectLst/>
                <a:latin typeface="Abadi" panose="020F0502020204030204" pitchFamily="34" charset="0"/>
                <a:ea typeface="Times New Roman" panose="02020603050405020304" pitchFamily="18" charset="0"/>
              </a:rPr>
            </a:br>
            <a:r>
              <a:rPr lang="en-IN" sz="1800" kern="100" dirty="0">
                <a:solidFill>
                  <a:srgbClr val="000000"/>
                </a:solidFill>
                <a:effectLst/>
                <a:latin typeface="Abadi" panose="020F0502020204030204" pitchFamily="34" charset="0"/>
                <a:ea typeface="Times New Roman" panose="02020603050405020304" pitchFamily="18" charset="0"/>
              </a:rPr>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8625E8C7-9046-62B2-0106-C546CF7AF361}"/>
              </a:ext>
            </a:extLst>
          </p:cNvPr>
          <p:cNvSpPr>
            <a:spLocks noGrp="1"/>
          </p:cNvSpPr>
          <p:nvPr>
            <p:ph type="title"/>
          </p:nvPr>
        </p:nvSpPr>
        <p:spPr>
          <a:xfrm>
            <a:off x="1447800" y="609600"/>
            <a:ext cx="7826202" cy="3200400"/>
          </a:xfrm>
        </p:spPr>
        <p:txBody>
          <a:bodyPr>
            <a:normAutofit fontScale="90000"/>
          </a:bodyPr>
          <a:lstStyle/>
          <a:p>
            <a:pPr>
              <a:lnSpc>
                <a:spcPct val="150000"/>
              </a:lnSpc>
            </a:pPr>
            <a:r>
              <a:rPr lang="en-US" sz="2700" b="1" dirty="0">
                <a:solidFill>
                  <a:schemeClr val="tx1"/>
                </a:solidFill>
                <a:latin typeface="Times New Roman" panose="02020603050405020304" pitchFamily="18" charset="0"/>
                <a:cs typeface="Times New Roman" panose="02020603050405020304" pitchFamily="18" charset="0"/>
              </a:rPr>
              <a:t>MODULES</a:t>
            </a:r>
            <a:r>
              <a:rPr lang="en-US" sz="2000" b="1" dirty="0">
                <a:solidFill>
                  <a:schemeClr val="tx1"/>
                </a:solidFill>
                <a:latin typeface="Times New Roman" panose="02020603050405020304" pitchFamily="18" charset="0"/>
                <a:cs typeface="Times New Roman" panose="02020603050405020304" pitchFamily="18" charset="0"/>
              </a:rPr>
              <a:t/>
            </a:r>
            <a:br>
              <a:rPr lang="en-US" sz="2000" b="1"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
            </a:r>
            <a:br>
              <a:rPr lang="en-US" sz="2000" b="1" dirty="0">
                <a:solidFill>
                  <a:schemeClr val="tx1"/>
                </a:solidFill>
                <a:latin typeface="Times New Roman" panose="02020603050405020304" pitchFamily="18" charset="0"/>
                <a:cs typeface="Times New Roman" panose="02020603050405020304" pitchFamily="18" charset="0"/>
              </a:rPr>
            </a:br>
            <a:r>
              <a:rPr lang="en-US" sz="1400" dirty="0" smtClean="0">
                <a:solidFill>
                  <a:schemeClr val="tx1"/>
                </a:solidFill>
                <a:latin typeface="Times New Roman" panose="02020603050405020304" pitchFamily="18" charset="0"/>
                <a:cs typeface="Times New Roman" panose="02020603050405020304" pitchFamily="18" charset="0"/>
              </a:rPr>
              <a:t>1</a:t>
            </a:r>
            <a:r>
              <a:rPr lang="en-US" sz="1400" dirty="0">
                <a:solidFill>
                  <a:schemeClr val="tx1"/>
                </a:solidFill>
                <a:latin typeface="Times New Roman" panose="02020603050405020304" pitchFamily="18" charset="0"/>
                <a:cs typeface="Times New Roman" panose="02020603050405020304" pitchFamily="18" charset="0"/>
              </a:rPr>
              <a:t>. Data collection and Preprocessing Module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2. CNN Model Training Module.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3. Steganography Detection Module.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4. User interface Module.</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5. Integration and Deployment Module.</a:t>
            </a:r>
            <a:br>
              <a:rPr lang="en-US" sz="14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Abadi" panose="020F0502020204030204" pitchFamily="34" charset="0"/>
                <a:cs typeface="Times New Roman" panose="02020603050405020304" pitchFamily="18" charset="0"/>
              </a:rPr>
              <a:t/>
            </a:r>
            <a:br>
              <a:rPr lang="en-US" sz="2800" b="1" dirty="0">
                <a:solidFill>
                  <a:schemeClr val="tx1"/>
                </a:solidFill>
                <a:latin typeface="Abadi" panose="020F0502020204030204" pitchFamily="34" charset="0"/>
                <a:cs typeface="Times New Roman" panose="02020603050405020304" pitchFamily="18" charset="0"/>
              </a:rPr>
            </a:br>
            <a:endParaRPr lang="en-IN" sz="2800" b="1" dirty="0">
              <a:solidFill>
                <a:schemeClr val="tx1"/>
              </a:solidFill>
              <a:latin typeface="Abad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05201" y="609601"/>
            <a:ext cx="4968366" cy="382797"/>
          </a:xfrm>
          <a:prstGeom prst="rect">
            <a:avLst/>
          </a:prstGeom>
        </p:spPr>
        <p:txBody>
          <a:bodyPr vert="horz" wrap="square" lIns="0" tIns="13335" rIns="0" bIns="0" rtlCol="0">
            <a:spAutoFit/>
          </a:bodyPr>
          <a:lstStyle/>
          <a:p>
            <a:pPr marL="12700">
              <a:lnSpc>
                <a:spcPct val="100000"/>
              </a:lnSpc>
              <a:spcBef>
                <a:spcPts val="105"/>
              </a:spcBef>
            </a:pPr>
            <a:r>
              <a:rPr lang="en-IN" sz="2400" b="1" u="none" dirty="0">
                <a:solidFill>
                  <a:srgbClr val="000000"/>
                </a:solidFill>
                <a:latin typeface="Times New Roman" panose="02020603050405020304" pitchFamily="18" charset="0"/>
                <a:cs typeface="Times New Roman" panose="02020603050405020304" pitchFamily="18" charset="0"/>
              </a:rPr>
              <a:t>MODULE DISCRIPTION</a:t>
            </a:r>
            <a:endParaRPr sz="2400" b="1" u="none" dirty="0">
              <a:solidFill>
                <a:srgbClr val="00000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381000" y="1372562"/>
            <a:ext cx="10972800" cy="4612738"/>
          </a:xfrm>
          <a:prstGeom prst="rect">
            <a:avLst/>
          </a:prstGeom>
        </p:spPr>
        <p:txBody>
          <a:bodyPr vert="horz" wrap="square" lIns="0" tIns="13335" rIns="0" bIns="0" rtlCol="0">
            <a:spAutoFit/>
          </a:bodyPr>
          <a:lstStyle/>
          <a:p>
            <a:pPr marL="169545" indent="-6350" algn="just">
              <a:lnSpc>
                <a:spcPct val="112000"/>
              </a:lnSpc>
              <a:spcAft>
                <a:spcPts val="1150"/>
              </a:spcAft>
            </a:pPr>
            <a:r>
              <a:rPr lang="en-IN" sz="1800" kern="100" dirty="0">
                <a:solidFill>
                  <a:srgbClr val="000000"/>
                </a:solidFill>
                <a:effectLst/>
                <a:latin typeface="Times New Roman" panose="02020603050405020304" pitchFamily="18" charset="0"/>
                <a:ea typeface="Times New Roman" panose="02020603050405020304" pitchFamily="18" charset="0"/>
              </a:rPr>
              <a:t>1.</a:t>
            </a:r>
            <a:r>
              <a:rPr lang="en-IN" sz="1800" b="1" kern="100" dirty="0">
                <a:solidFill>
                  <a:srgbClr val="000000"/>
                </a:solidFill>
                <a:effectLst/>
                <a:latin typeface="Times New Roman" panose="02020603050405020304" pitchFamily="18" charset="0"/>
                <a:ea typeface="Times New Roman" panose="02020603050405020304" pitchFamily="18" charset="0"/>
              </a:rPr>
              <a:t>Data Collection and Preprocessing Module</a:t>
            </a:r>
            <a:r>
              <a:rPr lang="en-IN" sz="1800" kern="100" dirty="0">
                <a:solidFill>
                  <a:srgbClr val="000000"/>
                </a:solidFill>
                <a:effectLst/>
                <a:latin typeface="Times New Roman" panose="02020603050405020304" pitchFamily="18" charset="0"/>
                <a:ea typeface="Times New Roman" panose="02020603050405020304" pitchFamily="18" charset="0"/>
              </a:rPr>
              <a:t>: This module is responsible for collecting and preprocessing the text data that will be used for training and testing the CNN model. The module may include sub-modules for data cleaning, feature extraction, and data transformation. </a:t>
            </a:r>
          </a:p>
          <a:p>
            <a:pPr marL="169545" indent="-6350" algn="just">
              <a:lnSpc>
                <a:spcPct val="112000"/>
              </a:lnSpc>
              <a:spcAft>
                <a:spcPts val="1150"/>
              </a:spcAft>
            </a:pPr>
            <a:r>
              <a:rPr lang="en-IN" sz="1800" kern="100" dirty="0">
                <a:solidFill>
                  <a:srgbClr val="000000"/>
                </a:solidFill>
                <a:effectLst/>
                <a:latin typeface="Times New Roman" panose="02020603050405020304" pitchFamily="18" charset="0"/>
                <a:ea typeface="Times New Roman" panose="02020603050405020304" pitchFamily="18" charset="0"/>
              </a:rPr>
              <a:t>2.</a:t>
            </a:r>
            <a:r>
              <a:rPr lang="en-IN" sz="1800" b="1" kern="100" dirty="0">
                <a:solidFill>
                  <a:srgbClr val="000000"/>
                </a:solidFill>
                <a:effectLst/>
                <a:latin typeface="Times New Roman" panose="02020603050405020304" pitchFamily="18" charset="0"/>
                <a:ea typeface="Times New Roman" panose="02020603050405020304" pitchFamily="18" charset="0"/>
              </a:rPr>
              <a:t>CNN Model Training Module</a:t>
            </a:r>
            <a:r>
              <a:rPr lang="en-IN" sz="1800" kern="100" dirty="0">
                <a:solidFill>
                  <a:srgbClr val="000000"/>
                </a:solidFill>
                <a:effectLst/>
                <a:latin typeface="Times New Roman" panose="02020603050405020304" pitchFamily="18" charset="0"/>
                <a:ea typeface="Times New Roman" panose="02020603050405020304" pitchFamily="18" charset="0"/>
              </a:rPr>
              <a:t>: This module is responsible for training the CNN model using the </a:t>
            </a:r>
            <a:r>
              <a:rPr lang="en-IN" sz="1800" kern="100" dirty="0" err="1">
                <a:solidFill>
                  <a:srgbClr val="000000"/>
                </a:solidFill>
                <a:effectLst/>
                <a:latin typeface="Times New Roman" panose="02020603050405020304" pitchFamily="18" charset="0"/>
                <a:ea typeface="Times New Roman" panose="02020603050405020304" pitchFamily="18" charset="0"/>
              </a:rPr>
              <a:t>preprocessed</a:t>
            </a:r>
            <a:r>
              <a:rPr lang="en-IN" sz="1800" kern="100" dirty="0">
                <a:solidFill>
                  <a:srgbClr val="000000"/>
                </a:solidFill>
                <a:effectLst/>
                <a:latin typeface="Times New Roman" panose="02020603050405020304" pitchFamily="18" charset="0"/>
                <a:ea typeface="Times New Roman" panose="02020603050405020304" pitchFamily="18" charset="0"/>
              </a:rPr>
              <a:t> text data. The module may include sub-modules for hyperparameter tuning, model selection, and model evaluation. </a:t>
            </a:r>
          </a:p>
          <a:p>
            <a:pPr marL="169545" indent="-6350" algn="just">
              <a:lnSpc>
                <a:spcPct val="112000"/>
              </a:lnSpc>
              <a:spcAft>
                <a:spcPts val="1150"/>
              </a:spcAft>
            </a:pPr>
            <a:r>
              <a:rPr lang="en-IN" sz="1800" kern="100" dirty="0">
                <a:solidFill>
                  <a:srgbClr val="000000"/>
                </a:solidFill>
                <a:effectLst/>
                <a:latin typeface="Times New Roman" panose="02020603050405020304" pitchFamily="18" charset="0"/>
                <a:ea typeface="Times New Roman" panose="02020603050405020304" pitchFamily="18" charset="0"/>
              </a:rPr>
              <a:t>3.</a:t>
            </a:r>
            <a:r>
              <a:rPr lang="en-IN" sz="1800" b="1" kern="100" dirty="0">
                <a:solidFill>
                  <a:srgbClr val="000000"/>
                </a:solidFill>
                <a:effectLst/>
                <a:latin typeface="Times New Roman" panose="02020603050405020304" pitchFamily="18" charset="0"/>
                <a:ea typeface="Times New Roman" panose="02020603050405020304" pitchFamily="18" charset="0"/>
              </a:rPr>
              <a:t>Steganography Detection Module</a:t>
            </a:r>
            <a:r>
              <a:rPr lang="en-IN" sz="1800" kern="100" dirty="0">
                <a:solidFill>
                  <a:srgbClr val="000000"/>
                </a:solidFill>
                <a:effectLst/>
                <a:latin typeface="Times New Roman" panose="02020603050405020304" pitchFamily="18" charset="0"/>
                <a:ea typeface="Times New Roman" panose="02020603050405020304" pitchFamily="18" charset="0"/>
              </a:rPr>
              <a:t>: This module is </a:t>
            </a:r>
            <a:r>
              <a:rPr lang="en-IN" sz="1400" kern="100" dirty="0">
                <a:solidFill>
                  <a:srgbClr val="000000"/>
                </a:solidFill>
                <a:effectLst/>
                <a:latin typeface="Times New Roman" panose="02020603050405020304" pitchFamily="18" charset="0"/>
                <a:ea typeface="Times New Roman" panose="02020603050405020304" pitchFamily="18" charset="0"/>
              </a:rPr>
              <a:t>responsible for detecting </a:t>
            </a:r>
            <a:r>
              <a:rPr lang="en-IN" sz="1800" kern="100" dirty="0">
                <a:solidFill>
                  <a:srgbClr val="000000"/>
                </a:solidFill>
                <a:effectLst/>
                <a:latin typeface="Times New Roman" panose="02020603050405020304" pitchFamily="18" charset="0"/>
                <a:ea typeface="Times New Roman" panose="02020603050405020304" pitchFamily="18" charset="0"/>
              </a:rPr>
              <a:t>the presence of hidden messages in the input text using the trained CNN model. The module may include sub-modules for feature extraction, prediction, and result interpretation. </a:t>
            </a:r>
          </a:p>
          <a:p>
            <a:pPr marL="169545" indent="-6350" algn="just">
              <a:lnSpc>
                <a:spcPct val="112000"/>
              </a:lnSpc>
              <a:spcAft>
                <a:spcPts val="1015"/>
              </a:spcAft>
            </a:pPr>
            <a:r>
              <a:rPr lang="en-IN" sz="1800" kern="100" dirty="0">
                <a:solidFill>
                  <a:srgbClr val="000000"/>
                </a:solidFill>
                <a:effectLst/>
                <a:latin typeface="Times New Roman" panose="02020603050405020304" pitchFamily="18" charset="0"/>
                <a:ea typeface="Times New Roman" panose="02020603050405020304" pitchFamily="18" charset="0"/>
              </a:rPr>
              <a:t>4.</a:t>
            </a:r>
            <a:r>
              <a:rPr lang="en-IN" sz="1800" b="1" kern="100" dirty="0">
                <a:solidFill>
                  <a:srgbClr val="000000"/>
                </a:solidFill>
                <a:effectLst/>
                <a:latin typeface="Times New Roman" panose="02020603050405020304" pitchFamily="18" charset="0"/>
                <a:ea typeface="Times New Roman" panose="02020603050405020304" pitchFamily="18" charset="0"/>
              </a:rPr>
              <a:t>User Interface Module</a:t>
            </a:r>
            <a:r>
              <a:rPr lang="en-IN" sz="1800" kern="100" dirty="0">
                <a:solidFill>
                  <a:srgbClr val="000000"/>
                </a:solidFill>
                <a:effectLst/>
                <a:latin typeface="Times New Roman" panose="02020603050405020304" pitchFamily="18" charset="0"/>
                <a:ea typeface="Times New Roman" panose="02020603050405020304" pitchFamily="18" charset="0"/>
              </a:rPr>
              <a:t>: This module is responsible for providing a user-friendly interface for users to interact with the system. The module may include sub-modules for input/output handling, error handling, and system feedback.  </a:t>
            </a:r>
          </a:p>
          <a:p>
            <a:pPr marL="169545" indent="-6350" algn="just">
              <a:lnSpc>
                <a:spcPct val="112000"/>
              </a:lnSpc>
              <a:spcAft>
                <a:spcPts val="1015"/>
              </a:spcAft>
            </a:pPr>
            <a:r>
              <a:rPr lang="en-IN" sz="1800" kern="100" dirty="0">
                <a:solidFill>
                  <a:srgbClr val="000000"/>
                </a:solidFill>
                <a:effectLst/>
                <a:latin typeface="Times New Roman" panose="02020603050405020304" pitchFamily="18" charset="0"/>
                <a:ea typeface="Times New Roman" panose="02020603050405020304" pitchFamily="18" charset="0"/>
              </a:rPr>
              <a:t>5.</a:t>
            </a:r>
            <a:r>
              <a:rPr lang="en-IN" sz="1800" b="1" kern="100" dirty="0">
                <a:solidFill>
                  <a:srgbClr val="000000"/>
                </a:solidFill>
                <a:effectLst/>
                <a:latin typeface="Times New Roman" panose="02020603050405020304" pitchFamily="18" charset="0"/>
                <a:ea typeface="Times New Roman" panose="02020603050405020304" pitchFamily="18" charset="0"/>
              </a:rPr>
              <a:t>Integration and Deployment Module:</a:t>
            </a:r>
            <a:r>
              <a:rPr lang="en-IN" sz="1800" kern="100" dirty="0">
                <a:solidFill>
                  <a:srgbClr val="000000"/>
                </a:solidFill>
                <a:effectLst/>
                <a:latin typeface="Times New Roman" panose="02020603050405020304" pitchFamily="18" charset="0"/>
                <a:ea typeface="Times New Roman" panose="02020603050405020304" pitchFamily="18" charset="0"/>
              </a:rPr>
              <a:t> This module is responsible for integrating all the modules and deploying the system on a target platform. The module may include sub-modules for system testing, version control, and system maintenance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62200" y="762000"/>
            <a:ext cx="5374640" cy="382797"/>
          </a:xfrm>
          <a:prstGeom prst="rect">
            <a:avLst/>
          </a:prstGeom>
        </p:spPr>
        <p:txBody>
          <a:bodyPr vert="horz" wrap="square" lIns="0" tIns="13335" rIns="0" bIns="0" rtlCol="0">
            <a:spAutoFit/>
          </a:bodyPr>
          <a:lstStyle/>
          <a:p>
            <a:pPr marL="12700" algn="ctr">
              <a:lnSpc>
                <a:spcPct val="100000"/>
              </a:lnSpc>
              <a:spcBef>
                <a:spcPts val="105"/>
              </a:spcBef>
            </a:pPr>
            <a:r>
              <a:rPr sz="2400" b="1" u="none" dirty="0">
                <a:solidFill>
                  <a:srgbClr val="000000"/>
                </a:solidFill>
                <a:latin typeface="Times New Roman" panose="02020603050405020304" pitchFamily="18" charset="0"/>
                <a:cs typeface="Times New Roman" panose="02020603050405020304" pitchFamily="18" charset="0"/>
              </a:rPr>
              <a:t>UML</a:t>
            </a:r>
            <a:r>
              <a:rPr sz="2400" b="1" u="none" spc="-185" dirty="0">
                <a:solidFill>
                  <a:srgbClr val="000000"/>
                </a:solidFill>
                <a:latin typeface="Times New Roman" panose="02020603050405020304" pitchFamily="18" charset="0"/>
                <a:cs typeface="Times New Roman" panose="02020603050405020304" pitchFamily="18" charset="0"/>
              </a:rPr>
              <a:t> </a:t>
            </a:r>
            <a:r>
              <a:rPr sz="2400" b="1" u="none" dirty="0">
                <a:solidFill>
                  <a:srgbClr val="000000"/>
                </a:solidFill>
                <a:latin typeface="Times New Roman" panose="02020603050405020304" pitchFamily="18" charset="0"/>
                <a:cs typeface="Times New Roman" panose="02020603050405020304" pitchFamily="18" charset="0"/>
              </a:rPr>
              <a:t>DIAGRAMS</a:t>
            </a:r>
          </a:p>
        </p:txBody>
      </p:sp>
      <p:sp>
        <p:nvSpPr>
          <p:cNvPr id="4" name="object 4"/>
          <p:cNvSpPr txBox="1"/>
          <p:nvPr/>
        </p:nvSpPr>
        <p:spPr>
          <a:xfrm>
            <a:off x="1066799" y="1524000"/>
            <a:ext cx="10210801" cy="4114781"/>
          </a:xfrm>
          <a:prstGeom prst="rect">
            <a:avLst/>
          </a:prstGeom>
        </p:spPr>
        <p:txBody>
          <a:bodyPr vert="horz" wrap="square" lIns="0" tIns="12065" rIns="0" bIns="0" rtlCol="0">
            <a:spAutoFit/>
          </a:bodyPr>
          <a:lstStyle/>
          <a:p>
            <a:pPr marL="448945" indent="-285750" algn="just">
              <a:lnSpc>
                <a:spcPct val="148000"/>
              </a:lnSpc>
              <a:spcAft>
                <a:spcPts val="25"/>
              </a:spcAft>
              <a:buFont typeface="Courier New" panose="02070309020205020404" pitchFamily="49" charset="0"/>
              <a:buChar char="o"/>
            </a:pPr>
            <a:r>
              <a:rPr lang="en-IN" sz="1800" kern="100" dirty="0">
                <a:solidFill>
                  <a:srgbClr val="000000"/>
                </a:solidFill>
                <a:effectLst/>
                <a:latin typeface="Times New Roman" panose="02020603050405020304" pitchFamily="18" charset="0"/>
                <a:ea typeface="Times New Roman" panose="02020603050405020304" pitchFamily="18" charset="0"/>
              </a:rPr>
              <a:t>UML stands for Unified </a:t>
            </a:r>
            <a:r>
              <a:rPr lang="en-IN" sz="1800" kern="100" dirty="0" err="1">
                <a:solidFill>
                  <a:srgbClr val="000000"/>
                </a:solidFill>
                <a:effectLst/>
                <a:latin typeface="Times New Roman" panose="02020603050405020304" pitchFamily="18" charset="0"/>
                <a:ea typeface="Times New Roman" panose="02020603050405020304" pitchFamily="18" charset="0"/>
              </a:rPr>
              <a:t>Modeling</a:t>
            </a:r>
            <a:r>
              <a:rPr lang="en-IN" sz="1800" kern="100" dirty="0">
                <a:solidFill>
                  <a:srgbClr val="000000"/>
                </a:solidFill>
                <a:effectLst/>
                <a:latin typeface="Times New Roman" panose="02020603050405020304" pitchFamily="18" charset="0"/>
                <a:ea typeface="Times New Roman" panose="02020603050405020304" pitchFamily="18" charset="0"/>
              </a:rPr>
              <a:t> Language. UML is a standardized general-purpose </a:t>
            </a:r>
            <a:r>
              <a:rPr lang="en-IN" sz="1800" kern="100" dirty="0" err="1">
                <a:solidFill>
                  <a:srgbClr val="000000"/>
                </a:solidFill>
                <a:effectLst/>
                <a:latin typeface="Times New Roman" panose="02020603050405020304" pitchFamily="18" charset="0"/>
                <a:ea typeface="Times New Roman" panose="02020603050405020304" pitchFamily="18" charset="0"/>
              </a:rPr>
              <a:t>modeling</a:t>
            </a:r>
            <a:r>
              <a:rPr lang="en-IN" sz="1800" kern="100" dirty="0">
                <a:solidFill>
                  <a:srgbClr val="000000"/>
                </a:solidFill>
                <a:effectLst/>
                <a:latin typeface="Times New Roman" panose="02020603050405020304" pitchFamily="18" charset="0"/>
                <a:ea typeface="Times New Roman" panose="02020603050405020304" pitchFamily="18" charset="0"/>
              </a:rPr>
              <a:t> language in the field of object-oriented software engineering. The standard is managed, and was created by, the Object Management Group.  </a:t>
            </a:r>
          </a:p>
          <a:p>
            <a:pPr marL="448945" indent="-285750" algn="just">
              <a:lnSpc>
                <a:spcPct val="148000"/>
              </a:lnSpc>
              <a:spcAft>
                <a:spcPts val="25"/>
              </a:spcAft>
              <a:buFont typeface="Courier New" panose="02070309020205020404" pitchFamily="49" charset="0"/>
              <a:buChar char="o"/>
            </a:pPr>
            <a:r>
              <a:rPr lang="en-IN" sz="1800" kern="100" dirty="0">
                <a:solidFill>
                  <a:srgbClr val="000000"/>
                </a:solidFill>
                <a:effectLst/>
                <a:latin typeface="Times New Roman" panose="02020603050405020304" pitchFamily="18" charset="0"/>
                <a:ea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 </a:t>
            </a:r>
          </a:p>
          <a:p>
            <a:pPr marL="448945" indent="-285750" algn="just">
              <a:lnSpc>
                <a:spcPct val="148000"/>
              </a:lnSpc>
              <a:spcAft>
                <a:spcPts val="25"/>
              </a:spcAft>
              <a:buFont typeface="Courier New" panose="02070309020205020404" pitchFamily="49" charset="0"/>
              <a:buChar char="o"/>
            </a:pPr>
            <a:r>
              <a:rPr lang="en-IN" sz="1800" kern="100" dirty="0">
                <a:solidFill>
                  <a:srgbClr val="000000"/>
                </a:solidFill>
                <a:effectLst/>
                <a:latin typeface="Times New Roman" panose="02020603050405020304" pitchFamily="18" charset="0"/>
                <a:ea typeface="Times New Roman" panose="02020603050405020304" pitchFamily="18" charset="0"/>
              </a:rPr>
              <a:t> The Unified </a:t>
            </a:r>
            <a:r>
              <a:rPr lang="en-IN" sz="1800" kern="100" dirty="0" err="1">
                <a:solidFill>
                  <a:srgbClr val="000000"/>
                </a:solidFill>
                <a:effectLst/>
                <a:latin typeface="Times New Roman" panose="02020603050405020304" pitchFamily="18" charset="0"/>
                <a:ea typeface="Times New Roman" panose="02020603050405020304" pitchFamily="18" charset="0"/>
              </a:rPr>
              <a:t>Modeling</a:t>
            </a:r>
            <a:r>
              <a:rPr lang="en-IN" sz="1800" kern="100" dirty="0">
                <a:solidFill>
                  <a:srgbClr val="000000"/>
                </a:solidFill>
                <a:effectLst/>
                <a:latin typeface="Times New Roman" panose="02020603050405020304" pitchFamily="18" charset="0"/>
                <a:ea typeface="Times New Roman" panose="02020603050405020304" pitchFamily="18" charset="0"/>
              </a:rPr>
              <a:t> Language is a standard language for specifying, Visualization, Constructing and documenting the artifacts of software system, as well as for business </a:t>
            </a:r>
            <a:r>
              <a:rPr lang="en-IN" sz="1800" kern="100" dirty="0" err="1">
                <a:solidFill>
                  <a:srgbClr val="000000"/>
                </a:solidFill>
                <a:effectLst/>
                <a:latin typeface="Times New Roman" panose="02020603050405020304" pitchFamily="18" charset="0"/>
                <a:ea typeface="Times New Roman" panose="02020603050405020304" pitchFamily="18" charset="0"/>
              </a:rPr>
              <a:t>modeling</a:t>
            </a:r>
            <a:r>
              <a:rPr lang="en-IN" sz="1800" kern="100" dirty="0">
                <a:solidFill>
                  <a:srgbClr val="000000"/>
                </a:solidFill>
                <a:effectLst/>
                <a:latin typeface="Times New Roman" panose="02020603050405020304" pitchFamily="18" charset="0"/>
                <a:ea typeface="Times New Roman" panose="02020603050405020304" pitchFamily="18" charset="0"/>
              </a:rPr>
              <a:t> and other non-software systems.  </a:t>
            </a:r>
          </a:p>
          <a:p>
            <a:pPr marL="163195" indent="457200" algn="just">
              <a:lnSpc>
                <a:spcPct val="149000"/>
              </a:lnSpc>
              <a:spcAft>
                <a:spcPts val="25"/>
              </a:spcAft>
            </a:pPr>
            <a:r>
              <a:rPr lang="en-IN" sz="1800" kern="100" dirty="0" smtClean="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458" y="568382"/>
            <a:ext cx="4993742" cy="382156"/>
          </a:xfrm>
          <a:prstGeom prst="rect">
            <a:avLst/>
          </a:prstGeom>
        </p:spPr>
        <p:txBody>
          <a:bodyPr vert="horz" wrap="square" lIns="0" tIns="12700" rIns="0" bIns="0" rtlCol="0">
            <a:spAutoFit/>
          </a:bodyPr>
          <a:lstStyle/>
          <a:p>
            <a:pPr marL="355600" indent="-342900">
              <a:lnSpc>
                <a:spcPct val="100000"/>
              </a:lnSpc>
              <a:spcBef>
                <a:spcPts val="100"/>
              </a:spcBef>
              <a:buFont typeface="Wingdings" panose="05000000000000000000" pitchFamily="2" charset="2"/>
              <a:buChar char="v"/>
            </a:pPr>
            <a:r>
              <a:rPr lang="en-US" sz="2400" b="1" spc="-5" dirty="0">
                <a:solidFill>
                  <a:srgbClr val="000000"/>
                </a:solidFill>
                <a:latin typeface="Times New Roman" panose="02020603050405020304" pitchFamily="18" charset="0"/>
                <a:cs typeface="Times New Roman" panose="02020603050405020304" pitchFamily="18" charset="0"/>
              </a:rPr>
              <a:t>U</a:t>
            </a:r>
            <a:r>
              <a:rPr sz="2400" b="1" u="none" spc="-5" dirty="0">
                <a:solidFill>
                  <a:srgbClr val="000000"/>
                </a:solidFill>
                <a:latin typeface="Times New Roman" panose="02020603050405020304" pitchFamily="18" charset="0"/>
                <a:cs typeface="Times New Roman" panose="02020603050405020304" pitchFamily="18" charset="0"/>
              </a:rPr>
              <a:t>SE</a:t>
            </a:r>
            <a:r>
              <a:rPr sz="2400" b="1" u="none" spc="-20" dirty="0">
                <a:solidFill>
                  <a:srgbClr val="000000"/>
                </a:solidFill>
                <a:latin typeface="Times New Roman" panose="02020603050405020304" pitchFamily="18" charset="0"/>
                <a:cs typeface="Times New Roman" panose="02020603050405020304" pitchFamily="18" charset="0"/>
              </a:rPr>
              <a:t> </a:t>
            </a:r>
            <a:r>
              <a:rPr sz="2400" b="1" u="none" spc="-5" dirty="0">
                <a:solidFill>
                  <a:srgbClr val="000000"/>
                </a:solidFill>
                <a:latin typeface="Times New Roman" panose="02020603050405020304" pitchFamily="18" charset="0"/>
                <a:cs typeface="Times New Roman" panose="02020603050405020304" pitchFamily="18" charset="0"/>
              </a:rPr>
              <a:t>CASE</a:t>
            </a:r>
            <a:r>
              <a:rPr sz="2400" b="1" u="none" spc="-35" dirty="0">
                <a:solidFill>
                  <a:srgbClr val="000000"/>
                </a:solidFill>
                <a:latin typeface="Times New Roman" panose="02020603050405020304" pitchFamily="18" charset="0"/>
                <a:cs typeface="Times New Roman" panose="02020603050405020304" pitchFamily="18" charset="0"/>
              </a:rPr>
              <a:t> </a:t>
            </a:r>
            <a:r>
              <a:rPr sz="2400" b="1" u="none" spc="-5" dirty="0">
                <a:solidFill>
                  <a:srgbClr val="000000"/>
                </a:solidFill>
                <a:latin typeface="Times New Roman" panose="02020603050405020304" pitchFamily="18" charset="0"/>
                <a:cs typeface="Times New Roman" panose="02020603050405020304" pitchFamily="18" charset="0"/>
              </a:rPr>
              <a:t>DIAGRAM</a:t>
            </a:r>
            <a:r>
              <a:rPr lang="en-US" sz="1800" b="1" spc="-5" dirty="0">
                <a:solidFill>
                  <a:srgbClr val="000000"/>
                </a:solidFill>
                <a:latin typeface="Abadi" panose="020F0502020204030204" pitchFamily="34" charset="0"/>
                <a:cs typeface="Times New Roman"/>
              </a:rPr>
              <a:t>:</a:t>
            </a:r>
            <a:endParaRPr sz="1800" dirty="0">
              <a:latin typeface="Abadi" panose="020F0502020204030204" pitchFamily="34" charset="0"/>
              <a:cs typeface="Times New Roman"/>
            </a:endParaRPr>
          </a:p>
        </p:txBody>
      </p:sp>
      <p:sp>
        <p:nvSpPr>
          <p:cNvPr id="6" name="TextBox 5">
            <a:extLst>
              <a:ext uri="{FF2B5EF4-FFF2-40B4-BE49-F238E27FC236}">
                <a16:creationId xmlns:a16="http://schemas.microsoft.com/office/drawing/2014/main" xmlns="" id="{187B80C3-226E-9743-6009-16B4A5E6EED2}"/>
              </a:ext>
            </a:extLst>
          </p:cNvPr>
          <p:cNvSpPr txBox="1"/>
          <p:nvPr/>
        </p:nvSpPr>
        <p:spPr>
          <a:xfrm>
            <a:off x="762000" y="1143000"/>
            <a:ext cx="10896600" cy="2133213"/>
          </a:xfrm>
          <a:prstGeom prst="rect">
            <a:avLst/>
          </a:prstGeom>
          <a:noFill/>
        </p:spPr>
        <p:txBody>
          <a:bodyPr wrap="square">
            <a:spAutoFit/>
          </a:bodyPr>
          <a:lstStyle/>
          <a:p>
            <a:pPr marL="163195" indent="457200" algn="just">
              <a:lnSpc>
                <a:spcPct val="151000"/>
              </a:lnSpc>
              <a:spcAft>
                <a:spcPts val="25"/>
              </a:spcAft>
            </a:pPr>
            <a:r>
              <a:rPr lang="en-IN" sz="1800" kern="100">
                <a:solidFill>
                  <a:srgbClr val="000000"/>
                </a:solidFill>
                <a:effectLst/>
                <a:latin typeface="Times New Roman" panose="02020603050405020304" pitchFamily="18" charset="0"/>
                <a:ea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 </a:t>
            </a:r>
          </a:p>
        </p:txBody>
      </p:sp>
      <p:pic>
        <p:nvPicPr>
          <p:cNvPr id="3" name="Picture 2">
            <a:extLst>
              <a:ext uri="{FF2B5EF4-FFF2-40B4-BE49-F238E27FC236}">
                <a16:creationId xmlns:a16="http://schemas.microsoft.com/office/drawing/2014/main" xmlns="" id="{B8C12E39-F0FF-8DD4-8B12-5F67CDB9B6CC}"/>
              </a:ext>
            </a:extLst>
          </p:cNvPr>
          <p:cNvPicPr/>
          <p:nvPr/>
        </p:nvPicPr>
        <p:blipFill>
          <a:blip r:embed="rId2"/>
          <a:stretch>
            <a:fillRect/>
          </a:stretch>
        </p:blipFill>
        <p:spPr>
          <a:xfrm>
            <a:off x="4038600" y="2971800"/>
            <a:ext cx="4343400" cy="3657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520" y="661091"/>
            <a:ext cx="2970480" cy="382156"/>
          </a:xfrm>
          <a:prstGeom prst="rect">
            <a:avLst/>
          </a:prstGeom>
        </p:spPr>
        <p:txBody>
          <a:bodyPr vert="horz" wrap="square" lIns="0" tIns="12700" rIns="0" bIns="0" rtlCol="0">
            <a:spAutoFit/>
          </a:bodyPr>
          <a:lstStyle/>
          <a:p>
            <a:pPr marL="12700">
              <a:lnSpc>
                <a:spcPct val="100000"/>
              </a:lnSpc>
              <a:spcBef>
                <a:spcPts val="100"/>
              </a:spcBef>
            </a:pPr>
            <a:r>
              <a:rPr sz="2400" b="1" u="none" spc="-5" dirty="0">
                <a:solidFill>
                  <a:srgbClr val="000000"/>
                </a:solidFill>
                <a:latin typeface="Times New Roman" panose="02020603050405020304" pitchFamily="18" charset="0"/>
                <a:cs typeface="Times New Roman" panose="02020603050405020304" pitchFamily="18" charset="0"/>
              </a:rPr>
              <a:t>CLASS</a:t>
            </a:r>
            <a:r>
              <a:rPr sz="2400" b="1" u="none" spc="-30" dirty="0">
                <a:solidFill>
                  <a:srgbClr val="000000"/>
                </a:solidFill>
                <a:latin typeface="Times New Roman" panose="02020603050405020304" pitchFamily="18" charset="0"/>
                <a:cs typeface="Times New Roman" panose="02020603050405020304" pitchFamily="18" charset="0"/>
              </a:rPr>
              <a:t> </a:t>
            </a:r>
            <a:r>
              <a:rPr sz="2400" b="1" u="none" spc="-5" dirty="0">
                <a:solidFill>
                  <a:srgbClr val="000000"/>
                </a:solidFill>
                <a:latin typeface="Times New Roman" panose="02020603050405020304" pitchFamily="18" charset="0"/>
                <a:cs typeface="Times New Roman" panose="02020603050405020304" pitchFamily="18" charset="0"/>
              </a:rPr>
              <a:t>DIAGRAM</a:t>
            </a:r>
            <a:r>
              <a:rPr sz="2400" b="1" u="none" spc="-25" dirty="0">
                <a:solidFill>
                  <a:srgbClr val="000000"/>
                </a:solidFill>
                <a:latin typeface="Times New Roman" panose="02020603050405020304" pitchFamily="18" charset="0"/>
                <a:cs typeface="Times New Roman" panose="02020603050405020304" pitchFamily="18" charset="0"/>
              </a:rPr>
              <a:t> </a:t>
            </a:r>
            <a:r>
              <a:rPr sz="2400" b="1" u="none" dirty="0">
                <a:solidFill>
                  <a:srgbClr val="000000"/>
                </a:solidFill>
                <a:latin typeface="Abadi" panose="020F0502020204030204" pitchFamily="34" charset="0"/>
                <a:cs typeface="Times New Roman"/>
              </a:rPr>
              <a:t>:</a:t>
            </a:r>
            <a:endParaRPr sz="2400" b="1" dirty="0">
              <a:latin typeface="Abadi" panose="020F0502020204030204" pitchFamily="34" charset="0"/>
              <a:cs typeface="Times New Roman"/>
            </a:endParaRPr>
          </a:p>
        </p:txBody>
      </p:sp>
      <p:sp>
        <p:nvSpPr>
          <p:cNvPr id="3" name="object 3"/>
          <p:cNvSpPr txBox="1"/>
          <p:nvPr/>
        </p:nvSpPr>
        <p:spPr>
          <a:xfrm>
            <a:off x="458520" y="1543659"/>
            <a:ext cx="10770870" cy="1179105"/>
          </a:xfrm>
          <a:prstGeom prst="rect">
            <a:avLst/>
          </a:prstGeom>
        </p:spPr>
        <p:txBody>
          <a:bodyPr vert="horz" wrap="square" lIns="0" tIns="12700" rIns="0" bIns="0" rtlCol="0">
            <a:spAutoFit/>
          </a:bodyPr>
          <a:lstStyle/>
          <a:p>
            <a:pPr marL="169545" indent="-6350" algn="just">
              <a:lnSpc>
                <a:spcPct val="146000"/>
              </a:lnSpc>
              <a:spcAft>
                <a:spcPts val="940"/>
              </a:spcAft>
            </a:pPr>
            <a:r>
              <a:rPr lang="en-IN" sz="1800" kern="100">
                <a:solidFill>
                  <a:srgbClr val="000000"/>
                </a:solidFill>
                <a:effectLst/>
                <a:latin typeface="Times New Roman" panose="02020603050405020304" pitchFamily="18" charset="0"/>
                <a:ea typeface="Times New Roman" panose="02020603050405020304" pitchFamily="18" charset="0"/>
              </a:rPr>
              <a:t> 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 </a:t>
            </a:r>
          </a:p>
        </p:txBody>
      </p:sp>
      <p:pic>
        <p:nvPicPr>
          <p:cNvPr id="5" name="Picture 4">
            <a:extLst>
              <a:ext uri="{FF2B5EF4-FFF2-40B4-BE49-F238E27FC236}">
                <a16:creationId xmlns:a16="http://schemas.microsoft.com/office/drawing/2014/main" xmlns="" id="{2D50B48C-FEB6-21DB-0A12-697CE0EBE0CB}"/>
              </a:ext>
            </a:extLst>
          </p:cNvPr>
          <p:cNvPicPr/>
          <p:nvPr/>
        </p:nvPicPr>
        <p:blipFill>
          <a:blip r:embed="rId2"/>
          <a:stretch>
            <a:fillRect/>
          </a:stretch>
        </p:blipFill>
        <p:spPr>
          <a:xfrm>
            <a:off x="2819400" y="3048000"/>
            <a:ext cx="6477000" cy="3657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C0D6D80-1361-5754-A761-15560847A28C}"/>
              </a:ext>
            </a:extLst>
          </p:cNvPr>
          <p:cNvSpPr txBox="1"/>
          <p:nvPr/>
        </p:nvSpPr>
        <p:spPr>
          <a:xfrm>
            <a:off x="2971800" y="457201"/>
            <a:ext cx="6185646" cy="474745"/>
          </a:xfrm>
          <a:prstGeom prst="rect">
            <a:avLst/>
          </a:prstGeom>
          <a:noFill/>
        </p:spPr>
        <p:txBody>
          <a:bodyPr wrap="square">
            <a:spAutoFit/>
          </a:bodyPr>
          <a:lstStyle/>
          <a:p>
            <a:pPr marL="169545" indent="-6350" algn="just">
              <a:lnSpc>
                <a:spcPct val="112000"/>
              </a:lnSpc>
              <a:spcAft>
                <a:spcPts val="1520"/>
              </a:spcAft>
            </a:pPr>
            <a:r>
              <a:rPr lang="en-US" sz="2400" b="1" kern="100" dirty="0">
                <a:solidFill>
                  <a:srgbClr val="000000"/>
                </a:solidFill>
                <a:latin typeface="Times New Roman" panose="02020603050405020304" pitchFamily="18" charset="0"/>
                <a:ea typeface="Times New Roman" panose="02020603050405020304" pitchFamily="18" charset="0"/>
              </a:rPr>
              <a:t>S</a:t>
            </a:r>
            <a:r>
              <a:rPr lang="en-IN" sz="2400" b="1" kern="100" dirty="0">
                <a:solidFill>
                  <a:srgbClr val="000000"/>
                </a:solidFill>
                <a:latin typeface="Times New Roman" panose="02020603050405020304" pitchFamily="18" charset="0"/>
                <a:ea typeface="Times New Roman" panose="02020603050405020304" pitchFamily="18" charset="0"/>
              </a:rPr>
              <a:t>CREEN SHOTS</a:t>
            </a:r>
          </a:p>
        </p:txBody>
      </p:sp>
      <p:pic>
        <p:nvPicPr>
          <p:cNvPr id="5" name="Picture 4">
            <a:extLst>
              <a:ext uri="{FF2B5EF4-FFF2-40B4-BE49-F238E27FC236}">
                <a16:creationId xmlns:a16="http://schemas.microsoft.com/office/drawing/2014/main" xmlns="" id="{2E5D16B1-C873-BAB1-2668-BB8D7D1459E6}"/>
              </a:ext>
            </a:extLst>
          </p:cNvPr>
          <p:cNvPicPr/>
          <p:nvPr/>
        </p:nvPicPr>
        <p:blipFill>
          <a:blip r:embed="rId2"/>
          <a:stretch>
            <a:fillRect/>
          </a:stretch>
        </p:blipFill>
        <p:spPr>
          <a:xfrm>
            <a:off x="1752600" y="2209800"/>
            <a:ext cx="6629400" cy="3810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7AA7222-2AAD-B523-20EE-18445CF2288A}"/>
              </a:ext>
            </a:extLst>
          </p:cNvPr>
          <p:cNvPicPr/>
          <p:nvPr/>
        </p:nvPicPr>
        <p:blipFill>
          <a:blip r:embed="rId2"/>
          <a:stretch>
            <a:fillRect/>
          </a:stretch>
        </p:blipFill>
        <p:spPr>
          <a:xfrm>
            <a:off x="2057400" y="1447800"/>
            <a:ext cx="6477000" cy="4191000"/>
          </a:xfrm>
          <a:prstGeom prst="rect">
            <a:avLst/>
          </a:prstGeom>
        </p:spPr>
      </p:pic>
      <p:sp>
        <p:nvSpPr>
          <p:cNvPr id="4" name="TextBox 3">
            <a:extLst>
              <a:ext uri="{FF2B5EF4-FFF2-40B4-BE49-F238E27FC236}">
                <a16:creationId xmlns:a16="http://schemas.microsoft.com/office/drawing/2014/main" xmlns="" id="{C097F374-C95E-BEE7-4BBF-EB212714CE7D}"/>
              </a:ext>
            </a:extLst>
          </p:cNvPr>
          <p:cNvSpPr txBox="1"/>
          <p:nvPr/>
        </p:nvSpPr>
        <p:spPr>
          <a:xfrm>
            <a:off x="1066800" y="533400"/>
            <a:ext cx="8091667" cy="369332"/>
          </a:xfrm>
          <a:prstGeom prst="rect">
            <a:avLst/>
          </a:prstGeom>
          <a:noFill/>
        </p:spPr>
        <p:txBody>
          <a:bodyPr wrap="square">
            <a:spAutoFit/>
          </a:bodyPr>
          <a:lstStyle/>
          <a:p>
            <a:pPr marL="12700">
              <a:lnSpc>
                <a:spcPct val="100000"/>
              </a:lnSpc>
              <a:spcBef>
                <a:spcPts val="105"/>
              </a:spcBef>
            </a:pPr>
            <a:r>
              <a:rPr lang="en-IN" sz="1800" b="1" dirty="0">
                <a:latin typeface="Abadi" panose="020F0502020204030204" pitchFamily="34" charset="0"/>
                <a:cs typeface="Times New Roman"/>
              </a:rPr>
              <a:t>Enter</a:t>
            </a:r>
            <a:r>
              <a:rPr lang="en-IN" sz="1800" b="1" spc="-75" dirty="0">
                <a:latin typeface="Abadi" panose="020F0502020204030204" pitchFamily="34" charset="0"/>
                <a:cs typeface="Times New Roman"/>
              </a:rPr>
              <a:t> </a:t>
            </a:r>
            <a:r>
              <a:rPr lang="en-IN" sz="1800" b="1" dirty="0">
                <a:latin typeface="Abadi" panose="020F0502020204030204" pitchFamily="34" charset="0"/>
                <a:cs typeface="Times New Roman"/>
              </a:rPr>
              <a:t>the</a:t>
            </a:r>
            <a:r>
              <a:rPr lang="en-IN" sz="1800" b="1" spc="-45" dirty="0">
                <a:latin typeface="Abadi" panose="020F0502020204030204" pitchFamily="34" charset="0"/>
                <a:cs typeface="Times New Roman"/>
              </a:rPr>
              <a:t> </a:t>
            </a:r>
            <a:r>
              <a:rPr lang="en-IN" sz="1800" b="1" dirty="0">
                <a:latin typeface="Abadi" panose="020F0502020204030204" pitchFamily="34" charset="0"/>
                <a:cs typeface="Times New Roman"/>
              </a:rPr>
              <a:t>input</a:t>
            </a:r>
            <a:endParaRPr lang="en-IN" sz="1800" dirty="0">
              <a:latin typeface="Abadi" panose="020F0502020204030204" pitchFamily="34" charset="0"/>
              <a:cs typeface="Times New Roman"/>
            </a:endParaRPr>
          </a:p>
        </p:txBody>
      </p:sp>
    </p:spTree>
    <p:extLst>
      <p:ext uri="{BB962C8B-B14F-4D97-AF65-F5344CB8AC3E}">
        <p14:creationId xmlns:p14="http://schemas.microsoft.com/office/powerpoint/2010/main" val="1404815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697308A-56CE-44FA-7E6E-502EB958C681}"/>
              </a:ext>
            </a:extLst>
          </p:cNvPr>
          <p:cNvPicPr/>
          <p:nvPr/>
        </p:nvPicPr>
        <p:blipFill>
          <a:blip r:embed="rId2"/>
          <a:stretch>
            <a:fillRect/>
          </a:stretch>
        </p:blipFill>
        <p:spPr>
          <a:xfrm>
            <a:off x="2590800" y="1817687"/>
            <a:ext cx="5105400" cy="32226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49B6EE1-987F-4521-CA76-162FAA4B5176}"/>
              </a:ext>
            </a:extLst>
          </p:cNvPr>
          <p:cNvPicPr/>
          <p:nvPr/>
        </p:nvPicPr>
        <p:blipFill>
          <a:blip r:embed="rId2"/>
          <a:stretch>
            <a:fillRect/>
          </a:stretch>
        </p:blipFill>
        <p:spPr>
          <a:xfrm>
            <a:off x="2590800" y="1817687"/>
            <a:ext cx="6629400" cy="3440113"/>
          </a:xfrm>
          <a:prstGeom prst="rect">
            <a:avLst/>
          </a:prstGeom>
        </p:spPr>
      </p:pic>
      <p:sp>
        <p:nvSpPr>
          <p:cNvPr id="5" name="TextBox 4">
            <a:extLst>
              <a:ext uri="{FF2B5EF4-FFF2-40B4-BE49-F238E27FC236}">
                <a16:creationId xmlns:a16="http://schemas.microsoft.com/office/drawing/2014/main" xmlns="" id="{4CAE7A2D-255F-5146-D918-C866A4A1B3DD}"/>
              </a:ext>
            </a:extLst>
          </p:cNvPr>
          <p:cNvSpPr txBox="1"/>
          <p:nvPr/>
        </p:nvSpPr>
        <p:spPr>
          <a:xfrm>
            <a:off x="2286000" y="838200"/>
            <a:ext cx="6865620" cy="675506"/>
          </a:xfrm>
          <a:prstGeom prst="rect">
            <a:avLst/>
          </a:prstGeom>
          <a:noFill/>
        </p:spPr>
        <p:txBody>
          <a:bodyPr wrap="square">
            <a:spAutoFit/>
          </a:bodyPr>
          <a:lstStyle/>
          <a:p>
            <a:pPr marL="172720" indent="-6350" algn="l">
              <a:lnSpc>
                <a:spcPct val="107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169545" indent="-6350" algn="just">
              <a:lnSpc>
                <a:spcPct val="112000"/>
              </a:lnSpc>
              <a:spcAft>
                <a:spcPts val="985"/>
              </a:spcAft>
            </a:pPr>
            <a:r>
              <a:rPr lang="en-IN" sz="1800" kern="100" dirty="0">
                <a:solidFill>
                  <a:srgbClr val="000000"/>
                </a:solidFill>
                <a:effectLst/>
                <a:latin typeface="Times New Roman" panose="02020603050405020304" pitchFamily="18" charset="0"/>
                <a:ea typeface="Times New Roman" panose="02020603050405020304" pitchFamily="18" charset="0"/>
              </a:rPr>
              <a:t>Now click on ‘read data’ it reads the data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C615785-8ECE-C1CA-F626-0E80DAD0B442}"/>
              </a:ext>
            </a:extLst>
          </p:cNvPr>
          <p:cNvSpPr txBox="1"/>
          <p:nvPr/>
        </p:nvSpPr>
        <p:spPr>
          <a:xfrm>
            <a:off x="990600" y="1447800"/>
            <a:ext cx="8991600" cy="1367618"/>
          </a:xfrm>
          <a:prstGeom prst="rect">
            <a:avLst/>
          </a:prstGeom>
          <a:noFill/>
        </p:spPr>
        <p:txBody>
          <a:bodyPr wrap="square">
            <a:spAutoFit/>
          </a:bodyPr>
          <a:lstStyle/>
          <a:p>
            <a:pPr marL="8890" marR="6350" indent="-6350" algn="ctr">
              <a:lnSpc>
                <a:spcPct val="107000"/>
              </a:lnSpc>
              <a:spcAft>
                <a:spcPts val="665"/>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MINING </a:t>
            </a:r>
            <a:r>
              <a:rPr lang="en-US" sz="2400" b="1"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APPROACHES FOR </a:t>
            </a:r>
            <a:r>
              <a:rPr lang="en-US" sz="2400" b="1" kern="1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b="1"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IAGNOSING </a:t>
            </a: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CHRONIC </a:t>
            </a:r>
            <a:r>
              <a:rPr lang="en-US" sz="2400" b="1"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KIDNEY </a:t>
            </a: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CONDITIONS</a:t>
            </a:r>
          </a:p>
          <a:p>
            <a:pPr marL="8890" marR="6350" indent="-6350" algn="ctr">
              <a:lnSpc>
                <a:spcPct val="107000"/>
              </a:lnSpc>
              <a:spcAft>
                <a:spcPts val="665"/>
              </a:spcAft>
            </a:pP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299B384D-3832-674A-AC23-2CFD596967C5}"/>
              </a:ext>
            </a:extLst>
          </p:cNvPr>
          <p:cNvSpPr txBox="1"/>
          <p:nvPr/>
        </p:nvSpPr>
        <p:spPr>
          <a:xfrm>
            <a:off x="838200" y="4876800"/>
            <a:ext cx="2895600" cy="95410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Under the guidance of</a:t>
            </a:r>
          </a:p>
          <a:p>
            <a:endParaRPr lang="en-US" sz="1400" b="1"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Mrs.A</a:t>
            </a:r>
            <a:r>
              <a:rPr lang="en-US" sz="1400" b="1" dirty="0">
                <a:latin typeface="Times New Roman" panose="02020603050405020304" pitchFamily="18" charset="0"/>
                <a:cs typeface="Times New Roman" panose="02020603050405020304" pitchFamily="18" charset="0"/>
              </a:rPr>
              <a:t> .KALPANA DEVI </a:t>
            </a:r>
          </a:p>
          <a:p>
            <a:r>
              <a:rPr lang="en-US" sz="1400" b="1" dirty="0">
                <a:latin typeface="Times New Roman" panose="02020603050405020304" pitchFamily="18" charset="0"/>
                <a:cs typeface="Times New Roman" panose="02020603050405020304" pitchFamily="18" charset="0"/>
              </a:rPr>
              <a:t>Associate Professor</a:t>
            </a:r>
            <a:endParaRPr lang="en-IN" sz="1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89772D5D-D013-B26F-3636-5FFBE70B7A90}"/>
              </a:ext>
            </a:extLst>
          </p:cNvPr>
          <p:cNvSpPr txBox="1"/>
          <p:nvPr/>
        </p:nvSpPr>
        <p:spPr>
          <a:xfrm>
            <a:off x="5867400" y="3124200"/>
            <a:ext cx="6324600" cy="1384995"/>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Batch-11</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P.VENNELA                             (20S41A0590)</a:t>
            </a:r>
          </a:p>
          <a:p>
            <a:r>
              <a:rPr lang="en-US" sz="1400" b="1" dirty="0">
                <a:latin typeface="Times New Roman" panose="02020603050405020304" pitchFamily="18" charset="0"/>
                <a:cs typeface="Times New Roman" panose="02020603050405020304" pitchFamily="18" charset="0"/>
              </a:rPr>
              <a:t>MD.NADIR MUJAHID           (20S41A0575)</a:t>
            </a:r>
          </a:p>
          <a:p>
            <a:r>
              <a:rPr lang="en-US" sz="1400" b="1" dirty="0">
                <a:latin typeface="Times New Roman" panose="02020603050405020304" pitchFamily="18" charset="0"/>
                <a:cs typeface="Times New Roman" panose="02020603050405020304" pitchFamily="18" charset="0"/>
              </a:rPr>
              <a:t>S.DHANA SRI                         (20S41A05A4)</a:t>
            </a:r>
          </a:p>
          <a:p>
            <a:r>
              <a:rPr lang="en-US" sz="1400" b="1" dirty="0">
                <a:latin typeface="Times New Roman" panose="02020603050405020304" pitchFamily="18" charset="0"/>
                <a:cs typeface="Times New Roman" panose="02020603050405020304" pitchFamily="18" charset="0"/>
              </a:rPr>
              <a:t>T.MAHENDAR                        (20S41A05B3)</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365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F689609-B067-66D3-EA0F-69C002137122}"/>
              </a:ext>
            </a:extLst>
          </p:cNvPr>
          <p:cNvPicPr/>
          <p:nvPr/>
        </p:nvPicPr>
        <p:blipFill>
          <a:blip r:embed="rId2"/>
          <a:stretch>
            <a:fillRect/>
          </a:stretch>
        </p:blipFill>
        <p:spPr>
          <a:xfrm>
            <a:off x="2362200" y="2057400"/>
            <a:ext cx="5731510" cy="3222625"/>
          </a:xfrm>
          <a:prstGeom prst="rect">
            <a:avLst/>
          </a:prstGeom>
        </p:spPr>
      </p:pic>
      <p:sp>
        <p:nvSpPr>
          <p:cNvPr id="7" name="TextBox 6">
            <a:extLst>
              <a:ext uri="{FF2B5EF4-FFF2-40B4-BE49-F238E27FC236}">
                <a16:creationId xmlns:a16="http://schemas.microsoft.com/office/drawing/2014/main" xmlns="" id="{27089257-C52F-8297-B27E-8AA13D5306F4}"/>
              </a:ext>
            </a:extLst>
          </p:cNvPr>
          <p:cNvSpPr txBox="1"/>
          <p:nvPr/>
        </p:nvSpPr>
        <p:spPr>
          <a:xfrm>
            <a:off x="1600200" y="914400"/>
            <a:ext cx="7558267" cy="379143"/>
          </a:xfrm>
          <a:prstGeom prst="rect">
            <a:avLst/>
          </a:prstGeom>
          <a:noFill/>
        </p:spPr>
        <p:txBody>
          <a:bodyPr wrap="square">
            <a:spAutoFit/>
          </a:bodyPr>
          <a:lstStyle/>
          <a:p>
            <a:pPr marL="169545" indent="-6350" algn="just">
              <a:lnSpc>
                <a:spcPct val="112000"/>
              </a:lnSpc>
              <a:spcAft>
                <a:spcPts val="980"/>
              </a:spcAft>
            </a:pPr>
            <a:r>
              <a:rPr lang="en-IN" sz="1800" kern="100" dirty="0">
                <a:solidFill>
                  <a:srgbClr val="000000"/>
                </a:solidFill>
                <a:effectLst/>
                <a:latin typeface="Times New Roman" panose="02020603050405020304" pitchFamily="18" charset="0"/>
                <a:ea typeface="Times New Roman" panose="02020603050405020304" pitchFamily="18" charset="0"/>
              </a:rPr>
              <a:t>Now click on ‘</a:t>
            </a:r>
            <a:r>
              <a:rPr lang="en-IN" sz="1800" kern="100" dirty="0" err="1">
                <a:solidFill>
                  <a:srgbClr val="000000"/>
                </a:solidFill>
                <a:effectLst/>
                <a:latin typeface="Times New Roman" panose="02020603050405020304" pitchFamily="18" charset="0"/>
                <a:ea typeface="Times New Roman" panose="02020603050405020304" pitchFamily="18" charset="0"/>
              </a:rPr>
              <a:t>Train_Test_split</a:t>
            </a:r>
            <a:r>
              <a:rPr lang="en-IN" sz="1800" kern="100" dirty="0">
                <a:solidFill>
                  <a:srgbClr val="000000"/>
                </a:solidFill>
                <a:effectLst/>
                <a:latin typeface="Times New Roman" panose="02020603050405020304" pitchFamily="18" charset="0"/>
                <a:ea typeface="Times New Roman" panose="02020603050405020304" pitchFamily="18" charset="0"/>
              </a:rPr>
              <a:t>’ to split the data into training and testing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38F69D8-EABA-813A-A96B-CBBF020C95A9}"/>
              </a:ext>
            </a:extLst>
          </p:cNvPr>
          <p:cNvPicPr/>
          <p:nvPr/>
        </p:nvPicPr>
        <p:blipFill>
          <a:blip r:embed="rId2"/>
          <a:stretch>
            <a:fillRect/>
          </a:stretch>
        </p:blipFill>
        <p:spPr>
          <a:xfrm>
            <a:off x="2209800" y="2286000"/>
            <a:ext cx="5731510" cy="3222625"/>
          </a:xfrm>
          <a:prstGeom prst="rect">
            <a:avLst/>
          </a:prstGeom>
        </p:spPr>
      </p:pic>
      <p:sp>
        <p:nvSpPr>
          <p:cNvPr id="5" name="TextBox 4">
            <a:extLst>
              <a:ext uri="{FF2B5EF4-FFF2-40B4-BE49-F238E27FC236}">
                <a16:creationId xmlns:a16="http://schemas.microsoft.com/office/drawing/2014/main" xmlns="" id="{5F8AD334-A3DC-AC5D-C26C-8B08B73DC9A8}"/>
              </a:ext>
            </a:extLst>
          </p:cNvPr>
          <p:cNvSpPr txBox="1"/>
          <p:nvPr/>
        </p:nvSpPr>
        <p:spPr>
          <a:xfrm>
            <a:off x="1981200" y="1676400"/>
            <a:ext cx="7177267" cy="379143"/>
          </a:xfrm>
          <a:prstGeom prst="rect">
            <a:avLst/>
          </a:prstGeom>
          <a:noFill/>
        </p:spPr>
        <p:txBody>
          <a:bodyPr wrap="square">
            <a:spAutoFit/>
          </a:bodyPr>
          <a:lstStyle/>
          <a:p>
            <a:pPr marL="169545" indent="-6350" algn="just">
              <a:lnSpc>
                <a:spcPct val="112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Now click on ‘All classifiers’ to classify the models  </a:t>
            </a:r>
          </a:p>
        </p:txBody>
      </p:sp>
    </p:spTree>
    <p:extLst>
      <p:ext uri="{BB962C8B-B14F-4D97-AF65-F5344CB8AC3E}">
        <p14:creationId xmlns:p14="http://schemas.microsoft.com/office/powerpoint/2010/main" val="4230584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76793AC-1262-4FE3-B602-420FF9D64257}"/>
              </a:ext>
            </a:extLst>
          </p:cNvPr>
          <p:cNvPicPr/>
          <p:nvPr/>
        </p:nvPicPr>
        <p:blipFill>
          <a:blip r:embed="rId2"/>
          <a:stretch>
            <a:fillRect/>
          </a:stretch>
        </p:blipFill>
        <p:spPr>
          <a:xfrm>
            <a:off x="2590800" y="1981200"/>
            <a:ext cx="5731510" cy="3222625"/>
          </a:xfrm>
          <a:prstGeom prst="rect">
            <a:avLst/>
          </a:prstGeom>
        </p:spPr>
      </p:pic>
      <p:sp>
        <p:nvSpPr>
          <p:cNvPr id="5" name="TextBox 4">
            <a:extLst>
              <a:ext uri="{FF2B5EF4-FFF2-40B4-BE49-F238E27FC236}">
                <a16:creationId xmlns:a16="http://schemas.microsoft.com/office/drawing/2014/main" xmlns="" id="{1424DFA5-8D32-94DE-F2F9-309C024C5C7F}"/>
              </a:ext>
            </a:extLst>
          </p:cNvPr>
          <p:cNvSpPr txBox="1"/>
          <p:nvPr/>
        </p:nvSpPr>
        <p:spPr>
          <a:xfrm>
            <a:off x="2209800" y="1143000"/>
            <a:ext cx="6948667" cy="379143"/>
          </a:xfrm>
          <a:prstGeom prst="rect">
            <a:avLst/>
          </a:prstGeom>
          <a:noFill/>
        </p:spPr>
        <p:txBody>
          <a:bodyPr wrap="square">
            <a:spAutoFit/>
          </a:bodyPr>
          <a:lstStyle/>
          <a:p>
            <a:pPr marL="169545" indent="-6350" algn="just">
              <a:lnSpc>
                <a:spcPct val="112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Now click on ‘ANN Model’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47EB733-A1AE-3974-4B27-78CE58D5FD1E}"/>
              </a:ext>
            </a:extLst>
          </p:cNvPr>
          <p:cNvPicPr/>
          <p:nvPr/>
        </p:nvPicPr>
        <p:blipFill>
          <a:blip r:embed="rId2"/>
          <a:stretch>
            <a:fillRect/>
          </a:stretch>
        </p:blipFill>
        <p:spPr>
          <a:xfrm>
            <a:off x="2743200" y="2209800"/>
            <a:ext cx="5731510" cy="3222625"/>
          </a:xfrm>
          <a:prstGeom prst="rect">
            <a:avLst/>
          </a:prstGeom>
        </p:spPr>
      </p:pic>
      <p:sp>
        <p:nvSpPr>
          <p:cNvPr id="6" name="TextBox 5">
            <a:extLst>
              <a:ext uri="{FF2B5EF4-FFF2-40B4-BE49-F238E27FC236}">
                <a16:creationId xmlns:a16="http://schemas.microsoft.com/office/drawing/2014/main" xmlns="" id="{20390963-1DA9-5727-FC91-B9897A16AAF0}"/>
              </a:ext>
            </a:extLst>
          </p:cNvPr>
          <p:cNvSpPr txBox="1"/>
          <p:nvPr/>
        </p:nvSpPr>
        <p:spPr>
          <a:xfrm>
            <a:off x="2133600" y="1066800"/>
            <a:ext cx="7021830" cy="379143"/>
          </a:xfrm>
          <a:prstGeom prst="rect">
            <a:avLst/>
          </a:prstGeom>
          <a:noFill/>
        </p:spPr>
        <p:txBody>
          <a:bodyPr wrap="square">
            <a:spAutoFit/>
          </a:bodyPr>
          <a:lstStyle/>
          <a:p>
            <a:pPr marL="169545" indent="-6350" algn="just">
              <a:lnSpc>
                <a:spcPct val="112000"/>
              </a:lnSpc>
              <a:spcAft>
                <a:spcPts val="980"/>
              </a:spcAft>
            </a:pPr>
            <a:r>
              <a:rPr lang="en-IN" sz="1800" kern="100" dirty="0">
                <a:solidFill>
                  <a:srgbClr val="000000"/>
                </a:solidFill>
                <a:effectLst/>
                <a:latin typeface="Times New Roman" panose="02020603050405020304" pitchFamily="18" charset="0"/>
                <a:ea typeface="Times New Roman" panose="02020603050405020304" pitchFamily="18" charset="0"/>
              </a:rPr>
              <a:t>Now click on ‘Model comparison’ the comparison between the models  </a:t>
            </a:r>
          </a:p>
        </p:txBody>
      </p:sp>
    </p:spTree>
    <p:extLst>
      <p:ext uri="{BB962C8B-B14F-4D97-AF65-F5344CB8AC3E}">
        <p14:creationId xmlns:p14="http://schemas.microsoft.com/office/powerpoint/2010/main" val="3165910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19600" y="673175"/>
            <a:ext cx="5004345" cy="367408"/>
          </a:xfrm>
          <a:prstGeom prst="rect">
            <a:avLst/>
          </a:prstGeom>
        </p:spPr>
        <p:txBody>
          <a:bodyPr vert="horz" wrap="square" lIns="0" tIns="13335" rIns="0" bIns="0" rtlCol="0">
            <a:spAutoFit/>
          </a:bodyPr>
          <a:lstStyle/>
          <a:p>
            <a:pPr marL="12700">
              <a:lnSpc>
                <a:spcPct val="100000"/>
              </a:lnSpc>
              <a:spcBef>
                <a:spcPts val="105"/>
              </a:spcBef>
            </a:pPr>
            <a:r>
              <a:rPr sz="2300" b="1" u="none" dirty="0">
                <a:solidFill>
                  <a:srgbClr val="000000"/>
                </a:solidFill>
                <a:latin typeface="Times New Roman" panose="02020603050405020304" pitchFamily="18" charset="0"/>
                <a:cs typeface="Times New Roman" panose="02020603050405020304" pitchFamily="18" charset="0"/>
              </a:rPr>
              <a:t>CONCLUSION</a:t>
            </a:r>
          </a:p>
        </p:txBody>
      </p:sp>
      <p:sp>
        <p:nvSpPr>
          <p:cNvPr id="4" name="object 4"/>
          <p:cNvSpPr txBox="1"/>
          <p:nvPr/>
        </p:nvSpPr>
        <p:spPr>
          <a:xfrm>
            <a:off x="990600" y="1220997"/>
            <a:ext cx="10887938" cy="1960601"/>
          </a:xfrm>
          <a:prstGeom prst="rect">
            <a:avLst/>
          </a:prstGeom>
        </p:spPr>
        <p:txBody>
          <a:bodyPr vert="horz" wrap="square" lIns="0" tIns="13335" rIns="0" bIns="0" rtlCol="0">
            <a:spAutoFit/>
          </a:bodyPr>
          <a:lstStyle/>
          <a:p>
            <a:pPr marL="687070" indent="-285750" algn="just">
              <a:lnSpc>
                <a:spcPct val="148000"/>
              </a:lnSpc>
              <a:spcAft>
                <a:spcPts val="25"/>
              </a:spcAft>
              <a:buFont typeface="Courier New" panose="02070309020205020404" pitchFamily="49" charset="0"/>
              <a:buChar char="o"/>
            </a:pPr>
            <a:r>
              <a:rPr lang="en-IN" sz="1500" kern="100" dirty="0">
                <a:solidFill>
                  <a:srgbClr val="000000"/>
                </a:solidFill>
                <a:effectLst/>
                <a:latin typeface="Times New Roman" panose="02020603050405020304" pitchFamily="18" charset="0"/>
                <a:ea typeface="Times New Roman" panose="02020603050405020304" pitchFamily="18" charset="0"/>
              </a:rPr>
              <a:t>Chronic Kidney Disease has been predicted and diagnosed using data mining classifiers: ANN and Naive Bayes. Performances of these algorithms are compared using </a:t>
            </a:r>
            <a:r>
              <a:rPr lang="en-IN" sz="1500" kern="100" dirty="0" err="1">
                <a:solidFill>
                  <a:srgbClr val="000000"/>
                </a:solidFill>
                <a:effectLst/>
                <a:latin typeface="Times New Roman" panose="02020603050405020304" pitchFamily="18" charset="0"/>
                <a:ea typeface="Times New Roman" panose="02020603050405020304" pitchFamily="18" charset="0"/>
              </a:rPr>
              <a:t>Rapidminer</a:t>
            </a:r>
            <a:r>
              <a:rPr lang="en-IN" sz="1500" kern="100" dirty="0">
                <a:solidFill>
                  <a:srgbClr val="000000"/>
                </a:solidFill>
                <a:effectLst/>
                <a:latin typeface="Times New Roman" panose="02020603050405020304" pitchFamily="18" charset="0"/>
                <a:ea typeface="Times New Roman" panose="02020603050405020304" pitchFamily="18" charset="0"/>
              </a:rPr>
              <a:t> tool. The obtained results showed that Naive Bayes is the most accurate classifier with 100% accuracy when compared to ANN having 72.73% accuracy. In this research study, some of the factors considered were age, diabetes, blood pressure, RBC count etc. The work can be extended by considering other parameters like food type, working environment, living conditions, availability of clean water, environmental factors etc for kidney disease detection. </a:t>
            </a:r>
          </a:p>
          <a:p>
            <a:pPr marL="687070" indent="-285750" algn="just">
              <a:lnSpc>
                <a:spcPct val="112000"/>
              </a:lnSpc>
              <a:spcAft>
                <a:spcPts val="1520"/>
              </a:spcAft>
              <a:buFont typeface="Courier New" panose="02070309020205020404" pitchFamily="49" charset="0"/>
              <a:buChar char="o"/>
            </a:pPr>
            <a:r>
              <a:rPr lang="en-IN" sz="1500" kern="100" dirty="0">
                <a:solidFill>
                  <a:srgbClr val="000000"/>
                </a:solidFill>
                <a:effectLst/>
                <a:latin typeface="Times New Roman" panose="02020603050405020304" pitchFamily="18" charset="0"/>
                <a:ea typeface="Times New Roman" panose="02020603050405020304" pitchFamily="18" charset="0"/>
              </a:rPr>
              <a:t>Further studies can be conducted using other classifiers like Fuzzy logic, KNN.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962400" y="381001"/>
            <a:ext cx="4191000" cy="752129"/>
          </a:xfrm>
          <a:prstGeom prst="rect">
            <a:avLst/>
          </a:prstGeom>
        </p:spPr>
        <p:txBody>
          <a:bodyPr vert="horz" wrap="square" lIns="0" tIns="13335" rIns="0" bIns="0" rtlCol="0">
            <a:spAutoFit/>
          </a:bodyPr>
          <a:lstStyle/>
          <a:p>
            <a:pPr marL="12700">
              <a:lnSpc>
                <a:spcPct val="100000"/>
              </a:lnSpc>
              <a:spcBef>
                <a:spcPts val="105"/>
              </a:spcBef>
            </a:pPr>
            <a:r>
              <a:rPr sz="2400" b="1" u="none" dirty="0">
                <a:solidFill>
                  <a:srgbClr val="000000"/>
                </a:solidFill>
                <a:latin typeface="Times New Roman" panose="02020603050405020304" pitchFamily="18" charset="0"/>
                <a:cs typeface="Times New Roman" panose="02020603050405020304" pitchFamily="18" charset="0"/>
              </a:rPr>
              <a:t>REFERENCES</a:t>
            </a:r>
            <a:r>
              <a:rPr lang="en-US" sz="2400" b="1" u="none" dirty="0">
                <a:solidFill>
                  <a:srgbClr val="000000"/>
                </a:solidFill>
                <a:latin typeface="Abadi" panose="020F0502020204030204" pitchFamily="34" charset="0"/>
                <a:cs typeface="Times New Roman"/>
              </a:rPr>
              <a:t/>
            </a:r>
            <a:br>
              <a:rPr lang="en-US" sz="2400" b="1" u="none" dirty="0">
                <a:solidFill>
                  <a:srgbClr val="000000"/>
                </a:solidFill>
                <a:latin typeface="Abadi" panose="020F0502020204030204" pitchFamily="34" charset="0"/>
                <a:cs typeface="Times New Roman"/>
              </a:rPr>
            </a:br>
            <a:endParaRPr sz="2400" b="1" u="none" dirty="0">
              <a:solidFill>
                <a:srgbClr val="000000"/>
              </a:solidFill>
              <a:latin typeface="Abadi" panose="020F0502020204030204" pitchFamily="34" charset="0"/>
              <a:cs typeface="Times New Roman"/>
            </a:endParaRPr>
          </a:p>
        </p:txBody>
      </p:sp>
      <p:sp>
        <p:nvSpPr>
          <p:cNvPr id="4" name="object 4"/>
          <p:cNvSpPr txBox="1"/>
          <p:nvPr/>
        </p:nvSpPr>
        <p:spPr>
          <a:xfrm>
            <a:off x="685800" y="1371601"/>
            <a:ext cx="9677400" cy="5256695"/>
          </a:xfrm>
          <a:prstGeom prst="rect">
            <a:avLst/>
          </a:prstGeom>
        </p:spPr>
        <p:txBody>
          <a:bodyPr vert="horz" wrap="square" lIns="0" tIns="12700" rIns="0" bIns="0" rtlCol="0">
            <a:spAutoFit/>
          </a:bodyPr>
          <a:lstStyle/>
          <a:p>
            <a:pPr marL="342900" marR="139065" lvl="0" indent="-342900" algn="just" fontAlgn="base">
              <a:lnSpc>
                <a:spcPct val="107000"/>
              </a:lnSpc>
              <a:spcAft>
                <a:spcPts val="560"/>
              </a:spcAft>
              <a:buClr>
                <a:srgbClr val="231F20"/>
              </a:buClr>
              <a:buSzPts val="1200"/>
              <a:buFont typeface="Courier New" panose="02070309020205020404" pitchFamily="49" charset="0"/>
              <a:buChar char="o"/>
            </a:pPr>
            <a:r>
              <a:rPr lang="en-IN" sz="1800" u="none" strike="noStrike" kern="100" dirty="0" smtClean="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 </a:t>
            </a:r>
            <a:r>
              <a:rPr lang="en-IN" sz="1800" u="none" strike="noStrike" kern="100"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Dilli Arasu, </a:t>
            </a:r>
            <a:r>
              <a:rPr lang="en-IN" sz="1800" u="none" strike="noStrike" kern="100"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Dr.</a:t>
            </a:r>
            <a:r>
              <a:rPr lang="en-IN" sz="1800" u="none" strike="noStrike" kern="100"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 </a:t>
            </a:r>
            <a:r>
              <a:rPr lang="en-IN" sz="1800" u="none" strike="noStrike" kern="100"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Thirumalaiselvi</a:t>
            </a:r>
            <a:r>
              <a:rPr lang="en-IN" sz="1800" u="none" strike="noStrike" kern="100"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“Review of Chronic Kidney Disease based on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896620" marR="139065" indent="-285750" algn="just">
              <a:lnSpc>
                <a:spcPct val="152000"/>
              </a:lnSpc>
              <a:spcAft>
                <a:spcPts val="195"/>
              </a:spcAft>
              <a:buFont typeface="Courier New" panose="02070309020205020404" pitchFamily="49" charset="0"/>
              <a:buChar char="o"/>
            </a:pPr>
            <a:r>
              <a:rPr lang="en-IN" sz="1800" kern="100" dirty="0">
                <a:solidFill>
                  <a:srgbClr val="231F20"/>
                </a:solidFill>
                <a:effectLst/>
                <a:latin typeface="Times New Roman" panose="02020603050405020304" pitchFamily="18" charset="0"/>
                <a:ea typeface="Times New Roman" panose="02020603050405020304" pitchFamily="18" charset="0"/>
              </a:rPr>
              <a:t>Data Mining Techniques”, International Journal of Applied Engineering Research ISSN 0973-4562 Volume 12, Number 23 (2017) pp.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marR="139065" lvl="0" indent="-342900" algn="just" fontAlgn="base">
              <a:lnSpc>
                <a:spcPct val="107000"/>
              </a:lnSpc>
              <a:spcAft>
                <a:spcPts val="575"/>
              </a:spcAft>
              <a:buClr>
                <a:srgbClr val="231F20"/>
              </a:buClr>
              <a:buSzPts val="1200"/>
              <a:buFont typeface="Courier New" panose="02070309020205020404" pitchFamily="49" charset="0"/>
              <a:buChar char="o"/>
            </a:pPr>
            <a:r>
              <a:rPr lang="en-IN" sz="1800" u="none" strike="noStrike" kern="100"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 </a:t>
            </a:r>
            <a:r>
              <a:rPr lang="en-IN" sz="1800" u="none" strike="noStrike" kern="100"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Rajarajeswari</a:t>
            </a:r>
            <a:r>
              <a:rPr lang="en-IN" sz="1800" u="none" strike="noStrike" kern="100"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 </a:t>
            </a:r>
            <a:r>
              <a:rPr lang="en-IN" sz="1800" u="none" strike="noStrike" kern="100"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Tamilarasi</a:t>
            </a:r>
            <a:r>
              <a:rPr lang="en-IN" sz="1800" u="none" strike="noStrike" kern="100"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“Chronic Kidney Disease (CKD) Prediction Using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896620" marR="139065" indent="-285750" algn="just">
              <a:lnSpc>
                <a:spcPct val="152000"/>
              </a:lnSpc>
              <a:spcAft>
                <a:spcPts val="15"/>
              </a:spcAft>
              <a:buFont typeface="Courier New" panose="02070309020205020404" pitchFamily="49" charset="0"/>
              <a:buChar char="o"/>
            </a:pPr>
            <a:r>
              <a:rPr lang="en-IN" sz="1800" kern="100" dirty="0">
                <a:solidFill>
                  <a:srgbClr val="231F20"/>
                </a:solidFill>
                <a:effectLst/>
                <a:latin typeface="Times New Roman" panose="02020603050405020304" pitchFamily="18" charset="0"/>
                <a:ea typeface="Times New Roman" panose="02020603050405020304" pitchFamily="18" charset="0"/>
              </a:rPr>
              <a:t>Supervised Data Mining Techniques”, Int. J. Advanced Networking and Applications Volume: 12 Issue: 06 Pages: 4776- 4780 (2021) ISSN: 0975-0290.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marR="139065" lvl="0" indent="-342900" algn="just" fontAlgn="base">
              <a:lnSpc>
                <a:spcPct val="107000"/>
              </a:lnSpc>
              <a:spcAft>
                <a:spcPts val="560"/>
              </a:spcAft>
              <a:buClr>
                <a:srgbClr val="231F20"/>
              </a:buClr>
              <a:buSzPts val="1200"/>
              <a:buFont typeface="Courier New" panose="02070309020205020404" pitchFamily="49" charset="0"/>
              <a:buChar char="o"/>
            </a:pPr>
            <a:r>
              <a:rPr lang="en-IN" sz="1800" u="none" strike="noStrike" kern="100"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Pankaj Chittora, Sandeep </a:t>
            </a:r>
            <a:r>
              <a:rPr lang="en-IN" sz="1800" u="none" strike="noStrike" kern="100"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Chaurasia</a:t>
            </a:r>
            <a:r>
              <a:rPr lang="en-IN" sz="1800" u="none" strike="noStrike" kern="100"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Prasun Chakrabarti, Gaurav Kumawat, </a:t>
            </a:r>
            <a:r>
              <a:rPr lang="en-IN" sz="1800" u="none" strike="noStrike" kern="100" dirty="0" err="1">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Tulika</a:t>
            </a:r>
            <a:r>
              <a:rPr lang="en-IN" sz="1800" u="none" strike="noStrike" kern="100"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896620" marR="139065" indent="-285750" algn="just">
              <a:lnSpc>
                <a:spcPct val="152000"/>
              </a:lnSpc>
              <a:spcAft>
                <a:spcPts val="145"/>
              </a:spcAft>
              <a:buFont typeface="Courier New" panose="02070309020205020404" pitchFamily="49" charset="0"/>
              <a:buChar char="o"/>
            </a:pPr>
            <a:r>
              <a:rPr lang="en-IN" sz="1800" kern="100" dirty="0">
                <a:solidFill>
                  <a:srgbClr val="231F20"/>
                </a:solidFill>
                <a:effectLst/>
                <a:latin typeface="Times New Roman" panose="02020603050405020304" pitchFamily="18" charset="0"/>
                <a:ea typeface="Times New Roman" panose="02020603050405020304" pitchFamily="18" charset="0"/>
              </a:rPr>
              <a:t>Chakrabarti, Zbigniew </a:t>
            </a:r>
            <a:r>
              <a:rPr lang="en-IN" sz="1800" kern="100" dirty="0" err="1">
                <a:solidFill>
                  <a:srgbClr val="231F20"/>
                </a:solidFill>
                <a:effectLst/>
                <a:latin typeface="Times New Roman" panose="02020603050405020304" pitchFamily="18" charset="0"/>
                <a:ea typeface="Times New Roman" panose="02020603050405020304" pitchFamily="18" charset="0"/>
              </a:rPr>
              <a:t>Leonowicz</a:t>
            </a:r>
            <a:r>
              <a:rPr lang="en-IN" sz="1800" kern="100" dirty="0">
                <a:solidFill>
                  <a:srgbClr val="231F20"/>
                </a:solidFill>
                <a:effectLst/>
                <a:latin typeface="Times New Roman" panose="02020603050405020304" pitchFamily="18" charset="0"/>
                <a:ea typeface="Times New Roman" panose="02020603050405020304" pitchFamily="18" charset="0"/>
              </a:rPr>
              <a:t>, </a:t>
            </a:r>
            <a:r>
              <a:rPr lang="en-IN" sz="1800" kern="100" dirty="0" err="1">
                <a:solidFill>
                  <a:srgbClr val="231F20"/>
                </a:solidFill>
                <a:effectLst/>
                <a:latin typeface="Times New Roman" panose="02020603050405020304" pitchFamily="18" charset="0"/>
                <a:ea typeface="Times New Roman" panose="02020603050405020304" pitchFamily="18" charset="0"/>
              </a:rPr>
              <a:t>Michał</a:t>
            </a:r>
            <a:r>
              <a:rPr lang="en-IN" sz="1800" kern="100" dirty="0">
                <a:solidFill>
                  <a:srgbClr val="231F20"/>
                </a:solidFill>
                <a:effectLst/>
                <a:latin typeface="Times New Roman" panose="02020603050405020304" pitchFamily="18" charset="0"/>
                <a:ea typeface="Times New Roman" panose="02020603050405020304" pitchFamily="18" charset="0"/>
              </a:rPr>
              <a:t> </a:t>
            </a:r>
            <a:r>
              <a:rPr lang="en-IN" sz="1800" kern="100" dirty="0" err="1">
                <a:solidFill>
                  <a:srgbClr val="231F20"/>
                </a:solidFill>
                <a:effectLst/>
                <a:latin typeface="Times New Roman" panose="02020603050405020304" pitchFamily="18" charset="0"/>
                <a:ea typeface="Times New Roman" panose="02020603050405020304" pitchFamily="18" charset="0"/>
              </a:rPr>
              <a:t>Jasiński</a:t>
            </a:r>
            <a:r>
              <a:rPr lang="en-IN" sz="1800" kern="100" dirty="0">
                <a:solidFill>
                  <a:srgbClr val="231F20"/>
                </a:solidFill>
                <a:effectLst/>
                <a:latin typeface="Times New Roman" panose="02020603050405020304" pitchFamily="18" charset="0"/>
                <a:ea typeface="Times New Roman" panose="02020603050405020304" pitchFamily="18" charset="0"/>
              </a:rPr>
              <a:t>, </a:t>
            </a:r>
            <a:r>
              <a:rPr lang="en-IN" sz="1800" kern="100" dirty="0" err="1">
                <a:solidFill>
                  <a:srgbClr val="231F20"/>
                </a:solidFill>
                <a:effectLst/>
                <a:latin typeface="Times New Roman" panose="02020603050405020304" pitchFamily="18" charset="0"/>
                <a:ea typeface="Times New Roman" panose="02020603050405020304" pitchFamily="18" charset="0"/>
              </a:rPr>
              <a:t>Łukasz</a:t>
            </a:r>
            <a:r>
              <a:rPr lang="en-IN" sz="1800" kern="100" dirty="0">
                <a:solidFill>
                  <a:srgbClr val="231F20"/>
                </a:solidFill>
                <a:effectLst/>
                <a:latin typeface="Times New Roman" panose="02020603050405020304" pitchFamily="18" charset="0"/>
                <a:ea typeface="Times New Roman" panose="02020603050405020304" pitchFamily="18" charset="0"/>
              </a:rPr>
              <a:t> </a:t>
            </a:r>
            <a:r>
              <a:rPr lang="en-IN" sz="1800" kern="100" dirty="0" err="1">
                <a:solidFill>
                  <a:srgbClr val="231F20"/>
                </a:solidFill>
                <a:effectLst/>
                <a:latin typeface="Times New Roman" panose="02020603050405020304" pitchFamily="18" charset="0"/>
                <a:ea typeface="Times New Roman" panose="02020603050405020304" pitchFamily="18" charset="0"/>
              </a:rPr>
              <a:t>Jasiński</a:t>
            </a:r>
            <a:r>
              <a:rPr lang="en-IN" sz="1800" kern="100" dirty="0">
                <a:solidFill>
                  <a:srgbClr val="231F20"/>
                </a:solidFill>
                <a:effectLst/>
                <a:latin typeface="Times New Roman" panose="02020603050405020304" pitchFamily="18" charset="0"/>
                <a:ea typeface="Times New Roman" panose="02020603050405020304" pitchFamily="18" charset="0"/>
              </a:rPr>
              <a:t>, </a:t>
            </a:r>
            <a:r>
              <a:rPr lang="en-IN" sz="1800" kern="100" dirty="0" err="1">
                <a:solidFill>
                  <a:srgbClr val="231F20"/>
                </a:solidFill>
                <a:effectLst/>
                <a:latin typeface="Times New Roman" panose="02020603050405020304" pitchFamily="18" charset="0"/>
                <a:ea typeface="Times New Roman" panose="02020603050405020304" pitchFamily="18" charset="0"/>
              </a:rPr>
              <a:t>Radomir</a:t>
            </a:r>
            <a:r>
              <a:rPr lang="en-IN" sz="1800" kern="100" dirty="0">
                <a:solidFill>
                  <a:srgbClr val="231F20"/>
                </a:solidFill>
                <a:effectLst/>
                <a:latin typeface="Times New Roman" panose="02020603050405020304" pitchFamily="18" charset="0"/>
                <a:ea typeface="Times New Roman" panose="02020603050405020304" pitchFamily="18" charset="0"/>
              </a:rPr>
              <a:t> Gono, </a:t>
            </a:r>
            <a:r>
              <a:rPr lang="en-IN" sz="1800" kern="100" dirty="0" err="1">
                <a:solidFill>
                  <a:srgbClr val="231F20"/>
                </a:solidFill>
                <a:effectLst/>
                <a:latin typeface="Times New Roman" panose="02020603050405020304" pitchFamily="18" charset="0"/>
                <a:ea typeface="Times New Roman" panose="02020603050405020304" pitchFamily="18" charset="0"/>
              </a:rPr>
              <a:t>Elżbieta</a:t>
            </a:r>
            <a:r>
              <a:rPr lang="en-IN" sz="1800" kern="100" dirty="0">
                <a:solidFill>
                  <a:srgbClr val="231F20"/>
                </a:solidFill>
                <a:effectLst/>
                <a:latin typeface="Times New Roman" panose="02020603050405020304" pitchFamily="18" charset="0"/>
                <a:ea typeface="Times New Roman" panose="02020603050405020304" pitchFamily="18" charset="0"/>
              </a:rPr>
              <a:t> </a:t>
            </a:r>
            <a:r>
              <a:rPr lang="en-IN" sz="1800" kern="100" dirty="0" err="1">
                <a:solidFill>
                  <a:srgbClr val="231F20"/>
                </a:solidFill>
                <a:effectLst/>
                <a:latin typeface="Times New Roman" panose="02020603050405020304" pitchFamily="18" charset="0"/>
                <a:ea typeface="Times New Roman" panose="02020603050405020304" pitchFamily="18" charset="0"/>
              </a:rPr>
              <a:t>Jasińska</a:t>
            </a:r>
            <a:r>
              <a:rPr lang="en-IN" sz="1800" kern="100" dirty="0">
                <a:solidFill>
                  <a:srgbClr val="231F20"/>
                </a:solidFill>
                <a:effectLst/>
                <a:latin typeface="Times New Roman" panose="02020603050405020304" pitchFamily="18" charset="0"/>
                <a:ea typeface="Times New Roman" panose="02020603050405020304" pitchFamily="18" charset="0"/>
              </a:rPr>
              <a:t>, And Vadim </a:t>
            </a:r>
            <a:r>
              <a:rPr lang="en-IN" sz="1800" kern="100" dirty="0" err="1">
                <a:solidFill>
                  <a:srgbClr val="231F20"/>
                </a:solidFill>
                <a:effectLst/>
                <a:latin typeface="Times New Roman" panose="02020603050405020304" pitchFamily="18" charset="0"/>
                <a:ea typeface="Times New Roman" panose="02020603050405020304" pitchFamily="18" charset="0"/>
              </a:rPr>
              <a:t>Bolshev</a:t>
            </a:r>
            <a:r>
              <a:rPr lang="en-IN" sz="1800" kern="100" dirty="0">
                <a:solidFill>
                  <a:srgbClr val="231F20"/>
                </a:solidFill>
                <a:effectLst/>
                <a:latin typeface="Times New Roman" panose="02020603050405020304" pitchFamily="18" charset="0"/>
                <a:ea typeface="Times New Roman" panose="02020603050405020304" pitchFamily="18" charset="0"/>
              </a:rPr>
              <a:t>, “Prediction of Chronic Kidney Disease - A Machine Learning Perspective”, Received January 10, 2021, accepted January 15, 2021, date of publication January 22, 2021, date of current version February 1, 2021. Digital Object Identifier 10.1109/ACCESS.2021.3053763.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R="139065" lvl="0" algn="just" fontAlgn="base">
              <a:lnSpc>
                <a:spcPct val="107000"/>
              </a:lnSpc>
              <a:spcAft>
                <a:spcPts val="565"/>
              </a:spcAft>
              <a:buClr>
                <a:srgbClr val="231F20"/>
              </a:buClr>
              <a:buSzPts val="1200"/>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65170" y="2743200"/>
            <a:ext cx="5661660" cy="847725"/>
            <a:chOff x="3243072" y="2353068"/>
            <a:chExt cx="5661660" cy="847725"/>
          </a:xfrm>
        </p:grpSpPr>
        <p:pic>
          <p:nvPicPr>
            <p:cNvPr id="3" name="object 3"/>
            <p:cNvPicPr/>
            <p:nvPr/>
          </p:nvPicPr>
          <p:blipFill>
            <a:blip r:embed="rId2" cstate="print"/>
            <a:stretch>
              <a:fillRect/>
            </a:stretch>
          </p:blipFill>
          <p:spPr>
            <a:xfrm>
              <a:off x="3243072" y="2353068"/>
              <a:ext cx="5661660" cy="847331"/>
            </a:xfrm>
            <a:prstGeom prst="rect">
              <a:avLst/>
            </a:prstGeom>
          </p:spPr>
        </p:pic>
        <p:pic>
          <p:nvPicPr>
            <p:cNvPr id="4" name="object 4"/>
            <p:cNvPicPr/>
            <p:nvPr/>
          </p:nvPicPr>
          <p:blipFill>
            <a:blip r:embed="rId3" cstate="print"/>
            <a:stretch>
              <a:fillRect/>
            </a:stretch>
          </p:blipFill>
          <p:spPr>
            <a:xfrm>
              <a:off x="3271901" y="2381758"/>
              <a:ext cx="5579872" cy="766826"/>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181600" y="990600"/>
            <a:ext cx="1423035"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000000"/>
                </a:solidFill>
                <a:uFill>
                  <a:solidFill>
                    <a:srgbClr val="000000"/>
                  </a:solidFill>
                </a:uFill>
                <a:latin typeface="Times New Roman" panose="02020603050405020304" pitchFamily="18" charset="0"/>
                <a:cs typeface="Times New Roman" panose="02020603050405020304" pitchFamily="18" charset="0"/>
              </a:rPr>
              <a:t>INDEX</a:t>
            </a:r>
            <a:endParaRPr sz="2800" b="1" dirty="0">
              <a:latin typeface="Times New Roman" panose="02020603050405020304" pitchFamily="18" charset="0"/>
              <a:cs typeface="Times New Roman" panose="02020603050405020304" pitchFamily="18" charset="0"/>
            </a:endParaRPr>
          </a:p>
        </p:txBody>
      </p:sp>
      <p:sp>
        <p:nvSpPr>
          <p:cNvPr id="5" name="object 5"/>
          <p:cNvSpPr txBox="1"/>
          <p:nvPr/>
        </p:nvSpPr>
        <p:spPr>
          <a:xfrm>
            <a:off x="1327404" y="1981200"/>
            <a:ext cx="3473196" cy="4381304"/>
          </a:xfrm>
          <a:prstGeom prst="rect">
            <a:avLst/>
          </a:prstGeom>
        </p:spPr>
        <p:txBody>
          <a:bodyPr vert="horz" wrap="square" lIns="0" tIns="12065" rIns="0" bIns="0" rtlCol="0">
            <a:spAutoFit/>
          </a:bodyPr>
          <a:lstStyle/>
          <a:p>
            <a:pPr marL="2348230" lvl="5">
              <a:lnSpc>
                <a:spcPct val="150000"/>
              </a:lnSpc>
              <a:spcBef>
                <a:spcPts val="95"/>
              </a:spcBef>
              <a:buSzPct val="93750"/>
              <a:tabLst>
                <a:tab pos="216535" algn="l"/>
              </a:tabLst>
            </a:pPr>
            <a:endParaRPr lang="en-IN" b="1" spc="-5" dirty="0">
              <a:latin typeface="Times New Roman" panose="02020603050405020304" pitchFamily="18" charset="0"/>
              <a:cs typeface="Times New Roman" panose="02020603050405020304" pitchFamily="18" charset="0"/>
            </a:endParaRPr>
          </a:p>
          <a:p>
            <a:pPr marL="62230">
              <a:lnSpc>
                <a:spcPct val="200000"/>
              </a:lnSpc>
              <a:buSzPct val="93750"/>
              <a:tabLst>
                <a:tab pos="216535" algn="l"/>
              </a:tabLst>
            </a:pPr>
            <a:r>
              <a:rPr lang="en-IN" b="1" spc="-30" dirty="0">
                <a:latin typeface="Times New Roman" panose="02020603050405020304" pitchFamily="18" charset="0"/>
                <a:cs typeface="Times New Roman" panose="02020603050405020304" pitchFamily="18" charset="0"/>
              </a:rPr>
              <a:t>1.INTRODUCTION</a:t>
            </a:r>
          </a:p>
          <a:p>
            <a:pPr marL="62230">
              <a:lnSpc>
                <a:spcPct val="200000"/>
              </a:lnSpc>
              <a:buSzPct val="93750"/>
              <a:tabLst>
                <a:tab pos="216535" algn="l"/>
              </a:tabLst>
            </a:pPr>
            <a:r>
              <a:rPr lang="en-IN" b="1" spc="-30" dirty="0">
                <a:latin typeface="Times New Roman" panose="02020603050405020304" pitchFamily="18" charset="0"/>
                <a:cs typeface="Times New Roman" panose="02020603050405020304" pitchFamily="18" charset="0"/>
              </a:rPr>
              <a:t>2.SYSTEM REQUIREMENTS</a:t>
            </a:r>
            <a:endParaRPr b="1" dirty="0">
              <a:latin typeface="Times New Roman" panose="02020603050405020304" pitchFamily="18" charset="0"/>
              <a:cs typeface="Times New Roman" panose="02020603050405020304" pitchFamily="18" charset="0"/>
            </a:endParaRPr>
          </a:p>
          <a:p>
            <a:pPr marL="12066">
              <a:lnSpc>
                <a:spcPct val="200000"/>
              </a:lnSpc>
              <a:buSzPct val="93750"/>
              <a:tabLst>
                <a:tab pos="268605" algn="l"/>
              </a:tabLst>
            </a:pPr>
            <a:r>
              <a:rPr lang="en-US" b="1" spc="-5" dirty="0">
                <a:latin typeface="Times New Roman" panose="02020603050405020304" pitchFamily="18" charset="0"/>
                <a:cs typeface="Times New Roman" panose="02020603050405020304" pitchFamily="18" charset="0"/>
              </a:rPr>
              <a:t>3. </a:t>
            </a:r>
            <a:r>
              <a:rPr b="1" spc="-5" dirty="0">
                <a:latin typeface="Times New Roman" panose="02020603050405020304" pitchFamily="18" charset="0"/>
                <a:cs typeface="Times New Roman" panose="02020603050405020304" pitchFamily="18" charset="0"/>
              </a:rPr>
              <a:t>UML</a:t>
            </a:r>
            <a:r>
              <a:rPr b="1" spc="-95" dirty="0">
                <a:latin typeface="Times New Roman" panose="02020603050405020304" pitchFamily="18" charset="0"/>
                <a:cs typeface="Times New Roman" panose="02020603050405020304" pitchFamily="18" charset="0"/>
              </a:rPr>
              <a:t> </a:t>
            </a:r>
            <a:r>
              <a:rPr b="1" spc="-5" dirty="0">
                <a:latin typeface="Times New Roman" panose="02020603050405020304" pitchFamily="18" charset="0"/>
                <a:cs typeface="Times New Roman" panose="02020603050405020304" pitchFamily="18" charset="0"/>
              </a:rPr>
              <a:t>DIAGRAMS</a:t>
            </a:r>
            <a:endParaRPr b="1" dirty="0">
              <a:latin typeface="Times New Roman" panose="02020603050405020304" pitchFamily="18" charset="0"/>
              <a:cs typeface="Times New Roman" panose="02020603050405020304" pitchFamily="18" charset="0"/>
            </a:endParaRPr>
          </a:p>
          <a:p>
            <a:pPr marL="12065">
              <a:lnSpc>
                <a:spcPct val="200000"/>
              </a:lnSpc>
              <a:buSzPct val="93750"/>
              <a:tabLst>
                <a:tab pos="260985" algn="l"/>
              </a:tabLst>
            </a:pPr>
            <a:r>
              <a:rPr lang="en-IN" b="1" spc="-5" dirty="0">
                <a:latin typeface="Times New Roman" panose="02020603050405020304" pitchFamily="18" charset="0"/>
                <a:cs typeface="Times New Roman" panose="02020603050405020304" pitchFamily="18" charset="0"/>
              </a:rPr>
              <a:t>4. IMPLEMENTATION</a:t>
            </a:r>
          </a:p>
          <a:p>
            <a:pPr marL="12065">
              <a:lnSpc>
                <a:spcPct val="200000"/>
              </a:lnSpc>
              <a:buSzPct val="93750"/>
              <a:tabLst>
                <a:tab pos="260985" algn="l"/>
              </a:tabLst>
            </a:pPr>
            <a:r>
              <a:rPr lang="en-IN" b="1" spc="-5" dirty="0">
                <a:latin typeface="Times New Roman" panose="02020603050405020304" pitchFamily="18" charset="0"/>
                <a:cs typeface="Times New Roman" panose="02020603050405020304" pitchFamily="18" charset="0"/>
              </a:rPr>
              <a:t>5. OUTPUT SCREEN</a:t>
            </a:r>
            <a:endParaRPr b="1" dirty="0">
              <a:latin typeface="Times New Roman" panose="02020603050405020304" pitchFamily="18" charset="0"/>
              <a:cs typeface="Times New Roman" panose="02020603050405020304" pitchFamily="18" charset="0"/>
            </a:endParaRPr>
          </a:p>
          <a:p>
            <a:pPr marL="12066">
              <a:lnSpc>
                <a:spcPct val="200000"/>
              </a:lnSpc>
              <a:buSzPct val="93750"/>
              <a:tabLst>
                <a:tab pos="268605" algn="l"/>
              </a:tabLst>
            </a:pPr>
            <a:r>
              <a:rPr lang="en-US" b="1" spc="-5" dirty="0">
                <a:latin typeface="Times New Roman" panose="02020603050405020304" pitchFamily="18" charset="0"/>
                <a:cs typeface="Times New Roman" panose="02020603050405020304" pitchFamily="18" charset="0"/>
              </a:rPr>
              <a:t>6. </a:t>
            </a:r>
            <a:r>
              <a:rPr b="1" spc="-5" dirty="0">
                <a:latin typeface="Times New Roman" panose="02020603050405020304" pitchFamily="18" charset="0"/>
                <a:cs typeface="Times New Roman" panose="02020603050405020304" pitchFamily="18" charset="0"/>
              </a:rPr>
              <a:t>CONCLUSION</a:t>
            </a:r>
            <a:endParaRPr b="1" dirty="0">
              <a:latin typeface="Times New Roman" panose="02020603050405020304" pitchFamily="18" charset="0"/>
              <a:cs typeface="Times New Roman" panose="02020603050405020304" pitchFamily="18" charset="0"/>
            </a:endParaRPr>
          </a:p>
          <a:p>
            <a:pPr marL="12066">
              <a:lnSpc>
                <a:spcPct val="200000"/>
              </a:lnSpc>
              <a:buSzPct val="93750"/>
              <a:tabLst>
                <a:tab pos="268605" algn="l"/>
              </a:tabLst>
            </a:pPr>
            <a:r>
              <a:rPr lang="en-US" b="1" spc="-5" dirty="0">
                <a:latin typeface="Times New Roman" panose="02020603050405020304" pitchFamily="18" charset="0"/>
                <a:cs typeface="Times New Roman" panose="02020603050405020304" pitchFamily="18" charset="0"/>
              </a:rPr>
              <a:t>7. </a:t>
            </a:r>
            <a:r>
              <a:rPr b="1" spc="-5" dirty="0">
                <a:latin typeface="Times New Roman" panose="02020603050405020304" pitchFamily="18" charset="0"/>
                <a:cs typeface="Times New Roman" panose="02020603050405020304" pitchFamily="18" charset="0"/>
              </a:rPr>
              <a:t>REFERENCES</a:t>
            </a: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6C63346-C6EC-9D33-F73C-3D6F91B6AA0F}"/>
              </a:ext>
            </a:extLst>
          </p:cNvPr>
          <p:cNvSpPr>
            <a:spLocks noGrp="1"/>
          </p:cNvSpPr>
          <p:nvPr>
            <p:ph type="title"/>
          </p:nvPr>
        </p:nvSpPr>
        <p:spPr/>
        <p:txBody>
          <a:bodyPr>
            <a:normAutofit/>
          </a:bodyPr>
          <a:lstStyle/>
          <a:p>
            <a:r>
              <a:rPr lang="en-US" sz="2400" b="1" dirty="0">
                <a:latin typeface="Abadi" panose="020F0502020204030204" pitchFamily="34"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INTRODUCTION</a:t>
            </a:r>
            <a:r>
              <a:rPr lang="en-US" sz="2400" b="1" dirty="0">
                <a:solidFill>
                  <a:schemeClr val="tx1"/>
                </a:solidFill>
                <a:latin typeface="Abadi" panose="020F0502020204030204" pitchFamily="34" charset="0"/>
                <a:cs typeface="Times New Roman" panose="02020603050405020304" pitchFamily="18" charset="0"/>
              </a:rPr>
              <a:t/>
            </a:r>
            <a:br>
              <a:rPr lang="en-US" sz="2400" b="1" dirty="0">
                <a:solidFill>
                  <a:schemeClr val="tx1"/>
                </a:solidFill>
                <a:latin typeface="Abadi" panose="020F0502020204030204" pitchFamily="34" charset="0"/>
                <a:cs typeface="Times New Roman" panose="02020603050405020304" pitchFamily="18" charset="0"/>
              </a:rPr>
            </a:br>
            <a:r>
              <a:rPr lang="en-US" sz="2400" b="1" dirty="0">
                <a:solidFill>
                  <a:schemeClr val="tx1"/>
                </a:solidFill>
                <a:latin typeface="Abadi" panose="020F0502020204030204" pitchFamily="34" charset="0"/>
                <a:cs typeface="Times New Roman" panose="02020603050405020304" pitchFamily="18" charset="0"/>
              </a:rPr>
              <a:t/>
            </a:r>
            <a:br>
              <a:rPr lang="en-US" sz="2400" b="1" dirty="0">
                <a:solidFill>
                  <a:schemeClr val="tx1"/>
                </a:solidFill>
                <a:latin typeface="Abadi" panose="020F0502020204030204" pitchFamily="34" charset="0"/>
                <a:cs typeface="Times New Roman" panose="02020603050405020304" pitchFamily="18" charset="0"/>
              </a:rPr>
            </a:br>
            <a:endParaRPr lang="en-IN" sz="2800" b="1" dirty="0">
              <a:solidFill>
                <a:schemeClr val="tx1"/>
              </a:solidFill>
              <a:latin typeface="Abad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CC9673FC-4F25-469B-F16C-99C6DF64767D}"/>
              </a:ext>
            </a:extLst>
          </p:cNvPr>
          <p:cNvSpPr>
            <a:spLocks noGrp="1"/>
          </p:cNvSpPr>
          <p:nvPr>
            <p:ph idx="1"/>
          </p:nvPr>
        </p:nvSpPr>
        <p:spPr>
          <a:xfrm>
            <a:off x="304800" y="1143000"/>
            <a:ext cx="11277600" cy="4953000"/>
          </a:xfrm>
        </p:spPr>
        <p:txBody>
          <a:bodyPr>
            <a:noAutofit/>
          </a:bodyPr>
          <a:lstStyle/>
          <a:p>
            <a:pPr marL="163195" marR="3810" indent="457200" algn="just">
              <a:lnSpc>
                <a:spcPct val="150000"/>
              </a:lnSpc>
              <a:spcAft>
                <a:spcPts val="1375"/>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Mining is one of the most encouraging areas of research with the purpose of finding useful information from voluminous data sets. It has been used in many domains like image </a:t>
            </a:r>
            <a:r>
              <a:rPr lang="en-IN" sz="1400"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mining</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opinion mining, web mining, text mining, graph mining etc. Its applications include anomaly detection, financial data analysis, medical data analysis, social network analysis, market analysis etc. It has become popular in health organization as there is a requirement of analytical </a:t>
            </a:r>
            <a:r>
              <a:rPr lang="en-IN" sz="1400"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methodology </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predicting and finding unknown patterns and information in health </a:t>
            </a:r>
            <a:r>
              <a:rPr lang="en-IN" sz="1400"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Mining is particularly useful in </a:t>
            </a:r>
            <a:r>
              <a:rPr lang="en-IN" sz="1400"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medical </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field when no availability of evidence </a:t>
            </a:r>
            <a:r>
              <a:rPr lang="en-IN" sz="1400"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favouring </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particular treatment option is </a:t>
            </a:r>
            <a:r>
              <a:rPr lang="en-IN" sz="1400" kern="1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found.Data</a:t>
            </a:r>
            <a:r>
              <a:rPr lang="en-IN" sz="1400"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mining comes up with a set of tools and techniques which when applied to  this processed data, provides knowledge to healthcare professionals for making appropriate </a:t>
            </a:r>
            <a:r>
              <a:rPr lang="en-IN" sz="1400"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decisions </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enhancing the performance of patient management tasks. Patients with similar health </a:t>
            </a:r>
            <a:r>
              <a:rPr lang="en-IN" sz="1400"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issues </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 be grouped together and effective treatment plans could be suggested based on patient’s  history, physical examination, diagnosis and previous treatment patterns. Chronic kidney disease  (CKD) has become a global health issue and is an area of concern. It is a condition where kidney s become damaged and cannot filter toxic wastes in the body. Our work predominantly focuses </a:t>
            </a:r>
            <a:r>
              <a:rPr lang="en-IN" sz="1400"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 </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detecting life threatening diseases like Chronic Kidney Disease (CKD) using Classification </a:t>
            </a:r>
            <a:r>
              <a:rPr lang="en-IN" sz="1400"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algorithms </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like Naive Bayes and Artificial Neural Network(ANN). </a:t>
            </a:r>
            <a:r>
              <a:rPr lang="en-IN" sz="1400"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2189226"/>
            <a:ext cx="10668000" cy="1911870"/>
          </a:xfrm>
          <a:prstGeom prst="rect">
            <a:avLst/>
          </a:prstGeom>
        </p:spPr>
        <p:txBody>
          <a:bodyPr vert="horz" wrap="square" lIns="0" tIns="11430" rIns="0" bIns="0" rtlCol="0">
            <a:spAutoFit/>
          </a:bodyPr>
          <a:lstStyle/>
          <a:p>
            <a:pPr marL="448945" marR="3810" indent="-285750" algn="just">
              <a:lnSpc>
                <a:spcPct val="150000"/>
              </a:lnSpc>
              <a:spcAft>
                <a:spcPts val="980"/>
              </a:spcAft>
              <a:buFont typeface="Wingdings" panose="05000000000000000000" pitchFamily="2" charset="2"/>
              <a:buChar char="Ø"/>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CKD, in its early stages, has no symptoms; testing may be the only way to find out if the patient has kidney disease. Early detection of CKD in its initial stages can help the patient get effective treatment and then prohibit the progression to ESRD. It is argued that every year, a person that has one of the CKD risk factors, such as a family history of kidney failure, hypertension, or diabetes, gets checked. The sooner they know about having this disease, the sooner they can get treatment. To raise awareness and to encourage those who are most susceptible to the disease to perform the tests periodically, we hope that the disease can be detected with the least possible tests and at low cost. So, the objective of this research is to provide an effective model to predict the CKD by least number of predictors. </a:t>
            </a:r>
          </a:p>
        </p:txBody>
      </p:sp>
      <p:sp>
        <p:nvSpPr>
          <p:cNvPr id="6" name="Title 5">
            <a:extLst>
              <a:ext uri="{FF2B5EF4-FFF2-40B4-BE49-F238E27FC236}">
                <a16:creationId xmlns:a16="http://schemas.microsoft.com/office/drawing/2014/main" xmlns="" id="{EBF50175-A617-C3C1-1442-28DB7D021840}"/>
              </a:ext>
            </a:extLst>
          </p:cNvPr>
          <p:cNvSpPr>
            <a:spLocks noGrp="1"/>
          </p:cNvSpPr>
          <p:nvPr>
            <p:ph type="title"/>
          </p:nvPr>
        </p:nvSpPr>
        <p:spPr>
          <a:xfrm>
            <a:off x="990600" y="914400"/>
            <a:ext cx="8283402" cy="1016000"/>
          </a:xfrm>
        </p:spPr>
        <p:txBody>
          <a:bodyPr>
            <a:normAutofit/>
          </a:bodyPr>
          <a:lstStyle/>
          <a:p>
            <a:r>
              <a:rPr lang="en-US" sz="2800" b="1" dirty="0">
                <a:latin typeface="Abadi" panose="020F0502020204030204" pitchFamily="34"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EXISTING SYSTEM</a:t>
            </a:r>
            <a:endParaRPr lang="en-IN" sz="2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0DB8DF6-95E0-0239-5D01-57891181AFBE}"/>
              </a:ext>
            </a:extLst>
          </p:cNvPr>
          <p:cNvSpPr>
            <a:spLocks noGrp="1"/>
          </p:cNvSpPr>
          <p:nvPr>
            <p:ph type="title"/>
          </p:nvPr>
        </p:nvSpPr>
        <p:spPr>
          <a:xfrm>
            <a:off x="677334" y="776238"/>
            <a:ext cx="8542866" cy="1154162"/>
          </a:xfrm>
        </p:spPr>
        <p:txBody>
          <a:bodyPr>
            <a:normAutofit/>
          </a:bodyPr>
          <a:lstStyle/>
          <a:p>
            <a:r>
              <a:rPr lang="en-US" sz="2400" b="1" dirty="0">
                <a:latin typeface="Abadi" panose="020F0502020204030204" pitchFamily="34"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DISADVANTAGES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522E401-3DB5-288E-1FF9-44BA2E9FFC05}"/>
              </a:ext>
            </a:extLst>
          </p:cNvPr>
          <p:cNvSpPr txBox="1"/>
          <p:nvPr/>
        </p:nvSpPr>
        <p:spPr>
          <a:xfrm>
            <a:off x="1143000" y="1828800"/>
            <a:ext cx="7620000" cy="939744"/>
          </a:xfrm>
          <a:prstGeom prst="rect">
            <a:avLst/>
          </a:prstGeom>
          <a:noFill/>
        </p:spPr>
        <p:txBody>
          <a:bodyPr wrap="square">
            <a:spAutoFit/>
          </a:bodyPr>
          <a:lstStyle/>
          <a:p>
            <a:pPr marL="342900" lvl="0" indent="-342900" algn="just" fontAlgn="base">
              <a:lnSpc>
                <a:spcPct val="148000"/>
              </a:lnSpc>
              <a:spcAft>
                <a:spcPts val="25"/>
              </a:spcAft>
              <a:buClr>
                <a:srgbClr val="000000"/>
              </a:buClr>
              <a:buSzPts val="1000"/>
              <a:buFont typeface="Arial" panose="020B0604020202020204" pitchFamily="34" charset="0"/>
              <a:buChar char="•"/>
            </a:pPr>
            <a:r>
              <a:rPr lang="en-IN" sz="1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Heterogeneous medical complex physician’s interpretation with poor mathematical classification. </a:t>
            </a:r>
          </a:p>
          <a:p>
            <a:pPr marL="342900" lvl="0" indent="-342900" algn="just" fontAlgn="base">
              <a:lnSpc>
                <a:spcPct val="112000"/>
              </a:lnSpc>
              <a:spcAft>
                <a:spcPts val="520"/>
              </a:spcAft>
              <a:buClr>
                <a:srgbClr val="000000"/>
              </a:buClr>
              <a:buSzPts val="1000"/>
              <a:buFont typeface="Arial" panose="020B0604020202020204" pitchFamily="34" charset="0"/>
              <a:buChar char="•"/>
            </a:pPr>
            <a:r>
              <a:rPr lang="en-IN" sz="1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Ethical, legal and social issues. </a:t>
            </a:r>
          </a:p>
          <a:p>
            <a:pPr marL="342900" lvl="0" indent="-342900" algn="just" fontAlgn="base">
              <a:lnSpc>
                <a:spcPct val="112000"/>
              </a:lnSpc>
              <a:spcAft>
                <a:spcPts val="1725"/>
              </a:spcAft>
              <a:buClr>
                <a:srgbClr val="000000"/>
              </a:buClr>
              <a:buSzPts val="1000"/>
              <a:buFont typeface="Arial" panose="020B0604020202020204" pitchFamily="34" charset="0"/>
              <a:buChar char="•"/>
            </a:pPr>
            <a:r>
              <a:rPr lang="en-IN" sz="1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Privacy and security related to human data administration.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7C2BA6B-E289-62DD-7E70-352695D9B438}"/>
              </a:ext>
            </a:extLst>
          </p:cNvPr>
          <p:cNvSpPr>
            <a:spLocks noGrp="1"/>
          </p:cNvSpPr>
          <p:nvPr>
            <p:ph type="title"/>
          </p:nvPr>
        </p:nvSpPr>
        <p:spPr/>
        <p:txBody>
          <a:bodyPr>
            <a:norm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PROPOSED SYSYEM</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72C73DF5-657C-3006-F9EA-DA82950EF181}"/>
              </a:ext>
            </a:extLst>
          </p:cNvPr>
          <p:cNvSpPr>
            <a:spLocks noGrp="1"/>
          </p:cNvSpPr>
          <p:nvPr>
            <p:ph idx="1"/>
          </p:nvPr>
        </p:nvSpPr>
        <p:spPr>
          <a:xfrm>
            <a:off x="677334" y="2160589"/>
            <a:ext cx="8596668" cy="1649411"/>
          </a:xfrm>
        </p:spPr>
        <p:txBody>
          <a:bodyPr>
            <a:normAutofit/>
          </a:bodyPr>
          <a:lstStyle/>
          <a:p>
            <a:pPr algn="just">
              <a:lnSpc>
                <a:spcPct val="150000"/>
              </a:lnSpc>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main objective is to predict chronic kidney disease (CKD) using classification techniques like Naive Bayes and Artificial Neutral Network(ANN).In proposed system, the experimental results implemented in RapidMiner tool show that Naive Bayes produce more accurate results than Artificial Neural network.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77924BE-E7B6-8202-E601-C5D098F12EEE}"/>
              </a:ext>
            </a:extLst>
          </p:cNvPr>
          <p:cNvSpPr>
            <a:spLocks noGrp="1"/>
          </p:cNvSpPr>
          <p:nvPr>
            <p:ph type="title"/>
          </p:nvPr>
        </p:nvSpPr>
        <p:spPr/>
        <p:txBody>
          <a:bodyPr/>
          <a:lstStyle/>
          <a:p>
            <a:r>
              <a:rPr lang="en-IN" b="1" dirty="0">
                <a:solidFill>
                  <a:schemeClr val="tx1"/>
                </a:solidFill>
              </a:rPr>
              <a:t>                         </a:t>
            </a:r>
            <a:r>
              <a:rPr lang="en-IN" sz="2400" b="1" dirty="0">
                <a:solidFill>
                  <a:schemeClr val="tx1"/>
                </a:solidFill>
                <a:latin typeface="Times New Roman" panose="02020603050405020304" pitchFamily="18" charset="0"/>
                <a:cs typeface="Times New Roman" panose="02020603050405020304" pitchFamily="18" charset="0"/>
              </a:rPr>
              <a:t>ADVANTAGES</a:t>
            </a:r>
          </a:p>
        </p:txBody>
      </p:sp>
      <p:sp>
        <p:nvSpPr>
          <p:cNvPr id="2" name="Content Placeholder 1">
            <a:extLst>
              <a:ext uri="{FF2B5EF4-FFF2-40B4-BE49-F238E27FC236}">
                <a16:creationId xmlns:a16="http://schemas.microsoft.com/office/drawing/2014/main" xmlns="" id="{98AD3EBF-B2E2-8C16-57DD-96491863A918}"/>
              </a:ext>
            </a:extLst>
          </p:cNvPr>
          <p:cNvSpPr>
            <a:spLocks noGrp="1"/>
          </p:cNvSpPr>
          <p:nvPr>
            <p:ph idx="1"/>
          </p:nvPr>
        </p:nvSpPr>
        <p:spPr/>
        <p:txBody>
          <a:bodyPr>
            <a:normAutofit/>
          </a:bodyPr>
          <a:lstStyle/>
          <a:p>
            <a:pPr lvl="0" algn="just" fontAlgn="base">
              <a:lnSpc>
                <a:spcPct val="112000"/>
              </a:lnSpc>
              <a:spcAft>
                <a:spcPts val="845"/>
              </a:spcAft>
              <a:buClr>
                <a:srgbClr val="000000"/>
              </a:buClr>
              <a:buSzPts val="1000"/>
              <a:buFont typeface="Wingdings" panose="05000000000000000000" pitchFamily="2" charset="2"/>
              <a:buChar char="§"/>
            </a:pPr>
            <a:r>
              <a:rPr lang="en-IN" sz="1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Data mining in healthcare detects fraud and abuse. </a:t>
            </a:r>
          </a:p>
          <a:p>
            <a:pPr lvl="0" algn="just" fontAlgn="base">
              <a:lnSpc>
                <a:spcPct val="112000"/>
              </a:lnSpc>
              <a:spcAft>
                <a:spcPts val="835"/>
              </a:spcAft>
              <a:buClr>
                <a:srgbClr val="000000"/>
              </a:buClr>
              <a:buSzPts val="1000"/>
              <a:buFont typeface="Wingdings" panose="05000000000000000000" pitchFamily="2" charset="2"/>
              <a:buChar char="§"/>
            </a:pPr>
            <a:r>
              <a:rPr lang="en-IN" sz="1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Help physicians to identify effective treatments and best practices. </a:t>
            </a:r>
          </a:p>
          <a:p>
            <a:pPr lvl="0" algn="just" fontAlgn="base">
              <a:lnSpc>
                <a:spcPct val="112000"/>
              </a:lnSpc>
              <a:spcAft>
                <a:spcPts val="830"/>
              </a:spcAft>
              <a:buClr>
                <a:srgbClr val="000000"/>
              </a:buClr>
              <a:buSzPts val="1000"/>
              <a:buFont typeface="Wingdings" panose="05000000000000000000" pitchFamily="2" charset="2"/>
              <a:buChar char="§"/>
            </a:pPr>
            <a:r>
              <a:rPr lang="en-IN" sz="1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Patients exploit better and greater affordable healthcare services. </a:t>
            </a:r>
          </a:p>
          <a:p>
            <a:pPr>
              <a:buFont typeface="Wingdings" panose="05000000000000000000" pitchFamily="2" charset="2"/>
              <a:buChar char="§"/>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mining can extract predictive knowledge from large databases. </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619500" y="609600"/>
            <a:ext cx="49530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Times New Roman" panose="02020603050405020304" pitchFamily="18" charset="0"/>
                <a:cs typeface="Times New Roman" panose="02020603050405020304" pitchFamily="18" charset="0"/>
              </a:rPr>
              <a:t>SYSTEM ARCHITECTURE</a:t>
            </a:r>
            <a:endParaRPr sz="24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81C89F5E-D610-8469-5A3E-5EF1B3FE2BA3}"/>
              </a:ext>
            </a:extLst>
          </p:cNvPr>
          <p:cNvPicPr>
            <a:picLocks noGrp="1"/>
          </p:cNvPicPr>
          <p:nvPr>
            <p:ph idx="1"/>
          </p:nvPr>
        </p:nvPicPr>
        <p:blipFill>
          <a:blip r:embed="rId2"/>
          <a:stretch>
            <a:fillRect/>
          </a:stretch>
        </p:blipFill>
        <p:spPr>
          <a:xfrm>
            <a:off x="2926741" y="1447800"/>
            <a:ext cx="6338517" cy="502920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378</TotalTime>
  <Words>1428</Words>
  <Application>Microsoft Office PowerPoint</Application>
  <PresentationFormat>Widescreen</PresentationFormat>
  <Paragraphs>73</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Abadi</vt:lpstr>
      <vt:lpstr>Arial</vt:lpstr>
      <vt:lpstr>Calibri</vt:lpstr>
      <vt:lpstr>Courier New</vt:lpstr>
      <vt:lpstr>Times New Roman</vt:lpstr>
      <vt:lpstr>Trebuchet MS</vt:lpstr>
      <vt:lpstr>Wingdings</vt:lpstr>
      <vt:lpstr>Wingdings 3</vt:lpstr>
      <vt:lpstr>Facet</vt:lpstr>
      <vt:lpstr>PowerPoint Presentation</vt:lpstr>
      <vt:lpstr>PowerPoint Presentation</vt:lpstr>
      <vt:lpstr>INDEX</vt:lpstr>
      <vt:lpstr>                                                        INTRODUCTION  </vt:lpstr>
      <vt:lpstr>                                   EXISTING SYSTEM</vt:lpstr>
      <vt:lpstr>                                           DISADVANTAGES</vt:lpstr>
      <vt:lpstr>PROPOSED SYSYEM</vt:lpstr>
      <vt:lpstr>                         ADVANTAGES</vt:lpstr>
      <vt:lpstr>PowerPoint Presentation</vt:lpstr>
      <vt:lpstr>                                         SYSTEM REQUIREMENTS   HARDWARE REQUIREMENTS:   System         :   Pentium IV 2.4 GHz  Hard Disk        :  40 GB  Floppy Drive  :  1.44 Mb  Monitor         :   14’ Colour Monitor.   Mouse             :    Optical Mouse.   Ram                :   512 Mb.   SOFTWARE REQUIREMENTS:   Operating system     :  Windows 7 Ultimate.   Coding Language   :  Python.                  </vt:lpstr>
      <vt:lpstr>MODULES  1. Data collection and Preprocessing Module 2. CNN Model Training Module. 3. Steganography Detection Module. 4. User interface Module. 5. Integration and Deployment Module.  </vt:lpstr>
      <vt:lpstr>MODULE DISCRIPTION</vt:lpstr>
      <vt:lpstr>UML DIAGRAMS</vt:lpstr>
      <vt:lpstr>USE CASE DIAGRAM:</vt:lpstr>
      <vt:lpstr>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reddy</dc:creator>
  <cp:lastModifiedBy>hp</cp:lastModifiedBy>
  <cp:revision>9</cp:revision>
  <dcterms:created xsi:type="dcterms:W3CDTF">2023-12-07T13:09:12Z</dcterms:created>
  <dcterms:modified xsi:type="dcterms:W3CDTF">2024-04-30T15:28:45Z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2023-12-07T00:00:00Z</vt:filetime>
  </property>
  <property fmtid="{D5CDD505-2E9C-101B-9397-08002B2CF9AE}" pid="3" name="Creator">
    <vt:lpwstr>Microsoft® PowerPoint® 2016</vt:lpwstr>
  </property>
  <property fmtid="{D5CDD505-2E9C-101B-9397-08002B2CF9AE}" pid="4" name="LastSaved">
    <vt:filetime>2023-12-07T00:00:00Z</vt:filetime>
  </property>
</Properties>
</file>