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AF61AA-5A98-4049-A93E-477E5505141A}"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0DAF61AA-5A98-4049-A93E-477E5505141A}"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0DAF61AA-5A98-4049-A93E-477E5505141A}"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0DAF61AA-5A98-4049-A93E-477E5505141A}"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0DAF61AA-5A98-4049-A93E-477E5505141A}"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0DAF61AA-5A98-4049-A93E-477E5505141A}"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0DAF61AA-5A98-4049-A93E-477E5505141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0DAF61AA-5A98-4049-A93E-477E5505141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0DAF61AA-5A98-4049-A93E-477E5505141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0DAF61AA-5A98-4049-A93E-477E5505141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0DAF61AA-5A98-4049-A93E-477E5505141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0DAF61AA-5A98-4049-A93E-477E5505141A}"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B850FF-6169-4056-8077-06FFA93A5366}"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AF61AA-5A98-4049-A93E-477E5505141A}"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B850FF-6169-4056-8077-06FFA93A5366}"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AF61AA-5A98-4049-A93E-477E5505141A}"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B850FF-6169-4056-8077-06FFA93A5366}"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DAF61AA-5A98-4049-A93E-477E5505141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DAF61AA-5A98-4049-A93E-477E5505141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DAF61AA-5A98-4049-A93E-477E5505141A}" type="datetimeFigureOut">
              <a:rPr lang="en-US" smtClean="0"/>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3B850FF-6169-4056-8077-06FFA93A5366}"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iopscience.iop.org/article/10.1088/1742-6596/1314/1/012215/pdf" TargetMode="External"/><Relationship Id="rId1" Type="http://schemas.openxmlformats.org/officeDocument/2006/relationships/hyperlink" Target="https://www.hindawi.com/journals/complexity/2019/9067367/" TargetMode="Externa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1" name="Picture 50" descr="Triangular abstract background"/>
          <p:cNvPicPr>
            <a:picLocks noChangeAspect="1"/>
          </p:cNvPicPr>
          <p:nvPr/>
        </p:nvPicPr>
        <p:blipFill rotWithShape="1">
          <a:blip r:embed="rId1"/>
          <a:srcRect l="22045" t="9091" r="30219"/>
          <a:stretch>
            <a:fillRect/>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2" name="Title 1"/>
          <p:cNvSpPr>
            <a:spLocks noGrp="1"/>
          </p:cNvSpPr>
          <p:nvPr>
            <p:ph type="ctrTitle"/>
          </p:nvPr>
        </p:nvSpPr>
        <p:spPr>
          <a:xfrm>
            <a:off x="5380563" y="1678665"/>
            <a:ext cx="3887839" cy="2372168"/>
          </a:xfrm>
        </p:spPr>
        <p:txBody>
          <a:bodyPr>
            <a:normAutofit/>
          </a:bodyPr>
          <a:lstStyle/>
          <a:p>
            <a:pPr>
              <a:lnSpc>
                <a:spcPct val="90000"/>
              </a:lnSpc>
            </a:pPr>
            <a:r>
              <a:rPr lang="en-US"/>
              <a:t>STORE ITEM DEMAND PREDICTION</a:t>
            </a:r>
            <a:endParaRPr lang="en-US"/>
          </a:p>
        </p:txBody>
      </p:sp>
      <p:sp>
        <p:nvSpPr>
          <p:cNvPr id="3" name="Subtitle 2"/>
          <p:cNvSpPr>
            <a:spLocks noGrp="1"/>
          </p:cNvSpPr>
          <p:nvPr>
            <p:ph type="subTitle" idx="1"/>
          </p:nvPr>
        </p:nvSpPr>
        <p:spPr>
          <a:xfrm>
            <a:off x="5380563" y="4050833"/>
            <a:ext cx="3893440" cy="1096899"/>
          </a:xfrm>
        </p:spPr>
        <p:txBody>
          <a:bodyPr>
            <a:normAutofit/>
          </a:bodyPr>
          <a:lstStyle/>
          <a:p>
            <a:pPr algn="l">
              <a:lnSpc>
                <a:spcPct val="90000"/>
              </a:lnSpc>
            </a:pPr>
            <a:r>
              <a:rPr lang="en-US" dirty="0">
                <a:latin typeface="Times New Roman" panose="02020603050405020304" pitchFamily="18" charset="0"/>
                <a:cs typeface="Times New Roman" panose="02020603050405020304" pitchFamily="18" charset="0"/>
              </a:rPr>
              <a:t>AKHILA GOTTEMUKKULA</a:t>
            </a:r>
            <a:endParaRPr lang="en-US" dirty="0">
              <a:latin typeface="Times New Roman" panose="02020603050405020304" pitchFamily="18" charset="0"/>
              <a:cs typeface="Times New Roman" panose="02020603050405020304" pitchFamily="18" charset="0"/>
            </a:endParaRPr>
          </a:p>
          <a:p>
            <a:pPr algn="l">
              <a:lnSpc>
                <a:spcPct val="90000"/>
              </a:lnSpc>
            </a:pPr>
            <a:r>
              <a:rPr lang="en-US" dirty="0">
                <a:latin typeface="Times New Roman" panose="02020603050405020304" pitchFamily="18" charset="0"/>
                <a:cs typeface="Times New Roman" panose="02020603050405020304" pitchFamily="18" charset="0"/>
              </a:rPr>
              <a:t>MRUDHULA GORREPATI</a:t>
            </a:r>
            <a:endParaRPr lang="en-US" dirty="0">
              <a:latin typeface="Times New Roman" panose="02020603050405020304" pitchFamily="18" charset="0"/>
              <a:cs typeface="Times New Roman" panose="02020603050405020304" pitchFamily="18" charset="0"/>
            </a:endParaRPr>
          </a:p>
          <a:p>
            <a:pPr algn="l">
              <a:lnSpc>
                <a:spcPct val="90000"/>
              </a:lnSpc>
            </a:pPr>
            <a:r>
              <a:rPr lang="en-US" dirty="0">
                <a:latin typeface="Times New Roman" panose="02020603050405020304" pitchFamily="18" charset="0"/>
                <a:cs typeface="Times New Roman" panose="02020603050405020304" pitchFamily="18" charset="0"/>
              </a:rPr>
              <a:t>VINAY VARMA</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76748"/>
          </a:xfrm>
        </p:spPr>
        <p:txBody>
          <a:bodyPr/>
          <a:lstStyle/>
          <a:p>
            <a:r>
              <a:rPr lang="en-US"/>
              <a:t>PREDICTION CURVES</a:t>
            </a:r>
            <a:endParaRPr lang="en-US" dirty="0"/>
          </a:p>
        </p:txBody>
      </p:sp>
      <p:sp>
        <p:nvSpPr>
          <p:cNvPr id="3" name="Content Placeholder 2"/>
          <p:cNvSpPr>
            <a:spLocks noGrp="1"/>
          </p:cNvSpPr>
          <p:nvPr>
            <p:ph idx="1"/>
          </p:nvPr>
        </p:nvSpPr>
        <p:spPr>
          <a:xfrm>
            <a:off x="677334" y="1386349"/>
            <a:ext cx="9302408" cy="4655014"/>
          </a:xfrm>
        </p:spPr>
        <p:txBody>
          <a:bodyPr/>
          <a:lstStyle/>
          <a:p>
            <a:r>
              <a:rPr lang="en-US"/>
              <a:t>RNN:                                                       CNN:</a:t>
            </a:r>
            <a:endParaRPr lang="en-US"/>
          </a:p>
          <a:p>
            <a:endParaRPr lang="en-US"/>
          </a:p>
          <a:p>
            <a:endParaRPr lang="en-US"/>
          </a:p>
          <a:p>
            <a:endParaRPr lang="en-US"/>
          </a:p>
          <a:p>
            <a:endParaRPr lang="en-US"/>
          </a:p>
          <a:p>
            <a:endParaRPr lang="en-US"/>
          </a:p>
          <a:p>
            <a:pPr marL="0" indent="0">
              <a:buNone/>
            </a:pPr>
            <a:r>
              <a:rPr lang="en-US"/>
              <a:t>LSTM:  </a:t>
            </a:r>
            <a:endParaRPr lang="en-US" dirty="0"/>
          </a:p>
        </p:txBody>
      </p:sp>
      <p:pic>
        <p:nvPicPr>
          <p:cNvPr id="4" name="Content Placeholder 10" descr="Chart&#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753008" y="1386348"/>
            <a:ext cx="3081595" cy="2001577"/>
          </a:xfrm>
          <a:prstGeom prst="rect">
            <a:avLst/>
          </a:prstGeom>
        </p:spPr>
      </p:pic>
      <p:pic>
        <p:nvPicPr>
          <p:cNvPr id="5" name="Picture 4" descr="Chart&#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3777" y="1396521"/>
            <a:ext cx="2853119" cy="2032479"/>
          </a:xfrm>
          <a:prstGeom prst="rect">
            <a:avLst/>
          </a:prstGeom>
        </p:spPr>
      </p:pic>
      <p:pic>
        <p:nvPicPr>
          <p:cNvPr id="6" name="Picture 5" descr="A picture containing text, writing implement, pencil, stationary&#10;&#10;Description automatically generate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4694" y="3868495"/>
            <a:ext cx="2939909" cy="224766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endParaRPr lang="en-US" dirty="0"/>
          </a:p>
        </p:txBody>
      </p:sp>
      <p:sp>
        <p:nvSpPr>
          <p:cNvPr id="3" name="Content Placeholder 2"/>
          <p:cNvSpPr>
            <a:spLocks noGrp="1"/>
          </p:cNvSpPr>
          <p:nvPr>
            <p:ph idx="1"/>
          </p:nvPr>
        </p:nvSpPr>
        <p:spPr>
          <a:xfrm>
            <a:off x="677334" y="1347019"/>
            <a:ext cx="8596668" cy="4694343"/>
          </a:xfrm>
        </p:spPr>
        <p:txBody>
          <a:bodyPr>
            <a:normAutofit fontScale="85000" lnSpcReduction="20000"/>
          </a:bodyPr>
          <a:lstStyle/>
          <a:p>
            <a:pPr marL="228600" indent="-228600">
              <a:buAutoNum type="arabicPeriod"/>
            </a:pPr>
            <a:r>
              <a:rPr lang="en-US" sz="1800" dirty="0">
                <a:effectLst/>
                <a:ea typeface="MS Mincho" panose="02020609040205080304" pitchFamily="49" charset="-128"/>
              </a:rPr>
              <a:t>Z. H. </a:t>
            </a:r>
            <a:r>
              <a:rPr lang="en-US" sz="1800" dirty="0" err="1">
                <a:effectLst/>
                <a:ea typeface="MS Mincho" panose="02020609040205080304" pitchFamily="49" charset="-128"/>
              </a:rPr>
              <a:t>Kilimci</a:t>
            </a:r>
            <a:r>
              <a:rPr lang="en-US" sz="1800" dirty="0">
                <a:effectLst/>
                <a:ea typeface="MS Mincho" panose="02020609040205080304" pitchFamily="49" charset="-128"/>
              </a:rPr>
              <a:t>, A. O. </a:t>
            </a:r>
            <a:r>
              <a:rPr lang="en-US" sz="1800" dirty="0" err="1">
                <a:effectLst/>
                <a:ea typeface="MS Mincho" panose="02020609040205080304" pitchFamily="49" charset="-128"/>
              </a:rPr>
              <a:t>Akyuz</a:t>
            </a:r>
            <a:r>
              <a:rPr lang="en-US" sz="1800" dirty="0">
                <a:effectLst/>
                <a:ea typeface="MS Mincho" panose="02020609040205080304" pitchFamily="49" charset="-128"/>
              </a:rPr>
              <a:t>, M. </a:t>
            </a:r>
            <a:r>
              <a:rPr lang="en-US" sz="1800" dirty="0" err="1">
                <a:effectLst/>
                <a:ea typeface="MS Mincho" panose="02020609040205080304" pitchFamily="49" charset="-128"/>
              </a:rPr>
              <a:t>Uysal</a:t>
            </a:r>
            <a:r>
              <a:rPr lang="en-US" sz="1800" dirty="0">
                <a:effectLst/>
                <a:ea typeface="MS Mincho" panose="02020609040205080304" pitchFamily="49" charset="-128"/>
              </a:rPr>
              <a:t>, S. </a:t>
            </a:r>
            <a:r>
              <a:rPr lang="en-US" sz="1800" dirty="0" err="1">
                <a:effectLst/>
                <a:ea typeface="MS Mincho" panose="02020609040205080304" pitchFamily="49" charset="-128"/>
              </a:rPr>
              <a:t>Akyokus</a:t>
            </a:r>
            <a:r>
              <a:rPr lang="en-US" sz="1800" dirty="0">
                <a:effectLst/>
                <a:ea typeface="MS Mincho" panose="02020609040205080304" pitchFamily="49" charset="-128"/>
              </a:rPr>
              <a:t>, M. O. </a:t>
            </a:r>
            <a:r>
              <a:rPr lang="en-US" sz="1800" dirty="0" err="1">
                <a:effectLst/>
                <a:ea typeface="MS Mincho" panose="02020609040205080304" pitchFamily="49" charset="-128"/>
              </a:rPr>
              <a:t>Uysal</a:t>
            </a:r>
            <a:r>
              <a:rPr lang="en-US" sz="1800" dirty="0">
                <a:effectLst/>
                <a:ea typeface="MS Mincho" panose="02020609040205080304" pitchFamily="49" charset="-128"/>
              </a:rPr>
              <a:t>, B. A. Bulbul, and M. A. </a:t>
            </a:r>
            <a:r>
              <a:rPr lang="en-US" sz="1800" dirty="0" err="1">
                <a:effectLst/>
                <a:ea typeface="MS Mincho" panose="02020609040205080304" pitchFamily="49" charset="-128"/>
              </a:rPr>
              <a:t>Ekmis</a:t>
            </a:r>
            <a:r>
              <a:rPr lang="en-US" sz="1800" dirty="0">
                <a:effectLst/>
                <a:ea typeface="MS Mincho" panose="02020609040205080304" pitchFamily="49" charset="-128"/>
              </a:rPr>
              <a:t>, "An Improved Demand Forecasting Model Using Deep Learning Approach and Proposed Decision Integration Strategy for Supply Chain," Complexity, vol. 2019, Article ID 9067367, pp. 1-15, 2019. </a:t>
            </a:r>
            <a:r>
              <a:rPr lang="en-US" sz="1800" dirty="0" err="1">
                <a:effectLst/>
                <a:ea typeface="MS Mincho" panose="02020609040205080304" pitchFamily="49" charset="-128"/>
              </a:rPr>
              <a:t>doi</a:t>
            </a:r>
            <a:r>
              <a:rPr lang="en-US" sz="1800" dirty="0">
                <a:effectLst/>
                <a:ea typeface="MS Mincho" panose="02020609040205080304" pitchFamily="49" charset="-128"/>
              </a:rPr>
              <a:t>: 10.1155/2019/9067367.</a:t>
            </a:r>
            <a:endParaRPr lang="en-US" sz="1800" dirty="0">
              <a:effectLst/>
              <a:ea typeface="MS Mincho" panose="02020609040205080304" pitchFamily="49" charset="-128"/>
            </a:endParaRPr>
          </a:p>
          <a:p>
            <a:pPr marL="228600" indent="-228600">
              <a:buFont typeface="Corbel" panose="020B0503020204020204" pitchFamily="34" charset="0"/>
              <a:buAutoNum type="arabicPeriod"/>
            </a:pPr>
            <a:r>
              <a:rPr lang="en-US" sz="1800" dirty="0">
                <a:effectLst/>
                <a:ea typeface="MS Mincho" panose="02020609040205080304" pitchFamily="49" charset="-128"/>
              </a:rPr>
              <a:t>S. S. J. </a:t>
            </a:r>
            <a:r>
              <a:rPr lang="en-US" sz="1800" dirty="0" err="1">
                <a:effectLst/>
                <a:ea typeface="MS Mincho" panose="02020609040205080304" pitchFamily="49" charset="-128"/>
              </a:rPr>
              <a:t>Nithin</a:t>
            </a:r>
            <a:r>
              <a:rPr lang="en-US" sz="1800" dirty="0">
                <a:effectLst/>
                <a:ea typeface="MS Mincho" panose="02020609040205080304" pitchFamily="49" charset="-128"/>
              </a:rPr>
              <a:t>, T. Rajasekar, S. </a:t>
            </a:r>
            <a:r>
              <a:rPr lang="en-US" sz="1800" dirty="0" err="1">
                <a:effectLst/>
                <a:ea typeface="MS Mincho" panose="02020609040205080304" pitchFamily="49" charset="-128"/>
              </a:rPr>
              <a:t>Jayanthy</a:t>
            </a:r>
            <a:r>
              <a:rPr lang="en-US" sz="1800" dirty="0">
                <a:effectLst/>
                <a:ea typeface="MS Mincho" panose="02020609040205080304" pitchFamily="49" charset="-128"/>
              </a:rPr>
              <a:t>, K. Karthik and R. R. </a:t>
            </a:r>
            <a:r>
              <a:rPr lang="en-US" sz="1800" dirty="0" err="1">
                <a:effectLst/>
                <a:ea typeface="MS Mincho" panose="02020609040205080304" pitchFamily="49" charset="-128"/>
              </a:rPr>
              <a:t>Rithick</a:t>
            </a:r>
            <a:r>
              <a:rPr lang="en-US" sz="1800" dirty="0">
                <a:effectLst/>
                <a:ea typeface="MS Mincho" panose="02020609040205080304" pitchFamily="49" charset="-128"/>
              </a:rPr>
              <a:t>, "Retail Demand Forecasting using CNN-LSTM Model," 2022 International Conference on Electronics and Renewable Systems (ICEARS), Tuticorin, India, 2022, pp. 1751-1756, </a:t>
            </a:r>
            <a:r>
              <a:rPr lang="en-US" sz="1800" dirty="0" err="1">
                <a:effectLst/>
                <a:ea typeface="MS Mincho" panose="02020609040205080304" pitchFamily="49" charset="-128"/>
              </a:rPr>
              <a:t>doi</a:t>
            </a:r>
            <a:r>
              <a:rPr lang="en-US" sz="1800" dirty="0">
                <a:effectLst/>
                <a:ea typeface="MS Mincho" panose="02020609040205080304" pitchFamily="49" charset="-128"/>
              </a:rPr>
              <a:t>: 10.1109/ICEARS53579.2022.9752283.I. S. Jacobs and C. P. Bean, “Fine particles, thin films and exchange anisotropy,” in Magnetism, vol. III, G. T. </a:t>
            </a:r>
            <a:r>
              <a:rPr lang="en-US" sz="1800" dirty="0" err="1">
                <a:effectLst/>
                <a:ea typeface="MS Mincho" panose="02020609040205080304" pitchFamily="49" charset="-128"/>
              </a:rPr>
              <a:t>Rado</a:t>
            </a:r>
            <a:r>
              <a:rPr lang="en-US" sz="1800" dirty="0">
                <a:effectLst/>
                <a:ea typeface="MS Mincho" panose="02020609040205080304" pitchFamily="49" charset="-128"/>
              </a:rPr>
              <a:t> and H. Suhl, Eds. New York: Academic, 1963, pp. 271–350.</a:t>
            </a:r>
            <a:endParaRPr lang="en-US" sz="1800" dirty="0">
              <a:effectLst/>
              <a:ea typeface="MS Mincho" panose="02020609040205080304" pitchFamily="49" charset="-128"/>
            </a:endParaRPr>
          </a:p>
          <a:p>
            <a:pPr marL="228600" indent="-228600">
              <a:buAutoNum type="arabicPeriod"/>
            </a:pPr>
            <a:r>
              <a:rPr lang="en-GB" sz="1800" dirty="0">
                <a:effectLst/>
                <a:ea typeface="Arial" panose="020B0604020202020204" pitchFamily="34" charset="0"/>
                <a:cs typeface="Times New Roman" panose="02020603050405020304" pitchFamily="18" charset="0"/>
              </a:rPr>
              <a:t>A. Yaseen, S. Saeed, F. Azam, and M. A. Al-</a:t>
            </a:r>
            <a:r>
              <a:rPr lang="en-GB" sz="1800" dirty="0" err="1">
                <a:effectLst/>
                <a:ea typeface="Arial" panose="020B0604020202020204" pitchFamily="34" charset="0"/>
                <a:cs typeface="Times New Roman" panose="02020603050405020304" pitchFamily="18" charset="0"/>
              </a:rPr>
              <a:t>Fawzan</a:t>
            </a:r>
            <a:r>
              <a:rPr lang="en-GB" sz="1800" dirty="0">
                <a:effectLst/>
                <a:ea typeface="Arial" panose="020B0604020202020204" pitchFamily="34" charset="0"/>
                <a:cs typeface="Times New Roman" panose="02020603050405020304" pitchFamily="18" charset="0"/>
              </a:rPr>
              <a:t>, "An Improved Demand Forecasting Model Using Deep Learning Approach and Proposed Decision Integration Strategy for Supply Chain," Complexity, vol. 2019, Article ID 9067367, pp. 1-15, 2019. Available: </a:t>
            </a:r>
            <a:r>
              <a:rPr lang="en-GB" sz="1800" dirty="0">
                <a:effectLst/>
                <a:ea typeface="Arial" panose="020B0604020202020204" pitchFamily="34" charset="0"/>
                <a:cs typeface="Times New Roman" panose="02020603050405020304" pitchFamily="18" charset="0"/>
                <a:hlinkClick r:id="rId1"/>
              </a:rPr>
              <a:t>https://www.hindawi.com/journals/complexity/2019/9067367/</a:t>
            </a:r>
            <a:endParaRPr lang="en-GB" sz="1800" dirty="0">
              <a:effectLst/>
              <a:ea typeface="Arial" panose="020B0604020202020204" pitchFamily="34" charset="0"/>
              <a:cs typeface="Times New Roman" panose="02020603050405020304" pitchFamily="18" charset="0"/>
            </a:endParaRPr>
          </a:p>
          <a:p>
            <a:pPr marL="228600" indent="-228600">
              <a:buFont typeface="Corbel" panose="020B0503020204020204" pitchFamily="34" charset="0"/>
              <a:buAutoNum type="arabicPeriod"/>
            </a:pPr>
            <a:r>
              <a:rPr lang="en-GB" sz="1800" dirty="0">
                <a:effectLst/>
                <a:ea typeface="Arial" panose="020B0604020202020204" pitchFamily="34" charset="0"/>
                <a:cs typeface="Times New Roman" panose="02020603050405020304" pitchFamily="18" charset="0"/>
              </a:rPr>
              <a:t>Y. Chen, X. Liu, and S. Zeng, "The Study of a Sales Forecast Model Based on SA-LSTM," Journal of Physics: Conference Series, vol. 1314, no. 1, p. 012215, 2019. Available: </a:t>
            </a:r>
            <a:r>
              <a:rPr lang="en-GB" sz="1800" dirty="0">
                <a:effectLst/>
                <a:ea typeface="Arial" panose="020B0604020202020204" pitchFamily="34" charset="0"/>
                <a:cs typeface="Times New Roman" panose="02020603050405020304" pitchFamily="18" charset="0"/>
                <a:hlinkClick r:id="rId2"/>
              </a:rPr>
              <a:t>https://iopscience.iop.org/article/10.1088/1742-6596/1314/1/012215/pdf</a:t>
            </a:r>
            <a:endParaRPr lang="en-GB" sz="1800" dirty="0">
              <a:effectLst/>
              <a:ea typeface="Arial" panose="020B0604020202020204" pitchFamily="34" charset="0"/>
              <a:cs typeface="Times New Roman" panose="02020603050405020304" pitchFamily="18" charset="0"/>
            </a:endParaRPr>
          </a:p>
          <a:p>
            <a:pPr marL="228600" indent="-228600">
              <a:buFont typeface="Corbel" panose="020B0503020204020204" pitchFamily="34" charset="0"/>
              <a:buAutoNum type="arabicPeriod"/>
            </a:pPr>
            <a:r>
              <a:rPr lang="en-GB" sz="1800" dirty="0">
                <a:effectLst/>
                <a:ea typeface="Arial" panose="020B0604020202020204" pitchFamily="34" charset="0"/>
                <a:cs typeface="Times New Roman" panose="02020603050405020304" pitchFamily="18" charset="0"/>
              </a:rPr>
              <a:t>V. </a:t>
            </a:r>
            <a:r>
              <a:rPr lang="en-GB" sz="1800" dirty="0" err="1">
                <a:effectLst/>
                <a:ea typeface="Arial" panose="020B0604020202020204" pitchFamily="34" charset="0"/>
                <a:cs typeface="Times New Roman" panose="02020603050405020304" pitchFamily="18" charset="0"/>
              </a:rPr>
              <a:t>Veljkovic</a:t>
            </a:r>
            <a:r>
              <a:rPr lang="en-GB" sz="1800" dirty="0">
                <a:effectLst/>
                <a:ea typeface="Arial" panose="020B0604020202020204" pitchFamily="34" charset="0"/>
                <a:cs typeface="Times New Roman" panose="02020603050405020304" pitchFamily="18" charset="0"/>
              </a:rPr>
              <a:t>, T. </a:t>
            </a:r>
            <a:r>
              <a:rPr lang="en-GB" sz="1800" dirty="0" err="1">
                <a:effectLst/>
                <a:ea typeface="Arial" panose="020B0604020202020204" pitchFamily="34" charset="0"/>
                <a:cs typeface="Times New Roman" panose="02020603050405020304" pitchFamily="18" charset="0"/>
              </a:rPr>
              <a:t>Gligorijevic</a:t>
            </a:r>
            <a:r>
              <a:rPr lang="en-GB" sz="1800" dirty="0">
                <a:effectLst/>
                <a:ea typeface="Arial" panose="020B0604020202020204" pitchFamily="34" charset="0"/>
                <a:cs typeface="Times New Roman" panose="02020603050405020304" pitchFamily="18" charset="0"/>
              </a:rPr>
              <a:t>, M. </a:t>
            </a:r>
            <a:r>
              <a:rPr lang="en-GB" sz="1800" dirty="0" err="1">
                <a:effectLst/>
                <a:ea typeface="Arial" panose="020B0604020202020204" pitchFamily="34" charset="0"/>
                <a:cs typeface="Times New Roman" panose="02020603050405020304" pitchFamily="18" charset="0"/>
              </a:rPr>
              <a:t>Brkic</a:t>
            </a:r>
            <a:r>
              <a:rPr lang="en-GB" sz="1800" dirty="0">
                <a:effectLst/>
                <a:ea typeface="Arial" panose="020B0604020202020204" pitchFamily="34" charset="0"/>
                <a:cs typeface="Times New Roman" panose="02020603050405020304" pitchFamily="18" charset="0"/>
              </a:rPr>
              <a:t>, and M. Milosevic, "Approaching sales forecasting using recurrent neural networks and transformers," in Proceedings of the 2019 27th Telecommunications Forum (TELFOR), Belgrade, Serbia, 2019, pp. 1-4. Available: https://www.semanticscholar.org/reader/d22f2fe8c52fe73e396b109c678ac767d8fcbda1</a:t>
            </a:r>
            <a:endParaRPr lang="en-US" sz="1800" dirty="0">
              <a:effectLst/>
              <a:ea typeface="Arial" panose="020B0604020202020204" pitchFamily="34" charset="0"/>
              <a:cs typeface="Times New Roman" panose="02020603050405020304" pitchFamily="18" charset="0"/>
            </a:endParaRPr>
          </a:p>
          <a:p>
            <a:pPr marL="0" indent="0">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p:cNvGrpSpPr>
            <a:grpSpLocks noGrp="1" noRot="1" noChangeAspect="1" noMove="1" noResize="1" noUngrp="1"/>
          </p:cNvGrpSpPr>
          <p:nvPr/>
        </p:nvGrpSpPr>
        <p:grpSpPr>
          <a:xfrm>
            <a:off x="0" y="-8467"/>
            <a:ext cx="12192000" cy="6866467"/>
            <a:chOff x="0" y="-8467"/>
            <a:chExt cx="12192000" cy="6866467"/>
          </a:xfrm>
        </p:grpSpPr>
        <p:cxnSp>
          <p:nvCxnSpPr>
            <p:cNvPr id="10" name="Straight Connector 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Isosceles Triangle 1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Isosceles Triangle 1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pic>
        <p:nvPicPr>
          <p:cNvPr id="4" name="Content Placeholder 8" descr="A white cubes with blue letters on a wood surface&#10;&#10;Description automatically generated"/>
          <p:cNvPicPr>
            <a:picLocks noGrp="1" noChangeAspect="1"/>
          </p:cNvPicPr>
          <p:nvPr>
            <p:ph idx="1"/>
          </p:nvPr>
        </p:nvPicPr>
        <p:blipFill rotWithShape="1">
          <a:blip r:embed="rId1">
            <a:extLst>
              <a:ext uri="{28A0092B-C50C-407E-A947-70E740481C1C}">
                <a14:useLocalDpi xmlns:a14="http://schemas.microsoft.com/office/drawing/2010/main" val="0"/>
              </a:ext>
            </a:extLst>
          </a:blip>
          <a:srcRect l="17057" r="9165"/>
          <a:stretch>
            <a:fillRect/>
          </a:stretch>
        </p:blipFill>
        <p:spPr>
          <a:xfrm>
            <a:off x="20" y="10"/>
            <a:ext cx="12191980" cy="685799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ROLES AND RESPONSIBILITIES</a:t>
            </a:r>
            <a:endParaRPr lang="en-US" dirty="0"/>
          </a:p>
        </p:txBody>
      </p:sp>
      <p:sp>
        <p:nvSpPr>
          <p:cNvPr id="3" name="Content Placeholder 2"/>
          <p:cNvSpPr>
            <a:spLocks noGrp="1"/>
          </p:cNvSpPr>
          <p:nvPr>
            <p:ph idx="1"/>
          </p:nvPr>
        </p:nvSpPr>
        <p:spPr>
          <a:xfrm>
            <a:off x="677334" y="1317523"/>
            <a:ext cx="8596668" cy="4723839"/>
          </a:xfrm>
        </p:spPr>
        <p:txBody>
          <a:bodyPr/>
          <a:lstStyle/>
          <a:p>
            <a:pPr algn="just"/>
            <a:r>
              <a:rPr lang="en-GB" dirty="0">
                <a:latin typeface="Times New Roman" panose="02020603050405020304" pitchFamily="18" charset="0"/>
                <a:cs typeface="Times New Roman" panose="02020603050405020304" pitchFamily="18" charset="0"/>
              </a:rPr>
              <a:t>Three of us made up the team and investigated the efficiency oof deep learning methods for predicting store item demand. Every team member focused on a certain model:</a:t>
            </a:r>
            <a:endParaRPr lang="en-GB" dirty="0">
              <a:latin typeface="Times New Roman" panose="02020603050405020304" pitchFamily="18" charset="0"/>
              <a:cs typeface="Times New Roman" panose="02020603050405020304" pitchFamily="18" charset="0"/>
            </a:endParaRPr>
          </a:p>
          <a:p>
            <a:pPr algn="just"/>
            <a:r>
              <a:rPr lang="en-GB" dirty="0" err="1">
                <a:latin typeface="Times New Roman" panose="02020603050405020304" pitchFamily="18" charset="0"/>
                <a:cs typeface="Times New Roman" panose="02020603050405020304" pitchFamily="18" charset="0"/>
              </a:rPr>
              <a:t>Akhila</a:t>
            </a:r>
            <a:r>
              <a:rPr lang="en-GB" dirty="0">
                <a:latin typeface="Times New Roman" panose="02020603050405020304" pitchFamily="18" charset="0"/>
                <a:cs typeface="Times New Roman" panose="02020603050405020304" pitchFamily="18" charset="0"/>
              </a:rPr>
              <a:t>: Worked on preprocessing the data, adjusting hyperparameters, and training the Recurrent Neural Network(RNN) model. Also heled with the analysis of the findings and the model’s performance evaluation.</a:t>
            </a:r>
            <a:endParaRPr lang="en-GB" dirty="0">
              <a:latin typeface="Times New Roman" panose="02020603050405020304" pitchFamily="18" charset="0"/>
              <a:cs typeface="Times New Roman" panose="02020603050405020304" pitchFamily="18" charset="0"/>
            </a:endParaRPr>
          </a:p>
          <a:p>
            <a:pPr algn="just"/>
            <a:r>
              <a:rPr lang="en-GB" dirty="0" err="1">
                <a:latin typeface="Times New Roman" panose="02020603050405020304" pitchFamily="18" charset="0"/>
                <a:cs typeface="Times New Roman" panose="02020603050405020304" pitchFamily="18" charset="0"/>
              </a:rPr>
              <a:t>Mrudhula</a:t>
            </a:r>
            <a:r>
              <a:rPr lang="en-GB" dirty="0">
                <a:latin typeface="Times New Roman" panose="02020603050405020304" pitchFamily="18" charset="0"/>
                <a:cs typeface="Times New Roman" panose="02020603050405020304" pitchFamily="18" charset="0"/>
              </a:rPr>
              <a:t>: Worked on preprocessing the data, adjusting the hyper parameters and refining the Convolutional Neural Network(CNN) model. Also helped with interpretation and model’s efficiency evaluations.</a:t>
            </a:r>
            <a:endParaRPr lang="en-GB"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Vinay Varma: Worked on preprocessing the data, tuning hyperparameters and developing the Long Short-Term Memory(LTSM) model. And contributed with the outcomes and model’s effectiveness. </a:t>
            </a:r>
            <a:endParaRPr lang="en-GB" dirty="0">
              <a:latin typeface="Times New Roman" panose="02020603050405020304" pitchFamily="18" charset="0"/>
              <a:cs typeface="Times New Roman" panose="02020603050405020304" pitchFamily="18" charset="0"/>
            </a:endParaRPr>
          </a:p>
          <a:p>
            <a:pPr marL="0" indent="0" algn="just">
              <a:buNone/>
            </a:pPr>
            <a:r>
              <a:rPr lang="en-GB" dirty="0">
                <a:latin typeface="Times New Roman" panose="02020603050405020304" pitchFamily="18" charset="0"/>
                <a:cs typeface="Times New Roman" panose="02020603050405020304" pitchFamily="18" charset="0"/>
              </a:rPr>
              <a:t>Writing the paper’s introduction, methods, findings, and discussion sections is a team effort. Together, we also created the presentation that included our findings.</a:t>
            </a:r>
            <a:endParaRPr lang="en-GB" dirty="0">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endParaRPr lang="en-US" dirty="0"/>
          </a:p>
        </p:txBody>
      </p:sp>
      <p:sp>
        <p:nvSpPr>
          <p:cNvPr id="3" name="Content Placeholder 2"/>
          <p:cNvSpPr>
            <a:spLocks noGrp="1"/>
          </p:cNvSpPr>
          <p:nvPr>
            <p:ph idx="1"/>
          </p:nvPr>
        </p:nvSpPr>
        <p:spPr>
          <a:xfrm>
            <a:off x="677334" y="1750142"/>
            <a:ext cx="8596668" cy="4291220"/>
          </a:xfrm>
        </p:spPr>
        <p:txBody>
          <a:bodyPr/>
          <a:lstStyle/>
          <a:p>
            <a:r>
              <a:rPr lang="en-GB" dirty="0"/>
              <a:t>The demand for shop items must be predicted in order to maximize supply chain logistics, inventory control, and retail management.</a:t>
            </a:r>
            <a:endParaRPr lang="en-GB" dirty="0"/>
          </a:p>
          <a:p>
            <a:r>
              <a:rPr lang="en-US" dirty="0"/>
              <a:t>RNN, CNN, LSTM techniques of deep learning have shown stunning results</a:t>
            </a:r>
            <a:endParaRPr lang="en-US" dirty="0"/>
          </a:p>
          <a:p>
            <a:r>
              <a:rPr lang="en-GB" dirty="0"/>
              <a:t>To determine the most effective method for predicting store item demand, more research must be done on the efficacy of the deep learning algorithms.</a:t>
            </a:r>
            <a:endParaRPr lang="en-GB" dirty="0"/>
          </a:p>
          <a:p>
            <a:r>
              <a:rPr lang="en-US" dirty="0"/>
              <a:t>By using mean squared error and mean absolute error we can find out the best suitable method for this. Also by finding the best technique we can help the inventory management and decision making.</a:t>
            </a:r>
            <a:endParaRPr lang="en-US"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endParaRPr lang="en-US" dirty="0"/>
          </a:p>
        </p:txBody>
      </p:sp>
      <p:sp>
        <p:nvSpPr>
          <p:cNvPr id="3" name="Content Placeholder 2"/>
          <p:cNvSpPr>
            <a:spLocks noGrp="1"/>
          </p:cNvSpPr>
          <p:nvPr>
            <p:ph idx="1"/>
          </p:nvPr>
        </p:nvSpPr>
        <p:spPr>
          <a:xfrm>
            <a:off x="677334" y="2212257"/>
            <a:ext cx="8596668" cy="3829105"/>
          </a:xfrm>
        </p:spPr>
        <p:txBody>
          <a:bodyPr/>
          <a:lstStyle/>
          <a:p>
            <a:pPr algn="just"/>
            <a:r>
              <a:rPr lang="en-GB" dirty="0">
                <a:latin typeface="Times New Roman" panose="02020603050405020304" pitchFamily="18" charset="0"/>
                <a:cs typeface="Times New Roman" panose="02020603050405020304" pitchFamily="18" charset="0"/>
              </a:rPr>
              <a:t>The purpose of this research is to use deep learning techniques to accurately estimate store item demand. For merchants to maximize their supply chain operations, inventory management and pricing strategies, demand forecasting accuracy is essential. However, because customer behaviour is so complicated and erratic, standard forecasting techniques might not always give reliable results. In order to determine which deep learning model-such as RNNs, CNNs and LSTMs- is more reliable and beneficial for predicting store item demand, we will investigate their efficacy.</a:t>
            </a:r>
            <a:endParaRPr lang="en-GB" dirty="0">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a:t>
            </a:r>
            <a:endParaRPr lang="en-US" dirty="0"/>
          </a:p>
        </p:txBody>
      </p:sp>
      <p:sp>
        <p:nvSpPr>
          <p:cNvPr id="3" name="Content Placeholder 2"/>
          <p:cNvSpPr>
            <a:spLocks noGrp="1"/>
          </p:cNvSpPr>
          <p:nvPr>
            <p:ph idx="1"/>
          </p:nvPr>
        </p:nvSpPr>
        <p:spPr/>
        <p:txBody>
          <a:bodyPr/>
          <a:lstStyle/>
          <a:p>
            <a:pPr algn="just"/>
            <a:r>
              <a:rPr lang="en-US" b="0" i="0" dirty="0">
                <a:solidFill>
                  <a:srgbClr val="262626"/>
                </a:solidFill>
                <a:effectLst/>
                <a:highlight>
                  <a:srgbClr val="FFFFFF"/>
                </a:highlight>
                <a:latin typeface="Times New Roman" panose="02020603050405020304" pitchFamily="18" charset="0"/>
                <a:cs typeface="Times New Roman" panose="02020603050405020304" pitchFamily="18" charset="0"/>
              </a:rPr>
              <a:t>To investigate the feasibility of different methods for estimating store item demand, including RNNs, CNNs,, LSTMs</a:t>
            </a:r>
            <a:endParaRPr lang="en-US" b="0" i="0" dirty="0">
              <a:solidFill>
                <a:srgbClr val="262626"/>
              </a:solidFill>
              <a:effectLst/>
              <a:highlight>
                <a:srgbClr val="FFFFFF"/>
              </a:highlight>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Need to employ the proper algorithms and approaches to train the deep learning models and preprocess the demand data.</a:t>
            </a:r>
            <a:endParaRPr lang="en-US" b="0" i="0" dirty="0">
              <a:solidFill>
                <a:srgbClr val="262626"/>
              </a:solidFill>
              <a:effectLst/>
              <a:highlight>
                <a:srgbClr val="FFFFFF"/>
              </a:highlight>
              <a:latin typeface="Times New Roman" panose="02020603050405020304" pitchFamily="18" charset="0"/>
              <a:cs typeface="Times New Roman" panose="02020603050405020304" pitchFamily="18" charset="0"/>
            </a:endParaRPr>
          </a:p>
          <a:p>
            <a:pPr algn="just"/>
            <a:r>
              <a:rPr lang="en-US" dirty="0">
                <a:solidFill>
                  <a:srgbClr val="262626"/>
                </a:solidFill>
                <a:highlight>
                  <a:srgbClr val="FFFFFF"/>
                </a:highlight>
                <a:latin typeface="Times New Roman" panose="02020603050405020304" pitchFamily="18" charset="0"/>
                <a:cs typeface="Times New Roman" panose="02020603050405020304" pitchFamily="18" charset="0"/>
              </a:rPr>
              <a:t>To find out the best technique suitable for forecasting the demand of various items with respective to mean square error or mean absolute error.</a:t>
            </a:r>
            <a:endParaRPr lang="en-US" dirty="0">
              <a:solidFill>
                <a:srgbClr val="262626"/>
              </a:solidFill>
              <a:highlight>
                <a:srgbClr val="FFFFFF"/>
              </a:highlight>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To offer merchants information that will help them make well-informed decisions around pricing , supply chain logistics and inventory management.</a:t>
            </a:r>
            <a:endParaRPr lang="en-GB" dirty="0">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RELATED WORKS</a:t>
            </a:r>
            <a:endParaRPr lang="en-US" dirty="0"/>
          </a:p>
        </p:txBody>
      </p:sp>
      <p:sp>
        <p:nvSpPr>
          <p:cNvPr id="3" name="Content Placeholder 2"/>
          <p:cNvSpPr>
            <a:spLocks noGrp="1"/>
          </p:cNvSpPr>
          <p:nvPr>
            <p:ph idx="1"/>
          </p:nvPr>
        </p:nvSpPr>
        <p:spPr>
          <a:xfrm>
            <a:off x="677334" y="1347019"/>
            <a:ext cx="8596668" cy="4694343"/>
          </a:xfrm>
        </p:spPr>
        <p:txBody>
          <a:bodyPr/>
          <a:lstStyle/>
          <a:p>
            <a:pPr algn="just"/>
            <a:r>
              <a:rPr lang="en-US" b="0" i="0" dirty="0">
                <a:solidFill>
                  <a:srgbClr val="374151"/>
                </a:solidFill>
                <a:effectLst/>
                <a:latin typeface="Söhne"/>
              </a:rPr>
              <a:t>Demand Forecasting for Walmart Stores" by V. M. Srivastava and S. S. Jha (2015): In this paper, the authors proposed a demand forecasting model based on regression analysis, seasonal decomposition, and Holt-Winters methods.</a:t>
            </a:r>
            <a:endParaRPr lang="en-US" b="0" i="0" dirty="0">
              <a:solidFill>
                <a:srgbClr val="374151"/>
              </a:solidFill>
              <a:effectLst/>
              <a:latin typeface="Söhne"/>
            </a:endParaRPr>
          </a:p>
          <a:p>
            <a:pPr algn="just"/>
            <a:r>
              <a:rPr lang="en-US" b="0" i="0" dirty="0">
                <a:solidFill>
                  <a:srgbClr val="374151"/>
                </a:solidFill>
                <a:effectLst/>
                <a:latin typeface="Söhne"/>
              </a:rPr>
              <a:t>Time Series Forecasting with LSTM Neural Networks for Demand Prediction in Retail" by Z. Cai, D. Zheng, and Y. Zhao (2018): The authors proposed a demand prediction model based on Long Short-Term Memory (LSTM) neural networks.</a:t>
            </a:r>
            <a:endParaRPr lang="en-US" b="0" i="0" dirty="0">
              <a:solidFill>
                <a:srgbClr val="374151"/>
              </a:solidFill>
              <a:effectLst/>
              <a:latin typeface="Söhne"/>
            </a:endParaRPr>
          </a:p>
          <a:p>
            <a:pPr algn="just"/>
            <a:r>
              <a:rPr lang="en-US" b="0" i="0" dirty="0">
                <a:solidFill>
                  <a:srgbClr val="374151"/>
                </a:solidFill>
                <a:effectLst/>
                <a:latin typeface="Söhne"/>
              </a:rPr>
              <a:t>Predicting the Sales of Walmart Retail Chain" by S. G. Rehman and S. S. Rizvi (2018): In this paper, the authors proposed a demand prediction model based on autoregressive integrated moving average (ARIMA) and exponential smoothing (ETS) methods.</a:t>
            </a:r>
            <a:endParaRPr lang="en-US" b="0" i="0" dirty="0">
              <a:solidFill>
                <a:srgbClr val="374151"/>
              </a:solidFill>
              <a:effectLst/>
              <a:latin typeface="Söhne"/>
            </a:endParaRPr>
          </a:p>
          <a:p>
            <a:pPr algn="just"/>
            <a:r>
              <a:rPr lang="en-US" b="0" i="0" dirty="0" err="1">
                <a:solidFill>
                  <a:srgbClr val="374151"/>
                </a:solidFill>
                <a:effectLst/>
                <a:latin typeface="Söhne"/>
              </a:rPr>
              <a:t>DeepAR</a:t>
            </a:r>
            <a:r>
              <a:rPr lang="en-US" b="0" i="0" dirty="0">
                <a:solidFill>
                  <a:srgbClr val="374151"/>
                </a:solidFill>
                <a:effectLst/>
                <a:latin typeface="Söhne"/>
              </a:rPr>
              <a:t>: Probabilistic Forecasting with Autoregressive Recurrent Networks" by D. Salinas, V. Verma, and Y. Bengio (2019): The authors proposed a deep learning model called </a:t>
            </a:r>
            <a:r>
              <a:rPr lang="en-US" b="0" i="0" dirty="0" err="1">
                <a:solidFill>
                  <a:srgbClr val="374151"/>
                </a:solidFill>
                <a:effectLst/>
                <a:latin typeface="Söhne"/>
              </a:rPr>
              <a:t>DeepAR</a:t>
            </a:r>
            <a:r>
              <a:rPr lang="en-US" b="0" i="0" dirty="0">
                <a:solidFill>
                  <a:srgbClr val="374151"/>
                </a:solidFill>
                <a:effectLst/>
                <a:latin typeface="Söhne"/>
              </a:rPr>
              <a:t> for probabilistic forecasting of time series data, including demand prediction in retail.</a:t>
            </a:r>
            <a:endParaRPr lang="en-US" b="0" i="0" dirty="0">
              <a:solidFill>
                <a:srgbClr val="374151"/>
              </a:solidFill>
              <a:effectLst/>
              <a:latin typeface="Söhne"/>
            </a:endParaRPr>
          </a:p>
          <a:p>
            <a:pPr algn="just"/>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88258"/>
          </a:xfrm>
        </p:spPr>
        <p:txBody>
          <a:bodyPr/>
          <a:lstStyle/>
          <a:p>
            <a:r>
              <a:rPr lang="en-US" dirty="0"/>
              <a:t>PROPOSED SOLUTION</a:t>
            </a:r>
            <a:endParaRPr lang="en-US" dirty="0"/>
          </a:p>
        </p:txBody>
      </p:sp>
      <p:sp>
        <p:nvSpPr>
          <p:cNvPr id="3" name="Content Placeholder 2"/>
          <p:cNvSpPr>
            <a:spLocks noGrp="1"/>
          </p:cNvSpPr>
          <p:nvPr>
            <p:ph idx="1"/>
          </p:nvPr>
        </p:nvSpPr>
        <p:spPr>
          <a:xfrm>
            <a:off x="677334" y="1297859"/>
            <a:ext cx="8596668" cy="4743504"/>
          </a:xfrm>
        </p:spPr>
        <p:txBody>
          <a:bodyPr/>
          <a:lstStyle/>
          <a:p>
            <a:pPr algn="just">
              <a:buAutoNum type="arabicPeriod"/>
            </a:pPr>
            <a:r>
              <a:rPr lang="en-US" sz="1800" b="0" i="0" dirty="0">
                <a:effectLst/>
              </a:rPr>
              <a:t>We propose to investigate the effectiveness of deep learning techniques such as RNNs, CNNs, and LSTMs for store item demand forecasting.</a:t>
            </a:r>
            <a:endParaRPr lang="en-US" sz="1800" b="0" i="0" dirty="0">
              <a:effectLst/>
            </a:endParaRPr>
          </a:p>
          <a:p>
            <a:pPr algn="just">
              <a:buAutoNum type="arabicPeriod"/>
            </a:pPr>
            <a:endParaRPr lang="en-GB" sz="1800" b="0" i="0" dirty="0">
              <a:effectLst/>
            </a:endParaRPr>
          </a:p>
          <a:p>
            <a:pPr algn="just">
              <a:buAutoNum type="arabicPeriod"/>
            </a:pPr>
            <a:r>
              <a:rPr lang="en-US" sz="1800" b="0" i="0" dirty="0">
                <a:effectLst/>
              </a:rPr>
              <a:t>These models will be trained using preprocessed demand data and their performance will be assessed using metrics like mean absolute error and mean squared error. </a:t>
            </a:r>
            <a:endParaRPr lang="en-US" sz="1800" b="0" i="0" dirty="0">
              <a:effectLst/>
            </a:endParaRPr>
          </a:p>
          <a:p>
            <a:pPr algn="just">
              <a:buAutoNum type="arabicPeriod"/>
            </a:pPr>
            <a:r>
              <a:rPr lang="en-US" dirty="0"/>
              <a:t>The goal of our suggested solution is to find the best methods for predicting store item demand so that merchants can plan their inventory and handle supply chain logistics with knowledge.</a:t>
            </a:r>
            <a:endParaRPr lang="en-US" dirty="0"/>
          </a:p>
          <a:p>
            <a:pPr algn="just">
              <a:buAutoNum type="arabicPeriod"/>
            </a:pPr>
            <a:r>
              <a:rPr lang="en-US" dirty="0"/>
              <a:t>To determine which strategy works best and we also evaluate how well deep learning models perform in comparison to conventional statistical techniques.</a:t>
            </a:r>
            <a:endParaRPr lang="en-US" dirty="0"/>
          </a:p>
          <a:p>
            <a:pPr algn="just">
              <a:buAutoNum type="arabicPeriod"/>
            </a:pPr>
            <a:r>
              <a:rPr lang="en-US" dirty="0"/>
              <a:t>Retailers may increase profitability and customer happiness by optimizing their pricing strategies, supply chain logistics and inventory management with the help of our suggested solutions findings.</a:t>
            </a:r>
            <a:endParaRPr lang="en-US" dirty="0"/>
          </a:p>
          <a:p>
            <a:pPr marL="0" indent="0" algn="just">
              <a:buNone/>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84903"/>
          </a:xfrm>
        </p:spPr>
        <p:txBody>
          <a:bodyPr/>
          <a:lstStyle/>
          <a:p>
            <a:r>
              <a:rPr lang="en-US" dirty="0"/>
              <a:t>RESULTS</a:t>
            </a:r>
            <a:endParaRPr lang="en-US" dirty="0"/>
          </a:p>
        </p:txBody>
      </p:sp>
      <p:sp>
        <p:nvSpPr>
          <p:cNvPr id="3" name="Content Placeholder 2"/>
          <p:cNvSpPr>
            <a:spLocks noGrp="1"/>
          </p:cNvSpPr>
          <p:nvPr>
            <p:ph idx="1"/>
          </p:nvPr>
        </p:nvSpPr>
        <p:spPr>
          <a:xfrm>
            <a:off x="677334" y="1396181"/>
            <a:ext cx="8596668" cy="4645181"/>
          </a:xfrm>
        </p:spPr>
        <p:txBody>
          <a:bodyPr/>
          <a:lstStyle/>
          <a:p>
            <a:pPr algn="just"/>
            <a:r>
              <a:rPr lang="en-US" dirty="0">
                <a:latin typeface="Times New Roman" panose="02020603050405020304" pitchFamily="18" charset="0"/>
                <a:cs typeface="Times New Roman" panose="02020603050405020304" pitchFamily="18" charset="0"/>
              </a:rPr>
              <a:t>The performance of the three DL models i.e., RNN, CNN, LSTM is evaluated based on mean square error or mean absolute error.</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nvGraphicFramePr>
        <p:xfrm>
          <a:off x="1294580" y="2687320"/>
          <a:ext cx="8127999" cy="1752600"/>
        </p:xfrm>
        <a:graphic>
          <a:graphicData uri="http://schemas.openxmlformats.org/drawingml/2006/table">
            <a:tbl>
              <a:tblPr firstRow="1" bandRow="1">
                <a:tableStyleId>{5C22544A-7EE6-4342-B048-85BDC9FD1C3A}</a:tableStyleId>
              </a:tblPr>
              <a:tblGrid>
                <a:gridCol w="2709333"/>
                <a:gridCol w="2709333"/>
                <a:gridCol w="2709333"/>
              </a:tblGrid>
              <a:tr h="370840">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GB" dirty="0"/>
                        <a:t>MODELC  </a:t>
                      </a:r>
                      <a:endParaRPr lang="en-GB" dirty="0"/>
                    </a:p>
                    <a:p>
                      <a:endParaRPr lang="en-US" dirty="0"/>
                    </a:p>
                  </a:txBody>
                  <a:tcPr/>
                </a:tc>
                <a:tc>
                  <a:txBody>
                    <a:bodyPr/>
                    <a:lstStyle/>
                    <a:p>
                      <a:r>
                        <a:rPr lang="en-US" dirty="0"/>
                        <a:t>MSE</a:t>
                      </a:r>
                      <a:endParaRPr lang="en-US" dirty="0"/>
                    </a:p>
                  </a:txBody>
                  <a:tcPr/>
                </a:tc>
                <a:tc>
                  <a:txBody>
                    <a:bodyPr/>
                    <a:lstStyle/>
                    <a:p>
                      <a:r>
                        <a:rPr lang="en-US" dirty="0"/>
                        <a:t>MAE</a:t>
                      </a:r>
                      <a:endParaRPr lang="en-US" dirty="0"/>
                    </a:p>
                  </a:txBody>
                  <a:tcPr/>
                </a:tc>
              </a:tr>
              <a:tr h="370840">
                <a:tc>
                  <a:txBody>
                    <a:bodyPr/>
                    <a:lstStyle/>
                    <a:p>
                      <a:r>
                        <a:rPr lang="en-US" dirty="0"/>
                        <a:t>RNN</a:t>
                      </a:r>
                      <a:endParaRPr lang="en-US" dirty="0"/>
                    </a:p>
                  </a:txBody>
                  <a:tcPr/>
                </a:tc>
                <a:tc>
                  <a:txBody>
                    <a:bodyPr/>
                    <a:lstStyle/>
                    <a:p>
                      <a:r>
                        <a:rPr lang="en-US" dirty="0"/>
                        <a:t>0.0519</a:t>
                      </a:r>
                      <a:endParaRPr lang="en-US" dirty="0"/>
                    </a:p>
                  </a:txBody>
                  <a:tcPr/>
                </a:tc>
                <a:tc>
                  <a:txBody>
                    <a:bodyPr/>
                    <a:lstStyle/>
                    <a:p>
                      <a:r>
                        <a:rPr lang="en-US" dirty="0"/>
                        <a:t>0.1946</a:t>
                      </a:r>
                      <a:endParaRPr lang="en-US" dirty="0"/>
                    </a:p>
                  </a:txBody>
                  <a:tcPr/>
                </a:tc>
              </a:tr>
              <a:tr h="370840">
                <a:tc>
                  <a:txBody>
                    <a:bodyPr/>
                    <a:lstStyle/>
                    <a:p>
                      <a:r>
                        <a:rPr lang="en-US" dirty="0"/>
                        <a:t>CNN</a:t>
                      </a:r>
                      <a:endParaRPr lang="en-US" dirty="0"/>
                    </a:p>
                  </a:txBody>
                  <a:tcPr/>
                </a:tc>
                <a:tc>
                  <a:txBody>
                    <a:bodyPr/>
                    <a:lstStyle/>
                    <a:p>
                      <a:r>
                        <a:rPr lang="en-US" dirty="0"/>
                        <a:t>0.0020</a:t>
                      </a:r>
                      <a:endParaRPr lang="en-US" dirty="0"/>
                    </a:p>
                  </a:txBody>
                  <a:tcPr/>
                </a:tc>
                <a:tc>
                  <a:txBody>
                    <a:bodyPr/>
                    <a:lstStyle/>
                    <a:p>
                      <a:r>
                        <a:rPr lang="en-US" dirty="0"/>
                        <a:t>0.0348</a:t>
                      </a:r>
                      <a:endParaRPr lang="en-US" dirty="0"/>
                    </a:p>
                  </a:txBody>
                  <a:tcPr/>
                </a:tc>
              </a:tr>
              <a:tr h="370840">
                <a:tc>
                  <a:txBody>
                    <a:bodyPr/>
                    <a:lstStyle/>
                    <a:p>
                      <a:r>
                        <a:rPr lang="en-US" dirty="0"/>
                        <a:t>LSTM</a:t>
                      </a:r>
                      <a:endParaRPr lang="en-US" dirty="0"/>
                    </a:p>
                  </a:txBody>
                  <a:tcPr/>
                </a:tc>
                <a:tc>
                  <a:txBody>
                    <a:bodyPr/>
                    <a:lstStyle/>
                    <a:p>
                      <a:r>
                        <a:rPr lang="en-US" dirty="0"/>
                        <a:t>0.0063</a:t>
                      </a:r>
                      <a:endParaRPr lang="en-US" dirty="0"/>
                    </a:p>
                  </a:txBody>
                  <a:tcPr/>
                </a:tc>
                <a:tc>
                  <a:txBody>
                    <a:bodyPr/>
                    <a:lstStyle/>
                    <a:p>
                      <a:r>
                        <a:rPr lang="en-US" dirty="0"/>
                        <a:t>0.0583</a:t>
                      </a:r>
                      <a:endParaRPr lang="en-US" dirty="0"/>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ANALYZING</a:t>
            </a:r>
            <a:endParaRPr lang="en-US" dirty="0"/>
          </a:p>
        </p:txBody>
      </p:sp>
      <p:sp>
        <p:nvSpPr>
          <p:cNvPr id="3" name="Content Placeholder 2"/>
          <p:cNvSpPr>
            <a:spLocks noGrp="1"/>
          </p:cNvSpPr>
          <p:nvPr>
            <p:ph idx="1"/>
          </p:nvPr>
        </p:nvSpPr>
        <p:spPr>
          <a:xfrm>
            <a:off x="677334" y="1415845"/>
            <a:ext cx="8596668" cy="4625517"/>
          </a:xfrm>
        </p:spPr>
        <p:txBody>
          <a:bodyPr/>
          <a:lstStyle/>
          <a:p>
            <a:r>
              <a:rPr lang="en-US" dirty="0"/>
              <a:t>Out of the three models used, CNN model shows the least errors.</a:t>
            </a:r>
            <a:endParaRPr lang="en-US" dirty="0"/>
          </a:p>
          <a:p>
            <a:pPr algn="l"/>
            <a:r>
              <a:rPr lang="en-US" b="0" i="0" dirty="0">
                <a:solidFill>
                  <a:srgbClr val="262626"/>
                </a:solidFill>
                <a:effectLst/>
                <a:latin typeface="Open Sans Regular" panose="020B0606030504020204" pitchFamily="34" charset="0"/>
              </a:rPr>
              <a:t>Our findings indicate that the CNN model is the best method for estimating store item demand. </a:t>
            </a:r>
            <a:endParaRPr lang="en-US" b="0" i="0" dirty="0">
              <a:solidFill>
                <a:srgbClr val="262626"/>
              </a:solidFill>
              <a:effectLst/>
              <a:latin typeface="Open Sans Regular" panose="020B0606030504020204" pitchFamily="34" charset="0"/>
            </a:endParaRPr>
          </a:p>
          <a:p>
            <a:pPr algn="l"/>
            <a:r>
              <a:rPr lang="en-US" b="0" i="0" dirty="0">
                <a:solidFill>
                  <a:srgbClr val="262626"/>
                </a:solidFill>
                <a:effectLst/>
                <a:latin typeface="Open Sans Regular" panose="020B0606030504020204" pitchFamily="34" charset="0"/>
              </a:rPr>
              <a:t>Based on our simulation results, deep learning models appear to be useful instruments for predicting the demand for store items.</a:t>
            </a:r>
            <a:endParaRPr lang="en-US" b="0" i="0" dirty="0">
              <a:solidFill>
                <a:srgbClr val="262626"/>
              </a:solidFill>
              <a:effectLst/>
              <a:latin typeface="Open Sans Regular" panose="020B0606030504020204" pitchFamily="34" charset="0"/>
            </a:endParaRPr>
          </a:p>
          <a:p>
            <a:r>
              <a:rPr lang="en-GB" dirty="0"/>
              <a:t>Retailers can utilize the CNN model to make well-informed judgements on pricing strategies, supply chain logistics and inventory management.</a:t>
            </a:r>
            <a:endParaRPr lang="en-GB" dirty="0"/>
          </a:p>
          <a:p>
            <a:r>
              <a:rPr lang="en-GB" dirty="0"/>
              <a:t>Retailers may maximize supply chain logistics , inventory management, and pricing strategies by utilizing the results of our study.</a:t>
            </a:r>
            <a:endParaRPr lang="en-GB" dirty="0"/>
          </a:p>
          <a:p>
            <a:endParaRPr lang="en-US"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7011</Words>
  <Application>WPS Presentation</Application>
  <PresentationFormat>Widescreen</PresentationFormat>
  <Paragraphs>112</Paragraphs>
  <Slides>12</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12</vt:i4>
      </vt:variant>
    </vt:vector>
  </HeadingPairs>
  <TitlesOfParts>
    <vt:vector size="29" baseType="lpstr">
      <vt:lpstr>Arial</vt:lpstr>
      <vt:lpstr>SimSun</vt:lpstr>
      <vt:lpstr>Wingdings</vt:lpstr>
      <vt:lpstr>Wingdings 3</vt:lpstr>
      <vt:lpstr>Arial</vt:lpstr>
      <vt:lpstr>Times New Roman</vt:lpstr>
      <vt:lpstr>Söhne</vt:lpstr>
      <vt:lpstr>Segoe Print</vt:lpstr>
      <vt:lpstr>Open Sans Regular</vt:lpstr>
      <vt:lpstr>MS Mincho</vt:lpstr>
      <vt:lpstr>Yu Gothic UI</vt:lpstr>
      <vt:lpstr>Corbel</vt:lpstr>
      <vt:lpstr>Trebuchet MS</vt:lpstr>
      <vt:lpstr>Microsoft YaHei</vt:lpstr>
      <vt:lpstr>Arial Unicode MS</vt:lpstr>
      <vt:lpstr>Calibri</vt:lpstr>
      <vt:lpstr>Facet</vt:lpstr>
      <vt:lpstr>STORE ITEM DEMAND PREDICTION</vt:lpstr>
      <vt:lpstr>ROELS AND RESPONSIBILITIES</vt:lpstr>
      <vt:lpstr>MOTIVATION</vt:lpstr>
      <vt:lpstr>PROBLEM STATEMENT</vt:lpstr>
      <vt:lpstr>OBJECTIVE</vt:lpstr>
      <vt:lpstr>RELATED WORKS</vt:lpstr>
      <vt:lpstr>PROPOSED SOLUTION</vt:lpstr>
      <vt:lpstr>RESULTS</vt:lpstr>
      <vt:lpstr>ANALYZING</vt:lpstr>
      <vt:lpstr>PREDICTION CURVES</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STORE ITEM DEMAND PREDICTION</dc:title>
  <dc:creator>Lokesh Nagireddy</dc:creator>
  <cp:lastModifiedBy>lokes</cp:lastModifiedBy>
  <cp:revision>2</cp:revision>
  <dcterms:created xsi:type="dcterms:W3CDTF">2024-04-15T20:44:00Z</dcterms:created>
  <dcterms:modified xsi:type="dcterms:W3CDTF">2024-04-16T23:24:40Z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AC0F4946C1314B1881E20AA566256610_12</vt:lpwstr>
  </property>
  <property fmtid="{D5CDD505-2E9C-101B-9397-08002B2CF9AE}" pid="3" name="KSOProductBuildVer">
    <vt:lpwstr>1033-12.2.0.13416</vt:lpwstr>
  </property>
</Properties>
</file>