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7" r:id="rId4"/>
    <p:sldId id="268" r:id="rId5"/>
    <p:sldId id="258" r:id="rId6"/>
    <p:sldId id="259" r:id="rId7"/>
    <p:sldId id="257" r:id="rId8"/>
    <p:sldId id="260" r:id="rId9"/>
    <p:sldId id="261" r:id="rId10"/>
    <p:sldId id="262" r:id="rId11"/>
    <p:sldId id="263" r:id="rId12"/>
    <p:sldId id="264" r:id="rId13"/>
    <p:sldId id="265" r:id="rId14"/>
    <p:sldId id="266" r:id="rId15"/>
    <p:sldId id="269" r:id="rId16"/>
    <p:sldId id="270" r:id="rId17"/>
    <p:sldId id="271" r:id="rId18"/>
    <p:sldId id="272" r:id="rId19"/>
    <p:sldId id="273" r:id="rId20"/>
    <p:sldId id="274" r:id="rId21"/>
    <p:sldId id="281"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Conversion Rate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F547-4C09-A5C3-F4A794353B6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547-4C09-A5C3-F4A794353B63}"/>
              </c:ext>
            </c:extLst>
          </c:dPt>
          <c:dLbls>
            <c:dLbl>
              <c:idx val="0"/>
              <c:layout>
                <c:manualLayout>
                  <c:x val="-0.22028229949760172"/>
                  <c:y val="6.1154376726190653E-2"/>
                </c:manualLayout>
              </c:layout>
              <c:tx>
                <c:rich>
                  <a:bodyPr/>
                  <a:lstStyle/>
                  <a:p>
                    <a:fld id="{898D14DF-E8CC-4F1F-A0B1-E11BE582D553}" type="VALUE">
                      <a:rPr lang="en-US" smtClean="0"/>
                      <a:pPr/>
                      <a:t>[VALUE]</a:t>
                    </a:fld>
                    <a:r>
                      <a:rPr lang="en-US" dirty="0"/>
                      <a:t>%</a:t>
                    </a:r>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F547-4C09-A5C3-F4A794353B63}"/>
                </c:ext>
              </c:extLst>
            </c:dLbl>
            <c:dLbl>
              <c:idx val="1"/>
              <c:tx>
                <c:rich>
                  <a:bodyPr/>
                  <a:lstStyle/>
                  <a:p>
                    <a:fld id="{8D726426-9CAC-4DCF-B118-7E01DFA05007}" type="VALUE">
                      <a:rPr lang="en-US" smtClean="0"/>
                      <a:pPr/>
                      <a:t>[VALUE]</a:t>
                    </a:fld>
                    <a:r>
                      <a:rPr lang="en-US" dirty="0"/>
                      <a:t>%</a:t>
                    </a:r>
                  </a:p>
                </c:rich>
              </c:tx>
              <c:dLblPos val="inEnd"/>
              <c:showLegendKey val="0"/>
              <c:showVal val="0"/>
              <c:showCatName val="0"/>
              <c:showSerName val="0"/>
              <c:showPercent val="1"/>
              <c:showBubbleSize val="0"/>
              <c:extLst>
                <c:ext xmlns:c15="http://schemas.microsoft.com/office/drawing/2012/chart" uri="{CE6537A1-D6FC-4f65-9D91-7224C49458BB}">
                  <c15:layout>
                    <c:manualLayout>
                      <c:w val="0.28530241370487247"/>
                      <c:h val="0.15835516879358827"/>
                    </c:manualLayout>
                  </c15:layout>
                  <c15:dlblFieldTable/>
                  <c15:showDataLabelsRange val="0"/>
                </c:ext>
                <c:ext xmlns:c16="http://schemas.microsoft.com/office/drawing/2014/chart" uri="{C3380CC4-5D6E-409C-BE32-E72D297353CC}">
                  <c16:uniqueId val="{00000001-F547-4C09-A5C3-F4A794353B63}"/>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converted</c:v>
                </c:pt>
                <c:pt idx="1">
                  <c:v>not converted</c:v>
                </c:pt>
              </c:strCache>
            </c:strRef>
          </c:cat>
          <c:val>
            <c:numRef>
              <c:f>Sheet1!$B$2:$B$3</c:f>
              <c:numCache>
                <c:formatCode>General</c:formatCode>
                <c:ptCount val="2"/>
                <c:pt idx="0">
                  <c:v>38.5</c:v>
                </c:pt>
                <c:pt idx="1">
                  <c:v>61.5</c:v>
                </c:pt>
              </c:numCache>
            </c:numRef>
          </c:val>
          <c:extLst>
            <c:ext xmlns:c16="http://schemas.microsoft.com/office/drawing/2014/chart" uri="{C3380CC4-5D6E-409C-BE32-E72D297353CC}">
              <c16:uniqueId val="{00000000-F547-4C09-A5C3-F4A794353B6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5B98-F370-1151-6734-186C43CFE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B99230-9E06-4535-1CD8-5207A4916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9CACA8-72D9-72F3-B3B3-AEADE99B5FB1}"/>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5" name="Footer Placeholder 4">
            <a:extLst>
              <a:ext uri="{FF2B5EF4-FFF2-40B4-BE49-F238E27FC236}">
                <a16:creationId xmlns:a16="http://schemas.microsoft.com/office/drawing/2014/main" id="{D6E6E095-E98D-1D1D-E337-7F29249CD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862EA-3F66-3EDF-6DFB-05A3C55318D3}"/>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331748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EE9B-4F38-541B-96A0-CDA5626CCF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AAB5F-285F-8A90-8582-32B8C86F0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07C98-DC4F-18ED-1B4D-AF5DB45C44FD}"/>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5" name="Footer Placeholder 4">
            <a:extLst>
              <a:ext uri="{FF2B5EF4-FFF2-40B4-BE49-F238E27FC236}">
                <a16:creationId xmlns:a16="http://schemas.microsoft.com/office/drawing/2014/main" id="{668D17EF-2191-2E37-3D89-A01423A3AC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FCABF-E991-3788-65E7-0CBD1F743797}"/>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205336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99A5FB-6A83-5BCA-9113-B8AB4D6B5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0F331-BC16-A974-1147-5DD42BC64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C6814-73AF-5ED0-0CDC-2F517A196B3D}"/>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5" name="Footer Placeholder 4">
            <a:extLst>
              <a:ext uri="{FF2B5EF4-FFF2-40B4-BE49-F238E27FC236}">
                <a16:creationId xmlns:a16="http://schemas.microsoft.com/office/drawing/2014/main" id="{13150B6E-2C54-A319-8111-A884301D0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C2A4E-F439-2AE1-9801-2BA09BF7B2F8}"/>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160184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E3DB-0258-07EB-126C-369AD5A889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6483FD-2AC6-DE17-BBE3-015ED7E49E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D7D61-D4E6-0F47-E1CE-B8826BA28356}"/>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5" name="Footer Placeholder 4">
            <a:extLst>
              <a:ext uri="{FF2B5EF4-FFF2-40B4-BE49-F238E27FC236}">
                <a16:creationId xmlns:a16="http://schemas.microsoft.com/office/drawing/2014/main" id="{E298C511-B836-4646-5E11-7A2F62353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320AB-0849-15CB-0CD8-15DF092A530C}"/>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17763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510E-81DE-14EE-AC8C-F23B373111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4E1AAB-F5A3-1332-077C-85B4A18C7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DE9C2C-68F3-8A58-6F84-0BE6BC09D88B}"/>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5" name="Footer Placeholder 4">
            <a:extLst>
              <a:ext uri="{FF2B5EF4-FFF2-40B4-BE49-F238E27FC236}">
                <a16:creationId xmlns:a16="http://schemas.microsoft.com/office/drawing/2014/main" id="{6D1F5468-4EC3-0A6C-CF28-C7272CB3AD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375B5-2A7F-20F5-1AF3-3FE846CBED5E}"/>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421363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FAA8-A901-2A9E-F7D5-8817592AF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D856EB-8155-6BDD-9873-A74C418A2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FDF27B-B375-6250-C0EB-FD556F996A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41F85E-1955-4B66-916F-7E6E5864E439}"/>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6" name="Footer Placeholder 5">
            <a:extLst>
              <a:ext uri="{FF2B5EF4-FFF2-40B4-BE49-F238E27FC236}">
                <a16:creationId xmlns:a16="http://schemas.microsoft.com/office/drawing/2014/main" id="{9828661F-9DB6-EDE5-46C0-4F3ECA02D0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BA667-D78E-135C-FDE8-0CF59D3C6869}"/>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28672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D5E1-F2FA-7D9F-0944-1264FBA564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29DB3B-F52A-1698-6EFB-DA2784DDA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A3096F-F945-3209-4373-2D5D4D170A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8B5F47-77C1-A320-0FC5-CB4EFF663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0C93A-480D-F7C8-1039-0134B3993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E59448-6555-DBFD-AD27-AC5BF305D4F8}"/>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8" name="Footer Placeholder 7">
            <a:extLst>
              <a:ext uri="{FF2B5EF4-FFF2-40B4-BE49-F238E27FC236}">
                <a16:creationId xmlns:a16="http://schemas.microsoft.com/office/drawing/2014/main" id="{5633F362-1239-8A38-B253-97EF25E3EC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DA50AD-4060-BD2A-1E40-19426B027D39}"/>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295228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9D2D-6B56-3EE9-D8E5-C27DF1EE6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F0D55-6102-11A2-C711-955AA2084F4C}"/>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4" name="Footer Placeholder 3">
            <a:extLst>
              <a:ext uri="{FF2B5EF4-FFF2-40B4-BE49-F238E27FC236}">
                <a16:creationId xmlns:a16="http://schemas.microsoft.com/office/drawing/2014/main" id="{8DAE2B2D-D40C-5AC7-86BA-AAA98D7039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DE6C80-0692-1259-AE7B-A4DA3FDB9808}"/>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282106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F6A1F-22E6-3E1E-FD10-2F76DCB764D0}"/>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3" name="Footer Placeholder 2">
            <a:extLst>
              <a:ext uri="{FF2B5EF4-FFF2-40B4-BE49-F238E27FC236}">
                <a16:creationId xmlns:a16="http://schemas.microsoft.com/office/drawing/2014/main" id="{252ADDE1-1B77-2CFA-A336-5A061A12D8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07F5E9-E6C2-74F2-3B5D-E9184959E1E9}"/>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287233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83AC-7864-CF7E-E430-F744B3A52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D95550-0255-5AB9-52BE-3669613DC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E194AB-ABFD-5EAF-B3E0-82997F7BE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E18A3-D72C-5F27-6FAD-C7810FBDC176}"/>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6" name="Footer Placeholder 5">
            <a:extLst>
              <a:ext uri="{FF2B5EF4-FFF2-40B4-BE49-F238E27FC236}">
                <a16:creationId xmlns:a16="http://schemas.microsoft.com/office/drawing/2014/main" id="{D128EB5D-96C5-06D7-0467-8DFF86953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3740D-ACC2-8787-B03E-2A78ECFCAE20}"/>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367538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D55F-A1F8-01F2-5CB6-B55C2188E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393FD-DD85-208A-9EE4-64024978D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AB5012-9699-EC48-0177-BA915AB72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7AF29-8D63-AFAE-E3BB-67421B33AEB4}"/>
              </a:ext>
            </a:extLst>
          </p:cNvPr>
          <p:cNvSpPr>
            <a:spLocks noGrp="1"/>
          </p:cNvSpPr>
          <p:nvPr>
            <p:ph type="dt" sz="half" idx="10"/>
          </p:nvPr>
        </p:nvSpPr>
        <p:spPr/>
        <p:txBody>
          <a:bodyPr/>
          <a:lstStyle/>
          <a:p>
            <a:fld id="{F1AA57A8-D8EF-4CC4-BA54-6781A1ACE9D8}" type="datetimeFigureOut">
              <a:rPr lang="en-IN" smtClean="0"/>
              <a:t>02-10-2024</a:t>
            </a:fld>
            <a:endParaRPr lang="en-IN"/>
          </a:p>
        </p:txBody>
      </p:sp>
      <p:sp>
        <p:nvSpPr>
          <p:cNvPr id="6" name="Footer Placeholder 5">
            <a:extLst>
              <a:ext uri="{FF2B5EF4-FFF2-40B4-BE49-F238E27FC236}">
                <a16:creationId xmlns:a16="http://schemas.microsoft.com/office/drawing/2014/main" id="{9EA55019-309F-032B-34E8-E45B7C73D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0948B0-04D3-0AB3-8995-168C244E12F2}"/>
              </a:ext>
            </a:extLst>
          </p:cNvPr>
          <p:cNvSpPr>
            <a:spLocks noGrp="1"/>
          </p:cNvSpPr>
          <p:nvPr>
            <p:ph type="sldNum" sz="quarter" idx="12"/>
          </p:nvPr>
        </p:nvSpPr>
        <p:spPr/>
        <p:txBody>
          <a:bodyPr/>
          <a:lstStyle/>
          <a:p>
            <a:fld id="{DE8623F6-FE1F-46BF-862F-747ED45610EA}" type="slidenum">
              <a:rPr lang="en-IN" smtClean="0"/>
              <a:t>‹#›</a:t>
            </a:fld>
            <a:endParaRPr lang="en-IN"/>
          </a:p>
        </p:txBody>
      </p:sp>
    </p:spTree>
    <p:extLst>
      <p:ext uri="{BB962C8B-B14F-4D97-AF65-F5344CB8AC3E}">
        <p14:creationId xmlns:p14="http://schemas.microsoft.com/office/powerpoint/2010/main" val="64961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D9689-EE22-DF10-7FD3-758F55BCF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3C0C8D-FE00-437E-F0DF-02E114DF93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E8841-1DD1-6D80-088D-372B4120B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A57A8-D8EF-4CC4-BA54-6781A1ACE9D8}" type="datetimeFigureOut">
              <a:rPr lang="en-IN" smtClean="0"/>
              <a:t>02-10-2024</a:t>
            </a:fld>
            <a:endParaRPr lang="en-IN"/>
          </a:p>
        </p:txBody>
      </p:sp>
      <p:sp>
        <p:nvSpPr>
          <p:cNvPr id="5" name="Footer Placeholder 4">
            <a:extLst>
              <a:ext uri="{FF2B5EF4-FFF2-40B4-BE49-F238E27FC236}">
                <a16:creationId xmlns:a16="http://schemas.microsoft.com/office/drawing/2014/main" id="{8FF1718F-289E-4CD5-9389-E6D85F777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3B65C0-E755-A6E1-5EB4-66B4BB73A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623F6-FE1F-46BF-862F-747ED45610EA}" type="slidenum">
              <a:rPr lang="en-IN" smtClean="0"/>
              <a:t>‹#›</a:t>
            </a:fld>
            <a:endParaRPr lang="en-IN"/>
          </a:p>
        </p:txBody>
      </p:sp>
    </p:spTree>
    <p:extLst>
      <p:ext uri="{BB962C8B-B14F-4D97-AF65-F5344CB8AC3E}">
        <p14:creationId xmlns:p14="http://schemas.microsoft.com/office/powerpoint/2010/main" val="84432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6BFF-B423-740C-AD52-7E3C32C699F3}"/>
              </a:ext>
            </a:extLst>
          </p:cNvPr>
          <p:cNvSpPr>
            <a:spLocks noGrp="1"/>
          </p:cNvSpPr>
          <p:nvPr>
            <p:ph type="ctrTitle"/>
          </p:nvPr>
        </p:nvSpPr>
        <p:spPr/>
        <p:txBody>
          <a:bodyPr/>
          <a:lstStyle/>
          <a:p>
            <a:r>
              <a:rPr lang="en-US" dirty="0"/>
              <a:t>CUSTOMER LEAD PREDICTON</a:t>
            </a:r>
            <a:endParaRPr lang="en-IN" dirty="0"/>
          </a:p>
        </p:txBody>
      </p:sp>
      <p:sp>
        <p:nvSpPr>
          <p:cNvPr id="3" name="Subtitle 2">
            <a:extLst>
              <a:ext uri="{FF2B5EF4-FFF2-40B4-BE49-F238E27FC236}">
                <a16:creationId xmlns:a16="http://schemas.microsoft.com/office/drawing/2014/main" id="{DDBF37CC-09BD-96EB-DEA4-F8C6A9E12DFE}"/>
              </a:ext>
            </a:extLst>
          </p:cNvPr>
          <p:cNvSpPr>
            <a:spLocks noGrp="1"/>
          </p:cNvSpPr>
          <p:nvPr>
            <p:ph type="subTitle" idx="1"/>
          </p:nvPr>
        </p:nvSpPr>
        <p:spPr/>
        <p:txBody>
          <a:bodyPr/>
          <a:lstStyle/>
          <a:p>
            <a:r>
              <a:rPr lang="en-US" dirty="0"/>
              <a:t>SUBMITTED BY </a:t>
            </a:r>
          </a:p>
          <a:p>
            <a:r>
              <a:rPr lang="en-US" dirty="0"/>
              <a:t>AKHILA R</a:t>
            </a:r>
          </a:p>
          <a:p>
            <a:r>
              <a:rPr lang="en-US" dirty="0"/>
              <a:t>MBE7</a:t>
            </a:r>
            <a:endParaRPr lang="en-IN" dirty="0"/>
          </a:p>
        </p:txBody>
      </p:sp>
    </p:spTree>
    <p:extLst>
      <p:ext uri="{BB962C8B-B14F-4D97-AF65-F5344CB8AC3E}">
        <p14:creationId xmlns:p14="http://schemas.microsoft.com/office/powerpoint/2010/main" val="1035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3EF-368E-4739-71A4-BC69879038C9}"/>
              </a:ext>
            </a:extLst>
          </p:cNvPr>
          <p:cNvSpPr>
            <a:spLocks noGrp="1"/>
          </p:cNvSpPr>
          <p:nvPr>
            <p:ph type="title"/>
          </p:nvPr>
        </p:nvSpPr>
        <p:spPr/>
        <p:txBody>
          <a:bodyPr/>
          <a:lstStyle/>
          <a:p>
            <a:r>
              <a:rPr lang="en-US" dirty="0"/>
              <a:t>Customer Preferences</a:t>
            </a:r>
            <a:endParaRPr lang="en-IN" dirty="0"/>
          </a:p>
        </p:txBody>
      </p:sp>
      <p:pic>
        <p:nvPicPr>
          <p:cNvPr id="5" name="Graphic 4" descr="Smart Phone">
            <a:extLst>
              <a:ext uri="{FF2B5EF4-FFF2-40B4-BE49-F238E27FC236}">
                <a16:creationId xmlns:a16="http://schemas.microsoft.com/office/drawing/2014/main" id="{AB2B42E1-8B55-1FBE-0212-5666773D83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8181" y="2147551"/>
            <a:ext cx="914400" cy="914400"/>
          </a:xfrm>
          <a:prstGeom prst="rect">
            <a:avLst/>
          </a:prstGeom>
        </p:spPr>
      </p:pic>
      <p:pic>
        <p:nvPicPr>
          <p:cNvPr id="7" name="Graphic 6" descr="Books">
            <a:extLst>
              <a:ext uri="{FF2B5EF4-FFF2-40B4-BE49-F238E27FC236}">
                <a16:creationId xmlns:a16="http://schemas.microsoft.com/office/drawing/2014/main" id="{5DEA19C9-A683-C5D2-FAF6-4DA2804438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09268" y="2147551"/>
            <a:ext cx="914400" cy="914400"/>
          </a:xfrm>
          <a:prstGeom prst="rect">
            <a:avLst/>
          </a:prstGeom>
        </p:spPr>
      </p:pic>
      <p:sp>
        <p:nvSpPr>
          <p:cNvPr id="8" name="TextBox 7">
            <a:extLst>
              <a:ext uri="{FF2B5EF4-FFF2-40B4-BE49-F238E27FC236}">
                <a16:creationId xmlns:a16="http://schemas.microsoft.com/office/drawing/2014/main" id="{CF13CDEC-44B5-B862-03FB-0837EC3634B4}"/>
              </a:ext>
            </a:extLst>
          </p:cNvPr>
          <p:cNvSpPr txBox="1"/>
          <p:nvPr/>
        </p:nvSpPr>
        <p:spPr>
          <a:xfrm>
            <a:off x="1970468" y="3284113"/>
            <a:ext cx="4031087" cy="2308324"/>
          </a:xfrm>
          <a:prstGeom prst="rect">
            <a:avLst/>
          </a:prstGeom>
          <a:noFill/>
        </p:spPr>
        <p:txBody>
          <a:bodyPr wrap="square" rtlCol="0">
            <a:spAutoFit/>
          </a:bodyPr>
          <a:lstStyle/>
          <a:p>
            <a:pPr algn="ctr"/>
            <a:r>
              <a:rPr lang="en-US" b="1" dirty="0">
                <a:solidFill>
                  <a:schemeClr val="accent1"/>
                </a:solidFill>
              </a:rPr>
              <a:t>Updates on Course contents and payment through cheque</a:t>
            </a:r>
          </a:p>
          <a:p>
            <a:pPr marL="285750" indent="-285750">
              <a:buFont typeface="Arial" panose="020B0604020202020204" pitchFamily="34" charset="0"/>
              <a:buChar char="•"/>
            </a:pPr>
            <a:r>
              <a:rPr lang="en-IN" dirty="0"/>
              <a:t>All leads have opted not get updates on courses, DM content, Supply Chain Content and not to pay through cheque.</a:t>
            </a:r>
          </a:p>
          <a:p>
            <a:pPr marL="285750" indent="-285750">
              <a:buFont typeface="Arial" panose="020B0604020202020204" pitchFamily="34" charset="0"/>
              <a:buChar char="•"/>
            </a:pPr>
            <a:r>
              <a:rPr lang="en-IN" dirty="0"/>
              <a:t>38.5% of them got converted anyways.</a:t>
            </a:r>
          </a:p>
        </p:txBody>
      </p:sp>
      <p:sp>
        <p:nvSpPr>
          <p:cNvPr id="9" name="TextBox 8">
            <a:extLst>
              <a:ext uri="{FF2B5EF4-FFF2-40B4-BE49-F238E27FC236}">
                <a16:creationId xmlns:a16="http://schemas.microsoft.com/office/drawing/2014/main" id="{89E2BD7D-99AB-54DA-0386-08DA2DCE9B9F}"/>
              </a:ext>
            </a:extLst>
          </p:cNvPr>
          <p:cNvSpPr txBox="1"/>
          <p:nvPr/>
        </p:nvSpPr>
        <p:spPr>
          <a:xfrm>
            <a:off x="6089561" y="3294845"/>
            <a:ext cx="4031087" cy="1882567"/>
          </a:xfrm>
          <a:prstGeom prst="rect">
            <a:avLst/>
          </a:prstGeom>
          <a:noFill/>
        </p:spPr>
        <p:txBody>
          <a:bodyPr wrap="square" rtlCol="0">
            <a:spAutoFit/>
          </a:bodyPr>
          <a:lstStyle/>
          <a:p>
            <a:pPr algn="ctr"/>
            <a:r>
              <a:rPr lang="en-US" b="1" dirty="0">
                <a:solidFill>
                  <a:schemeClr val="accent1"/>
                </a:solidFill>
              </a:rPr>
              <a:t>A free copy of Mastering the Interview</a:t>
            </a:r>
          </a:p>
          <a:p>
            <a:pPr marL="342900" lvl="0" indent="-342900">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31.3% of leads have opted to get a free copy of Mastering the Interview. 35% of them got converted.</a:t>
            </a:r>
          </a:p>
          <a:p>
            <a:pPr marL="342900" lvl="0" indent="-342900">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39% of leads who have not opted for free copy have been converted.</a:t>
            </a:r>
          </a:p>
        </p:txBody>
      </p:sp>
    </p:spTree>
    <p:extLst>
      <p:ext uri="{BB962C8B-B14F-4D97-AF65-F5344CB8AC3E}">
        <p14:creationId xmlns:p14="http://schemas.microsoft.com/office/powerpoint/2010/main" val="305817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BB0E-A461-B19D-B8FC-4EFEEEA4F1BA}"/>
              </a:ext>
            </a:extLst>
          </p:cNvPr>
          <p:cNvSpPr>
            <a:spLocks noGrp="1"/>
          </p:cNvSpPr>
          <p:nvPr>
            <p:ph type="title"/>
          </p:nvPr>
        </p:nvSpPr>
        <p:spPr/>
        <p:txBody>
          <a:bodyPr/>
          <a:lstStyle/>
          <a:p>
            <a:r>
              <a:rPr lang="en-US" dirty="0"/>
              <a:t>Last Activity of Leads</a:t>
            </a:r>
            <a:endParaRPr lang="en-IN" dirty="0"/>
          </a:p>
        </p:txBody>
      </p:sp>
      <p:sp>
        <p:nvSpPr>
          <p:cNvPr id="5" name="TextBox 4">
            <a:extLst>
              <a:ext uri="{FF2B5EF4-FFF2-40B4-BE49-F238E27FC236}">
                <a16:creationId xmlns:a16="http://schemas.microsoft.com/office/drawing/2014/main" id="{6915649F-BAB8-282F-5065-4E480624AAAB}"/>
              </a:ext>
            </a:extLst>
          </p:cNvPr>
          <p:cNvSpPr txBox="1"/>
          <p:nvPr/>
        </p:nvSpPr>
        <p:spPr>
          <a:xfrm>
            <a:off x="6552126" y="2912702"/>
            <a:ext cx="3982791" cy="3198311"/>
          </a:xfrm>
          <a:prstGeom prst="rect">
            <a:avLst/>
          </a:prstGeom>
          <a:noFill/>
        </p:spPr>
        <p:txBody>
          <a:bodyPr wrap="square">
            <a:spAutoFit/>
          </a:bodyPr>
          <a:lstStyle/>
          <a:p>
            <a:pPr algn="ct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Last Notable Activity</a:t>
            </a:r>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Distribution is more towards ‘Modified’, ‘Email Opened and ‘SMS Sent’.</a:t>
            </a:r>
          </a:p>
          <a:p>
            <a:pPr marL="342900" lvl="0" indent="-342900">
              <a:lnSpc>
                <a:spcPct val="115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69% of last notable activity as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SMS Sent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got converted.</a:t>
            </a:r>
          </a:p>
          <a:p>
            <a:pPr marL="342900" lvl="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92% of leads with last notable activity as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Had a Phone Conversation got converted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endParaRPr lang="en-IN" dirty="0">
              <a:solidFill>
                <a:schemeClr val="accent1"/>
              </a:solidFill>
            </a:endParaRPr>
          </a:p>
        </p:txBody>
      </p:sp>
      <p:sp>
        <p:nvSpPr>
          <p:cNvPr id="7" name="TextBox 6">
            <a:extLst>
              <a:ext uri="{FF2B5EF4-FFF2-40B4-BE49-F238E27FC236}">
                <a16:creationId xmlns:a16="http://schemas.microsoft.com/office/drawing/2014/main" id="{EA7F408D-91B8-7B8B-6674-E14781EBCE5B}"/>
              </a:ext>
            </a:extLst>
          </p:cNvPr>
          <p:cNvSpPr txBox="1"/>
          <p:nvPr/>
        </p:nvSpPr>
        <p:spPr>
          <a:xfrm>
            <a:off x="1838459" y="2899823"/>
            <a:ext cx="3776729" cy="2862322"/>
          </a:xfrm>
          <a:prstGeom prst="rect">
            <a:avLst/>
          </a:prstGeom>
          <a:noFill/>
        </p:spPr>
        <p:txBody>
          <a:bodyPr wrap="square">
            <a:spAutoFit/>
          </a:bodyPr>
          <a:lstStyle/>
          <a:p>
            <a:pPr algn="ct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Last Activity </a:t>
            </a:r>
          </a:p>
          <a:p>
            <a:pPr marL="285750" indent="-285750">
              <a:buFont typeface="Arial" panose="020B060402020202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Email Opened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SMS Sent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have more distribution and SMS Sent category has higher chances of getting converted than Email Opened.</a:t>
            </a:r>
          </a:p>
          <a:p>
            <a:pPr marL="285750" indent="-285750">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Unknown, Other, Had a Phone conversation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categories have more than 70% chances of getting converted.</a:t>
            </a:r>
          </a:p>
        </p:txBody>
      </p:sp>
      <p:pic>
        <p:nvPicPr>
          <p:cNvPr id="9" name="Graphic 8" descr="Subtitles">
            <a:extLst>
              <a:ext uri="{FF2B5EF4-FFF2-40B4-BE49-F238E27FC236}">
                <a16:creationId xmlns:a16="http://schemas.microsoft.com/office/drawing/2014/main" id="{74C0A865-7D56-C134-70F7-CD3753A4A9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0450" y="1967249"/>
            <a:ext cx="914400" cy="914400"/>
          </a:xfrm>
          <a:prstGeom prst="rect">
            <a:avLst/>
          </a:prstGeom>
        </p:spPr>
      </p:pic>
      <p:pic>
        <p:nvPicPr>
          <p:cNvPr id="11" name="Graphic 10" descr="Speaker Phone">
            <a:extLst>
              <a:ext uri="{FF2B5EF4-FFF2-40B4-BE49-F238E27FC236}">
                <a16:creationId xmlns:a16="http://schemas.microsoft.com/office/drawing/2014/main" id="{5EAAF613-17CE-527A-A4AB-E2962C1B2C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3966" y="1962702"/>
            <a:ext cx="914400" cy="914400"/>
          </a:xfrm>
          <a:prstGeom prst="rect">
            <a:avLst/>
          </a:prstGeom>
        </p:spPr>
      </p:pic>
    </p:spTree>
    <p:extLst>
      <p:ext uri="{BB962C8B-B14F-4D97-AF65-F5344CB8AC3E}">
        <p14:creationId xmlns:p14="http://schemas.microsoft.com/office/powerpoint/2010/main" val="383893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3FC5-EAC1-FB66-3A0D-695170187C61}"/>
              </a:ext>
            </a:extLst>
          </p:cNvPr>
          <p:cNvSpPr>
            <a:spLocks noGrp="1"/>
          </p:cNvSpPr>
          <p:nvPr>
            <p:ph type="title"/>
          </p:nvPr>
        </p:nvSpPr>
        <p:spPr/>
        <p:txBody>
          <a:bodyPr/>
          <a:lstStyle/>
          <a:p>
            <a:r>
              <a:rPr lang="en-US" dirty="0"/>
              <a:t>Customer Demographics</a:t>
            </a:r>
            <a:endParaRPr lang="en-IN" dirty="0"/>
          </a:p>
        </p:txBody>
      </p:sp>
      <p:pic>
        <p:nvPicPr>
          <p:cNvPr id="5" name="Graphic 4" descr="Farm scene">
            <a:extLst>
              <a:ext uri="{FF2B5EF4-FFF2-40B4-BE49-F238E27FC236}">
                <a16:creationId xmlns:a16="http://schemas.microsoft.com/office/drawing/2014/main" id="{7C328D19-EC40-EF43-2345-9E42C84516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10045" y="1774064"/>
            <a:ext cx="914400" cy="914400"/>
          </a:xfrm>
          <a:prstGeom prst="rect">
            <a:avLst/>
          </a:prstGeom>
        </p:spPr>
      </p:pic>
      <p:pic>
        <p:nvPicPr>
          <p:cNvPr id="7" name="Graphic 6" descr="Pilot">
            <a:extLst>
              <a:ext uri="{FF2B5EF4-FFF2-40B4-BE49-F238E27FC236}">
                <a16:creationId xmlns:a16="http://schemas.microsoft.com/office/drawing/2014/main" id="{6CCF3BE8-5D9E-DF30-2115-E1F4467BD2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05497" y="5092270"/>
            <a:ext cx="914400" cy="914400"/>
          </a:xfrm>
          <a:prstGeom prst="rect">
            <a:avLst/>
          </a:prstGeom>
        </p:spPr>
      </p:pic>
      <p:pic>
        <p:nvPicPr>
          <p:cNvPr id="9" name="Graphic 8" descr="Briefcase">
            <a:extLst>
              <a:ext uri="{FF2B5EF4-FFF2-40B4-BE49-F238E27FC236}">
                <a16:creationId xmlns:a16="http://schemas.microsoft.com/office/drawing/2014/main" id="{2EF5AEE5-0996-C75C-C1D7-E6063E1796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97166" y="3396803"/>
            <a:ext cx="914400" cy="914400"/>
          </a:xfrm>
          <a:prstGeom prst="rect">
            <a:avLst/>
          </a:prstGeom>
        </p:spPr>
      </p:pic>
      <p:sp>
        <p:nvSpPr>
          <p:cNvPr id="10" name="TextBox 9">
            <a:extLst>
              <a:ext uri="{FF2B5EF4-FFF2-40B4-BE49-F238E27FC236}">
                <a16:creationId xmlns:a16="http://schemas.microsoft.com/office/drawing/2014/main" id="{81A526DE-DED4-9C98-2E8C-1A2B5A731841}"/>
              </a:ext>
            </a:extLst>
          </p:cNvPr>
          <p:cNvSpPr txBox="1"/>
          <p:nvPr/>
        </p:nvSpPr>
        <p:spPr>
          <a:xfrm>
            <a:off x="885423" y="1663451"/>
            <a:ext cx="9044188" cy="4457374"/>
          </a:xfrm>
          <a:prstGeom prst="rect">
            <a:avLst/>
          </a:prstGeom>
          <a:noFill/>
        </p:spPr>
        <p:txBody>
          <a:bodyPr wrap="square">
            <a:spAutoFit/>
          </a:bodyPr>
          <a:lstStyle/>
          <a:p>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Country</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rPr>
              <a:t>Higher distribution in India and Unknown categories.</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rPr>
              <a:t>Unknown and Singapore show &gt;40% conversion chances. </a:t>
            </a:r>
          </a:p>
          <a:p>
            <a:r>
              <a:rPr lang="en-US" altLang="en-US" b="1" dirty="0">
                <a:solidFill>
                  <a:schemeClr val="accent1"/>
                </a:solidFill>
              </a:rPr>
              <a:t>City</a:t>
            </a:r>
          </a:p>
          <a:p>
            <a:pPr marL="285750" lvl="0" indent="-285750">
              <a:lnSpc>
                <a:spcPct val="115000"/>
              </a:lnSpc>
              <a:buFont typeface="Arial" panose="020B0604020202020204" pitchFamily="34" charset="0"/>
              <a:buChar cha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is more towards Unknown and Mumbai.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10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All categories except Tier 2 cities have 39 to 43% of chances to get converted.</a:t>
            </a:r>
          </a:p>
          <a:p>
            <a:pPr lvl="0">
              <a:lnSpc>
                <a:spcPct val="115000"/>
              </a:lnSpc>
              <a:spcAft>
                <a:spcPts val="1000"/>
              </a:spcAft>
            </a:pPr>
            <a:r>
              <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Specialization</a:t>
            </a:r>
            <a:endParaRPr lang="en-IN" sz="18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Distribution is high in Unknown Category.</a:t>
            </a:r>
          </a:p>
          <a:p>
            <a:pPr marL="285750" indent="-285750">
              <a:buFont typeface="Arial" panose="020B0604020202020204" pitchFamily="34" charset="0"/>
              <a:buChar char="•"/>
            </a:pPr>
            <a:r>
              <a:rPr lang="en-US" dirty="0"/>
              <a:t>&gt;40% of conversions in Finance, Business, Operations, Marketing, Supply Chain, Human Resource, Hospitality, Banking and Finance  and Healthcare Management.</a:t>
            </a:r>
            <a:endParaRPr kumimoji="0" lang="en-US" altLang="en-US" sz="1800" i="0" u="none" strike="noStrike" cap="none" normalizeH="0" baseline="0" dirty="0">
              <a:ln>
                <a:noFill/>
              </a:ln>
              <a:effectLst/>
              <a:latin typeface="Arial" panose="020B0604020202020204" pitchFamily="34" charset="0"/>
            </a:endParaRPr>
          </a:p>
          <a:p>
            <a:r>
              <a:rPr lang="en-IN"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a:t>
            </a: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urrent occupation</a:t>
            </a:r>
          </a:p>
          <a:p>
            <a:pPr marL="285750" lvl="0" indent="-285750">
              <a:lnSpc>
                <a:spcPct val="115000"/>
              </a:lnSpc>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Distribution is high in Unemployed and Unknown categories.</a:t>
            </a:r>
          </a:p>
          <a:p>
            <a:pPr marL="285750" lvl="0" indent="-285750">
              <a:lnSpc>
                <a:spcPct val="115000"/>
              </a:lnSpc>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91% of working professionals were converted. All housewives were converted.</a:t>
            </a:r>
          </a:p>
          <a:p>
            <a:pPr marL="285750" lvl="0" indent="-285750">
              <a:lnSpc>
                <a:spcPct val="115000"/>
              </a:lnSpc>
              <a:spcAft>
                <a:spcPts val="10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Businessman and other categories have more than 60% of chances to get converted.</a:t>
            </a:r>
          </a:p>
        </p:txBody>
      </p:sp>
    </p:spTree>
    <p:extLst>
      <p:ext uri="{BB962C8B-B14F-4D97-AF65-F5344CB8AC3E}">
        <p14:creationId xmlns:p14="http://schemas.microsoft.com/office/powerpoint/2010/main" val="313279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9F40-7EB5-E677-AC2E-81AF8916F066}"/>
              </a:ext>
            </a:extLst>
          </p:cNvPr>
          <p:cNvSpPr>
            <a:spLocks noGrp="1"/>
          </p:cNvSpPr>
          <p:nvPr>
            <p:ph type="title"/>
          </p:nvPr>
        </p:nvSpPr>
        <p:spPr/>
        <p:txBody>
          <a:bodyPr/>
          <a:lstStyle/>
          <a:p>
            <a:r>
              <a:rPr lang="en-US" dirty="0"/>
              <a:t>Marketing Channels</a:t>
            </a:r>
            <a:endParaRPr lang="en-IN" dirty="0"/>
          </a:p>
        </p:txBody>
      </p:sp>
      <p:sp>
        <p:nvSpPr>
          <p:cNvPr id="3" name="Content Placeholder 2">
            <a:extLst>
              <a:ext uri="{FF2B5EF4-FFF2-40B4-BE49-F238E27FC236}">
                <a16:creationId xmlns:a16="http://schemas.microsoft.com/office/drawing/2014/main" id="{A6171742-7AE5-3319-D141-29D3FAFA9E45}"/>
              </a:ext>
            </a:extLst>
          </p:cNvPr>
          <p:cNvSpPr>
            <a:spLocks noGrp="1"/>
          </p:cNvSpPr>
          <p:nvPr>
            <p:ph idx="1"/>
          </p:nvPr>
        </p:nvSpPr>
        <p:spPr>
          <a:xfrm>
            <a:off x="838200" y="1825625"/>
            <a:ext cx="9593687" cy="4351338"/>
          </a:xfrm>
        </p:spPr>
        <p:txBody>
          <a:bodyPr>
            <a:normAutofit/>
          </a:bodyPr>
          <a:lstStyle/>
          <a:p>
            <a:r>
              <a:rPr lang="en-US" sz="1800" dirty="0"/>
              <a:t>38.5% of leads who have not seen any kind of ads were converted.</a:t>
            </a:r>
          </a:p>
          <a:p>
            <a:pPr marL="0" indent="0">
              <a:buNone/>
            </a:pPr>
            <a:r>
              <a:rPr lang="en-US" sz="1800" b="1" dirty="0">
                <a:solidFill>
                  <a:schemeClr val="accent1"/>
                </a:solidFill>
              </a:rPr>
              <a:t>Digital Advertising:</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Only 0.2% (14) of leads have seen the ad in SEARCH and have low chances (35%) of getting converted.</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among 9240 leads have seen Digital Advertisements. Only 1 among them was converted.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Only 1 among 9240 leads have seen Ads in X Education Forums.</a:t>
            </a:r>
          </a:p>
          <a:p>
            <a:pPr marL="0" indent="0">
              <a:buNone/>
            </a:pPr>
            <a:r>
              <a:rPr lang="en-IN" sz="1800" b="1" dirty="0">
                <a:solidFill>
                  <a:schemeClr val="accent1"/>
                </a:solidFill>
                <a:latin typeface="Calibri" panose="020F0502020204030204" pitchFamily="34" charset="0"/>
                <a:cs typeface="Times New Roman" panose="02020603050405020304" pitchFamily="18" charset="0"/>
              </a:rPr>
              <a:t>Word of Mouth:</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7 among 9240 leads have come through recommendations. 5 among them were converted.</a:t>
            </a:r>
          </a:p>
          <a:p>
            <a:pPr marL="0" indent="0">
              <a:buNone/>
            </a:pPr>
            <a:r>
              <a:rPr lang="en-IN" sz="1800" b="1" dirty="0">
                <a:solidFill>
                  <a:schemeClr val="accent1"/>
                </a:solidFill>
              </a:rPr>
              <a:t>Traditional Media:</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100% of leads have not seen ads in Magazines.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Only 2 in 9240 leads have seen Ads in Newspaper Article.</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Only 1 among 9240 leads have seen Ads in Newspaper.</a:t>
            </a:r>
          </a:p>
          <a:p>
            <a:pPr marL="0" indent="0">
              <a:buNone/>
            </a:pPr>
            <a:endParaRPr lang="en-IN" sz="1800" b="1" dirty="0"/>
          </a:p>
        </p:txBody>
      </p:sp>
      <p:pic>
        <p:nvPicPr>
          <p:cNvPr id="5" name="Graphic 4" descr="Megaphone">
            <a:extLst>
              <a:ext uri="{FF2B5EF4-FFF2-40B4-BE49-F238E27FC236}">
                <a16:creationId xmlns:a16="http://schemas.microsoft.com/office/drawing/2014/main" id="{796E4ADC-6EBD-CB47-FD07-B7468CBF8C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87318" y="3886199"/>
            <a:ext cx="914400" cy="914400"/>
          </a:xfrm>
          <a:prstGeom prst="rect">
            <a:avLst/>
          </a:prstGeom>
        </p:spPr>
      </p:pic>
      <p:pic>
        <p:nvPicPr>
          <p:cNvPr id="7" name="Graphic 6" descr="Laptop">
            <a:extLst>
              <a:ext uri="{FF2B5EF4-FFF2-40B4-BE49-F238E27FC236}">
                <a16:creationId xmlns:a16="http://schemas.microsoft.com/office/drawing/2014/main" id="{6BC92A80-2602-DC52-BF52-6019496289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48682" y="2636948"/>
            <a:ext cx="914400" cy="914400"/>
          </a:xfrm>
          <a:prstGeom prst="rect">
            <a:avLst/>
          </a:prstGeom>
        </p:spPr>
      </p:pic>
      <p:pic>
        <p:nvPicPr>
          <p:cNvPr id="9" name="Graphic 8" descr="Newspaper">
            <a:extLst>
              <a:ext uri="{FF2B5EF4-FFF2-40B4-BE49-F238E27FC236}">
                <a16:creationId xmlns:a16="http://schemas.microsoft.com/office/drawing/2014/main" id="{91B6C38C-AF01-9ED9-887E-1429DE40E9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82771" y="5324087"/>
            <a:ext cx="914400" cy="914400"/>
          </a:xfrm>
          <a:prstGeom prst="rect">
            <a:avLst/>
          </a:prstGeom>
        </p:spPr>
      </p:pic>
    </p:spTree>
    <p:extLst>
      <p:ext uri="{BB962C8B-B14F-4D97-AF65-F5344CB8AC3E}">
        <p14:creationId xmlns:p14="http://schemas.microsoft.com/office/powerpoint/2010/main" val="380108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51B5-8793-D897-7639-F0BD88DF20A4}"/>
              </a:ext>
            </a:extLst>
          </p:cNvPr>
          <p:cNvSpPr>
            <a:spLocks noGrp="1"/>
          </p:cNvSpPr>
          <p:nvPr>
            <p:ph type="title"/>
          </p:nvPr>
        </p:nvSpPr>
        <p:spPr/>
        <p:txBody>
          <a:bodyPr/>
          <a:lstStyle/>
          <a:p>
            <a:r>
              <a:rPr lang="en-US" dirty="0"/>
              <a:t>Lead’s Opinion, Tags and Profile</a:t>
            </a:r>
            <a:endParaRPr lang="en-IN" dirty="0"/>
          </a:p>
        </p:txBody>
      </p:sp>
      <p:sp>
        <p:nvSpPr>
          <p:cNvPr id="5" name="TextBox 4">
            <a:extLst>
              <a:ext uri="{FF2B5EF4-FFF2-40B4-BE49-F238E27FC236}">
                <a16:creationId xmlns:a16="http://schemas.microsoft.com/office/drawing/2014/main" id="{393F0402-8659-6650-55A1-F91672410E70}"/>
              </a:ext>
            </a:extLst>
          </p:cNvPr>
          <p:cNvSpPr txBox="1"/>
          <p:nvPr/>
        </p:nvSpPr>
        <p:spPr>
          <a:xfrm>
            <a:off x="833907" y="3028611"/>
            <a:ext cx="3390363" cy="2538900"/>
          </a:xfrm>
          <a:prstGeom prst="rect">
            <a:avLst/>
          </a:prstGeom>
          <a:noFill/>
        </p:spPr>
        <p:txBody>
          <a:bodyPr wrap="square">
            <a:spAutoFit/>
          </a:bodyPr>
          <a:lstStyle/>
          <a:p>
            <a:pPr algn="ct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What matters most to you in choosing a course</a:t>
            </a:r>
          </a:p>
          <a:p>
            <a:pPr marL="342900" lvl="0" indent="-342900">
              <a:lnSpc>
                <a:spcPct val="115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Better career prospects and Unknown categories has more distribution.</a:t>
            </a:r>
          </a:p>
          <a:p>
            <a:pPr marL="342900" lvl="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Better career prospects have higher chances of converting to customers.</a:t>
            </a:r>
          </a:p>
        </p:txBody>
      </p:sp>
      <p:sp>
        <p:nvSpPr>
          <p:cNvPr id="6" name="TextBox 5">
            <a:extLst>
              <a:ext uri="{FF2B5EF4-FFF2-40B4-BE49-F238E27FC236}">
                <a16:creationId xmlns:a16="http://schemas.microsoft.com/office/drawing/2014/main" id="{A36A6A1A-E7FB-1800-C397-9EB68A7BBB18}"/>
              </a:ext>
            </a:extLst>
          </p:cNvPr>
          <p:cNvSpPr txBox="1"/>
          <p:nvPr/>
        </p:nvSpPr>
        <p:spPr>
          <a:xfrm>
            <a:off x="4527997" y="3052222"/>
            <a:ext cx="3390363" cy="1943353"/>
          </a:xfrm>
          <a:prstGeom prst="rect">
            <a:avLst/>
          </a:prstGeom>
          <a:noFill/>
        </p:spPr>
        <p:txBody>
          <a:bodyPr wrap="square">
            <a:spAutoFit/>
          </a:bodyPr>
          <a:lstStyle/>
          <a:p>
            <a:pPr algn="ct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Tags</a:t>
            </a:r>
          </a:p>
          <a:p>
            <a:pPr marL="342900" lvl="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Leads tagged as ‘Will revert after reading the email’, ‘Lost to EINS’ and ‘Closed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Horizzon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very high chances of getting converted.</a:t>
            </a:r>
          </a:p>
        </p:txBody>
      </p:sp>
      <p:sp>
        <p:nvSpPr>
          <p:cNvPr id="7" name="TextBox 6">
            <a:extLst>
              <a:ext uri="{FF2B5EF4-FFF2-40B4-BE49-F238E27FC236}">
                <a16:creationId xmlns:a16="http://schemas.microsoft.com/office/drawing/2014/main" id="{2ED6AF13-D901-3CF1-A88B-C842BCF9D2FB}"/>
              </a:ext>
            </a:extLst>
          </p:cNvPr>
          <p:cNvSpPr txBox="1"/>
          <p:nvPr/>
        </p:nvSpPr>
        <p:spPr>
          <a:xfrm>
            <a:off x="8247846" y="3050076"/>
            <a:ext cx="3330262" cy="2668423"/>
          </a:xfrm>
          <a:prstGeom prst="rect">
            <a:avLst/>
          </a:prstGeom>
          <a:noFill/>
        </p:spPr>
        <p:txBody>
          <a:bodyPr wrap="square">
            <a:spAutoFit/>
          </a:bodyPr>
          <a:lstStyle/>
          <a:p>
            <a:pPr algn="ctr"/>
            <a:r>
              <a:rPr lang="en-IN"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Lead Profile</a:t>
            </a:r>
          </a:p>
          <a:p>
            <a:pPr marL="342900" lvl="0" indent="-342900">
              <a:lnSpc>
                <a:spcPct val="115000"/>
              </a:lnSpc>
              <a:buFont typeface="Symbol" panose="05050102010706020507" pitchFamily="18" charset="2"/>
              <a:buChar cha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74% of values in Unknown category.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1000"/>
              </a:spcAft>
              <a:buFont typeface="Symbol" panose="05050102010706020507" pitchFamily="18" charset="2"/>
              <a:buChar char=""/>
            </a:pP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Lead profiles named as ‘Potential Lead’, ‘Lateral Student’ and ‘Dual Specialization Student’ have very high chances of getting converted.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Graphic 8" descr="User">
            <a:extLst>
              <a:ext uri="{FF2B5EF4-FFF2-40B4-BE49-F238E27FC236}">
                <a16:creationId xmlns:a16="http://schemas.microsoft.com/office/drawing/2014/main" id="{23AA962B-CF7E-8828-524A-0BC681D55E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25188" y="2121794"/>
            <a:ext cx="914400" cy="914400"/>
          </a:xfrm>
          <a:prstGeom prst="rect">
            <a:avLst/>
          </a:prstGeom>
        </p:spPr>
      </p:pic>
      <p:pic>
        <p:nvPicPr>
          <p:cNvPr id="11" name="Graphic 10" descr="Tag">
            <a:extLst>
              <a:ext uri="{FF2B5EF4-FFF2-40B4-BE49-F238E27FC236}">
                <a16:creationId xmlns:a16="http://schemas.microsoft.com/office/drawing/2014/main" id="{CDF8086F-EEDF-2324-F571-CA11A0E0DF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4557" y="2134674"/>
            <a:ext cx="914400" cy="914400"/>
          </a:xfrm>
          <a:prstGeom prst="rect">
            <a:avLst/>
          </a:prstGeom>
        </p:spPr>
      </p:pic>
      <p:pic>
        <p:nvPicPr>
          <p:cNvPr id="13" name="Graphic 12" descr="Head with gears">
            <a:extLst>
              <a:ext uri="{FF2B5EF4-FFF2-40B4-BE49-F238E27FC236}">
                <a16:creationId xmlns:a16="http://schemas.microsoft.com/office/drawing/2014/main" id="{286E42F3-7759-4152-A4E4-E5396F7C68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5746" y="2134674"/>
            <a:ext cx="914400" cy="914400"/>
          </a:xfrm>
          <a:prstGeom prst="rect">
            <a:avLst/>
          </a:prstGeom>
        </p:spPr>
      </p:pic>
    </p:spTree>
    <p:extLst>
      <p:ext uri="{BB962C8B-B14F-4D97-AF65-F5344CB8AC3E}">
        <p14:creationId xmlns:p14="http://schemas.microsoft.com/office/powerpoint/2010/main" val="3748412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DF45-F353-BE2B-8986-B538E2D6EAD3}"/>
              </a:ext>
            </a:extLst>
          </p:cNvPr>
          <p:cNvSpPr>
            <a:spLocks noGrp="1"/>
          </p:cNvSpPr>
          <p:nvPr>
            <p:ph type="title"/>
          </p:nvPr>
        </p:nvSpPr>
        <p:spPr/>
        <p:txBody>
          <a:bodyPr>
            <a:normAutofit/>
          </a:bodyPr>
          <a:lstStyle/>
          <a:p>
            <a:r>
              <a:rPr lang="en-IN" b="1" kern="100" dirty="0">
                <a:effectLst/>
                <a:ea typeface="Times New Roman" panose="02020603050405020304" pitchFamily="18" charset="0"/>
                <a:cs typeface="Times New Roman" panose="02020603050405020304" pitchFamily="18" charset="0"/>
              </a:rPr>
              <a:t>Encoding with ONE HOT ENCODER:</a:t>
            </a:r>
            <a:endParaRPr lang="en-IN" dirty="0"/>
          </a:p>
        </p:txBody>
      </p:sp>
      <p:sp>
        <p:nvSpPr>
          <p:cNvPr id="3" name="Content Placeholder 2">
            <a:extLst>
              <a:ext uri="{FF2B5EF4-FFF2-40B4-BE49-F238E27FC236}">
                <a16:creationId xmlns:a16="http://schemas.microsoft.com/office/drawing/2014/main" id="{DA641DE9-CBC3-0E28-7760-A7B4BC97C0C8}"/>
              </a:ext>
            </a:extLst>
          </p:cNvPr>
          <p:cNvSpPr>
            <a:spLocks noGrp="1"/>
          </p:cNvSpPr>
          <p:nvPr>
            <p:ph idx="1"/>
          </p:nvPr>
        </p:nvSpPr>
        <p:spPr/>
        <p:txBody>
          <a:bodyPr/>
          <a:lstStyle/>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this project, One-Hot Encoding was applied to handle categorical features. The dataset initially contained 30 columns, including 26 categorical variables. </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One-Hot Encoding converts each categorical feature into multiple binary columns, where each unique category within a feature is represented as a new column with values of either 0 or 1. </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transformation ensures that the categorical variables are represented in a machine-readable format without introducing any ordinal relationships between categories.</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shape of the dataset before encoding was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(9240, 30)</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After applying One-Hot Encoding, the shape of the dataset increased to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(9240, 147)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due to the expansion of categorical features into individual binary columns.</a:t>
            </a:r>
          </a:p>
          <a:p>
            <a:pPr marL="0" indent="0">
              <a:buNone/>
            </a:pPr>
            <a:endParaRPr lang="en-IN" dirty="0"/>
          </a:p>
        </p:txBody>
      </p:sp>
    </p:spTree>
    <p:extLst>
      <p:ext uri="{BB962C8B-B14F-4D97-AF65-F5344CB8AC3E}">
        <p14:creationId xmlns:p14="http://schemas.microsoft.com/office/powerpoint/2010/main" val="728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4966-1E30-97F5-7BEE-B759CF28CEEC}"/>
              </a:ext>
            </a:extLst>
          </p:cNvPr>
          <p:cNvSpPr>
            <a:spLocks noGrp="1"/>
          </p:cNvSpPr>
          <p:nvPr>
            <p:ph type="title"/>
          </p:nvPr>
        </p:nvSpPr>
        <p:spPr/>
        <p:txBody>
          <a:bodyPr/>
          <a:lstStyle/>
          <a:p>
            <a:r>
              <a:rPr lang="en-US" dirty="0"/>
              <a:t>Handling Imbalance in Target Variable</a:t>
            </a:r>
            <a:endParaRPr lang="en-IN" dirty="0"/>
          </a:p>
        </p:txBody>
      </p:sp>
      <p:sp>
        <p:nvSpPr>
          <p:cNvPr id="3" name="Content Placeholder 2">
            <a:extLst>
              <a:ext uri="{FF2B5EF4-FFF2-40B4-BE49-F238E27FC236}">
                <a16:creationId xmlns:a16="http://schemas.microsoft.com/office/drawing/2014/main" id="{AB788AAB-1287-FAE3-692B-000CCF1F4D33}"/>
              </a:ext>
            </a:extLst>
          </p:cNvPr>
          <p:cNvSpPr>
            <a:spLocks noGrp="1"/>
          </p:cNvSpPr>
          <p:nvPr>
            <p:ph idx="1"/>
          </p:nvPr>
        </p:nvSpPr>
        <p:spPr>
          <a:xfrm>
            <a:off x="812443" y="1722594"/>
            <a:ext cx="10515600" cy="4351338"/>
          </a:xfrm>
        </p:spPr>
        <p:txBody>
          <a:bodyPr>
            <a:noAutofit/>
          </a:bodyPr>
          <a:lstStyle/>
          <a:p>
            <a:pPr>
              <a:lnSpc>
                <a:spcPct val="115000"/>
              </a:lnSpc>
              <a:spcAft>
                <a:spcPts val="1000"/>
              </a:spcAf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The dataset initially exhibited class imbalance in the target variable </a:t>
            </a: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Converted</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with the following distribution:</a:t>
            </a:r>
          </a:p>
          <a:p>
            <a:pPr marL="342900" lvl="0" indent="-342900">
              <a:lnSpc>
                <a:spcPct val="115000"/>
              </a:lnSpc>
              <a:spcAft>
                <a:spcPts val="10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0 (Not Converted):</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5679 instances</a:t>
            </a:r>
          </a:p>
          <a:p>
            <a:pPr marL="342900" lvl="0" indent="-342900">
              <a:lnSpc>
                <a:spcPct val="115000"/>
              </a:lnSpc>
              <a:spcAft>
                <a:spcPts val="10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1 (Converted):</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3561 instances</a:t>
            </a:r>
          </a:p>
          <a:p>
            <a:pPr>
              <a:lnSpc>
                <a:spcPct val="115000"/>
              </a:lnSpc>
              <a:spcAft>
                <a:spcPts val="1000"/>
              </a:spcAf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To address this imbalance, the </a:t>
            </a: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Synthetic Minority Over-sampling Technique (SMOTE)</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was applied. SMOTE generates synthetic examples for the minority class by interpolating between existing instances, effectively balancing the classes without simply duplicating data points.</a:t>
            </a:r>
          </a:p>
          <a:p>
            <a:pPr>
              <a:lnSpc>
                <a:spcPct val="115000"/>
              </a:lnSpc>
              <a:spcAft>
                <a:spcPts val="1000"/>
              </a:spcAft>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After applying SMOTE, the target class distribution was balanced to:</a:t>
            </a:r>
          </a:p>
          <a:p>
            <a:pPr marL="342900" lvl="0" indent="-342900">
              <a:lnSpc>
                <a:spcPct val="115000"/>
              </a:lnSpc>
              <a:spcAft>
                <a:spcPts val="10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0 (Not Converted):</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5679 instances</a:t>
            </a:r>
          </a:p>
          <a:p>
            <a:pPr marL="342900" lvl="0" indent="-342900">
              <a:lnSpc>
                <a:spcPct val="115000"/>
              </a:lnSpc>
              <a:spcAft>
                <a:spcPts val="1000"/>
              </a:spcAft>
              <a:buSzPts val="1000"/>
              <a:buFont typeface="Symbol" panose="05050102010706020507" pitchFamily="18" charset="2"/>
              <a:buChar char=""/>
              <a:tabLst>
                <a:tab pos="457200" algn="l"/>
              </a:tabLst>
            </a:pPr>
            <a:r>
              <a:rPr lang="en-IN" sz="1500" b="1" kern="100" dirty="0">
                <a:effectLst/>
                <a:latin typeface="Calibri" panose="020F0502020204030204" pitchFamily="34" charset="0"/>
                <a:ea typeface="Calibri" panose="020F0502020204030204" pitchFamily="34" charset="0"/>
                <a:cs typeface="Times New Roman" panose="02020603050405020304" pitchFamily="18" charset="0"/>
              </a:rPr>
              <a:t>1 (Converted):</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5679 instances</a:t>
            </a:r>
          </a:p>
          <a:p>
            <a:r>
              <a:rPr lang="en-IN" sz="1500" kern="100" dirty="0">
                <a:effectLst/>
                <a:latin typeface="Calibri" panose="020F0502020204030204" pitchFamily="34" charset="0"/>
                <a:ea typeface="Calibri" panose="020F0502020204030204" pitchFamily="34" charset="0"/>
                <a:cs typeface="Times New Roman" panose="02020603050405020304" pitchFamily="18" charset="0"/>
              </a:rPr>
              <a:t>This resampling ensures that the model can better learn patterns from both classes, reducing bias towards the majority class during training.</a:t>
            </a:r>
          </a:p>
        </p:txBody>
      </p:sp>
    </p:spTree>
    <p:extLst>
      <p:ext uri="{BB962C8B-B14F-4D97-AF65-F5344CB8AC3E}">
        <p14:creationId xmlns:p14="http://schemas.microsoft.com/office/powerpoint/2010/main" val="87565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EF03-7F49-DFC7-603E-F2397F9AD3D6}"/>
              </a:ext>
            </a:extLst>
          </p:cNvPr>
          <p:cNvSpPr>
            <a:spLocks noGrp="1"/>
          </p:cNvSpPr>
          <p:nvPr>
            <p:ph type="title"/>
          </p:nvPr>
        </p:nvSpPr>
        <p:spPr/>
        <p:txBody>
          <a:bodyPr/>
          <a:lstStyle/>
          <a:p>
            <a:r>
              <a:rPr lang="en-US" dirty="0"/>
              <a:t>Feature Scaling using MINMAX Scaler</a:t>
            </a:r>
            <a:endParaRPr lang="en-IN" dirty="0"/>
          </a:p>
        </p:txBody>
      </p:sp>
      <p:sp>
        <p:nvSpPr>
          <p:cNvPr id="3" name="Content Placeholder 2">
            <a:extLst>
              <a:ext uri="{FF2B5EF4-FFF2-40B4-BE49-F238E27FC236}">
                <a16:creationId xmlns:a16="http://schemas.microsoft.com/office/drawing/2014/main" id="{F7A03403-A209-D9E8-379D-6CF01B1F4485}"/>
              </a:ext>
            </a:extLst>
          </p:cNvPr>
          <p:cNvSpPr>
            <a:spLocks noGrp="1"/>
          </p:cNvSpPr>
          <p:nvPr>
            <p:ph idx="1"/>
          </p:nvPr>
        </p:nvSpPr>
        <p:spPr/>
        <p:txBody>
          <a:bodyPr/>
          <a:lstStyle/>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normalize the range of the features,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MinMax</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Scaler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was applied to the dataset. This scaling technique transforms each feature to a given range, typically between 0 and 1, by subtracting the minimum value and dividing by the range (maximum value - minimum value).</a:t>
            </a:r>
          </a:p>
          <a:p>
            <a:pPr>
              <a:lnSpc>
                <a:spcPct val="115000"/>
              </a:lnSpc>
              <a:spcAft>
                <a:spcPts val="10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MinMax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Scaling ensures that all features contribute equally to the model, preventing features with larger values from dominating the learning process. It is especially useful when the dataset includes features with different units or magnitudes, ensuring that no feature disproportionately influences the model's performance.</a:t>
            </a:r>
          </a:p>
        </p:txBody>
      </p:sp>
    </p:spTree>
    <p:extLst>
      <p:ext uri="{BB962C8B-B14F-4D97-AF65-F5344CB8AC3E}">
        <p14:creationId xmlns:p14="http://schemas.microsoft.com/office/powerpoint/2010/main" val="303890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C003-E202-BF81-B97E-1789B6246945}"/>
              </a:ext>
            </a:extLst>
          </p:cNvPr>
          <p:cNvSpPr>
            <a:spLocks noGrp="1"/>
          </p:cNvSpPr>
          <p:nvPr>
            <p:ph type="title"/>
          </p:nvPr>
        </p:nvSpPr>
        <p:spPr/>
        <p:txBody>
          <a:bodyPr/>
          <a:lstStyle/>
          <a:p>
            <a:r>
              <a:rPr lang="en-US" dirty="0"/>
              <a:t>Visualizing Model Scores</a:t>
            </a:r>
            <a:endParaRPr lang="en-IN" dirty="0"/>
          </a:p>
        </p:txBody>
      </p:sp>
      <p:sp>
        <p:nvSpPr>
          <p:cNvPr id="3" name="Content Placeholder 2">
            <a:extLst>
              <a:ext uri="{FF2B5EF4-FFF2-40B4-BE49-F238E27FC236}">
                <a16:creationId xmlns:a16="http://schemas.microsoft.com/office/drawing/2014/main" id="{1688B27F-7A62-1373-A674-66DA8470C129}"/>
              </a:ext>
            </a:extLst>
          </p:cNvPr>
          <p:cNvSpPr>
            <a:spLocks noGrp="1"/>
          </p:cNvSpPr>
          <p:nvPr>
            <p:ph idx="1"/>
          </p:nvPr>
        </p:nvSpPr>
        <p:spPr>
          <a:xfrm>
            <a:off x="825321" y="1568049"/>
            <a:ext cx="10515600" cy="2050915"/>
          </a:xfrm>
        </p:spPr>
        <p:txBody>
          <a:bodyPr>
            <a:normAutofit/>
          </a:bodyPr>
          <a:lstStyle/>
          <a:p>
            <a:r>
              <a:rPr lang="en-US" sz="1800" dirty="0"/>
              <a:t>After performing X, y split and Train, Test Split we run the model scores for various models like Logistic Regression, Random </a:t>
            </a:r>
            <a:r>
              <a:rPr lang="en-US" sz="1800" dirty="0" err="1"/>
              <a:t>Forest,etc</a:t>
            </a:r>
            <a:r>
              <a:rPr lang="en-US" sz="1800" dirty="0"/>
              <a:t>.</a:t>
            </a:r>
          </a:p>
          <a:p>
            <a:r>
              <a:rPr lang="en-US" sz="1800" dirty="0"/>
              <a:t>The accuracy of test set for random forest model is 0.9525</a:t>
            </a:r>
          </a:p>
          <a:p>
            <a:r>
              <a:rPr lang="en-US" sz="1800" dirty="0"/>
              <a:t>ROC_AUC Score is 0.98</a:t>
            </a:r>
          </a:p>
          <a:p>
            <a:r>
              <a:rPr lang="en-US" sz="1800" dirty="0"/>
              <a:t>Next Step is to perform Hyper Parameter Tuning by using </a:t>
            </a:r>
            <a:r>
              <a:rPr lang="en-US" sz="1800" dirty="0" err="1"/>
              <a:t>GridSearchCV</a:t>
            </a:r>
            <a:r>
              <a:rPr lang="en-US" sz="1800" dirty="0"/>
              <a:t> to derive the best Parameters for training the Random Forest Model.</a:t>
            </a:r>
          </a:p>
        </p:txBody>
      </p:sp>
      <p:pic>
        <p:nvPicPr>
          <p:cNvPr id="5" name="Picture 4">
            <a:extLst>
              <a:ext uri="{FF2B5EF4-FFF2-40B4-BE49-F238E27FC236}">
                <a16:creationId xmlns:a16="http://schemas.microsoft.com/office/drawing/2014/main" id="{87B7DF41-FAEC-F78E-6F01-5F320E7A5A67}"/>
              </a:ext>
            </a:extLst>
          </p:cNvPr>
          <p:cNvPicPr>
            <a:picLocks noChangeAspect="1"/>
          </p:cNvPicPr>
          <p:nvPr/>
        </p:nvPicPr>
        <p:blipFill>
          <a:blip r:embed="rId2"/>
          <a:srcRect l="28944" t="40371" r="38627" b="20173"/>
          <a:stretch/>
        </p:blipFill>
        <p:spPr>
          <a:xfrm>
            <a:off x="2125012" y="3928056"/>
            <a:ext cx="3953815" cy="2704563"/>
          </a:xfrm>
          <a:prstGeom prst="rect">
            <a:avLst/>
          </a:prstGeom>
        </p:spPr>
      </p:pic>
      <p:pic>
        <p:nvPicPr>
          <p:cNvPr id="7" name="Picture 6">
            <a:extLst>
              <a:ext uri="{FF2B5EF4-FFF2-40B4-BE49-F238E27FC236}">
                <a16:creationId xmlns:a16="http://schemas.microsoft.com/office/drawing/2014/main" id="{9EDCC8F0-BA36-713A-FCC8-883EBED282EE}"/>
              </a:ext>
            </a:extLst>
          </p:cNvPr>
          <p:cNvPicPr>
            <a:picLocks noChangeAspect="1"/>
          </p:cNvPicPr>
          <p:nvPr/>
        </p:nvPicPr>
        <p:blipFill>
          <a:blip r:embed="rId3"/>
          <a:srcRect l="29366" t="47698" r="38310" b="10403"/>
          <a:stretch/>
        </p:blipFill>
        <p:spPr>
          <a:xfrm>
            <a:off x="6877319" y="3831464"/>
            <a:ext cx="3940936" cy="2871989"/>
          </a:xfrm>
          <a:prstGeom prst="rect">
            <a:avLst/>
          </a:prstGeom>
        </p:spPr>
      </p:pic>
    </p:spTree>
    <p:extLst>
      <p:ext uri="{BB962C8B-B14F-4D97-AF65-F5344CB8AC3E}">
        <p14:creationId xmlns:p14="http://schemas.microsoft.com/office/powerpoint/2010/main" val="4882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0EB4-8238-8480-5623-894BF1556A64}"/>
              </a:ext>
            </a:extLst>
          </p:cNvPr>
          <p:cNvSpPr>
            <a:spLocks noGrp="1"/>
          </p:cNvSpPr>
          <p:nvPr>
            <p:ph type="title"/>
          </p:nvPr>
        </p:nvSpPr>
        <p:spPr/>
        <p:txBody>
          <a:bodyPr/>
          <a:lstStyle/>
          <a:p>
            <a:r>
              <a:rPr lang="en-US" dirty="0"/>
              <a:t>Feature Importance</a:t>
            </a:r>
            <a:endParaRPr lang="en-IN" dirty="0"/>
          </a:p>
        </p:txBody>
      </p:sp>
      <p:pic>
        <p:nvPicPr>
          <p:cNvPr id="5" name="Content Placeholder 4">
            <a:extLst>
              <a:ext uri="{FF2B5EF4-FFF2-40B4-BE49-F238E27FC236}">
                <a16:creationId xmlns:a16="http://schemas.microsoft.com/office/drawing/2014/main" id="{7C5808D8-C03C-A8F2-2F24-A2310400E1CB}"/>
              </a:ext>
            </a:extLst>
          </p:cNvPr>
          <p:cNvPicPr>
            <a:picLocks noGrp="1" noChangeAspect="1"/>
          </p:cNvPicPr>
          <p:nvPr>
            <p:ph idx="1"/>
          </p:nvPr>
        </p:nvPicPr>
        <p:blipFill>
          <a:blip r:embed="rId2"/>
          <a:srcRect l="26481" t="31446" r="19936" b="33036"/>
          <a:stretch/>
        </p:blipFill>
        <p:spPr>
          <a:xfrm>
            <a:off x="1493949" y="2446987"/>
            <a:ext cx="9399864" cy="3503053"/>
          </a:xfrm>
        </p:spPr>
      </p:pic>
      <p:sp>
        <p:nvSpPr>
          <p:cNvPr id="6" name="TextBox 5">
            <a:extLst>
              <a:ext uri="{FF2B5EF4-FFF2-40B4-BE49-F238E27FC236}">
                <a16:creationId xmlns:a16="http://schemas.microsoft.com/office/drawing/2014/main" id="{2C0EC886-8963-8D41-7279-5D5FC7C3BF65}"/>
              </a:ext>
            </a:extLst>
          </p:cNvPr>
          <p:cNvSpPr txBox="1"/>
          <p:nvPr/>
        </p:nvSpPr>
        <p:spPr>
          <a:xfrm>
            <a:off x="785611" y="1738648"/>
            <a:ext cx="95818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 top 15 important features in determining the target variable are as follows.</a:t>
            </a:r>
            <a:endParaRPr lang="en-IN" dirty="0"/>
          </a:p>
        </p:txBody>
      </p:sp>
    </p:spTree>
    <p:extLst>
      <p:ext uri="{BB962C8B-B14F-4D97-AF65-F5344CB8AC3E}">
        <p14:creationId xmlns:p14="http://schemas.microsoft.com/office/powerpoint/2010/main" val="99758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94E-DE04-63DA-41FE-03BFC08D7C2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FAC1005-FA4B-6596-0CEA-285CF5E692EC}"/>
              </a:ext>
            </a:extLst>
          </p:cNvPr>
          <p:cNvSpPr>
            <a:spLocks noGrp="1"/>
          </p:cNvSpPr>
          <p:nvPr>
            <p:ph idx="1"/>
          </p:nvPr>
        </p:nvSpPr>
        <p:spPr>
          <a:xfrm>
            <a:off x="825321" y="1568048"/>
            <a:ext cx="10515600" cy="5064572"/>
          </a:xfrm>
        </p:spPr>
        <p:txBody>
          <a:bodyPr>
            <a:noAutofit/>
          </a:bodyPr>
          <a:lstStyle/>
          <a:p>
            <a:pPr>
              <a:lnSpc>
                <a:spcPct val="120000"/>
              </a:lnSpc>
            </a:pPr>
            <a:r>
              <a:rPr lang="en-US" sz="1800" dirty="0"/>
              <a:t>The Edu-Tech company is seeking to improve its customer acquisition process, optimize marketing strategies, and enhance lead conversion rates by leveraging its customer data. The objective is to analyze this data to gain insights into customer behaviors, preferences, and conversion patterns. These insights will be used to prioritize leads with the highest likelihood of conversion, refine marketing and sales strategies, and optimize resource allocation.</a:t>
            </a:r>
          </a:p>
          <a:p>
            <a:pPr>
              <a:lnSpc>
                <a:spcPct val="120000"/>
              </a:lnSpc>
            </a:pPr>
            <a:r>
              <a:rPr lang="en-US" sz="1800" dirty="0"/>
              <a:t>Key questions to address include:</a:t>
            </a:r>
          </a:p>
          <a:p>
            <a:pPr>
              <a:lnSpc>
                <a:spcPct val="120000"/>
              </a:lnSpc>
              <a:buFont typeface="+mj-lt"/>
              <a:buAutoNum type="arabicPeriod"/>
            </a:pPr>
            <a:r>
              <a:rPr lang="en-US" sz="1800" dirty="0"/>
              <a:t>Which leads are most likely to convert into paying customers?</a:t>
            </a:r>
          </a:p>
          <a:p>
            <a:pPr>
              <a:lnSpc>
                <a:spcPct val="120000"/>
              </a:lnSpc>
              <a:buFont typeface="+mj-lt"/>
              <a:buAutoNum type="arabicPeriod"/>
            </a:pPr>
            <a:r>
              <a:rPr lang="en-US" sz="1800" dirty="0"/>
              <a:t>How can the company prioritize and allocate resources to high-conversion leads?</a:t>
            </a:r>
          </a:p>
          <a:p>
            <a:pPr>
              <a:lnSpc>
                <a:spcPct val="120000"/>
              </a:lnSpc>
              <a:buFont typeface="+mj-lt"/>
              <a:buAutoNum type="arabicPeriod"/>
            </a:pPr>
            <a:r>
              <a:rPr lang="en-US" sz="1800" dirty="0"/>
              <a:t>What marketing and sales strategies can be tailored to specific lead segments to improve conversion rates?</a:t>
            </a:r>
          </a:p>
          <a:p>
            <a:pPr>
              <a:lnSpc>
                <a:spcPct val="120000"/>
              </a:lnSpc>
              <a:buFont typeface="+mj-lt"/>
              <a:buAutoNum type="arabicPeriod"/>
            </a:pPr>
            <a:r>
              <a:rPr lang="en-US" sz="1800" dirty="0"/>
              <a:t>How can the lead management process be streamlined to enhance effectiveness?</a:t>
            </a:r>
          </a:p>
          <a:p>
            <a:pPr>
              <a:lnSpc>
                <a:spcPct val="120000"/>
              </a:lnSpc>
            </a:pPr>
            <a:r>
              <a:rPr lang="en-US" sz="1800" dirty="0"/>
              <a:t>The goal of the project is to provide actionable insights that enable the company to make informed, data-driven decisions that drive business growth, improve conversion rates, and optimize marketing and sales efforts.</a:t>
            </a:r>
          </a:p>
        </p:txBody>
      </p:sp>
    </p:spTree>
    <p:extLst>
      <p:ext uri="{BB962C8B-B14F-4D97-AF65-F5344CB8AC3E}">
        <p14:creationId xmlns:p14="http://schemas.microsoft.com/office/powerpoint/2010/main" val="390232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07A6-CB2A-385F-4841-503F418321AE}"/>
              </a:ext>
            </a:extLst>
          </p:cNvPr>
          <p:cNvSpPr>
            <a:spLocks noGrp="1"/>
          </p:cNvSpPr>
          <p:nvPr>
            <p:ph type="title"/>
          </p:nvPr>
        </p:nvSpPr>
        <p:spPr/>
        <p:txBody>
          <a:bodyPr/>
          <a:lstStyle/>
          <a:p>
            <a:r>
              <a:rPr lang="en-US" dirty="0"/>
              <a:t>Important features</a:t>
            </a:r>
            <a:endParaRPr lang="en-IN" dirty="0"/>
          </a:p>
        </p:txBody>
      </p:sp>
      <p:sp>
        <p:nvSpPr>
          <p:cNvPr id="3" name="Content Placeholder 2">
            <a:extLst>
              <a:ext uri="{FF2B5EF4-FFF2-40B4-BE49-F238E27FC236}">
                <a16:creationId xmlns:a16="http://schemas.microsoft.com/office/drawing/2014/main" id="{3EA8AACF-0231-6986-8A69-CD923C61E213}"/>
              </a:ext>
            </a:extLst>
          </p:cNvPr>
          <p:cNvSpPr>
            <a:spLocks noGrp="1"/>
          </p:cNvSpPr>
          <p:nvPr>
            <p:ph idx="1"/>
          </p:nvPr>
        </p:nvSpPr>
        <p:spPr/>
        <p:txBody>
          <a:bodyPr>
            <a:normAutofit lnSpcReduction="10000"/>
          </a:bodyPr>
          <a:lstStyle/>
          <a:p>
            <a:r>
              <a:rPr lang="en-US" sz="1800" dirty="0"/>
              <a:t>Tags :</a:t>
            </a:r>
          </a:p>
          <a:p>
            <a:pPr lvl="1"/>
            <a:r>
              <a:rPr lang="en-IN" sz="1800" dirty="0"/>
              <a:t>Will revert after reading the email</a:t>
            </a:r>
          </a:p>
          <a:p>
            <a:pPr lvl="1"/>
            <a:r>
              <a:rPr lang="en-IN" sz="1800" dirty="0"/>
              <a:t>Ringing</a:t>
            </a:r>
          </a:p>
          <a:p>
            <a:pPr lvl="1"/>
            <a:r>
              <a:rPr lang="en-IN" sz="1800" dirty="0"/>
              <a:t>Closed by </a:t>
            </a:r>
            <a:r>
              <a:rPr lang="en-IN" sz="1800" dirty="0" err="1"/>
              <a:t>Horizzon</a:t>
            </a:r>
            <a:endParaRPr lang="en-IN" sz="1800" dirty="0"/>
          </a:p>
          <a:p>
            <a:pPr lvl="1"/>
            <a:r>
              <a:rPr lang="en-IN" sz="1800" dirty="0"/>
              <a:t>Lost to EINS</a:t>
            </a:r>
          </a:p>
          <a:p>
            <a:pPr lvl="1"/>
            <a:r>
              <a:rPr lang="en-IN" sz="1800" dirty="0"/>
              <a:t>Unknown</a:t>
            </a:r>
          </a:p>
          <a:p>
            <a:pPr lvl="1"/>
            <a:r>
              <a:rPr lang="en-IN" sz="1800" dirty="0"/>
              <a:t>Interested in Other Courses</a:t>
            </a:r>
          </a:p>
          <a:p>
            <a:r>
              <a:rPr lang="en-IN" sz="1800" dirty="0"/>
              <a:t>Total Time Spent On website</a:t>
            </a:r>
          </a:p>
          <a:p>
            <a:r>
              <a:rPr lang="en-IN" sz="1800" dirty="0"/>
              <a:t>Last Activity – SMS Sent</a:t>
            </a:r>
          </a:p>
          <a:p>
            <a:r>
              <a:rPr lang="en-IN" sz="1800" dirty="0"/>
              <a:t>Lead Profile – Potential Lead</a:t>
            </a:r>
          </a:p>
          <a:p>
            <a:r>
              <a:rPr lang="en-IN" sz="1800" dirty="0"/>
              <a:t>Occupation- Working Professional, Unknown</a:t>
            </a:r>
          </a:p>
          <a:p>
            <a:r>
              <a:rPr lang="en-IN" sz="1800" dirty="0"/>
              <a:t>What matters the most in choosing the course: Better Career Prospects, Unknown</a:t>
            </a:r>
          </a:p>
          <a:p>
            <a:r>
              <a:rPr lang="en-IN" sz="1800" dirty="0"/>
              <a:t>Lead Origin- Lead Add Form</a:t>
            </a:r>
          </a:p>
          <a:p>
            <a:endParaRPr lang="en-IN" sz="1400" dirty="0"/>
          </a:p>
          <a:p>
            <a:pPr lvl="1"/>
            <a:endParaRPr lang="en-IN" sz="1400" dirty="0"/>
          </a:p>
          <a:p>
            <a:endParaRPr lang="en-IN" sz="1800" dirty="0"/>
          </a:p>
          <a:p>
            <a:endParaRPr lang="en-IN" sz="1800" dirty="0"/>
          </a:p>
          <a:p>
            <a:pPr lvl="1"/>
            <a:endParaRPr lang="en-IN" sz="1800" dirty="0"/>
          </a:p>
        </p:txBody>
      </p:sp>
    </p:spTree>
    <p:extLst>
      <p:ext uri="{BB962C8B-B14F-4D97-AF65-F5344CB8AC3E}">
        <p14:creationId xmlns:p14="http://schemas.microsoft.com/office/powerpoint/2010/main" val="1319468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8141-A607-A9A2-6ABE-641CC34D8112}"/>
              </a:ext>
            </a:extLst>
          </p:cNvPr>
          <p:cNvSpPr>
            <a:spLocks noGrp="1"/>
          </p:cNvSpPr>
          <p:nvPr>
            <p:ph type="title"/>
          </p:nvPr>
        </p:nvSpPr>
        <p:spPr>
          <a:xfrm>
            <a:off x="838200" y="365126"/>
            <a:ext cx="9773992" cy="562154"/>
          </a:xfrm>
        </p:spPr>
        <p:txBody>
          <a:bodyPr>
            <a:normAutofit fontScale="90000"/>
          </a:bodyPr>
          <a:lstStyle/>
          <a:p>
            <a:r>
              <a:rPr lang="en-US" dirty="0"/>
              <a:t>DASHBOARD</a:t>
            </a:r>
            <a:endParaRPr lang="en-IN" dirty="0"/>
          </a:p>
        </p:txBody>
      </p:sp>
      <p:pic>
        <p:nvPicPr>
          <p:cNvPr id="5" name="Content Placeholder 4">
            <a:extLst>
              <a:ext uri="{FF2B5EF4-FFF2-40B4-BE49-F238E27FC236}">
                <a16:creationId xmlns:a16="http://schemas.microsoft.com/office/drawing/2014/main" id="{93D0987A-D5F5-0757-5C5C-0C8A84F93E82}"/>
              </a:ext>
            </a:extLst>
          </p:cNvPr>
          <p:cNvPicPr>
            <a:picLocks noGrp="1" noChangeAspect="1"/>
          </p:cNvPicPr>
          <p:nvPr>
            <p:ph idx="1"/>
          </p:nvPr>
        </p:nvPicPr>
        <p:blipFill>
          <a:blip r:embed="rId2"/>
          <a:stretch>
            <a:fillRect/>
          </a:stretch>
        </p:blipFill>
        <p:spPr>
          <a:xfrm>
            <a:off x="1004553" y="1004552"/>
            <a:ext cx="10311618" cy="5699300"/>
          </a:xfrm>
        </p:spPr>
      </p:pic>
    </p:spTree>
    <p:extLst>
      <p:ext uri="{BB962C8B-B14F-4D97-AF65-F5344CB8AC3E}">
        <p14:creationId xmlns:p14="http://schemas.microsoft.com/office/powerpoint/2010/main" val="2273926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4651-A34B-37DD-F715-36C94F8C8C97}"/>
              </a:ext>
            </a:extLst>
          </p:cNvPr>
          <p:cNvSpPr>
            <a:spLocks noGrp="1"/>
          </p:cNvSpPr>
          <p:nvPr>
            <p:ph type="title"/>
          </p:nvPr>
        </p:nvSpPr>
        <p:spPr/>
        <p:txBody>
          <a:bodyPr/>
          <a:lstStyle/>
          <a:p>
            <a:r>
              <a:rPr lang="en-US" dirty="0"/>
              <a:t>1. </a:t>
            </a:r>
            <a:r>
              <a:rPr lang="en-US" b="1" dirty="0"/>
              <a:t>Which leads are most likely to convert into paying customers?</a:t>
            </a:r>
            <a:endParaRPr lang="en-IN" dirty="0"/>
          </a:p>
        </p:txBody>
      </p:sp>
      <p:sp>
        <p:nvSpPr>
          <p:cNvPr id="5" name="Rectangle 2">
            <a:extLst>
              <a:ext uri="{FF2B5EF4-FFF2-40B4-BE49-F238E27FC236}">
                <a16:creationId xmlns:a16="http://schemas.microsoft.com/office/drawing/2014/main" id="{33C128EC-D986-3B59-0ED0-42553ABCB009}"/>
              </a:ext>
            </a:extLst>
          </p:cNvPr>
          <p:cNvSpPr>
            <a:spLocks noGrp="1" noChangeArrowheads="1"/>
          </p:cNvSpPr>
          <p:nvPr>
            <p:ph idx="1"/>
          </p:nvPr>
        </p:nvSpPr>
        <p:spPr bwMode="auto">
          <a:xfrm>
            <a:off x="838200" y="2111032"/>
            <a:ext cx="10791423"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rPr>
              <a:t>Leads with </a:t>
            </a:r>
            <a:r>
              <a:rPr kumimoji="0" lang="en-US" altLang="en-US" sz="1800" b="1" i="0" u="none" strike="noStrike" cap="none" normalizeH="0" baseline="0" dirty="0">
                <a:ln>
                  <a:noFill/>
                </a:ln>
                <a:solidFill>
                  <a:schemeClr val="tx1"/>
                </a:solidFill>
                <a:effectLst/>
              </a:rPr>
              <a:t>2 to 5 website visits</a:t>
            </a:r>
            <a:r>
              <a:rPr kumimoji="0" lang="en-US" altLang="en-US" sz="1800" b="0" i="0" u="none" strike="noStrike" cap="none" normalizeH="0" baseline="0" dirty="0">
                <a:ln>
                  <a:noFill/>
                </a:ln>
                <a:solidFill>
                  <a:schemeClr val="tx1"/>
                </a:solidFill>
                <a:effectLst/>
              </a:rPr>
              <a:t> or those who spent </a:t>
            </a:r>
            <a:r>
              <a:rPr kumimoji="0" lang="en-US" altLang="en-US" sz="1800" b="1" i="0" u="none" strike="noStrike" cap="none" normalizeH="0" baseline="0" dirty="0">
                <a:ln>
                  <a:noFill/>
                </a:ln>
                <a:solidFill>
                  <a:schemeClr val="tx1"/>
                </a:solidFill>
                <a:effectLst/>
              </a:rPr>
              <a:t>over 700 seconds on the website</a:t>
            </a:r>
            <a:r>
              <a:rPr kumimoji="0" lang="en-US" altLang="en-US" sz="1800" b="0" i="0" u="none" strike="noStrike" cap="none" normalizeH="0" baseline="0" dirty="0">
                <a:ln>
                  <a:noFill/>
                </a:ln>
                <a:solidFill>
                  <a:schemeClr val="tx1"/>
                </a:solidFill>
                <a:effectLst/>
              </a:rPr>
              <a:t> are more likely to convert.</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Landing Page submissions, API</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Lead Add Forms</a:t>
            </a:r>
            <a:r>
              <a:rPr kumimoji="0" lang="en-US" altLang="en-US" sz="1800" b="0" i="0" u="none" strike="noStrike" cap="none" normalizeH="0" baseline="0" dirty="0">
                <a:ln>
                  <a:noFill/>
                </a:ln>
                <a:solidFill>
                  <a:schemeClr val="tx1"/>
                </a:solidFill>
                <a:effectLst/>
              </a:rPr>
              <a:t> have a higher conversion rate.</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Lead Sources</a:t>
            </a:r>
            <a:r>
              <a:rPr kumimoji="0" lang="en-US" altLang="en-US" sz="1800" b="0" i="0" u="none" strike="noStrike" cap="none" normalizeH="0" baseline="0" dirty="0">
                <a:ln>
                  <a:noFill/>
                </a:ln>
                <a:solidFill>
                  <a:schemeClr val="tx1"/>
                </a:solidFill>
                <a:effectLst/>
              </a:rPr>
              <a:t> like </a:t>
            </a:r>
            <a:r>
              <a:rPr kumimoji="0" lang="en-US" altLang="en-US" sz="1800" b="1" i="0" u="none" strike="noStrike" cap="none" normalizeH="0" baseline="0" dirty="0">
                <a:ln>
                  <a:noFill/>
                </a:ln>
                <a:solidFill>
                  <a:schemeClr val="tx1"/>
                </a:solidFill>
                <a:effectLst/>
              </a:rPr>
              <a:t>References, </a:t>
            </a:r>
            <a:r>
              <a:rPr kumimoji="0" lang="en-US" altLang="en-US" sz="1800" b="1" i="0" u="none" strike="noStrike" cap="none" normalizeH="0" baseline="0" dirty="0" err="1">
                <a:ln>
                  <a:noFill/>
                </a:ln>
                <a:solidFill>
                  <a:schemeClr val="tx1"/>
                </a:solidFill>
                <a:effectLst/>
              </a:rPr>
              <a:t>Wellingak</a:t>
            </a:r>
            <a:r>
              <a:rPr kumimoji="0" lang="en-US" altLang="en-US" sz="1800" b="1" i="0" u="none" strike="noStrike" cap="none" normalizeH="0" baseline="0" dirty="0">
                <a:ln>
                  <a:noFill/>
                </a:ln>
                <a:solidFill>
                  <a:schemeClr val="tx1"/>
                </a:solidFill>
                <a:effectLst/>
              </a:rPr>
              <a:t> website, and Google</a:t>
            </a:r>
            <a:r>
              <a:rPr kumimoji="0" lang="en-US" altLang="en-US" sz="1800" b="0" i="0" u="none" strike="noStrike" cap="none" normalizeH="0" baseline="0" dirty="0">
                <a:ln>
                  <a:noFill/>
                </a:ln>
                <a:solidFill>
                  <a:schemeClr val="tx1"/>
                </a:solidFill>
                <a:effectLst/>
              </a:rPr>
              <a:t> yield higher conversions, with some sources like References converting </a:t>
            </a:r>
            <a:r>
              <a:rPr kumimoji="0" lang="en-US" altLang="en-US" sz="1800" b="1" i="0" u="none" strike="noStrike" cap="none" normalizeH="0" baseline="0" dirty="0">
                <a:ln>
                  <a:noFill/>
                </a:ln>
                <a:solidFill>
                  <a:schemeClr val="tx1"/>
                </a:solidFill>
                <a:effectLst/>
              </a:rPr>
              <a:t>90%</a:t>
            </a:r>
            <a:r>
              <a:rPr kumimoji="0" lang="en-US" altLang="en-US" sz="1800" b="0" i="0" u="none" strike="noStrike" cap="none" normalizeH="0" baseline="0" dirty="0">
                <a:ln>
                  <a:noFill/>
                </a:ln>
                <a:solidFill>
                  <a:schemeClr val="tx1"/>
                </a:solidFill>
                <a:effectLst/>
              </a:rPr>
              <a:t> of leads.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rPr>
              <a:t>Customers who previously had a </a:t>
            </a:r>
            <a:r>
              <a:rPr kumimoji="0" lang="en-US" altLang="en-US" sz="1800" b="1" i="0" u="none" strike="noStrike" cap="none" normalizeH="0" baseline="0" dirty="0">
                <a:ln>
                  <a:noFill/>
                </a:ln>
                <a:solidFill>
                  <a:schemeClr val="tx1"/>
                </a:solidFill>
                <a:effectLst/>
              </a:rPr>
              <a:t>phone conversation</a:t>
            </a:r>
            <a:r>
              <a:rPr kumimoji="0" lang="en-US" altLang="en-US" sz="1800" b="0" i="0" u="none" strike="noStrike" cap="none" normalizeH="0" baseline="0" dirty="0">
                <a:ln>
                  <a:noFill/>
                </a:ln>
                <a:solidFill>
                  <a:schemeClr val="tx1"/>
                </a:solidFill>
                <a:effectLst/>
              </a:rPr>
              <a:t> or were tagged as ‘Will revert after reading the email’ have a </a:t>
            </a:r>
            <a:r>
              <a:rPr kumimoji="0" lang="en-US" altLang="en-US" sz="1800" b="1" i="0" u="none" strike="noStrike" cap="none" normalizeH="0" baseline="0" dirty="0">
                <a:ln>
                  <a:noFill/>
                </a:ln>
                <a:solidFill>
                  <a:schemeClr val="tx1"/>
                </a:solidFill>
                <a:effectLst/>
              </a:rPr>
              <a:t>70%+</a:t>
            </a:r>
            <a:r>
              <a:rPr kumimoji="0" lang="en-US" altLang="en-US" sz="1800" b="0" i="0" u="none" strike="noStrike" cap="none" normalizeH="0" baseline="0" dirty="0">
                <a:ln>
                  <a:noFill/>
                </a:ln>
                <a:solidFill>
                  <a:schemeClr val="tx1"/>
                </a:solidFill>
                <a:effectLst/>
              </a:rPr>
              <a:t> conversion rate.</a:t>
            </a:r>
          </a:p>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Working professionals</a:t>
            </a:r>
            <a:r>
              <a:rPr kumimoji="0" lang="en-US" altLang="en-US" sz="1800" b="0" i="0" u="none" strike="noStrike" cap="none" normalizeH="0" baseline="0" dirty="0">
                <a:ln>
                  <a:noFill/>
                </a:ln>
                <a:solidFill>
                  <a:schemeClr val="tx1"/>
                </a:solidFill>
                <a:effectLst/>
              </a:rPr>
              <a:t> and leads in specialized fields like </a:t>
            </a:r>
            <a:r>
              <a:rPr kumimoji="0" lang="en-US" altLang="en-US" sz="1800" b="1" i="0" u="none" strike="noStrike" cap="none" normalizeH="0" baseline="0" dirty="0">
                <a:ln>
                  <a:noFill/>
                </a:ln>
                <a:solidFill>
                  <a:schemeClr val="tx1"/>
                </a:solidFill>
                <a:effectLst/>
              </a:rPr>
              <a:t>Finance Management</a:t>
            </a:r>
            <a:r>
              <a:rPr kumimoji="0" lang="en-US" altLang="en-US" sz="1800" b="0" i="0" u="none" strike="noStrike" cap="none" normalizeH="0" baseline="0" dirty="0">
                <a:ln>
                  <a:noFill/>
                </a:ln>
                <a:solidFill>
                  <a:schemeClr val="tx1"/>
                </a:solidFill>
                <a:effectLst/>
              </a:rPr>
              <a:t> or </a:t>
            </a:r>
            <a:r>
              <a:rPr kumimoji="0" lang="en-US" altLang="en-US" sz="1800" b="1" i="0" u="none" strike="noStrike" cap="none" normalizeH="0" baseline="0" dirty="0">
                <a:ln>
                  <a:noFill/>
                </a:ln>
                <a:solidFill>
                  <a:schemeClr val="tx1"/>
                </a:solidFill>
                <a:effectLst/>
              </a:rPr>
              <a:t>Business Administration</a:t>
            </a:r>
            <a:r>
              <a:rPr kumimoji="0" lang="en-US" altLang="en-US" sz="1800" b="0" i="0" u="none" strike="noStrike" cap="none" normalizeH="0" baseline="0" dirty="0">
                <a:ln>
                  <a:noFill/>
                </a:ln>
                <a:solidFill>
                  <a:schemeClr val="tx1"/>
                </a:solidFill>
                <a:effectLst/>
              </a:rPr>
              <a:t> have high conversion chances. </a:t>
            </a:r>
          </a:p>
        </p:txBody>
      </p:sp>
    </p:spTree>
    <p:extLst>
      <p:ext uri="{BB962C8B-B14F-4D97-AF65-F5344CB8AC3E}">
        <p14:creationId xmlns:p14="http://schemas.microsoft.com/office/powerpoint/2010/main" val="10891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2CF9-1DE1-5E2F-AB7D-A3B9858F2F13}"/>
              </a:ext>
            </a:extLst>
          </p:cNvPr>
          <p:cNvSpPr>
            <a:spLocks noGrp="1"/>
          </p:cNvSpPr>
          <p:nvPr>
            <p:ph type="title"/>
          </p:nvPr>
        </p:nvSpPr>
        <p:spPr/>
        <p:txBody>
          <a:bodyPr>
            <a:normAutofit fontScale="90000"/>
          </a:bodyPr>
          <a:lstStyle/>
          <a:p>
            <a:r>
              <a:rPr lang="en-US" dirty="0"/>
              <a:t>2. </a:t>
            </a:r>
            <a:r>
              <a:rPr lang="en-US" b="1" dirty="0"/>
              <a:t>How can the platform prioritize and allocate resources to leads with the highest conversion?</a:t>
            </a:r>
            <a:endParaRPr lang="en-IN" dirty="0"/>
          </a:p>
        </p:txBody>
      </p:sp>
      <p:sp>
        <p:nvSpPr>
          <p:cNvPr id="4" name="Rectangle 1">
            <a:extLst>
              <a:ext uri="{FF2B5EF4-FFF2-40B4-BE49-F238E27FC236}">
                <a16:creationId xmlns:a16="http://schemas.microsoft.com/office/drawing/2014/main" id="{0AAD7685-4ECF-237D-9828-EFFD9AED1C4C}"/>
              </a:ext>
            </a:extLst>
          </p:cNvPr>
          <p:cNvSpPr>
            <a:spLocks noGrp="1" noChangeArrowheads="1"/>
          </p:cNvSpPr>
          <p:nvPr>
            <p:ph idx="1"/>
          </p:nvPr>
        </p:nvSpPr>
        <p:spPr bwMode="auto">
          <a:xfrm>
            <a:off x="838200" y="2314613"/>
            <a:ext cx="10224752" cy="33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cs typeface="Arial" panose="020B0604020202020204" pitchFamily="34" charset="0"/>
              </a:rPr>
              <a:t>Prioritize leads who spent significant time on the website (especially more than 700 seconds).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cs typeface="Arial" panose="020B0604020202020204" pitchFamily="34" charset="0"/>
              </a:rPr>
              <a:t>Focus resources on leads from </a:t>
            </a:r>
            <a:r>
              <a:rPr kumimoji="0" lang="en-US" altLang="en-US" sz="1800" b="1" i="0" u="none" strike="noStrike" cap="none" normalizeH="0" baseline="0" dirty="0">
                <a:ln>
                  <a:noFill/>
                </a:ln>
                <a:solidFill>
                  <a:schemeClr val="tx1"/>
                </a:solidFill>
                <a:effectLst/>
                <a:cs typeface="Arial" panose="020B0604020202020204" pitchFamily="34" charset="0"/>
              </a:rPr>
              <a:t>trusted lead sources</a:t>
            </a:r>
            <a:r>
              <a:rPr kumimoji="0" lang="en-US" altLang="en-US" sz="1800" b="0" i="0" u="none" strike="noStrike" cap="none" normalizeH="0" baseline="0" dirty="0">
                <a:ln>
                  <a:noFill/>
                </a:ln>
                <a:solidFill>
                  <a:schemeClr val="tx1"/>
                </a:solidFill>
                <a:effectLst/>
                <a:cs typeface="Arial" panose="020B0604020202020204" pitchFamily="34" charset="0"/>
              </a:rPr>
              <a:t> (e.g., </a:t>
            </a:r>
            <a:r>
              <a:rPr kumimoji="0" lang="en-US" altLang="en-US" sz="1800" b="1" i="0" u="none" strike="noStrike" cap="none" normalizeH="0" baseline="0" dirty="0">
                <a:ln>
                  <a:noFill/>
                </a:ln>
                <a:solidFill>
                  <a:schemeClr val="tx1"/>
                </a:solidFill>
                <a:effectLst/>
                <a:cs typeface="Arial" panose="020B0604020202020204" pitchFamily="34" charset="0"/>
              </a:rPr>
              <a:t>Reference, </a:t>
            </a:r>
            <a:r>
              <a:rPr kumimoji="0" lang="en-US" altLang="en-US" sz="1800" b="1" i="0" u="none" strike="noStrike" cap="none" normalizeH="0" baseline="0" dirty="0" err="1">
                <a:ln>
                  <a:noFill/>
                </a:ln>
                <a:solidFill>
                  <a:schemeClr val="tx1"/>
                </a:solidFill>
                <a:effectLst/>
                <a:cs typeface="Arial" panose="020B0604020202020204" pitchFamily="34" charset="0"/>
              </a:rPr>
              <a:t>Wellingak</a:t>
            </a:r>
            <a:r>
              <a:rPr kumimoji="0" lang="en-US" altLang="en-US" sz="1800" b="1" i="0" u="none" strike="noStrike" cap="none" normalizeH="0" baseline="0" dirty="0">
                <a:ln>
                  <a:noFill/>
                </a:ln>
                <a:solidFill>
                  <a:schemeClr val="tx1"/>
                </a:solidFill>
                <a:effectLst/>
                <a:cs typeface="Arial" panose="020B0604020202020204" pitchFamily="34" charset="0"/>
              </a:rPr>
              <a:t> website</a:t>
            </a:r>
            <a:r>
              <a:rPr kumimoji="0" lang="en-US" altLang="en-US" sz="1800" b="0" i="0" u="none" strike="noStrike" cap="none" normalizeH="0" baseline="0" dirty="0">
                <a:ln>
                  <a:noFill/>
                </a:ln>
                <a:solidFill>
                  <a:schemeClr val="tx1"/>
                </a:solidFill>
                <a:effectLst/>
                <a:cs typeface="Arial" panose="020B0604020202020204" pitchFamily="34" charset="0"/>
              </a:rPr>
              <a:t>).</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cs typeface="Arial" panose="020B0604020202020204" pitchFamily="34" charset="0"/>
              </a:rPr>
              <a:t>Leads tagged with </a:t>
            </a:r>
            <a:r>
              <a:rPr kumimoji="0" lang="en-US" altLang="en-US" sz="1800" b="1" i="0" u="none" strike="noStrike" cap="none" normalizeH="0" baseline="0" dirty="0">
                <a:ln>
                  <a:noFill/>
                </a:ln>
                <a:solidFill>
                  <a:schemeClr val="tx1"/>
                </a:solidFill>
                <a:effectLst/>
                <a:cs typeface="Arial" panose="020B0604020202020204" pitchFamily="34" charset="0"/>
              </a:rPr>
              <a:t>positive follow-up statuses</a:t>
            </a:r>
            <a:r>
              <a:rPr kumimoji="0" lang="en-US" altLang="en-US" sz="1800" b="0" i="0" u="none" strike="noStrike" cap="none" normalizeH="0" baseline="0" dirty="0">
                <a:ln>
                  <a:noFill/>
                </a:ln>
                <a:solidFill>
                  <a:schemeClr val="tx1"/>
                </a:solidFill>
                <a:effectLst/>
                <a:cs typeface="Arial" panose="020B0604020202020204" pitchFamily="34" charset="0"/>
              </a:rPr>
              <a:t> such as ‘Will revert after reading email’ should be prioritized.</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cs typeface="Arial" panose="020B0604020202020204" pitchFamily="34" charset="0"/>
              </a:rPr>
              <a:t>Resource allocation should focus on </a:t>
            </a:r>
            <a:r>
              <a:rPr kumimoji="0" lang="en-US" altLang="en-US" sz="1800" b="1" i="0" u="none" strike="noStrike" cap="none" normalizeH="0" baseline="0" dirty="0">
                <a:ln>
                  <a:noFill/>
                </a:ln>
                <a:solidFill>
                  <a:schemeClr val="tx1"/>
                </a:solidFill>
                <a:effectLst/>
                <a:cs typeface="Arial" panose="020B0604020202020204" pitchFamily="34" charset="0"/>
              </a:rPr>
              <a:t>working professionals, specialized domain leads</a:t>
            </a:r>
            <a:r>
              <a:rPr kumimoji="0" lang="en-US" altLang="en-US" sz="1800" b="0" i="0" u="none" strike="noStrike" cap="none" normalizeH="0" baseline="0" dirty="0">
                <a:ln>
                  <a:noFill/>
                </a:ln>
                <a:solidFill>
                  <a:schemeClr val="tx1"/>
                </a:solidFill>
                <a:effectLst/>
                <a:cs typeface="Arial" panose="020B0604020202020204" pitchFamily="34" charset="0"/>
              </a:rPr>
              <a:t>, and </a:t>
            </a:r>
            <a:r>
              <a:rPr kumimoji="0" lang="en-US" altLang="en-US" sz="1800" b="1" i="0" u="none" strike="noStrike" cap="none" normalizeH="0" baseline="0" dirty="0">
                <a:ln>
                  <a:noFill/>
                </a:ln>
                <a:solidFill>
                  <a:schemeClr val="tx1"/>
                </a:solidFill>
                <a:effectLst/>
                <a:cs typeface="Arial" panose="020B0604020202020204" pitchFamily="34" charset="0"/>
              </a:rPr>
              <a:t>high-conversion last activities</a:t>
            </a:r>
            <a:r>
              <a:rPr kumimoji="0" lang="en-US" altLang="en-US" sz="1800" b="0" i="0" u="none" strike="noStrike" cap="none" normalizeH="0" baseline="0" dirty="0">
                <a:ln>
                  <a:noFill/>
                </a:ln>
                <a:solidFill>
                  <a:schemeClr val="tx1"/>
                </a:solidFill>
                <a:effectLst/>
                <a:cs typeface="Arial" panose="020B0604020202020204" pitchFamily="34" charset="0"/>
              </a:rPr>
              <a:t> like SMS Sent or Phone Conversations.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cs typeface="Arial" panose="020B0604020202020204" pitchFamily="34" charset="0"/>
              </a:rPr>
              <a:t>Avoid heavy investment in leads with fewer interactions (e.g., leads with </a:t>
            </a:r>
            <a:r>
              <a:rPr kumimoji="0" lang="en-US" altLang="en-US" sz="1800" b="1" i="0" u="none" strike="noStrike" cap="none" normalizeH="0" baseline="0" dirty="0">
                <a:ln>
                  <a:noFill/>
                </a:ln>
                <a:solidFill>
                  <a:schemeClr val="tx1"/>
                </a:solidFill>
                <a:effectLst/>
                <a:cs typeface="Arial" panose="020B0604020202020204" pitchFamily="34" charset="0"/>
              </a:rPr>
              <a:t>only 1 page view</a:t>
            </a:r>
            <a:r>
              <a:rPr kumimoji="0" lang="en-US" altLang="en-US" sz="1800" b="0" i="0" u="none" strike="noStrike" cap="none" normalizeH="0" baseline="0" dirty="0">
                <a:ln>
                  <a:noFill/>
                </a:ln>
                <a:solidFill>
                  <a:schemeClr val="tx1"/>
                </a:solidFill>
                <a:effectLst/>
                <a:cs typeface="Arial" panose="020B0604020202020204" pitchFamily="34" charset="0"/>
              </a:rPr>
              <a:t> or </a:t>
            </a:r>
            <a:r>
              <a:rPr kumimoji="0" lang="en-US" altLang="en-US" sz="1800" b="1" i="0" u="none" strike="noStrike" cap="none" normalizeH="0" baseline="0" dirty="0">
                <a:ln>
                  <a:noFill/>
                </a:ln>
                <a:solidFill>
                  <a:schemeClr val="tx1"/>
                </a:solidFill>
                <a:effectLst/>
                <a:cs typeface="Arial" panose="020B0604020202020204" pitchFamily="34" charset="0"/>
              </a:rPr>
              <a:t>low time spent on the website</a:t>
            </a:r>
            <a:r>
              <a:rPr kumimoji="0" lang="en-US" altLang="en-US" sz="1800" b="0" i="0" u="none" strike="noStrike" cap="none" normalizeH="0" baseline="0" dirty="0">
                <a:ln>
                  <a:noFill/>
                </a:ln>
                <a:solidFill>
                  <a:schemeClr val="tx1"/>
                </a:solidFill>
                <a:effectLst/>
                <a:cs typeface="Arial" panose="020B0604020202020204" pitchFamily="34" charset="0"/>
              </a:rPr>
              <a:t>). </a:t>
            </a:r>
          </a:p>
        </p:txBody>
      </p:sp>
    </p:spTree>
    <p:extLst>
      <p:ext uri="{BB962C8B-B14F-4D97-AF65-F5344CB8AC3E}">
        <p14:creationId xmlns:p14="http://schemas.microsoft.com/office/powerpoint/2010/main" val="3565897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C563-60BD-9B1A-390B-92CC5A1AF9A7}"/>
              </a:ext>
            </a:extLst>
          </p:cNvPr>
          <p:cNvSpPr>
            <a:spLocks noGrp="1"/>
          </p:cNvSpPr>
          <p:nvPr>
            <p:ph type="title"/>
          </p:nvPr>
        </p:nvSpPr>
        <p:spPr/>
        <p:txBody>
          <a:bodyPr/>
          <a:lstStyle/>
          <a:p>
            <a:r>
              <a:rPr lang="en-US" dirty="0"/>
              <a:t>3. </a:t>
            </a:r>
            <a:r>
              <a:rPr lang="en-US" b="1" dirty="0"/>
              <a:t>What marketing and sales strategies can be tailored to specific lead segments?</a:t>
            </a:r>
            <a:endParaRPr lang="en-IN" dirty="0"/>
          </a:p>
        </p:txBody>
      </p:sp>
      <p:sp>
        <p:nvSpPr>
          <p:cNvPr id="4" name="Rectangle 1">
            <a:extLst>
              <a:ext uri="{FF2B5EF4-FFF2-40B4-BE49-F238E27FC236}">
                <a16:creationId xmlns:a16="http://schemas.microsoft.com/office/drawing/2014/main" id="{842D3ADD-DBB2-DF39-20DF-9C60D0A27E5F}"/>
              </a:ext>
            </a:extLst>
          </p:cNvPr>
          <p:cNvSpPr>
            <a:spLocks noGrp="1" noChangeArrowheads="1"/>
          </p:cNvSpPr>
          <p:nvPr>
            <p:ph idx="1"/>
          </p:nvPr>
        </p:nvSpPr>
        <p:spPr bwMode="auto">
          <a:xfrm>
            <a:off x="838200" y="1903283"/>
            <a:ext cx="10688392"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rPr>
              <a:t>High-conversion sources</a:t>
            </a:r>
            <a:r>
              <a:rPr kumimoji="0" lang="en-US" altLang="en-US" sz="1800" b="0" i="0" u="none" strike="noStrike" cap="none" normalizeH="0" baseline="0" dirty="0">
                <a:ln>
                  <a:noFill/>
                </a:ln>
                <a:solidFill>
                  <a:schemeClr val="tx1"/>
                </a:solidFill>
                <a:effectLst/>
              </a:rPr>
              <a:t> (e.g., Google, Reference) should receive targeted </a:t>
            </a:r>
            <a:r>
              <a:rPr kumimoji="0" lang="en-US" altLang="en-US" sz="1800" b="1" i="0" u="none" strike="noStrike" cap="none" normalizeH="0" baseline="0" dirty="0">
                <a:ln>
                  <a:noFill/>
                </a:ln>
                <a:solidFill>
                  <a:schemeClr val="tx1"/>
                </a:solidFill>
                <a:effectLst/>
              </a:rPr>
              <a:t>email marketing or follow-up calls </a:t>
            </a:r>
            <a:r>
              <a:rPr kumimoji="0" lang="en-US" altLang="en-US" sz="1800" b="0" i="0" u="none" strike="noStrike" cap="none" normalizeH="0" baseline="0" dirty="0">
                <a:ln>
                  <a:noFill/>
                </a:ln>
                <a:solidFill>
                  <a:schemeClr val="tx1"/>
                </a:solidFill>
                <a:effectLst/>
              </a:rPr>
              <a:t>to maximize conversion.</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rPr>
              <a:t>Leads who prefer </a:t>
            </a:r>
            <a:r>
              <a:rPr kumimoji="0" lang="en-US" altLang="en-US" sz="1800" b="1" i="0" u="none" strike="noStrike" cap="none" normalizeH="0" baseline="0" dirty="0">
                <a:ln>
                  <a:noFill/>
                </a:ln>
                <a:solidFill>
                  <a:schemeClr val="tx1"/>
                </a:solidFill>
                <a:effectLst/>
              </a:rPr>
              <a:t>no emails or calls</a:t>
            </a:r>
            <a:r>
              <a:rPr kumimoji="0" lang="en-US" altLang="en-US" sz="1800" b="0" i="0" u="none" strike="noStrike" cap="none" normalizeH="0" baseline="0" dirty="0">
                <a:ln>
                  <a:noFill/>
                </a:ln>
                <a:solidFill>
                  <a:schemeClr val="tx1"/>
                </a:solidFill>
                <a:effectLst/>
              </a:rPr>
              <a:t> should be nurtured through </a:t>
            </a:r>
            <a:r>
              <a:rPr kumimoji="0" lang="en-US" altLang="en-US" sz="1800" b="1" i="0" u="none" strike="noStrike" cap="none" normalizeH="0" baseline="0" dirty="0">
                <a:ln>
                  <a:noFill/>
                </a:ln>
                <a:solidFill>
                  <a:schemeClr val="tx1"/>
                </a:solidFill>
                <a:effectLst/>
              </a:rPr>
              <a:t>SMS campaigns</a:t>
            </a:r>
            <a:r>
              <a:rPr kumimoji="0" lang="en-US" altLang="en-US" sz="1800" b="0" i="0" u="none" strike="noStrike" cap="none" normalizeH="0" baseline="0" dirty="0">
                <a:ln>
                  <a:noFill/>
                </a:ln>
                <a:solidFill>
                  <a:schemeClr val="tx1"/>
                </a:solidFill>
                <a:effectLst/>
              </a:rPr>
              <a:t> as the data shows SMS leads have higher conversion rates.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rPr>
              <a:t>Design marketing strategies that address leads' focus on </a:t>
            </a:r>
            <a:r>
              <a:rPr kumimoji="0" lang="en-US" altLang="en-US" sz="1800" b="1" i="0" u="none" strike="noStrike" cap="none" normalizeH="0" baseline="0" dirty="0">
                <a:ln>
                  <a:noFill/>
                </a:ln>
                <a:solidFill>
                  <a:schemeClr val="tx1"/>
                </a:solidFill>
                <a:effectLst/>
              </a:rPr>
              <a:t>better career prospects</a:t>
            </a:r>
            <a:r>
              <a:rPr kumimoji="0" lang="en-US" altLang="en-US" sz="1800" b="0" i="0" u="none" strike="noStrike" cap="none" normalizeH="0" baseline="0" dirty="0">
                <a:ln>
                  <a:noFill/>
                </a:ln>
                <a:solidFill>
                  <a:schemeClr val="tx1"/>
                </a:solidFill>
                <a:effectLst/>
              </a:rPr>
              <a:t>, as this was a key motivator for conversion.</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rPr>
              <a:t>Tailor messaging for </a:t>
            </a:r>
            <a:r>
              <a:rPr kumimoji="0" lang="en-US" altLang="en-US" sz="1800" b="1" i="0" u="none" strike="noStrike" cap="none" normalizeH="0" baseline="0" dirty="0">
                <a:ln>
                  <a:noFill/>
                </a:ln>
                <a:solidFill>
                  <a:schemeClr val="tx1"/>
                </a:solidFill>
                <a:effectLst/>
              </a:rPr>
              <a:t>working professionals</a:t>
            </a:r>
            <a:r>
              <a:rPr kumimoji="0" lang="en-US" altLang="en-US" sz="1800" b="0" i="0" u="none" strike="noStrike" cap="none" normalizeH="0" baseline="0" dirty="0">
                <a:ln>
                  <a:noFill/>
                </a:ln>
                <a:solidFill>
                  <a:schemeClr val="tx1"/>
                </a:solidFill>
                <a:effectLst/>
              </a:rPr>
              <a:t> by highlighting career advancement opportunities, while </a:t>
            </a:r>
            <a:r>
              <a:rPr kumimoji="0" lang="en-US" altLang="en-US" sz="1800" b="1" i="0" u="none" strike="noStrike" cap="none" normalizeH="0" baseline="0" dirty="0">
                <a:ln>
                  <a:noFill/>
                </a:ln>
                <a:solidFill>
                  <a:schemeClr val="tx1"/>
                </a:solidFill>
                <a:effectLst/>
              </a:rPr>
              <a:t>housewives</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businessmen</a:t>
            </a:r>
            <a:r>
              <a:rPr kumimoji="0" lang="en-US" altLang="en-US" sz="1800" b="0" i="0" u="none" strike="noStrike" cap="none" normalizeH="0" baseline="0" dirty="0">
                <a:ln>
                  <a:noFill/>
                </a:ln>
                <a:solidFill>
                  <a:schemeClr val="tx1"/>
                </a:solidFill>
                <a:effectLst/>
              </a:rPr>
              <a:t> should be targeted with flexible learning benefits.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rPr>
              <a:t>For leads in specialized domains like </a:t>
            </a:r>
            <a:r>
              <a:rPr kumimoji="0" lang="en-US" altLang="en-US" sz="1800" b="1" i="0" u="none" strike="noStrike" cap="none" normalizeH="0" baseline="0" dirty="0">
                <a:ln>
                  <a:noFill/>
                </a:ln>
                <a:solidFill>
                  <a:schemeClr val="tx1"/>
                </a:solidFill>
                <a:effectLst/>
              </a:rPr>
              <a:t>Healthcare Management or Finance</a:t>
            </a:r>
            <a:r>
              <a:rPr kumimoji="0" lang="en-US" altLang="en-US" sz="1800" b="0" i="0" u="none" strike="noStrike" cap="none" normalizeH="0" baseline="0" dirty="0">
                <a:ln>
                  <a:noFill/>
                </a:ln>
                <a:solidFill>
                  <a:schemeClr val="tx1"/>
                </a:solidFill>
                <a:effectLst/>
              </a:rPr>
              <a:t>, personalized course offerings can boost conversions. </a:t>
            </a:r>
          </a:p>
        </p:txBody>
      </p:sp>
    </p:spTree>
    <p:extLst>
      <p:ext uri="{BB962C8B-B14F-4D97-AF65-F5344CB8AC3E}">
        <p14:creationId xmlns:p14="http://schemas.microsoft.com/office/powerpoint/2010/main" val="3397214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A5DB-F5D6-C261-BCEF-D594A9B0FCCD}"/>
              </a:ext>
            </a:extLst>
          </p:cNvPr>
          <p:cNvSpPr>
            <a:spLocks noGrp="1"/>
          </p:cNvSpPr>
          <p:nvPr>
            <p:ph type="title"/>
          </p:nvPr>
        </p:nvSpPr>
        <p:spPr/>
        <p:txBody>
          <a:bodyPr/>
          <a:lstStyle/>
          <a:p>
            <a:r>
              <a:rPr lang="en-US" dirty="0"/>
              <a:t>4. </a:t>
            </a:r>
            <a:r>
              <a:rPr lang="en-US" b="1" dirty="0"/>
              <a:t>How can the lead management process be streamlined and made more effective?</a:t>
            </a:r>
            <a:endParaRPr lang="en-IN" dirty="0"/>
          </a:p>
        </p:txBody>
      </p:sp>
      <p:sp>
        <p:nvSpPr>
          <p:cNvPr id="4" name="Rectangle 1">
            <a:extLst>
              <a:ext uri="{FF2B5EF4-FFF2-40B4-BE49-F238E27FC236}">
                <a16:creationId xmlns:a16="http://schemas.microsoft.com/office/drawing/2014/main" id="{FEB5B3D3-30C0-31F3-E0F9-865A64C271DD}"/>
              </a:ext>
            </a:extLst>
          </p:cNvPr>
          <p:cNvSpPr>
            <a:spLocks noGrp="1" noChangeArrowheads="1"/>
          </p:cNvSpPr>
          <p:nvPr>
            <p:ph idx="1"/>
          </p:nvPr>
        </p:nvSpPr>
        <p:spPr bwMode="auto">
          <a:xfrm>
            <a:off x="838200" y="2318782"/>
            <a:ext cx="10520966"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Calibri "/>
              </a:rPr>
              <a:t>Segment leads based on </a:t>
            </a:r>
            <a:r>
              <a:rPr kumimoji="0" lang="en-US" altLang="en-US" sz="1800" b="1" i="0" u="none" strike="noStrike" cap="none" normalizeH="0" baseline="0" dirty="0">
                <a:ln>
                  <a:noFill/>
                </a:ln>
                <a:solidFill>
                  <a:schemeClr val="tx1"/>
                </a:solidFill>
                <a:effectLst/>
                <a:latin typeface="Calibri "/>
              </a:rPr>
              <a:t>lead origin</a:t>
            </a:r>
            <a:r>
              <a:rPr kumimoji="0" lang="en-US" altLang="en-US" sz="1800" b="0" i="0" u="none" strike="noStrike" cap="none" normalizeH="0" baseline="0" dirty="0">
                <a:ln>
                  <a:noFill/>
                </a:ln>
                <a:solidFill>
                  <a:schemeClr val="tx1"/>
                </a:solidFill>
                <a:effectLst/>
                <a:latin typeface="Calibri "/>
              </a:rPr>
              <a:t> and </a:t>
            </a:r>
            <a:r>
              <a:rPr kumimoji="0" lang="en-US" altLang="en-US" sz="1800" b="1" i="0" u="none" strike="noStrike" cap="none" normalizeH="0" baseline="0" dirty="0">
                <a:ln>
                  <a:noFill/>
                </a:ln>
                <a:solidFill>
                  <a:schemeClr val="tx1"/>
                </a:solidFill>
                <a:effectLst/>
                <a:latin typeface="Calibri "/>
              </a:rPr>
              <a:t>lead source</a:t>
            </a:r>
            <a:r>
              <a:rPr kumimoji="0" lang="en-US" altLang="en-US" sz="1800" b="0" i="0" u="none" strike="noStrike" cap="none" normalizeH="0" baseline="0" dirty="0">
                <a:ln>
                  <a:noFill/>
                </a:ln>
                <a:solidFill>
                  <a:schemeClr val="tx1"/>
                </a:solidFill>
                <a:effectLst/>
                <a:latin typeface="Calibri "/>
              </a:rPr>
              <a:t> to determine which channels produce higher-quality leads, allowing more focused efforts on high-converting channels.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Calibri "/>
              </a:rPr>
              <a:t>Automate follow-ups for leads with </a:t>
            </a:r>
            <a:r>
              <a:rPr kumimoji="0" lang="en-US" altLang="en-US" sz="1800" b="1" i="0" u="none" strike="noStrike" cap="none" normalizeH="0" baseline="0" dirty="0">
                <a:ln>
                  <a:noFill/>
                </a:ln>
                <a:solidFill>
                  <a:schemeClr val="tx1"/>
                </a:solidFill>
                <a:effectLst/>
                <a:latin typeface="Calibri "/>
              </a:rPr>
              <a:t>high-conversion tags</a:t>
            </a:r>
            <a:r>
              <a:rPr kumimoji="0" lang="en-US" altLang="en-US" sz="1800" b="0" i="0" u="none" strike="noStrike" cap="none" normalizeH="0" baseline="0" dirty="0">
                <a:ln>
                  <a:noFill/>
                </a:ln>
                <a:solidFill>
                  <a:schemeClr val="tx1"/>
                </a:solidFill>
                <a:effectLst/>
                <a:latin typeface="Calibri "/>
              </a:rPr>
              <a:t> like ‘Will revert after reading email’ or </a:t>
            </a:r>
            <a:r>
              <a:rPr kumimoji="0" lang="en-US" altLang="en-US" sz="1800" b="1" i="0" u="none" strike="noStrike" cap="none" normalizeH="0" baseline="0" dirty="0">
                <a:ln>
                  <a:noFill/>
                </a:ln>
                <a:solidFill>
                  <a:schemeClr val="tx1"/>
                </a:solidFill>
                <a:effectLst/>
                <a:latin typeface="Calibri "/>
              </a:rPr>
              <a:t>last activities</a:t>
            </a:r>
            <a:r>
              <a:rPr kumimoji="0" lang="en-US" altLang="en-US" sz="1800" b="0" i="0" u="none" strike="noStrike" cap="none" normalizeH="0" baseline="0" dirty="0">
                <a:ln>
                  <a:noFill/>
                </a:ln>
                <a:solidFill>
                  <a:schemeClr val="tx1"/>
                </a:solidFill>
                <a:effectLst/>
                <a:latin typeface="Calibri "/>
              </a:rPr>
              <a:t> such as SMS Sent or Phone Conversation, to minimize manual intervention.</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Calibri "/>
              </a:rPr>
              <a:t>Use </a:t>
            </a:r>
            <a:r>
              <a:rPr kumimoji="0" lang="en-US" altLang="en-US" sz="1800" b="1" i="0" u="none" strike="noStrike" cap="none" normalizeH="0" baseline="0" dirty="0">
                <a:ln>
                  <a:noFill/>
                </a:ln>
                <a:solidFill>
                  <a:schemeClr val="tx1"/>
                </a:solidFill>
                <a:effectLst/>
                <a:latin typeface="Calibri "/>
              </a:rPr>
              <a:t>lead scoring systems</a:t>
            </a:r>
            <a:r>
              <a:rPr kumimoji="0" lang="en-US" altLang="en-US" sz="1800" b="0" i="0" u="none" strike="noStrike" cap="none" normalizeH="0" baseline="0" dirty="0">
                <a:ln>
                  <a:noFill/>
                </a:ln>
                <a:solidFill>
                  <a:schemeClr val="tx1"/>
                </a:solidFill>
                <a:effectLst/>
                <a:latin typeface="Calibri "/>
              </a:rPr>
              <a:t> that prioritize leads with </a:t>
            </a:r>
            <a:r>
              <a:rPr kumimoji="0" lang="en-US" altLang="en-US" sz="1800" b="1" i="0" u="none" strike="noStrike" cap="none" normalizeH="0" baseline="0" dirty="0">
                <a:ln>
                  <a:noFill/>
                </a:ln>
                <a:solidFill>
                  <a:schemeClr val="tx1"/>
                </a:solidFill>
                <a:effectLst/>
                <a:latin typeface="Calibri "/>
              </a:rPr>
              <a:t>multiple interactions</a:t>
            </a:r>
            <a:r>
              <a:rPr kumimoji="0" lang="en-US" altLang="en-US" sz="1800" b="0" i="0" u="none" strike="noStrike" cap="none" normalizeH="0" baseline="0" dirty="0">
                <a:ln>
                  <a:noFill/>
                </a:ln>
                <a:solidFill>
                  <a:schemeClr val="tx1"/>
                </a:solidFill>
                <a:effectLst/>
                <a:latin typeface="Calibri "/>
              </a:rPr>
              <a:t> (e.g., 2-5 website visits, more than 700s on the website) and those from high-conversion sources.</a:t>
            </a:r>
          </a:p>
          <a:p>
            <a:pPr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Calibri "/>
              </a:rPr>
              <a:t>Implement a </a:t>
            </a:r>
            <a:r>
              <a:rPr kumimoji="0" lang="en-US" altLang="en-US" sz="1800" b="1" i="0" u="none" strike="noStrike" cap="none" normalizeH="0" baseline="0" dirty="0">
                <a:ln>
                  <a:noFill/>
                </a:ln>
                <a:solidFill>
                  <a:schemeClr val="tx1"/>
                </a:solidFill>
                <a:effectLst/>
                <a:latin typeface="Calibri "/>
              </a:rPr>
              <a:t>nurturing funnel</a:t>
            </a:r>
            <a:r>
              <a:rPr kumimoji="0" lang="en-US" altLang="en-US" sz="1800" b="0" i="0" u="none" strike="noStrike" cap="none" normalizeH="0" baseline="0" dirty="0">
                <a:ln>
                  <a:noFill/>
                </a:ln>
                <a:solidFill>
                  <a:schemeClr val="tx1"/>
                </a:solidFill>
                <a:effectLst/>
                <a:latin typeface="Calibri "/>
              </a:rPr>
              <a:t> that escalates high-potential leads to a more personalized approach (e.g., offering </a:t>
            </a:r>
            <a:r>
              <a:rPr kumimoji="0" lang="en-US" altLang="en-US" sz="1800" b="1" i="0" u="none" strike="noStrike" cap="none" normalizeH="0" baseline="0" dirty="0">
                <a:ln>
                  <a:noFill/>
                </a:ln>
                <a:solidFill>
                  <a:schemeClr val="tx1"/>
                </a:solidFill>
                <a:effectLst/>
                <a:latin typeface="Calibri "/>
              </a:rPr>
              <a:t>phone consultations</a:t>
            </a:r>
            <a:r>
              <a:rPr kumimoji="0" lang="en-US" altLang="en-US" sz="1800" b="0" i="0" u="none" strike="noStrike" cap="none" normalizeH="0" baseline="0" dirty="0">
                <a:ln>
                  <a:noFill/>
                </a:ln>
                <a:solidFill>
                  <a:schemeClr val="tx1"/>
                </a:solidFill>
                <a:effectLst/>
                <a:latin typeface="Calibri "/>
              </a:rPr>
              <a:t> for leads with a history of successful conversions). </a:t>
            </a:r>
          </a:p>
        </p:txBody>
      </p:sp>
    </p:spTree>
    <p:extLst>
      <p:ext uri="{BB962C8B-B14F-4D97-AF65-F5344CB8AC3E}">
        <p14:creationId xmlns:p14="http://schemas.microsoft.com/office/powerpoint/2010/main" val="2377519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F7A-E425-5012-AD53-3944F4F53D33}"/>
              </a:ext>
            </a:extLst>
          </p:cNvPr>
          <p:cNvSpPr>
            <a:spLocks noGrp="1"/>
          </p:cNvSpPr>
          <p:nvPr>
            <p:ph type="title"/>
          </p:nvPr>
        </p:nvSpPr>
        <p:spPr>
          <a:xfrm>
            <a:off x="722290" y="2464382"/>
            <a:ext cx="10515600" cy="1325563"/>
          </a:xfrm>
        </p:spPr>
        <p:txBody>
          <a:bodyPr/>
          <a:lstStyle/>
          <a:p>
            <a:pPr algn="ctr"/>
            <a:r>
              <a:rPr lang="en-US" b="1" dirty="0"/>
              <a:t>THANK YOU</a:t>
            </a:r>
            <a:endParaRPr lang="en-IN" b="1" dirty="0"/>
          </a:p>
        </p:txBody>
      </p:sp>
    </p:spTree>
    <p:extLst>
      <p:ext uri="{BB962C8B-B14F-4D97-AF65-F5344CB8AC3E}">
        <p14:creationId xmlns:p14="http://schemas.microsoft.com/office/powerpoint/2010/main" val="3768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8E5A-1EA2-76CE-C4D9-0516AA4E1FD0}"/>
              </a:ext>
            </a:extLst>
          </p:cNvPr>
          <p:cNvSpPr>
            <a:spLocks noGrp="1"/>
          </p:cNvSpPr>
          <p:nvPr>
            <p:ph type="title"/>
          </p:nvPr>
        </p:nvSpPr>
        <p:spPr/>
        <p:txBody>
          <a:bodyPr/>
          <a:lstStyle/>
          <a:p>
            <a:r>
              <a:rPr lang="en-US" dirty="0"/>
              <a:t>INFORMATION ABOUT DATASET AND CLEANING</a:t>
            </a:r>
            <a:endParaRPr lang="en-IN" dirty="0"/>
          </a:p>
        </p:txBody>
      </p:sp>
      <p:sp>
        <p:nvSpPr>
          <p:cNvPr id="3" name="Content Placeholder 2">
            <a:extLst>
              <a:ext uri="{FF2B5EF4-FFF2-40B4-BE49-F238E27FC236}">
                <a16:creationId xmlns:a16="http://schemas.microsoft.com/office/drawing/2014/main" id="{84936893-A4FA-0972-D29D-99FF5D84879E}"/>
              </a:ext>
            </a:extLst>
          </p:cNvPr>
          <p:cNvSpPr>
            <a:spLocks noGrp="1"/>
          </p:cNvSpPr>
          <p:nvPr>
            <p:ph idx="1"/>
          </p:nvPr>
        </p:nvSpPr>
        <p:spPr/>
        <p:txBody>
          <a:bodyPr>
            <a:normAutofit/>
          </a:bodyPr>
          <a:lstStyle/>
          <a:p>
            <a:pPr marL="342900" lvl="0" indent="-342900">
              <a:lnSpc>
                <a:spcPct val="115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9240 rows, 37 columns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Removed Prospect ID and Lead Number columns. (35columns)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numerical columns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29 </a:t>
            </a:r>
            <a:r>
              <a:rPr lang="en-US" sz="18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categorical columns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Columns with more 40% of null values are removed: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IN" sz="18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Lead Quality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51.590909%</a:t>
            </a:r>
          </a:p>
          <a:p>
            <a:pPr marL="742950" lvl="1" indent="-285750">
              <a:lnSpc>
                <a:spcPct val="115000"/>
              </a:lnSpc>
              <a:buFont typeface="Courier New" panose="02070309020205020404" pitchFamily="49" charset="0"/>
              <a:buChar char="o"/>
            </a:pPr>
            <a:r>
              <a:rPr lang="en-IN"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Asymmetrique</a:t>
            </a:r>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Activity Index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45.649351%</a:t>
            </a:r>
          </a:p>
          <a:p>
            <a:pPr marL="742950" lvl="1" indent="-285750">
              <a:lnSpc>
                <a:spcPct val="115000"/>
              </a:lnSpc>
              <a:buFont typeface="Courier New" panose="02070309020205020404" pitchFamily="49" charset="0"/>
              <a:buChar char="o"/>
            </a:pPr>
            <a:r>
              <a:rPr lang="en-IN"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Asymmetrique</a:t>
            </a:r>
            <a:r>
              <a:rPr lang="en-IN"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Profile Index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45.649351%</a:t>
            </a:r>
          </a:p>
          <a:p>
            <a:pPr marL="742950" lvl="1" indent="-285750">
              <a:lnSpc>
                <a:spcPct val="115000"/>
              </a:lnSpc>
              <a:buFont typeface="Courier New" panose="02070309020205020404" pitchFamily="49" charset="0"/>
              <a:buChar char="o"/>
            </a:pPr>
            <a:r>
              <a:rPr lang="en-IN" sz="1800" kern="100"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Asymmetrique</a:t>
            </a:r>
            <a:r>
              <a:rPr lang="en-IN" sz="18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Activity 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45.649351%</a:t>
            </a:r>
          </a:p>
          <a:p>
            <a:pPr marL="742950" lvl="1" indent="-285750">
              <a:lnSpc>
                <a:spcPct val="115000"/>
              </a:lnSpc>
              <a:buFont typeface="Courier New" panose="02070309020205020404" pitchFamily="49" charset="0"/>
              <a:buChar char="o"/>
            </a:pPr>
            <a:r>
              <a:rPr lang="en-IN" sz="1800" kern="100"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Asymmetrique</a:t>
            </a:r>
            <a:r>
              <a:rPr lang="en-IN" sz="18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Profile 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45.649351%</a:t>
            </a:r>
          </a:p>
          <a:p>
            <a:pPr marL="342900" lvl="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Shape of dataset: 9240 rows and 30 columns.</a:t>
            </a:r>
          </a:p>
          <a:p>
            <a:endParaRPr lang="en-IN" sz="1800" dirty="0"/>
          </a:p>
        </p:txBody>
      </p:sp>
    </p:spTree>
    <p:extLst>
      <p:ext uri="{BB962C8B-B14F-4D97-AF65-F5344CB8AC3E}">
        <p14:creationId xmlns:p14="http://schemas.microsoft.com/office/powerpoint/2010/main" val="228272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3C67-90CB-3F3D-2278-068E47D647BC}"/>
              </a:ext>
            </a:extLst>
          </p:cNvPr>
          <p:cNvSpPr>
            <a:spLocks noGrp="1"/>
          </p:cNvSpPr>
          <p:nvPr>
            <p:ph type="title"/>
          </p:nvPr>
        </p:nvSpPr>
        <p:spPr>
          <a:xfrm>
            <a:off x="838200" y="171942"/>
            <a:ext cx="10515600" cy="1325563"/>
          </a:xfrm>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3ECFCA3B-0991-89EF-93CE-A1B549BD65BD}"/>
              </a:ext>
            </a:extLst>
          </p:cNvPr>
          <p:cNvSpPr>
            <a:spLocks noGrp="1"/>
          </p:cNvSpPr>
          <p:nvPr>
            <p:ph idx="1"/>
          </p:nvPr>
        </p:nvSpPr>
        <p:spPr>
          <a:xfrm>
            <a:off x="799563" y="1365161"/>
            <a:ext cx="10515600" cy="5074276"/>
          </a:xfrm>
        </p:spPr>
        <p:txBody>
          <a:bodyPr numCol="1">
            <a:noAutofit/>
          </a:bodyPr>
          <a:lstStyle/>
          <a:p>
            <a:r>
              <a:rPr lang="en-US" sz="1800" dirty="0"/>
              <a:t>Numerical columns with null values and outliers were imputed with median value.</a:t>
            </a:r>
          </a:p>
          <a:p>
            <a:pPr lvl="1"/>
            <a:r>
              <a:rPr lang="en-US" sz="1800" dirty="0"/>
              <a:t>Total Visits </a:t>
            </a:r>
          </a:p>
          <a:p>
            <a:pPr lvl="1"/>
            <a:r>
              <a:rPr lang="en-US" sz="1800" dirty="0"/>
              <a:t>Page Views per visit </a:t>
            </a:r>
          </a:p>
          <a:p>
            <a:r>
              <a:rPr lang="en-US" sz="1800" dirty="0"/>
              <a:t>Null values in categorical columns were imputed as a new category “</a:t>
            </a:r>
            <a:r>
              <a:rPr lang="en-US" sz="1800" dirty="0">
                <a:highlight>
                  <a:srgbClr val="FFFF00"/>
                </a:highlight>
              </a:rPr>
              <a:t>Unknown</a:t>
            </a:r>
            <a:r>
              <a:rPr lang="en-US" sz="1800" dirty="0"/>
              <a:t>”. Categories with less occurrences were grouped into a new category as “</a:t>
            </a:r>
            <a:r>
              <a:rPr lang="en-US" sz="1800" dirty="0">
                <a:highlight>
                  <a:srgbClr val="FFFF00"/>
                </a:highlight>
              </a:rPr>
              <a:t>Other</a:t>
            </a:r>
            <a:r>
              <a:rPr lang="en-US" sz="1800" dirty="0"/>
              <a:t>”. </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Since </a:t>
            </a:r>
            <a:r>
              <a:rPr lang="en-IN" sz="1800" kern="0" dirty="0">
                <a:solidFill>
                  <a:srgbClr val="000000"/>
                </a:solidFill>
                <a:effectLst/>
                <a:highlight>
                  <a:srgbClr val="FF00FF"/>
                </a:highlight>
                <a:latin typeface="Calibri" panose="020F0502020204030204" pitchFamily="34" charset="0"/>
                <a:ea typeface="Times New Roman" panose="02020603050405020304" pitchFamily="18" charset="0"/>
                <a:cs typeface="Calibri" panose="020F0502020204030204" pitchFamily="34" charset="0"/>
              </a:rPr>
              <a:t>Select</a:t>
            </a:r>
            <a:r>
              <a:rPr lang="en-IN"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value representing that the user has not selected any option, I'm replacing it as 'Unknown’.</a:t>
            </a:r>
            <a:endParaRPr lang="en-US" sz="1800" dirty="0"/>
          </a:p>
          <a:p>
            <a:pPr lvl="1"/>
            <a:r>
              <a:rPr lang="en-US" sz="1800" dirty="0"/>
              <a:t>Lead Source  </a:t>
            </a:r>
          </a:p>
          <a:p>
            <a:pPr lvl="1"/>
            <a:r>
              <a:rPr lang="en-IN" sz="1800" kern="100" dirty="0">
                <a:latin typeface="Calibri" panose="020F0502020204030204" pitchFamily="34" charset="0"/>
                <a:ea typeface="Calibri" panose="020F0502020204030204" pitchFamily="34" charset="0"/>
                <a:cs typeface="Times New Roman" panose="02020603050405020304" pitchFamily="18" charset="0"/>
              </a:rPr>
              <a:t>Last Activity </a:t>
            </a:r>
          </a:p>
          <a:p>
            <a:pPr lvl="1"/>
            <a:r>
              <a:rPr lang="en-IN" sz="1800" kern="100" dirty="0">
                <a:latin typeface="Calibri" panose="020F0502020204030204" pitchFamily="34" charset="0"/>
                <a:ea typeface="Calibri" panose="020F0502020204030204" pitchFamily="34" charset="0"/>
                <a:cs typeface="Times New Roman" panose="02020603050405020304" pitchFamily="18" charset="0"/>
              </a:rPr>
              <a:t>Country </a:t>
            </a:r>
          </a:p>
          <a:p>
            <a:pPr lvl="1"/>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Specialization </a:t>
            </a:r>
          </a:p>
          <a:p>
            <a:pPr lvl="1"/>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How did you hear about X Education </a:t>
            </a:r>
          </a:p>
          <a:p>
            <a:pPr lvl="1"/>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What is your current occupation </a:t>
            </a:r>
          </a:p>
          <a:p>
            <a:pPr lvl="1"/>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What matters most to you in choosing a course </a:t>
            </a:r>
          </a:p>
          <a:p>
            <a:pPr lvl="1"/>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Tags </a:t>
            </a:r>
          </a:p>
          <a:p>
            <a:pPr lvl="1"/>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Lead Profile </a:t>
            </a:r>
          </a:p>
          <a:p>
            <a:pPr lvl="1"/>
            <a:r>
              <a:rPr lang="en-IN" sz="1800" kern="100" dirty="0">
                <a:latin typeface="Calibri" panose="020F0502020204030204" pitchFamily="34" charset="0"/>
                <a:ea typeface="Calibri" panose="020F0502020204030204" pitchFamily="34" charset="0"/>
                <a:cs typeface="Times New Roman" panose="02020603050405020304" pitchFamily="18" charset="0"/>
              </a:rPr>
              <a:t>City </a:t>
            </a:r>
          </a:p>
          <a:p>
            <a:pPr lvl="1"/>
            <a:r>
              <a:rPr lang="en-IN" sz="1800" dirty="0">
                <a:effectLst/>
                <a:latin typeface="Calibri" panose="020F0502020204030204" pitchFamily="34" charset="0"/>
                <a:ea typeface="Calibri" panose="020F0502020204030204" pitchFamily="34" charset="0"/>
                <a:cs typeface="Times New Roman" panose="02020603050405020304" pitchFamily="18" charset="0"/>
              </a:rPr>
              <a:t>Last Notable Activity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sz="1800" dirty="0"/>
          </a:p>
          <a:p>
            <a:pPr lvl="1"/>
            <a:endParaRPr lang="en-IN" sz="1800" dirty="0"/>
          </a:p>
        </p:txBody>
      </p:sp>
    </p:spTree>
    <p:extLst>
      <p:ext uri="{BB962C8B-B14F-4D97-AF65-F5344CB8AC3E}">
        <p14:creationId xmlns:p14="http://schemas.microsoft.com/office/powerpoint/2010/main" val="94411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A854-6627-AA23-907E-646651DD51C7}"/>
              </a:ext>
            </a:extLst>
          </p:cNvPr>
          <p:cNvSpPr>
            <a:spLocks noGrp="1"/>
          </p:cNvSpPr>
          <p:nvPr>
            <p:ph type="title"/>
          </p:nvPr>
        </p:nvSpPr>
        <p:spPr>
          <a:xfrm>
            <a:off x="992746" y="2606049"/>
            <a:ext cx="10515600" cy="1325563"/>
          </a:xfrm>
        </p:spPr>
        <p:txBody>
          <a:bodyPr/>
          <a:lstStyle/>
          <a:p>
            <a:pPr algn="ctr"/>
            <a:r>
              <a:rPr lang="en-US" dirty="0">
                <a:latin typeface="Adobe Fan Heiti Std B" panose="020B0700000000000000" pitchFamily="34" charset="-128"/>
                <a:ea typeface="Adobe Fan Heiti Std B" panose="020B0700000000000000" pitchFamily="34" charset="-128"/>
              </a:rPr>
              <a:t>Insights from EDA</a:t>
            </a:r>
            <a:endParaRPr lang="en-IN"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464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73F6-8DD4-5726-FA84-9935A0626F4B}"/>
              </a:ext>
            </a:extLst>
          </p:cNvPr>
          <p:cNvSpPr>
            <a:spLocks noGrp="1"/>
          </p:cNvSpPr>
          <p:nvPr>
            <p:ph type="title"/>
          </p:nvPr>
        </p:nvSpPr>
        <p:spPr>
          <a:xfrm>
            <a:off x="863958" y="300730"/>
            <a:ext cx="10515600" cy="1325563"/>
          </a:xfrm>
        </p:spPr>
        <p:txBody>
          <a:bodyPr/>
          <a:lstStyle/>
          <a:p>
            <a:r>
              <a:rPr lang="en-IN" dirty="0"/>
              <a:t>Conversion Rates – Target variable</a:t>
            </a:r>
          </a:p>
        </p:txBody>
      </p:sp>
      <p:pic>
        <p:nvPicPr>
          <p:cNvPr id="5" name="Content Placeholder 4" descr="Transfer">
            <a:extLst>
              <a:ext uri="{FF2B5EF4-FFF2-40B4-BE49-F238E27FC236}">
                <a16:creationId xmlns:a16="http://schemas.microsoft.com/office/drawing/2014/main" id="{F4F35A11-56E6-8473-810D-CA8E9F2F3ED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999203" y="4085007"/>
            <a:ext cx="914400" cy="914400"/>
          </a:xfrm>
        </p:spPr>
      </p:pic>
      <p:pic>
        <p:nvPicPr>
          <p:cNvPr id="7" name="Graphic 6" descr="Meeting">
            <a:extLst>
              <a:ext uri="{FF2B5EF4-FFF2-40B4-BE49-F238E27FC236}">
                <a16:creationId xmlns:a16="http://schemas.microsoft.com/office/drawing/2014/main" id="{FF2293C7-E605-C410-0ED9-2F7CF02B8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3932" y="4100595"/>
            <a:ext cx="914400" cy="914400"/>
          </a:xfrm>
          <a:prstGeom prst="rect">
            <a:avLst/>
          </a:prstGeom>
        </p:spPr>
      </p:pic>
      <p:pic>
        <p:nvPicPr>
          <p:cNvPr id="9" name="Graphic 8" descr="Coins">
            <a:extLst>
              <a:ext uri="{FF2B5EF4-FFF2-40B4-BE49-F238E27FC236}">
                <a16:creationId xmlns:a16="http://schemas.microsoft.com/office/drawing/2014/main" id="{743BB9D2-FEBF-244B-952A-345118C05BE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123644" y="4092262"/>
            <a:ext cx="914400" cy="914400"/>
          </a:xfrm>
          <a:prstGeom prst="rect">
            <a:avLst/>
          </a:prstGeom>
        </p:spPr>
      </p:pic>
      <p:graphicFrame>
        <p:nvGraphicFramePr>
          <p:cNvPr id="12" name="Chart 11">
            <a:extLst>
              <a:ext uri="{FF2B5EF4-FFF2-40B4-BE49-F238E27FC236}">
                <a16:creationId xmlns:a16="http://schemas.microsoft.com/office/drawing/2014/main" id="{47FC98E8-A141-BF59-FB24-2426E32121E4}"/>
              </a:ext>
            </a:extLst>
          </p:cNvPr>
          <p:cNvGraphicFramePr/>
          <p:nvPr>
            <p:extLst>
              <p:ext uri="{D42A27DB-BD31-4B8C-83A1-F6EECF244321}">
                <p14:modId xmlns:p14="http://schemas.microsoft.com/office/powerpoint/2010/main" val="1043127325"/>
              </p:ext>
            </p:extLst>
          </p:nvPr>
        </p:nvGraphicFramePr>
        <p:xfrm>
          <a:off x="8033556" y="1970467"/>
          <a:ext cx="3939504" cy="3755741"/>
        </p:xfrm>
        <a:graphic>
          <a:graphicData uri="http://schemas.openxmlformats.org/drawingml/2006/chart">
            <c:chart xmlns:c="http://schemas.openxmlformats.org/drawingml/2006/chart" xmlns:r="http://schemas.openxmlformats.org/officeDocument/2006/relationships" r:id="rId8"/>
          </a:graphicData>
        </a:graphic>
      </p:graphicFrame>
      <p:sp>
        <p:nvSpPr>
          <p:cNvPr id="13" name="TextBox 12">
            <a:extLst>
              <a:ext uri="{FF2B5EF4-FFF2-40B4-BE49-F238E27FC236}">
                <a16:creationId xmlns:a16="http://schemas.microsoft.com/office/drawing/2014/main" id="{42DD2688-2AA1-AF99-4C8E-3B22CBF868AE}"/>
              </a:ext>
            </a:extLst>
          </p:cNvPr>
          <p:cNvSpPr txBox="1"/>
          <p:nvPr/>
        </p:nvSpPr>
        <p:spPr>
          <a:xfrm>
            <a:off x="1558343" y="2511380"/>
            <a:ext cx="55250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0 indicates Not converted.</a:t>
            </a:r>
          </a:p>
          <a:p>
            <a:pPr marL="285750" indent="-285750">
              <a:buFont typeface="Arial" panose="020B0604020202020204" pitchFamily="34" charset="0"/>
              <a:buChar char="•"/>
            </a:pPr>
            <a:r>
              <a:rPr lang="en-US" dirty="0"/>
              <a:t>1 indicates Converted.</a:t>
            </a:r>
          </a:p>
          <a:p>
            <a:pPr marL="285750" indent="-285750">
              <a:buFont typeface="Arial" panose="020B0604020202020204" pitchFamily="34" charset="0"/>
              <a:buChar char="•"/>
            </a:pPr>
            <a:r>
              <a:rPr lang="en-US" dirty="0"/>
              <a:t>38.5% were successfully converted; while 61.5% were not.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3979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D522-E271-60BD-36D2-B2108CA80F89}"/>
              </a:ext>
            </a:extLst>
          </p:cNvPr>
          <p:cNvSpPr>
            <a:spLocks noGrp="1"/>
          </p:cNvSpPr>
          <p:nvPr>
            <p:ph type="title"/>
          </p:nvPr>
        </p:nvSpPr>
        <p:spPr/>
        <p:txBody>
          <a:bodyPr/>
          <a:lstStyle/>
          <a:p>
            <a:r>
              <a:rPr lang="en-US" dirty="0"/>
              <a:t>Website interaction Insights</a:t>
            </a:r>
            <a:endParaRPr lang="en-IN" dirty="0"/>
          </a:p>
        </p:txBody>
      </p:sp>
      <p:pic>
        <p:nvPicPr>
          <p:cNvPr id="5" name="Content Placeholder 4" descr="Group of men">
            <a:extLst>
              <a:ext uri="{FF2B5EF4-FFF2-40B4-BE49-F238E27FC236}">
                <a16:creationId xmlns:a16="http://schemas.microsoft.com/office/drawing/2014/main" id="{B6413C54-9197-C9D1-5EE4-70AFC30C6C4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900070" y="1935834"/>
            <a:ext cx="914400" cy="914400"/>
          </a:xfrm>
        </p:spPr>
      </p:pic>
      <p:sp>
        <p:nvSpPr>
          <p:cNvPr id="6" name="TextBox 5">
            <a:extLst>
              <a:ext uri="{FF2B5EF4-FFF2-40B4-BE49-F238E27FC236}">
                <a16:creationId xmlns:a16="http://schemas.microsoft.com/office/drawing/2014/main" id="{4DFF286C-2F93-DB79-E584-B8C6AD75369E}"/>
              </a:ext>
            </a:extLst>
          </p:cNvPr>
          <p:cNvSpPr txBox="1"/>
          <p:nvPr/>
        </p:nvSpPr>
        <p:spPr>
          <a:xfrm>
            <a:off x="978794" y="2987899"/>
            <a:ext cx="2717442" cy="2585323"/>
          </a:xfrm>
          <a:prstGeom prst="rect">
            <a:avLst/>
          </a:prstGeom>
          <a:noFill/>
        </p:spPr>
        <p:txBody>
          <a:bodyPr wrap="square" rtlCol="0">
            <a:spAutoFit/>
          </a:bodyPr>
          <a:lstStyle/>
          <a:p>
            <a:pPr algn="ctr"/>
            <a:r>
              <a:rPr lang="en-US" b="1" dirty="0">
                <a:solidFill>
                  <a:schemeClr val="accent1"/>
                </a:solidFill>
              </a:rPr>
              <a:t>Total Visits</a:t>
            </a:r>
          </a:p>
          <a:p>
            <a:pPr marL="285750" indent="-285750">
              <a:buFont typeface="Arial" panose="020B0604020202020204" pitchFamily="34" charset="0"/>
              <a:buChar char="•"/>
            </a:pPr>
            <a:r>
              <a:rPr lang="en-IN" dirty="0"/>
              <a:t>Most people visit for 0 and 2 to 5 times.</a:t>
            </a:r>
          </a:p>
          <a:p>
            <a:pPr marL="285750" indent="-285750">
              <a:buFont typeface="Arial" panose="020B0604020202020204" pitchFamily="34" charset="0"/>
              <a:buChar char="•"/>
            </a:pPr>
            <a:r>
              <a:rPr lang="en-US" dirty="0"/>
              <a:t>Leads with visits (0, 2, 4, 5) show high conversion chances.</a:t>
            </a:r>
          </a:p>
          <a:p>
            <a:pPr marL="285750" indent="-285750">
              <a:buFont typeface="Arial" panose="020B0604020202020204" pitchFamily="34" charset="0"/>
              <a:buChar char="•"/>
            </a:pPr>
            <a:r>
              <a:rPr lang="en-US" dirty="0"/>
              <a:t>Equal chances of conversions beyond 7 visits.</a:t>
            </a:r>
            <a:endParaRPr lang="en-IN" dirty="0"/>
          </a:p>
        </p:txBody>
      </p:sp>
      <p:pic>
        <p:nvPicPr>
          <p:cNvPr id="8" name="Graphic 7" descr="Clock">
            <a:extLst>
              <a:ext uri="{FF2B5EF4-FFF2-40B4-BE49-F238E27FC236}">
                <a16:creationId xmlns:a16="http://schemas.microsoft.com/office/drawing/2014/main" id="{6FC61431-8B5D-2375-E093-D7D2A0E1AE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74406" y="1902854"/>
            <a:ext cx="914400" cy="914400"/>
          </a:xfrm>
          <a:prstGeom prst="rect">
            <a:avLst/>
          </a:prstGeom>
        </p:spPr>
      </p:pic>
      <p:sp>
        <p:nvSpPr>
          <p:cNvPr id="9" name="TextBox 8">
            <a:extLst>
              <a:ext uri="{FF2B5EF4-FFF2-40B4-BE49-F238E27FC236}">
                <a16:creationId xmlns:a16="http://schemas.microsoft.com/office/drawing/2014/main" id="{5CB784B6-D63D-C805-9AEA-1BED728371B3}"/>
              </a:ext>
            </a:extLst>
          </p:cNvPr>
          <p:cNvSpPr txBox="1"/>
          <p:nvPr/>
        </p:nvSpPr>
        <p:spPr>
          <a:xfrm>
            <a:off x="4556974" y="2985752"/>
            <a:ext cx="2717442" cy="1754326"/>
          </a:xfrm>
          <a:prstGeom prst="rect">
            <a:avLst/>
          </a:prstGeom>
          <a:noFill/>
        </p:spPr>
        <p:txBody>
          <a:bodyPr wrap="square" rtlCol="0">
            <a:spAutoFit/>
          </a:bodyPr>
          <a:lstStyle/>
          <a:p>
            <a:pPr algn="ctr"/>
            <a:r>
              <a:rPr lang="en-US" b="1" dirty="0">
                <a:solidFill>
                  <a:schemeClr val="accent1"/>
                </a:solidFill>
              </a:rPr>
              <a:t>Time Spent on Website</a:t>
            </a:r>
          </a:p>
          <a:p>
            <a:pPr marL="285750" indent="-285750">
              <a:buFont typeface="Arial" panose="020B0604020202020204" pitchFamily="34" charset="0"/>
              <a:buChar char="•"/>
            </a:pPr>
            <a:r>
              <a:rPr lang="en-US" dirty="0"/>
              <a:t>Most people spend 0 to 49 seconds.</a:t>
            </a:r>
          </a:p>
          <a:p>
            <a:pPr marL="285750" indent="-285750">
              <a:buFont typeface="Arial" panose="020B0604020202020204" pitchFamily="34" charset="0"/>
              <a:buChar char="•"/>
            </a:pPr>
            <a:r>
              <a:rPr lang="en-US" dirty="0"/>
              <a:t>Time &gt; 700 seconds indicates higher conversion likelihood.</a:t>
            </a:r>
          </a:p>
        </p:txBody>
      </p:sp>
      <p:pic>
        <p:nvPicPr>
          <p:cNvPr id="13" name="Graphic 12" descr="Paper">
            <a:extLst>
              <a:ext uri="{FF2B5EF4-FFF2-40B4-BE49-F238E27FC236}">
                <a16:creationId xmlns:a16="http://schemas.microsoft.com/office/drawing/2014/main" id="{779B336F-DF26-75D7-A965-08E4DA0BB1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16096" y="1967248"/>
            <a:ext cx="914400" cy="914400"/>
          </a:xfrm>
          <a:prstGeom prst="rect">
            <a:avLst/>
          </a:prstGeom>
        </p:spPr>
      </p:pic>
      <p:sp>
        <p:nvSpPr>
          <p:cNvPr id="14" name="TextBox 13">
            <a:extLst>
              <a:ext uri="{FF2B5EF4-FFF2-40B4-BE49-F238E27FC236}">
                <a16:creationId xmlns:a16="http://schemas.microsoft.com/office/drawing/2014/main" id="{398C898C-AB37-4A43-C9C9-0485BD786045}"/>
              </a:ext>
            </a:extLst>
          </p:cNvPr>
          <p:cNvSpPr txBox="1"/>
          <p:nvPr/>
        </p:nvSpPr>
        <p:spPr>
          <a:xfrm>
            <a:off x="8096518" y="2970727"/>
            <a:ext cx="2717442" cy="1754326"/>
          </a:xfrm>
          <a:prstGeom prst="rect">
            <a:avLst/>
          </a:prstGeom>
          <a:noFill/>
        </p:spPr>
        <p:txBody>
          <a:bodyPr wrap="square" rtlCol="0">
            <a:spAutoFit/>
          </a:bodyPr>
          <a:lstStyle/>
          <a:p>
            <a:pPr algn="ctr"/>
            <a:r>
              <a:rPr lang="en-US" b="1" dirty="0">
                <a:solidFill>
                  <a:schemeClr val="accent1"/>
                </a:solidFill>
              </a:rPr>
              <a:t>Page views per Visit</a:t>
            </a:r>
          </a:p>
          <a:p>
            <a:pPr marL="285750" indent="-285750">
              <a:buFont typeface="Arial" panose="020B0604020202020204" pitchFamily="34" charset="0"/>
              <a:buChar char="•"/>
            </a:pPr>
            <a:r>
              <a:rPr lang="en-IN" dirty="0"/>
              <a:t>People like to visit avg. of 0-6 pages.</a:t>
            </a:r>
          </a:p>
          <a:p>
            <a:pPr marL="285750" indent="-285750">
              <a:buFont typeface="Arial" panose="020B0604020202020204" pitchFamily="34" charset="0"/>
              <a:buChar char="•"/>
            </a:pPr>
            <a:r>
              <a:rPr lang="en-IN" dirty="0"/>
              <a:t>Equal conversion chances for 0-6 average page views.</a:t>
            </a:r>
            <a:endParaRPr lang="en-US" dirty="0"/>
          </a:p>
        </p:txBody>
      </p:sp>
    </p:spTree>
    <p:extLst>
      <p:ext uri="{BB962C8B-B14F-4D97-AF65-F5344CB8AC3E}">
        <p14:creationId xmlns:p14="http://schemas.microsoft.com/office/powerpoint/2010/main" val="206131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0ED5-B71A-9D2D-8530-8124219FD7F3}"/>
              </a:ext>
            </a:extLst>
          </p:cNvPr>
          <p:cNvSpPr>
            <a:spLocks noGrp="1"/>
          </p:cNvSpPr>
          <p:nvPr>
            <p:ph type="title"/>
          </p:nvPr>
        </p:nvSpPr>
        <p:spPr/>
        <p:txBody>
          <a:bodyPr/>
          <a:lstStyle/>
          <a:p>
            <a:r>
              <a:rPr lang="en-US" dirty="0"/>
              <a:t>Lead Source and Origin</a:t>
            </a:r>
            <a:endParaRPr lang="en-IN" dirty="0"/>
          </a:p>
        </p:txBody>
      </p:sp>
      <p:sp>
        <p:nvSpPr>
          <p:cNvPr id="5" name="TextBox 4">
            <a:extLst>
              <a:ext uri="{FF2B5EF4-FFF2-40B4-BE49-F238E27FC236}">
                <a16:creationId xmlns:a16="http://schemas.microsoft.com/office/drawing/2014/main" id="{9123212B-C195-D886-24A2-B420ADB2CFD0}"/>
              </a:ext>
            </a:extLst>
          </p:cNvPr>
          <p:cNvSpPr txBox="1"/>
          <p:nvPr/>
        </p:nvSpPr>
        <p:spPr>
          <a:xfrm>
            <a:off x="1915731" y="2999593"/>
            <a:ext cx="3042634" cy="2878480"/>
          </a:xfrm>
          <a:prstGeom prst="rect">
            <a:avLst/>
          </a:prstGeom>
          <a:noFill/>
        </p:spPr>
        <p:txBody>
          <a:bodyPr wrap="square">
            <a:spAutoFit/>
          </a:bodyPr>
          <a:lstStyle/>
          <a:p>
            <a:pPr lvl="0" algn="ctr">
              <a:lnSpc>
                <a:spcPct val="115000"/>
              </a:lnSpc>
              <a:spcAft>
                <a:spcPts val="1000"/>
              </a:spcAft>
            </a:pPr>
            <a:r>
              <a:rPr lang="en-IN" sz="18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Lead Origin</a:t>
            </a:r>
          </a:p>
          <a:p>
            <a:pPr marL="342900" lvl="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Lead origin from Landing page submission and API is higher.</a:t>
            </a:r>
          </a:p>
          <a:p>
            <a:pPr marL="34290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Conversion is higher for lead origin from Landing Page, Lead Add Form and API.</a:t>
            </a:r>
          </a:p>
        </p:txBody>
      </p:sp>
      <p:pic>
        <p:nvPicPr>
          <p:cNvPr id="9" name="Graphic 8" descr="Compass">
            <a:extLst>
              <a:ext uri="{FF2B5EF4-FFF2-40B4-BE49-F238E27FC236}">
                <a16:creationId xmlns:a16="http://schemas.microsoft.com/office/drawing/2014/main" id="{744E1AB7-D5EB-722D-DACA-78C7CD62F4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4388" y="1889974"/>
            <a:ext cx="914400" cy="914400"/>
          </a:xfrm>
          <a:prstGeom prst="rect">
            <a:avLst/>
          </a:prstGeom>
        </p:spPr>
      </p:pic>
      <p:pic>
        <p:nvPicPr>
          <p:cNvPr id="2050" name="Picture 2" descr="pin, connection, sources icon. One of business icons for websites, web  design, mobile app Stock Vector | Adobe Stock">
            <a:extLst>
              <a:ext uri="{FF2B5EF4-FFF2-40B4-BE49-F238E27FC236}">
                <a16:creationId xmlns:a16="http://schemas.microsoft.com/office/drawing/2014/main" id="{3CB3EE02-56BA-908B-09DB-DA26572477A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8400" b="67600" l="27800" r="71200">
                        <a14:foregroundMark x1="46700" y1="20500" x2="46700" y2="20100"/>
                        <a14:foregroundMark x1="45800" y1="20300" x2="47100" y2="18400"/>
                        <a14:foregroundMark x1="27800" y1="62700" x2="33200" y2="66300"/>
                        <a14:foregroundMark x1="48200" y1="66500" x2="52000" y2="66700"/>
                        <a14:foregroundMark x1="71200" y1="63300" x2="67600" y2="67600"/>
                      </a14:backgroundRemoval>
                    </a14:imgEffect>
                  </a14:imgLayer>
                </a14:imgProps>
              </a:ext>
              <a:ext uri="{28A0092B-C50C-407E-A947-70E740481C1C}">
                <a14:useLocalDpi xmlns:a14="http://schemas.microsoft.com/office/drawing/2010/main" val="0"/>
              </a:ext>
            </a:extLst>
          </a:blip>
          <a:srcRect l="23646" t="15400" r="24335" b="28450"/>
          <a:stretch/>
        </p:blipFill>
        <p:spPr bwMode="auto">
          <a:xfrm>
            <a:off x="7577942" y="1738647"/>
            <a:ext cx="1038021" cy="11204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30F5CD-3605-8916-A2E9-FB0AE67A33CA}"/>
              </a:ext>
            </a:extLst>
          </p:cNvPr>
          <p:cNvSpPr txBox="1"/>
          <p:nvPr/>
        </p:nvSpPr>
        <p:spPr>
          <a:xfrm>
            <a:off x="5970428" y="3010326"/>
            <a:ext cx="4216760" cy="3325269"/>
          </a:xfrm>
          <a:prstGeom prst="rect">
            <a:avLst/>
          </a:prstGeom>
          <a:noFill/>
        </p:spPr>
        <p:txBody>
          <a:bodyPr wrap="square">
            <a:spAutoFit/>
          </a:bodyPr>
          <a:lstStyle/>
          <a:p>
            <a:pPr lvl="0" algn="ctr">
              <a:lnSpc>
                <a:spcPct val="115000"/>
              </a:lnSpc>
              <a:spcAft>
                <a:spcPts val="1000"/>
              </a:spcAft>
            </a:pPr>
            <a:r>
              <a:rPr lang="en-IN" sz="18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Lead Source</a:t>
            </a:r>
          </a:p>
          <a:p>
            <a:pPr marL="342900" lvl="0" indent="-342900">
              <a:lnSpc>
                <a:spcPct val="115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98% of leads from Lead Source as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Wellingak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website were converted into customers.</a:t>
            </a:r>
          </a:p>
          <a:p>
            <a:pPr marL="342900" lvl="0" indent="-342900">
              <a:lnSpc>
                <a:spcPct val="115000"/>
              </a:lnSpc>
              <a:spcAft>
                <a:spcPts val="1000"/>
              </a:spcAft>
              <a:buFont typeface="Symbol" panose="05050102010706020507" pitchFamily="18" charset="2"/>
              <a:buChar char=""/>
            </a:pPr>
            <a:r>
              <a:rPr lang="en-IN" kern="100" dirty="0">
                <a:latin typeface="Calibri" panose="020F0502020204030204" pitchFamily="34" charset="0"/>
                <a:ea typeface="Calibri" panose="020F0502020204030204" pitchFamily="34" charset="0"/>
                <a:cs typeface="Times New Roman" panose="02020603050405020304" pitchFamily="18" charset="0"/>
              </a:rPr>
              <a:t>Lead source Unknown and Reference has 80% and 90% conversion.</a:t>
            </a:r>
          </a:p>
          <a:p>
            <a:pPr marL="342900" lvl="0"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Google, Direct Traffic, Organic Search and Olark Chat also has good chances of being converted into customers.</a:t>
            </a:r>
            <a:r>
              <a:rPr lang="en-IN"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232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E888-1D4A-7FD8-8BFF-C661E948BAAB}"/>
              </a:ext>
            </a:extLst>
          </p:cNvPr>
          <p:cNvSpPr>
            <a:spLocks noGrp="1"/>
          </p:cNvSpPr>
          <p:nvPr>
            <p:ph type="title"/>
          </p:nvPr>
        </p:nvSpPr>
        <p:spPr/>
        <p:txBody>
          <a:bodyPr/>
          <a:lstStyle/>
          <a:p>
            <a:r>
              <a:rPr lang="en-US" dirty="0"/>
              <a:t>Customer Communication Preferences</a:t>
            </a:r>
            <a:endParaRPr lang="en-IN" dirty="0"/>
          </a:p>
        </p:txBody>
      </p:sp>
      <p:pic>
        <p:nvPicPr>
          <p:cNvPr id="5" name="Content Placeholder 4" descr="Email">
            <a:extLst>
              <a:ext uri="{FF2B5EF4-FFF2-40B4-BE49-F238E27FC236}">
                <a16:creationId xmlns:a16="http://schemas.microsoft.com/office/drawing/2014/main" id="{74CEE451-AFEE-B3CE-5BFD-E210A07224E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180758" y="2161280"/>
            <a:ext cx="914400" cy="914400"/>
          </a:xfrm>
        </p:spPr>
      </p:pic>
      <p:pic>
        <p:nvPicPr>
          <p:cNvPr id="7" name="Graphic 6" descr="Telephone">
            <a:extLst>
              <a:ext uri="{FF2B5EF4-FFF2-40B4-BE49-F238E27FC236}">
                <a16:creationId xmlns:a16="http://schemas.microsoft.com/office/drawing/2014/main" id="{41CF6D72-F387-7458-43BD-E43B8EC210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2749" y="2039972"/>
            <a:ext cx="1101397" cy="1101397"/>
          </a:xfrm>
          <a:prstGeom prst="rect">
            <a:avLst/>
          </a:prstGeom>
        </p:spPr>
      </p:pic>
      <p:sp>
        <p:nvSpPr>
          <p:cNvPr id="8" name="TextBox 7">
            <a:extLst>
              <a:ext uri="{FF2B5EF4-FFF2-40B4-BE49-F238E27FC236}">
                <a16:creationId xmlns:a16="http://schemas.microsoft.com/office/drawing/2014/main" id="{00EAD6B6-914F-9DAB-26CE-E4B6BA099489}"/>
              </a:ext>
            </a:extLst>
          </p:cNvPr>
          <p:cNvSpPr txBox="1"/>
          <p:nvPr/>
        </p:nvSpPr>
        <p:spPr>
          <a:xfrm>
            <a:off x="2125014" y="3361386"/>
            <a:ext cx="3116688" cy="2031325"/>
          </a:xfrm>
          <a:prstGeom prst="rect">
            <a:avLst/>
          </a:prstGeom>
          <a:noFill/>
        </p:spPr>
        <p:txBody>
          <a:bodyPr wrap="square" rtlCol="0">
            <a:spAutoFit/>
          </a:bodyPr>
          <a:lstStyle/>
          <a:p>
            <a:pPr algn="ctr"/>
            <a:r>
              <a:rPr lang="en-US" b="1" dirty="0">
                <a:solidFill>
                  <a:schemeClr val="accent1"/>
                </a:solidFill>
              </a:rPr>
              <a:t>Do Not Email</a:t>
            </a:r>
          </a:p>
          <a:p>
            <a:pPr marL="285750" indent="-285750">
              <a:buFont typeface="Arial" panose="020B0604020202020204" pitchFamily="34" charset="0"/>
              <a:buChar char="•"/>
            </a:pPr>
            <a:r>
              <a:rPr lang="en-IN" dirty="0"/>
              <a:t>92% of leads choose not to email them. 40% among them were still converted.</a:t>
            </a:r>
          </a:p>
          <a:p>
            <a:pPr marL="285750" indent="-285750">
              <a:buFont typeface="Arial" panose="020B0604020202020204" pitchFamily="34" charset="0"/>
              <a:buChar char="•"/>
            </a:pPr>
            <a:r>
              <a:rPr lang="en-IN" dirty="0"/>
              <a:t>16% of customers who choose to email them got converted.</a:t>
            </a:r>
          </a:p>
        </p:txBody>
      </p:sp>
      <p:sp>
        <p:nvSpPr>
          <p:cNvPr id="9" name="TextBox 8">
            <a:extLst>
              <a:ext uri="{FF2B5EF4-FFF2-40B4-BE49-F238E27FC236}">
                <a16:creationId xmlns:a16="http://schemas.microsoft.com/office/drawing/2014/main" id="{7486E594-1CDF-8522-9663-18B4DE6BA767}"/>
              </a:ext>
            </a:extLst>
          </p:cNvPr>
          <p:cNvSpPr txBox="1"/>
          <p:nvPr/>
        </p:nvSpPr>
        <p:spPr>
          <a:xfrm>
            <a:off x="6205470" y="3320603"/>
            <a:ext cx="3116688" cy="2031325"/>
          </a:xfrm>
          <a:prstGeom prst="rect">
            <a:avLst/>
          </a:prstGeom>
          <a:noFill/>
        </p:spPr>
        <p:txBody>
          <a:bodyPr wrap="square" rtlCol="0">
            <a:spAutoFit/>
          </a:bodyPr>
          <a:lstStyle/>
          <a:p>
            <a:pPr algn="ctr"/>
            <a:r>
              <a:rPr lang="en-US" b="1" dirty="0">
                <a:solidFill>
                  <a:schemeClr val="accent1"/>
                </a:solidFill>
              </a:rPr>
              <a:t>Do Not Call</a:t>
            </a:r>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99.97% of people chose not to call them. 38.5% of them were still converted.</a:t>
            </a:r>
          </a:p>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two customers who opted for calling them were converted</a:t>
            </a:r>
            <a:endParaRPr lang="en-US" b="1" dirty="0">
              <a:solidFill>
                <a:schemeClr val="accent1"/>
              </a:solidFill>
            </a:endParaRPr>
          </a:p>
        </p:txBody>
      </p:sp>
    </p:spTree>
    <p:extLst>
      <p:ext uri="{BB962C8B-B14F-4D97-AF65-F5344CB8AC3E}">
        <p14:creationId xmlns:p14="http://schemas.microsoft.com/office/powerpoint/2010/main" val="266718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3463</TotalTime>
  <Words>2164</Words>
  <Application>Microsoft Office PowerPoint</Application>
  <PresentationFormat>Widescreen</PresentationFormat>
  <Paragraphs>191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Arial</vt:lpstr>
      <vt:lpstr>Calibri</vt:lpstr>
      <vt:lpstr>Calibri </vt:lpstr>
      <vt:lpstr>Calibri Light</vt:lpstr>
      <vt:lpstr>Courier New</vt:lpstr>
      <vt:lpstr>Symbol</vt:lpstr>
      <vt:lpstr>Times New Roman</vt:lpstr>
      <vt:lpstr>Office Theme</vt:lpstr>
      <vt:lpstr>CUSTOMER LEAD PREDICTON</vt:lpstr>
      <vt:lpstr>Problem Statement</vt:lpstr>
      <vt:lpstr>INFORMATION ABOUT DATASET AND CLEANING</vt:lpstr>
      <vt:lpstr>Data Cleaning</vt:lpstr>
      <vt:lpstr>Insights from EDA</vt:lpstr>
      <vt:lpstr>Conversion Rates – Target variable</vt:lpstr>
      <vt:lpstr>Website interaction Insights</vt:lpstr>
      <vt:lpstr>Lead Source and Origin</vt:lpstr>
      <vt:lpstr>Customer Communication Preferences</vt:lpstr>
      <vt:lpstr>Customer Preferences</vt:lpstr>
      <vt:lpstr>Last Activity of Leads</vt:lpstr>
      <vt:lpstr>Customer Demographics</vt:lpstr>
      <vt:lpstr>Marketing Channels</vt:lpstr>
      <vt:lpstr>Lead’s Opinion, Tags and Profile</vt:lpstr>
      <vt:lpstr>Encoding with ONE HOT ENCODER:</vt:lpstr>
      <vt:lpstr>Handling Imbalance in Target Variable</vt:lpstr>
      <vt:lpstr>Feature Scaling using MINMAX Scaler</vt:lpstr>
      <vt:lpstr>Visualizing Model Scores</vt:lpstr>
      <vt:lpstr>Feature Importance</vt:lpstr>
      <vt:lpstr>Important features</vt:lpstr>
      <vt:lpstr>DASHBOARD</vt:lpstr>
      <vt:lpstr>1. Which leads are most likely to convert into paying customers?</vt:lpstr>
      <vt:lpstr>2. How can the platform prioritize and allocate resources to leads with the highest conversion?</vt:lpstr>
      <vt:lpstr>3. What marketing and sales strategies can be tailored to specific lead segments?</vt:lpstr>
      <vt:lpstr>4. How can the lead management process be streamlined and made more effective?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 ._.</dc:creator>
  <cp:lastModifiedBy>Akhi ._.</cp:lastModifiedBy>
  <cp:revision>20</cp:revision>
  <dcterms:created xsi:type="dcterms:W3CDTF">2024-09-27T11:03:26Z</dcterms:created>
  <dcterms:modified xsi:type="dcterms:W3CDTF">2024-10-02T15:43:08Z</dcterms:modified>
</cp:coreProperties>
</file>