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BE6F4E-4080-425B-90DE-07354C696A07}">
  <a:tblStyle styleId="{02BE6F4E-4080-425B-90DE-07354C696A0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F52A276-1F9B-4F84-8B9F-FD314FC3C10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1432f236a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1432f236a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1432f236a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1432f236a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1432f236a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1432f236a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1432f236a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1432f236a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1432f236a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1432f236a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1432f236a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1432f236a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1432f236a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d1432f236a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1432f236a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d1432f236a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1432f236a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d1432f236a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ff4f578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ff4f578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1432f236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1432f236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6ff4f578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6ff4f578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ff4f5783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6ff4f5783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6ff4f5783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6ff4f5783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6ff4f5783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6ff4f5783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6ff4f5783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6ff4f5783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d18da6c8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d18da6c8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1432f236a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1432f236a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1432f236a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1432f236a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1432f236a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1432f236a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1432f236a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d1432f236a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1432f236a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1432f236a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1432f236a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1432f236a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1432f236a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1432f236a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14:prism dir="l"/>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01638"/>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WALMART SUPERSTORE ANALYSIS USING POWER BI</a:t>
            </a:r>
            <a:endParaRPr/>
          </a:p>
        </p:txBody>
      </p:sp>
      <p:sp>
        <p:nvSpPr>
          <p:cNvPr id="278" name="Google Shape;278;p13"/>
          <p:cNvSpPr txBox="1"/>
          <p:nvPr>
            <p:ph idx="1" type="subTitle"/>
          </p:nvPr>
        </p:nvSpPr>
        <p:spPr>
          <a:xfrm>
            <a:off x="824000" y="3422775"/>
            <a:ext cx="4404900" cy="84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CAPSTONE PROJECT BY : AKHILA R</a:t>
            </a:r>
            <a:endParaRPr/>
          </a:p>
          <a:p>
            <a:pPr indent="0" lvl="0" marL="0" rtl="0" algn="l">
              <a:spcBef>
                <a:spcPts val="0"/>
              </a:spcBef>
              <a:spcAft>
                <a:spcPts val="0"/>
              </a:spcAft>
              <a:buNone/>
            </a:pPr>
            <a:r>
              <a:rPr lang="en"/>
              <a:t>BATCH CODE: MBE7</a:t>
            </a:r>
            <a:endParaRPr/>
          </a:p>
          <a:p>
            <a:pPr indent="0" lvl="0" marL="0" rtl="0" algn="l">
              <a:spcBef>
                <a:spcPts val="0"/>
              </a:spcBef>
              <a:spcAft>
                <a:spcPts val="0"/>
              </a:spcAft>
              <a:buNone/>
            </a:pPr>
            <a:r>
              <a:rPr lang="en"/>
              <a:t>COURSE: ZEN BADM</a:t>
            </a:r>
            <a:endParaRPr/>
          </a:p>
        </p:txBody>
      </p:sp>
      <p:pic>
        <p:nvPicPr>
          <p:cNvPr id="279" name="Google Shape;279;p13"/>
          <p:cNvPicPr preferRelativeResize="0"/>
          <p:nvPr/>
        </p:nvPicPr>
        <p:blipFill>
          <a:blip r:embed="rId3">
            <a:alphaModFix/>
          </a:blip>
          <a:stretch>
            <a:fillRect/>
          </a:stretch>
        </p:blipFill>
        <p:spPr>
          <a:xfrm>
            <a:off x="2995850" y="2520200"/>
            <a:ext cx="918799" cy="516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22"/>
          <p:cNvPicPr preferRelativeResize="0"/>
          <p:nvPr/>
        </p:nvPicPr>
        <p:blipFill>
          <a:blip r:embed="rId3">
            <a:alphaModFix/>
          </a:blip>
          <a:stretch>
            <a:fillRect/>
          </a:stretch>
        </p:blipFill>
        <p:spPr>
          <a:xfrm>
            <a:off x="1174162" y="827575"/>
            <a:ext cx="7289775" cy="4103149"/>
          </a:xfrm>
          <a:prstGeom prst="rect">
            <a:avLst/>
          </a:prstGeom>
          <a:noFill/>
          <a:ln>
            <a:noFill/>
          </a:ln>
        </p:spPr>
      </p:pic>
      <p:sp>
        <p:nvSpPr>
          <p:cNvPr id="354" name="Google Shape;354;p22"/>
          <p:cNvSpPr txBox="1"/>
          <p:nvPr>
            <p:ph type="title"/>
          </p:nvPr>
        </p:nvSpPr>
        <p:spPr>
          <a:xfrm>
            <a:off x="1303800" y="208375"/>
            <a:ext cx="7030500" cy="6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 &amp; CUSTOMER RATIO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1256500" y="373925"/>
            <a:ext cx="7030500" cy="6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 AND REVENUE DASHBOARD</a:t>
            </a:r>
            <a:endParaRPr/>
          </a:p>
        </p:txBody>
      </p:sp>
      <p:sp>
        <p:nvSpPr>
          <p:cNvPr id="360" name="Google Shape;360;p23"/>
          <p:cNvSpPr txBox="1"/>
          <p:nvPr>
            <p:ph idx="1" type="body"/>
          </p:nvPr>
        </p:nvSpPr>
        <p:spPr>
          <a:xfrm>
            <a:off x="1327450" y="1005125"/>
            <a:ext cx="7030500" cy="5085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523"/>
              <a:buNone/>
            </a:pPr>
            <a:r>
              <a:rPr lang="en" sz="1222">
                <a:solidFill>
                  <a:srgbClr val="000000"/>
                </a:solidFill>
                <a:latin typeface="Times New Roman"/>
                <a:ea typeface="Times New Roman"/>
                <a:cs typeface="Times New Roman"/>
                <a:sym typeface="Times New Roman"/>
              </a:rPr>
              <a:t>A Sales and Profit dashboard is created to track the store's sales and revenue over time, by category, region, and product.</a:t>
            </a:r>
            <a:endParaRPr sz="1222">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523"/>
              <a:buNone/>
            </a:pPr>
            <a:r>
              <a:t/>
            </a:r>
            <a:endParaRPr sz="1317"/>
          </a:p>
        </p:txBody>
      </p:sp>
      <p:pic>
        <p:nvPicPr>
          <p:cNvPr id="361" name="Google Shape;361;p23"/>
          <p:cNvPicPr preferRelativeResize="0"/>
          <p:nvPr/>
        </p:nvPicPr>
        <p:blipFill>
          <a:blip r:embed="rId3">
            <a:alphaModFix/>
          </a:blip>
          <a:stretch>
            <a:fillRect/>
          </a:stretch>
        </p:blipFill>
        <p:spPr>
          <a:xfrm>
            <a:off x="1768600" y="1608075"/>
            <a:ext cx="6148200" cy="346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4"/>
          <p:cNvSpPr txBox="1"/>
          <p:nvPr>
            <p:ph idx="1" type="body"/>
          </p:nvPr>
        </p:nvSpPr>
        <p:spPr>
          <a:xfrm>
            <a:off x="863175" y="772175"/>
            <a:ext cx="7884900" cy="4312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There is a consistent rise in sales. I</a:t>
            </a:r>
            <a:r>
              <a:rPr lang="en">
                <a:solidFill>
                  <a:srgbClr val="000000"/>
                </a:solidFill>
                <a:latin typeface="Times New Roman"/>
                <a:ea typeface="Times New Roman"/>
                <a:cs typeface="Times New Roman"/>
                <a:sym typeface="Times New Roman"/>
              </a:rPr>
              <a:t>ncreased sales</a:t>
            </a:r>
            <a:r>
              <a:rPr lang="en">
                <a:solidFill>
                  <a:srgbClr val="000000"/>
                </a:solidFill>
                <a:latin typeface="Times New Roman"/>
                <a:ea typeface="Times New Roman"/>
                <a:cs typeface="Times New Roman"/>
                <a:sym typeface="Times New Roman"/>
              </a:rPr>
              <a:t> during : March, September, November and December.</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profit line is somewhat consistent in nature with peak in march.</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Select years in filter</a:t>
            </a:r>
            <a:r>
              <a:rPr lang="en">
                <a:solidFill>
                  <a:srgbClr val="000000"/>
                </a:solidFill>
                <a:latin typeface="Times New Roman"/>
                <a:ea typeface="Times New Roman"/>
                <a:cs typeface="Times New Roman"/>
                <a:sym typeface="Times New Roman"/>
              </a:rPr>
              <a:t>: In all years December sales stands the highest of that year. This may be due to Christmas and New year discounts/offers.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 simple map with size bubbles of sales in each state shows California contributes to high sales and profit. The lowest sales is from Wyoming (one customer who has ordered chairs on 13</a:t>
            </a:r>
            <a:r>
              <a:rPr baseline="30000" lang="en">
                <a:solidFill>
                  <a:srgbClr val="000000"/>
                </a:solidFill>
                <a:latin typeface="Times New Roman"/>
                <a:ea typeface="Times New Roman"/>
                <a:cs typeface="Times New Roman"/>
                <a:sym typeface="Times New Roman"/>
              </a:rPr>
              <a:t>th</a:t>
            </a:r>
            <a:r>
              <a:rPr lang="en">
                <a:solidFill>
                  <a:srgbClr val="000000"/>
                </a:solidFill>
                <a:latin typeface="Times New Roman"/>
                <a:ea typeface="Times New Roman"/>
                <a:cs typeface="Times New Roman"/>
                <a:sym typeface="Times New Roman"/>
              </a:rPr>
              <a:t> November 2013).</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 The states which generate loss: Colorado, Arizona, Oregon.</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a:t>
            </a:r>
            <a:r>
              <a:rPr b="1" lang="en">
                <a:solidFill>
                  <a:srgbClr val="000000"/>
                </a:solidFill>
                <a:latin typeface="Times New Roman"/>
                <a:ea typeface="Times New Roman"/>
                <a:cs typeface="Times New Roman"/>
                <a:sym typeface="Times New Roman"/>
              </a:rPr>
              <a:t>Wyoming products are bought only from home office segment</a:t>
            </a:r>
            <a:r>
              <a:rPr lang="en">
                <a:solidFill>
                  <a:srgbClr val="000000"/>
                </a:solidFill>
                <a:latin typeface="Times New Roman"/>
                <a:ea typeface="Times New Roman"/>
                <a:cs typeface="Times New Roman"/>
                <a:sym typeface="Times New Roman"/>
              </a:rPr>
              <a:t> and in </a:t>
            </a:r>
            <a:r>
              <a:rPr b="1" lang="en">
                <a:solidFill>
                  <a:srgbClr val="000000"/>
                </a:solidFill>
                <a:latin typeface="Times New Roman"/>
                <a:ea typeface="Times New Roman"/>
                <a:cs typeface="Times New Roman"/>
                <a:sym typeface="Times New Roman"/>
              </a:rPr>
              <a:t>Montana</a:t>
            </a:r>
            <a:r>
              <a:rPr lang="en">
                <a:solidFill>
                  <a:srgbClr val="000000"/>
                </a:solidFill>
                <a:latin typeface="Times New Roman"/>
                <a:ea typeface="Times New Roman"/>
                <a:cs typeface="Times New Roman"/>
                <a:sym typeface="Times New Roman"/>
              </a:rPr>
              <a:t> there are customers who get products only from </a:t>
            </a:r>
            <a:r>
              <a:rPr b="1" lang="en">
                <a:solidFill>
                  <a:srgbClr val="000000"/>
                </a:solidFill>
                <a:latin typeface="Times New Roman"/>
                <a:ea typeface="Times New Roman"/>
                <a:cs typeface="Times New Roman"/>
                <a:sym typeface="Times New Roman"/>
              </a:rPr>
              <a:t>home office and consumer segment</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order to sell all segments in all states, we need to increase the marketing for other categories but also focus on providing most purchased products with maximum customer satisfaction.</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Sales and profit by product category shows that sales is same for all the categories (&gt;0.2M), but profit is more from the category Office supplies and Technology.</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Sales and profit by segment chart show that sales and profit are high in consumer segment.</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Heat map:shows the top 10 products contributing to sales.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Donut map:shows top 10 products contributing to profit.</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cards in top right corner shows total sales and profit.</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With the help of filters, we can select year and quarters to see it in all visual charts.</a:t>
            </a:r>
            <a:endParaRPr/>
          </a:p>
        </p:txBody>
      </p:sp>
      <p:sp>
        <p:nvSpPr>
          <p:cNvPr id="367" name="Google Shape;367;p24"/>
          <p:cNvSpPr txBox="1"/>
          <p:nvPr>
            <p:ph type="title"/>
          </p:nvPr>
        </p:nvSpPr>
        <p:spPr>
          <a:xfrm>
            <a:off x="1138250" y="140975"/>
            <a:ext cx="7030500" cy="6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 AND REVENUE DASHBOARD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5"/>
          <p:cNvSpPr txBox="1"/>
          <p:nvPr>
            <p:ph type="title"/>
          </p:nvPr>
        </p:nvSpPr>
        <p:spPr>
          <a:xfrm>
            <a:off x="1221050" y="291150"/>
            <a:ext cx="7030500" cy="60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22"/>
              <a:t>CUSTOMER ANALYSIS DASHBOARD</a:t>
            </a:r>
            <a:endParaRPr sz="3022"/>
          </a:p>
        </p:txBody>
      </p:sp>
      <p:pic>
        <p:nvPicPr>
          <p:cNvPr id="373" name="Google Shape;373;p25"/>
          <p:cNvPicPr preferRelativeResize="0"/>
          <p:nvPr/>
        </p:nvPicPr>
        <p:blipFill>
          <a:blip r:embed="rId3">
            <a:alphaModFix/>
          </a:blip>
          <a:stretch>
            <a:fillRect/>
          </a:stretch>
        </p:blipFill>
        <p:spPr>
          <a:xfrm>
            <a:off x="1548950" y="1299100"/>
            <a:ext cx="6374700" cy="3655200"/>
          </a:xfrm>
          <a:prstGeom prst="rect">
            <a:avLst/>
          </a:prstGeom>
          <a:noFill/>
          <a:ln>
            <a:noFill/>
          </a:ln>
        </p:spPr>
      </p:pic>
      <p:sp>
        <p:nvSpPr>
          <p:cNvPr id="374" name="Google Shape;374;p25"/>
          <p:cNvSpPr txBox="1"/>
          <p:nvPr/>
        </p:nvSpPr>
        <p:spPr>
          <a:xfrm>
            <a:off x="1189850" y="804050"/>
            <a:ext cx="70929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latin typeface="Times New Roman"/>
                <a:ea typeface="Times New Roman"/>
                <a:cs typeface="Times New Roman"/>
                <a:sym typeface="Times New Roman"/>
              </a:rPr>
              <a:t>A customer analysis dashboard is used to analyse customer data, such as demographics and purchase history, to gain insights into their behaviour and preferences.</a:t>
            </a:r>
            <a:endParaRPr sz="11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6"/>
          <p:cNvSpPr txBox="1"/>
          <p:nvPr>
            <p:ph idx="1" type="body"/>
          </p:nvPr>
        </p:nvSpPr>
        <p:spPr>
          <a:xfrm>
            <a:off x="1303800" y="886800"/>
            <a:ext cx="7030500" cy="3645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FREQUENCY OF ORDERS BY EACH CUSTOMER: The highest frequency is 7 by Arianne Irving, Bill Donatelli, Sally Hughsby and Sanjit Engle. We can say that the customers who ordered 4 and more times are our loyal customers.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 Order frequency from line chart :shows order traffic each month or year. We can observe that during last quarters i.e. mostly during November and December there is a high traffic in orders. This is a seasonal trend seen in all years.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demography of customers can show where our most customers place order. California, Washington and Arizona are the top three states where our customers order products.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 card shows the no. of orders and quantity by product sub-category to see the popular product categories. Binders, paper, furnishings and phones are the top product sub-category</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We can select a customer from top 10 list or most ordered customers to see the states he/she has placed order, what’s their order frequency and history, and the product category he/she ordered.</a:t>
            </a:r>
            <a:endParaRPr/>
          </a:p>
        </p:txBody>
      </p:sp>
      <p:sp>
        <p:nvSpPr>
          <p:cNvPr id="380" name="Google Shape;380;p26"/>
          <p:cNvSpPr txBox="1"/>
          <p:nvPr>
            <p:ph type="title"/>
          </p:nvPr>
        </p:nvSpPr>
        <p:spPr>
          <a:xfrm>
            <a:off x="1221050" y="172900"/>
            <a:ext cx="7030500" cy="60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22"/>
              <a:t>CUSTOMER ANALYSIS DASHBOARD</a:t>
            </a:r>
            <a:endParaRPr sz="30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7"/>
          <p:cNvSpPr txBox="1"/>
          <p:nvPr>
            <p:ph idx="1" type="body"/>
          </p:nvPr>
        </p:nvSpPr>
        <p:spPr>
          <a:xfrm>
            <a:off x="1303800" y="1016850"/>
            <a:ext cx="7030500" cy="607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1200"/>
              </a:spcAft>
              <a:buNone/>
            </a:pPr>
            <a:r>
              <a:rPr lang="en">
                <a:solidFill>
                  <a:srgbClr val="000000"/>
                </a:solidFill>
                <a:latin typeface="Times New Roman"/>
                <a:ea typeface="Times New Roman"/>
                <a:cs typeface="Times New Roman"/>
                <a:sym typeface="Times New Roman"/>
              </a:rPr>
              <a:t>To</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monitor the inventory levels for ensuring supply of popular products, and to optimize the store performance by analysing customer traffic a dashboard is created to visually analyse it.</a:t>
            </a:r>
            <a:endParaRPr sz="1500"/>
          </a:p>
        </p:txBody>
      </p:sp>
      <p:sp>
        <p:nvSpPr>
          <p:cNvPr id="386" name="Google Shape;386;p27"/>
          <p:cNvSpPr txBox="1"/>
          <p:nvPr>
            <p:ph type="title"/>
          </p:nvPr>
        </p:nvSpPr>
        <p:spPr>
          <a:xfrm>
            <a:off x="1221050" y="172900"/>
            <a:ext cx="61809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INVENTORY &amp; STORE MANAGEMENT DASHBOARD</a:t>
            </a:r>
            <a:endParaRPr sz="2500"/>
          </a:p>
        </p:txBody>
      </p:sp>
      <p:pic>
        <p:nvPicPr>
          <p:cNvPr id="387" name="Google Shape;387;p27"/>
          <p:cNvPicPr preferRelativeResize="0"/>
          <p:nvPr/>
        </p:nvPicPr>
        <p:blipFill>
          <a:blip r:embed="rId3">
            <a:alphaModFix/>
          </a:blip>
          <a:stretch>
            <a:fillRect/>
          </a:stretch>
        </p:blipFill>
        <p:spPr>
          <a:xfrm>
            <a:off x="1658899" y="1557204"/>
            <a:ext cx="6180899" cy="35187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idx="1" type="body"/>
          </p:nvPr>
        </p:nvSpPr>
        <p:spPr>
          <a:xfrm>
            <a:off x="1277000" y="1099650"/>
            <a:ext cx="7248300" cy="3807300"/>
          </a:xfrm>
          <a:prstGeom prst="rect">
            <a:avLst/>
          </a:prstGeom>
        </p:spPr>
        <p:txBody>
          <a:bodyPr anchorCtr="0" anchor="t" bIns="91425" lIns="91425" spcFirstLastPara="1" rIns="91425" wrap="square" tIns="91425">
            <a:noAutofit/>
          </a:bodyPr>
          <a:lstStyle/>
          <a:p>
            <a:pPr indent="-311150" lvl="0" marL="457200" rtl="0" algn="just">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Order frequency from line chart :shows order traffic each month or year. </a:t>
            </a:r>
            <a:r>
              <a:rPr b="1" lang="en">
                <a:solidFill>
                  <a:srgbClr val="000000"/>
                </a:solidFill>
                <a:latin typeface="Times New Roman"/>
                <a:ea typeface="Times New Roman"/>
                <a:cs typeface="Times New Roman"/>
                <a:sym typeface="Times New Roman"/>
              </a:rPr>
              <a:t>Order traffic is high during fourth quarter</a:t>
            </a:r>
            <a:r>
              <a:rPr lang="en">
                <a:solidFill>
                  <a:srgbClr val="000000"/>
                </a:solidFill>
                <a:latin typeface="Times New Roman"/>
                <a:ea typeface="Times New Roman"/>
                <a:cs typeface="Times New Roman"/>
                <a:sym typeface="Times New Roman"/>
              </a:rPr>
              <a:t> so we must be prepared for adequate stock of products. This is a seasonal trend seen in all years.</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Column chart displays the no. of orders placed in each sub-category. We can see that the </a:t>
            </a:r>
            <a:r>
              <a:rPr b="1" lang="en">
                <a:solidFill>
                  <a:srgbClr val="000000"/>
                </a:solidFill>
                <a:latin typeface="Times New Roman"/>
                <a:ea typeface="Times New Roman"/>
                <a:cs typeface="Times New Roman"/>
                <a:sym typeface="Times New Roman"/>
              </a:rPr>
              <a:t>binders and paper</a:t>
            </a:r>
            <a:r>
              <a:rPr lang="en">
                <a:solidFill>
                  <a:srgbClr val="000000"/>
                </a:solidFill>
                <a:latin typeface="Times New Roman"/>
                <a:ea typeface="Times New Roman"/>
                <a:cs typeface="Times New Roman"/>
                <a:sym typeface="Times New Roman"/>
              </a:rPr>
              <a:t> in office supplies are the popular product sub-category.</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Clustered column chart displays the no. of orders placed in each customer segment by state. We can see that </a:t>
            </a:r>
            <a:r>
              <a:rPr b="1" lang="en">
                <a:solidFill>
                  <a:srgbClr val="000000"/>
                </a:solidFill>
                <a:latin typeface="Times New Roman"/>
                <a:ea typeface="Times New Roman"/>
                <a:cs typeface="Times New Roman"/>
                <a:sym typeface="Times New Roman"/>
              </a:rPr>
              <a:t>consumer segment</a:t>
            </a:r>
            <a:r>
              <a:rPr lang="en">
                <a:solidFill>
                  <a:srgbClr val="000000"/>
                </a:solidFill>
                <a:latin typeface="Times New Roman"/>
                <a:ea typeface="Times New Roman"/>
                <a:cs typeface="Times New Roman"/>
                <a:sym typeface="Times New Roman"/>
              </a:rPr>
              <a:t> is dominant in all states. And most of our orders are from </a:t>
            </a:r>
            <a:r>
              <a:rPr b="1" lang="en">
                <a:solidFill>
                  <a:srgbClr val="000000"/>
                </a:solidFill>
                <a:latin typeface="Times New Roman"/>
                <a:ea typeface="Times New Roman"/>
                <a:cs typeface="Times New Roman"/>
                <a:sym typeface="Times New Roman"/>
              </a:rPr>
              <a:t>California</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From a simple map we can identity the order traffic from each state to manage/plan the inventory and shipping in that state.</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An area chart shows the order traffic in each shipping mode and the days for those orders to get shipped. We can see that most customers opt for </a:t>
            </a:r>
            <a:r>
              <a:rPr b="1" lang="en">
                <a:solidFill>
                  <a:srgbClr val="000000"/>
                </a:solidFill>
                <a:latin typeface="Times New Roman"/>
                <a:ea typeface="Times New Roman"/>
                <a:cs typeface="Times New Roman"/>
                <a:sym typeface="Times New Roman"/>
              </a:rPr>
              <a:t>standard shipping of 4 to 7 days</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 A multi-row card shows the popular products with their order count and quantity.</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 All the charts are responsive. Once we click drill down and select a data point in line graph, we can see the days where the traffic was high, popular products and their order and quantity, from where the orders are placed, customer segment and product category and the shipping mode.</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With this we can be well planned to provide supply of products in all states.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393" name="Google Shape;393;p28"/>
          <p:cNvSpPr txBox="1"/>
          <p:nvPr>
            <p:ph type="title"/>
          </p:nvPr>
        </p:nvSpPr>
        <p:spPr>
          <a:xfrm>
            <a:off x="1221050" y="172900"/>
            <a:ext cx="61809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INVENTORY &amp; STORE MANAGEMENT DASHBOARD</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idx="1" type="body"/>
          </p:nvPr>
        </p:nvSpPr>
        <p:spPr>
          <a:xfrm>
            <a:off x="818700" y="780400"/>
            <a:ext cx="7753800" cy="4221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The problem statement for root cause analysis is: Loss of $1867.75 on April 2014.</a:t>
            </a:r>
            <a:endParaRPr>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By seeing the profit line chart, we can observe that there is a huge loss of $1867.75 on April 2014.</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Normally during September, November and December the sales and profit value is high. But In 2012 and 2014 profit in March is the highest.</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Since the profit values of march 2014 and April 2014 are outliers, this might not happen every year. But the profit of last two years 2013 and 2014 shows April as their lowe</a:t>
            </a:r>
            <a:r>
              <a:rPr lang="en">
                <a:solidFill>
                  <a:srgbClr val="000000"/>
                </a:solidFill>
                <a:latin typeface="Times New Roman"/>
                <a:ea typeface="Times New Roman"/>
                <a:cs typeface="Times New Roman"/>
                <a:sym typeface="Times New Roman"/>
              </a:rPr>
              <a:t>st value.</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Hence, it is taken as a problem statement to analyse the factors causing the loss.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399" name="Google Shape;399;p29"/>
          <p:cNvSpPr txBox="1"/>
          <p:nvPr>
            <p:ph type="title"/>
          </p:nvPr>
        </p:nvSpPr>
        <p:spPr>
          <a:xfrm>
            <a:off x="1221050" y="172900"/>
            <a:ext cx="61809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ROOT CAUSE ANALYSIS</a:t>
            </a:r>
            <a:endParaRPr sz="2500"/>
          </a:p>
        </p:txBody>
      </p:sp>
      <p:pic>
        <p:nvPicPr>
          <p:cNvPr id="400" name="Google Shape;400;p29"/>
          <p:cNvPicPr preferRelativeResize="0"/>
          <p:nvPr/>
        </p:nvPicPr>
        <p:blipFill>
          <a:blip r:embed="rId3">
            <a:alphaModFix/>
          </a:blip>
          <a:stretch>
            <a:fillRect/>
          </a:stretch>
        </p:blipFill>
        <p:spPr>
          <a:xfrm>
            <a:off x="2598350" y="2771850"/>
            <a:ext cx="3947299" cy="222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txBox="1"/>
          <p:nvPr>
            <p:ph type="title"/>
          </p:nvPr>
        </p:nvSpPr>
        <p:spPr>
          <a:xfrm>
            <a:off x="1221050" y="172900"/>
            <a:ext cx="61809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CORRELATION ANALYSIS</a:t>
            </a:r>
            <a:endParaRPr sz="2500"/>
          </a:p>
        </p:txBody>
      </p:sp>
      <p:pic>
        <p:nvPicPr>
          <p:cNvPr id="406" name="Google Shape;406;p30"/>
          <p:cNvPicPr preferRelativeResize="0"/>
          <p:nvPr/>
        </p:nvPicPr>
        <p:blipFill>
          <a:blip r:embed="rId3">
            <a:alphaModFix/>
          </a:blip>
          <a:stretch>
            <a:fillRect/>
          </a:stretch>
        </p:blipFill>
        <p:spPr>
          <a:xfrm>
            <a:off x="530775" y="780400"/>
            <a:ext cx="4572733" cy="4058300"/>
          </a:xfrm>
          <a:prstGeom prst="rect">
            <a:avLst/>
          </a:prstGeom>
          <a:noFill/>
          <a:ln>
            <a:noFill/>
          </a:ln>
        </p:spPr>
      </p:pic>
      <p:sp>
        <p:nvSpPr>
          <p:cNvPr id="407" name="Google Shape;407;p30"/>
          <p:cNvSpPr txBox="1"/>
          <p:nvPr/>
        </p:nvSpPr>
        <p:spPr>
          <a:xfrm>
            <a:off x="5238100" y="614850"/>
            <a:ext cx="3724500" cy="4528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By using scatter plots we can see the correlation of profit with various factors like order quantity, sales and discount. Quick measures can be used to calculate the correlation coefficient of the trend line.</a:t>
            </a:r>
            <a:endParaRPr sz="12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 sz="800">
                <a:latin typeface="Times New Roman"/>
                <a:ea typeface="Times New Roman"/>
                <a:cs typeface="Times New Roman"/>
                <a:sym typeface="Times New Roman"/>
              </a:rPr>
              <a:t> </a:t>
            </a:r>
            <a:r>
              <a:rPr lang="en" sz="1200">
                <a:latin typeface="Times New Roman"/>
                <a:ea typeface="Times New Roman"/>
                <a:cs typeface="Times New Roman"/>
                <a:sym typeface="Times New Roman"/>
              </a:rPr>
              <a:t>When categorised by order ID: </a:t>
            </a:r>
            <a:r>
              <a:rPr b="1" lang="en" sz="1200">
                <a:latin typeface="Times New Roman"/>
                <a:ea typeface="Times New Roman"/>
                <a:cs typeface="Times New Roman"/>
                <a:sym typeface="Times New Roman"/>
              </a:rPr>
              <a:t>profit has a positive correlation with sales</a:t>
            </a:r>
            <a:r>
              <a:rPr lang="en" sz="1200">
                <a:latin typeface="Times New Roman"/>
                <a:ea typeface="Times New Roman"/>
                <a:cs typeface="Times New Roman"/>
                <a:sym typeface="Times New Roman"/>
              </a:rPr>
              <a:t>.</a:t>
            </a:r>
            <a:r>
              <a:rPr b="1" lang="en" sz="1200">
                <a:latin typeface="Times New Roman"/>
                <a:ea typeface="Times New Roman"/>
                <a:cs typeface="Times New Roman"/>
                <a:sym typeface="Times New Roman"/>
              </a:rPr>
              <a:t> R</a:t>
            </a:r>
            <a:r>
              <a:rPr b="1" baseline="30000" lang="en" sz="1200">
                <a:latin typeface="Times New Roman"/>
                <a:ea typeface="Times New Roman"/>
                <a:cs typeface="Times New Roman"/>
                <a:sym typeface="Times New Roman"/>
              </a:rPr>
              <a:t>2</a:t>
            </a:r>
            <a:r>
              <a:rPr b="1" lang="en" sz="1200">
                <a:latin typeface="Times New Roman"/>
                <a:ea typeface="Times New Roman"/>
                <a:cs typeface="Times New Roman"/>
                <a:sym typeface="Times New Roman"/>
              </a:rPr>
              <a:t> is 0.67</a:t>
            </a:r>
            <a:r>
              <a:rPr lang="en" sz="1200">
                <a:latin typeface="Times New Roman"/>
                <a:ea typeface="Times New Roman"/>
                <a:cs typeface="Times New Roman"/>
                <a:sym typeface="Times New Roman"/>
              </a:rPr>
              <a:t> which indicates </a:t>
            </a:r>
            <a:r>
              <a:rPr b="1" lang="en" sz="1200">
                <a:latin typeface="Times New Roman"/>
                <a:ea typeface="Times New Roman"/>
                <a:cs typeface="Times New Roman"/>
                <a:sym typeface="Times New Roman"/>
              </a:rPr>
              <a:t>moderate relation</a:t>
            </a:r>
            <a:r>
              <a:rPr lang="en" sz="1200">
                <a:latin typeface="Times New Roman"/>
                <a:ea typeface="Times New Roman"/>
                <a:cs typeface="Times New Roman"/>
                <a:sym typeface="Times New Roman"/>
              </a:rPr>
              <a:t> between the two variables.</a:t>
            </a:r>
            <a:endParaRPr sz="12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 sz="800">
                <a:latin typeface="Times New Roman"/>
                <a:ea typeface="Times New Roman"/>
                <a:cs typeface="Times New Roman"/>
                <a:sym typeface="Times New Roman"/>
              </a:rPr>
              <a:t> </a:t>
            </a:r>
            <a:r>
              <a:rPr lang="en" sz="1200">
                <a:latin typeface="Times New Roman"/>
                <a:ea typeface="Times New Roman"/>
                <a:cs typeface="Times New Roman"/>
                <a:sym typeface="Times New Roman"/>
              </a:rPr>
              <a:t>When categorised by order ID:</a:t>
            </a:r>
            <a:r>
              <a:rPr b="1" lang="en" sz="1200">
                <a:latin typeface="Times New Roman"/>
                <a:ea typeface="Times New Roman"/>
                <a:cs typeface="Times New Roman"/>
                <a:sym typeface="Times New Roman"/>
              </a:rPr>
              <a:t> Profit and discount </a:t>
            </a:r>
            <a:r>
              <a:rPr lang="en" sz="1200">
                <a:latin typeface="Times New Roman"/>
                <a:ea typeface="Times New Roman"/>
                <a:cs typeface="Times New Roman"/>
                <a:sym typeface="Times New Roman"/>
              </a:rPr>
              <a:t>have </a:t>
            </a:r>
            <a:r>
              <a:rPr b="1" lang="en" sz="1200">
                <a:latin typeface="Times New Roman"/>
                <a:ea typeface="Times New Roman"/>
                <a:cs typeface="Times New Roman"/>
                <a:sym typeface="Times New Roman"/>
              </a:rPr>
              <a:t>negative correlation</a:t>
            </a:r>
            <a:r>
              <a:rPr lang="en" sz="1200">
                <a:latin typeface="Times New Roman"/>
                <a:ea typeface="Times New Roman"/>
                <a:cs typeface="Times New Roman"/>
                <a:sym typeface="Times New Roman"/>
              </a:rPr>
              <a:t>. When discount is high the profit is low or there can be loss. </a:t>
            </a:r>
            <a:r>
              <a:rPr b="1" lang="en" sz="1200">
                <a:latin typeface="Times New Roman"/>
                <a:ea typeface="Times New Roman"/>
                <a:cs typeface="Times New Roman"/>
                <a:sym typeface="Times New Roman"/>
              </a:rPr>
              <a:t>R</a:t>
            </a:r>
            <a:r>
              <a:rPr b="1" baseline="30000" lang="en" sz="1200">
                <a:latin typeface="Times New Roman"/>
                <a:ea typeface="Times New Roman"/>
                <a:cs typeface="Times New Roman"/>
                <a:sym typeface="Times New Roman"/>
              </a:rPr>
              <a:t>2</a:t>
            </a:r>
            <a:r>
              <a:rPr b="1" lang="en" sz="1200">
                <a:latin typeface="Times New Roman"/>
                <a:ea typeface="Times New Roman"/>
                <a:cs typeface="Times New Roman"/>
                <a:sym typeface="Times New Roman"/>
              </a:rPr>
              <a:t> is 0.63.</a:t>
            </a:r>
            <a:endParaRPr b="1"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When categorised by order ID, profit has no/very mild correlation (R</a:t>
            </a:r>
            <a:r>
              <a:rPr baseline="30000" lang="en" sz="1200">
                <a:latin typeface="Times New Roman"/>
                <a:ea typeface="Times New Roman"/>
                <a:cs typeface="Times New Roman"/>
                <a:sym typeface="Times New Roman"/>
              </a:rPr>
              <a:t>2 </a:t>
            </a:r>
            <a:r>
              <a:rPr lang="en" sz="1200">
                <a:latin typeface="Times New Roman"/>
                <a:ea typeface="Times New Roman"/>
                <a:cs typeface="Times New Roman"/>
                <a:sym typeface="Times New Roman"/>
              </a:rPr>
              <a:t>=0.17) with Quantity.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But when we categorise the profit and quantity by order date there is a positive correlation R</a:t>
            </a:r>
            <a:r>
              <a:rPr baseline="30000"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 0.56.</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So we can conclude that if the order quantity is high profit will increase.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outliers of april 2014 and march 2014 can be seen in all these scatter plots.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ph type="title"/>
          </p:nvPr>
        </p:nvSpPr>
        <p:spPr>
          <a:xfrm>
            <a:off x="1303800" y="232025"/>
            <a:ext cx="7030500" cy="5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CREATION</a:t>
            </a:r>
            <a:endParaRPr/>
          </a:p>
        </p:txBody>
      </p:sp>
      <p:pic>
        <p:nvPicPr>
          <p:cNvPr id="413" name="Google Shape;413;p31"/>
          <p:cNvPicPr preferRelativeResize="0"/>
          <p:nvPr/>
        </p:nvPicPr>
        <p:blipFill>
          <a:blip r:embed="rId3">
            <a:alphaModFix/>
          </a:blip>
          <a:stretch>
            <a:fillRect/>
          </a:stretch>
        </p:blipFill>
        <p:spPr>
          <a:xfrm>
            <a:off x="1303801" y="827825"/>
            <a:ext cx="7223225" cy="412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323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5" name="Google Shape;285;p14"/>
          <p:cNvSpPr txBox="1"/>
          <p:nvPr>
            <p:ph idx="1" type="body"/>
          </p:nvPr>
        </p:nvSpPr>
        <p:spPr>
          <a:xfrm>
            <a:off x="662075" y="999350"/>
            <a:ext cx="7672200" cy="3885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700">
                <a:solidFill>
                  <a:srgbClr val="000000"/>
                </a:solidFill>
                <a:latin typeface="Times New Roman"/>
                <a:ea typeface="Times New Roman"/>
                <a:cs typeface="Times New Roman"/>
                <a:sym typeface="Times New Roman"/>
              </a:rPr>
              <a:t>This project is about analyzing the Walmart superstore dataset and gathering powerful insights on sales, profit, customer demographics, etc, using power BI visualizations.</a:t>
            </a:r>
            <a:endParaRPr sz="1700">
              <a:solidFill>
                <a:srgbClr val="000000"/>
              </a:solidFill>
              <a:latin typeface="Times New Roman"/>
              <a:ea typeface="Times New Roman"/>
              <a:cs typeface="Times New Roman"/>
              <a:sym typeface="Times New Roman"/>
            </a:endParaRPr>
          </a:p>
          <a:p>
            <a:pPr indent="-336550" lvl="0" marL="457200" marR="304800" rtl="0" algn="just">
              <a:lnSpc>
                <a:spcPct val="15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Walmart is one of the most successful American multinational retail corporation. It operates both offline and online with wide variety of products.</a:t>
            </a:r>
            <a:endParaRPr sz="1700">
              <a:solidFill>
                <a:srgbClr val="000000"/>
              </a:solidFill>
              <a:latin typeface="Times New Roman"/>
              <a:ea typeface="Times New Roman"/>
              <a:cs typeface="Times New Roman"/>
              <a:sym typeface="Times New Roman"/>
            </a:endParaRPr>
          </a:p>
          <a:p>
            <a:pPr indent="-336550" lvl="0" marL="457200" marR="304800" rtl="0" algn="just">
              <a:lnSpc>
                <a:spcPct val="15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They are known for their everyday low-price strategy which makes them differentiated and successful.</a:t>
            </a:r>
            <a:endParaRPr sz="1700">
              <a:solidFill>
                <a:srgbClr val="000000"/>
              </a:solidFill>
              <a:latin typeface="Times New Roman"/>
              <a:ea typeface="Times New Roman"/>
              <a:cs typeface="Times New Roman"/>
              <a:sym typeface="Times New Roman"/>
            </a:endParaRPr>
          </a:p>
          <a:p>
            <a:pPr indent="-336550" lvl="0" marL="457200" marR="304800" rtl="0" algn="just">
              <a:lnSpc>
                <a:spcPct val="15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Some of their main competitors are amazon and target.</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idx="1" type="body"/>
          </p:nvPr>
        </p:nvSpPr>
        <p:spPr>
          <a:xfrm>
            <a:off x="777300" y="1170900"/>
            <a:ext cx="7589400" cy="3440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lang="en" sz="1400">
                <a:solidFill>
                  <a:srgbClr val="000000"/>
                </a:solidFill>
                <a:latin typeface="Times New Roman"/>
                <a:ea typeface="Times New Roman"/>
                <a:cs typeface="Times New Roman"/>
                <a:sym typeface="Times New Roman"/>
              </a:rPr>
              <a:t>The dashboard consists of:</a:t>
            </a:r>
            <a:endParaRPr sz="1400">
              <a:solidFill>
                <a:srgbClr val="000000"/>
              </a:solidFill>
              <a:latin typeface="Times New Roman"/>
              <a:ea typeface="Times New Roman"/>
              <a:cs typeface="Times New Roman"/>
              <a:sym typeface="Times New Roman"/>
            </a:endParaRPr>
          </a:p>
          <a:p>
            <a:pPr indent="-317500" lvl="0" marL="457200" rtl="0" algn="l">
              <a:lnSpc>
                <a:spcPct val="105000"/>
              </a:lnSpc>
              <a:spcBef>
                <a:spcPts val="120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Line chart – to represent profit by Order date. Can be drilled down from year to days.</a:t>
            </a:r>
            <a:endParaRPr sz="1400">
              <a:solidFill>
                <a:srgbClr val="000000"/>
              </a:solidFill>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Histogram and Line chart- discount bins with bin width of 20% is created to see order quantity and number of orders in each discount bin. A line represents the total profit in each discount bin.</a:t>
            </a:r>
            <a:endParaRPr sz="1400">
              <a:solidFill>
                <a:srgbClr val="000000"/>
              </a:solidFill>
              <a:latin typeface="Times New Roman"/>
              <a:ea typeface="Times New Roman"/>
              <a:cs typeface="Times New Roman"/>
              <a:sym typeface="Times New Roman"/>
            </a:endParaRPr>
          </a:p>
          <a:p>
            <a:pPr indent="-317500" lvl="1" marL="914400" rtl="0" algn="l">
              <a:lnSpc>
                <a:spcPct val="105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The minimum discount is 0% and maximum is 70%. We have 0%, 15%, 20%, 50% and 70% of discount in our dataset.</a:t>
            </a:r>
            <a:endParaRPr sz="1400">
              <a:solidFill>
                <a:srgbClr val="000000"/>
              </a:solidFill>
              <a:latin typeface="Times New Roman"/>
              <a:ea typeface="Times New Roman"/>
              <a:cs typeface="Times New Roman"/>
              <a:sym typeface="Times New Roman"/>
            </a:endParaRPr>
          </a:p>
          <a:p>
            <a:pPr indent="-317500" lvl="1" marL="914400" rtl="0" algn="l">
              <a:lnSpc>
                <a:spcPct val="105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A total of four bins will be created with width of 20% (0%-20%, 20%-40%, 40%-60%, 60%-70%). Note that each bin includes the value of the lower limit but not the upper limit. Example the 20% bin consists of quantity, orders, profit for 20% to 39%.</a:t>
            </a:r>
            <a:endParaRPr sz="1400">
              <a:solidFill>
                <a:srgbClr val="000000"/>
              </a:solidFill>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Stacked column and line Chart: To visualize the order count by customer segment ,product category and the total profit from each consumer segment.</a:t>
            </a:r>
            <a:endParaRPr sz="1400">
              <a:solidFill>
                <a:srgbClr val="000000"/>
              </a:solidFill>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Area Chart: To visualize the total profit for each shipping mode.</a:t>
            </a:r>
            <a:endParaRPr sz="1400">
              <a:solidFill>
                <a:srgbClr val="000000"/>
              </a:solidFill>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Waterfall Chart: To visualize the profit from each state adding up to the total profit.</a:t>
            </a:r>
            <a:endParaRPr sz="1400"/>
          </a:p>
        </p:txBody>
      </p:sp>
      <p:sp>
        <p:nvSpPr>
          <p:cNvPr id="419" name="Google Shape;419;p32"/>
          <p:cNvSpPr txBox="1"/>
          <p:nvPr>
            <p:ph type="title"/>
          </p:nvPr>
        </p:nvSpPr>
        <p:spPr>
          <a:xfrm>
            <a:off x="1303800" y="338450"/>
            <a:ext cx="7030500" cy="5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CREATION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1303800" y="397575"/>
            <a:ext cx="7030500" cy="58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CAUSING LOSS</a:t>
            </a:r>
            <a:endParaRPr/>
          </a:p>
        </p:txBody>
      </p:sp>
      <p:sp>
        <p:nvSpPr>
          <p:cNvPr id="425" name="Google Shape;425;p33"/>
          <p:cNvSpPr txBox="1"/>
          <p:nvPr>
            <p:ph idx="1" type="body"/>
          </p:nvPr>
        </p:nvSpPr>
        <p:spPr>
          <a:xfrm>
            <a:off x="1101875" y="1330200"/>
            <a:ext cx="7149600" cy="2483100"/>
          </a:xfrm>
          <a:prstGeom prst="rect">
            <a:avLst/>
          </a:prstGeom>
        </p:spPr>
        <p:txBody>
          <a:bodyPr anchorCtr="0" anchor="t" bIns="91425" lIns="91425" spcFirstLastPara="1" rIns="91425" wrap="square" tIns="91425">
            <a:normAutofit/>
          </a:bodyPr>
          <a:lstStyle/>
          <a:p>
            <a:pPr indent="0" lvl="0" marL="228600" rtl="0" algn="l">
              <a:spcBef>
                <a:spcPts val="1200"/>
              </a:spcBef>
              <a:spcAft>
                <a:spcPts val="0"/>
              </a:spcAft>
              <a:buNone/>
            </a:pPr>
            <a:r>
              <a:rPr lang="en" sz="1400">
                <a:solidFill>
                  <a:srgbClr val="000000"/>
                </a:solidFill>
                <a:latin typeface="Times New Roman"/>
                <a:ea typeface="Times New Roman"/>
                <a:cs typeface="Times New Roman"/>
                <a:sym typeface="Times New Roman"/>
              </a:rPr>
              <a:t>From the dashboard we can gather these insights:</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Both the 50% discount and 70% discount data shows loss of $4306 and $11709 respectively. This indicates that most of the products sold with 50% and 70% discount are causing loss.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huge loss of $11k when the discount is 70% is due to products in binders, bookcase and machines sub-category.</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In the waterfall chart green indicates profit and red indicates loss. </a:t>
            </a:r>
            <a:r>
              <a:rPr b="1" lang="en" sz="1400">
                <a:solidFill>
                  <a:srgbClr val="000000"/>
                </a:solidFill>
                <a:latin typeface="Times New Roman"/>
                <a:ea typeface="Times New Roman"/>
                <a:cs typeface="Times New Roman"/>
                <a:sym typeface="Times New Roman"/>
              </a:rPr>
              <a:t>Colorado, Arizona, Oregon</a:t>
            </a:r>
            <a:r>
              <a:rPr lang="en" sz="1400">
                <a:solidFill>
                  <a:srgbClr val="000000"/>
                </a:solidFill>
                <a:latin typeface="Times New Roman"/>
                <a:ea typeface="Times New Roman"/>
                <a:cs typeface="Times New Roman"/>
                <a:sym typeface="Times New Roman"/>
              </a:rPr>
              <a:t> are the states which contributes to loss.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idx="1" type="body"/>
          </p:nvPr>
        </p:nvSpPr>
        <p:spPr>
          <a:xfrm>
            <a:off x="1173750" y="583800"/>
            <a:ext cx="7030500" cy="9057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Use the drill down option in line chart and select the value: </a:t>
            </a:r>
            <a:r>
              <a:rPr b="1" lang="en">
                <a:solidFill>
                  <a:srgbClr val="000000"/>
                </a:solidFill>
                <a:latin typeface="Times New Roman"/>
                <a:ea typeface="Times New Roman"/>
                <a:cs typeface="Times New Roman"/>
                <a:sym typeface="Times New Roman"/>
              </a:rPr>
              <a:t>April 2014</a:t>
            </a:r>
            <a:r>
              <a:rPr lang="en">
                <a:solidFill>
                  <a:srgbClr val="000000"/>
                </a:solidFill>
                <a:latin typeface="Times New Roman"/>
                <a:ea typeface="Times New Roman"/>
                <a:cs typeface="Times New Roman"/>
                <a:sym typeface="Times New Roman"/>
              </a:rPr>
              <a:t> to further know the factors that are leading to this loss. </a:t>
            </a:r>
            <a:endParaRPr/>
          </a:p>
        </p:txBody>
      </p:sp>
      <p:sp>
        <p:nvSpPr>
          <p:cNvPr id="431" name="Google Shape;431;p34"/>
          <p:cNvSpPr txBox="1"/>
          <p:nvPr>
            <p:ph type="title"/>
          </p:nvPr>
        </p:nvSpPr>
        <p:spPr>
          <a:xfrm>
            <a:off x="1303800" y="0"/>
            <a:ext cx="7030500" cy="58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CAUSING LOSS</a:t>
            </a:r>
            <a:endParaRPr/>
          </a:p>
        </p:txBody>
      </p:sp>
      <p:pic>
        <p:nvPicPr>
          <p:cNvPr id="432" name="Google Shape;432;p34"/>
          <p:cNvPicPr preferRelativeResize="0"/>
          <p:nvPr/>
        </p:nvPicPr>
        <p:blipFill>
          <a:blip r:embed="rId3">
            <a:alphaModFix/>
          </a:blip>
          <a:stretch>
            <a:fillRect/>
          </a:stretch>
        </p:blipFill>
        <p:spPr>
          <a:xfrm>
            <a:off x="1317063" y="1177625"/>
            <a:ext cx="6509876" cy="368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idx="1" type="body"/>
          </p:nvPr>
        </p:nvSpPr>
        <p:spPr>
          <a:xfrm>
            <a:off x="1356150" y="815875"/>
            <a:ext cx="6925800" cy="41859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We can see through-out this month there has been very less profit of maximum 0.5k. But on </a:t>
            </a:r>
            <a:r>
              <a:rPr b="1" lang="en">
                <a:solidFill>
                  <a:srgbClr val="000000"/>
                </a:solidFill>
                <a:latin typeface="Times New Roman"/>
                <a:ea typeface="Times New Roman"/>
                <a:cs typeface="Times New Roman"/>
                <a:sym typeface="Times New Roman"/>
              </a:rPr>
              <a:t>18</a:t>
            </a:r>
            <a:r>
              <a:rPr b="1" baseline="30000" lang="en">
                <a:solidFill>
                  <a:srgbClr val="000000"/>
                </a:solidFill>
                <a:latin typeface="Times New Roman"/>
                <a:ea typeface="Times New Roman"/>
                <a:cs typeface="Times New Roman"/>
                <a:sym typeface="Times New Roman"/>
              </a:rPr>
              <a:t>th</a:t>
            </a:r>
            <a:r>
              <a:rPr b="1" lang="en">
                <a:solidFill>
                  <a:srgbClr val="000000"/>
                </a:solidFill>
                <a:latin typeface="Times New Roman"/>
                <a:ea typeface="Times New Roman"/>
                <a:cs typeface="Times New Roman"/>
                <a:sym typeface="Times New Roman"/>
              </a:rPr>
              <a:t> April the loss is $3364.87</a:t>
            </a:r>
            <a:r>
              <a:rPr lang="en">
                <a:solidFill>
                  <a:srgbClr val="000000"/>
                </a:solidFill>
                <a:latin typeface="Times New Roman"/>
                <a:ea typeface="Times New Roman"/>
                <a:cs typeface="Times New Roman"/>
                <a:sym typeface="Times New Roman"/>
              </a:rPr>
              <a:t>. This is the main value leading to the total loss of $1.87k in April 2014</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About </a:t>
            </a:r>
            <a:r>
              <a:rPr b="1" lang="en">
                <a:solidFill>
                  <a:srgbClr val="000000"/>
                </a:solidFill>
                <a:latin typeface="Times New Roman"/>
                <a:ea typeface="Times New Roman"/>
                <a:cs typeface="Times New Roman"/>
                <a:sym typeface="Times New Roman"/>
              </a:rPr>
              <a:t>$3431</a:t>
            </a:r>
            <a:r>
              <a:rPr lang="en">
                <a:solidFill>
                  <a:srgbClr val="000000"/>
                </a:solidFill>
                <a:latin typeface="Times New Roman"/>
                <a:ea typeface="Times New Roman"/>
                <a:cs typeface="Times New Roman"/>
                <a:sym typeface="Times New Roman"/>
              </a:rPr>
              <a:t> of loss is coming from </a:t>
            </a:r>
            <a:r>
              <a:rPr b="1" lang="en">
                <a:solidFill>
                  <a:srgbClr val="000000"/>
                </a:solidFill>
                <a:latin typeface="Times New Roman"/>
                <a:ea typeface="Times New Roman"/>
                <a:cs typeface="Times New Roman"/>
                <a:sym typeface="Times New Roman"/>
              </a:rPr>
              <a:t>18 nos.</a:t>
            </a:r>
            <a:r>
              <a:rPr lang="en">
                <a:solidFill>
                  <a:srgbClr val="000000"/>
                </a:solidFill>
                <a:latin typeface="Times New Roman"/>
                <a:ea typeface="Times New Roman"/>
                <a:cs typeface="Times New Roman"/>
                <a:sym typeface="Times New Roman"/>
              </a:rPr>
              <a:t> of products from home office segment with </a:t>
            </a:r>
            <a:r>
              <a:rPr b="1" lang="en">
                <a:solidFill>
                  <a:srgbClr val="000000"/>
                </a:solidFill>
                <a:latin typeface="Times New Roman"/>
                <a:ea typeface="Times New Roman"/>
                <a:cs typeface="Times New Roman"/>
                <a:sym typeface="Times New Roman"/>
              </a:rPr>
              <a:t>70% </a:t>
            </a:r>
            <a:r>
              <a:rPr lang="en">
                <a:solidFill>
                  <a:srgbClr val="000000"/>
                </a:solidFill>
                <a:latin typeface="Times New Roman"/>
                <a:ea typeface="Times New Roman"/>
                <a:cs typeface="Times New Roman"/>
                <a:sym typeface="Times New Roman"/>
              </a:rPr>
              <a:t>discount.</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If we select the data point in 60% discount bin we can find the following.</a:t>
            </a:r>
            <a:endParaRPr>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That all these orders of different </a:t>
            </a:r>
            <a:r>
              <a:rPr b="1" lang="en" sz="1300">
                <a:solidFill>
                  <a:srgbClr val="000000"/>
                </a:solidFill>
                <a:latin typeface="Times New Roman"/>
                <a:ea typeface="Times New Roman"/>
                <a:cs typeface="Times New Roman"/>
                <a:sym typeface="Times New Roman"/>
              </a:rPr>
              <a:t>home office</a:t>
            </a:r>
            <a:r>
              <a:rPr lang="en" sz="1300">
                <a:solidFill>
                  <a:srgbClr val="000000"/>
                </a:solidFill>
                <a:latin typeface="Times New Roman"/>
                <a:ea typeface="Times New Roman"/>
                <a:cs typeface="Times New Roman"/>
                <a:sym typeface="Times New Roman"/>
              </a:rPr>
              <a:t> products were made by </a:t>
            </a:r>
            <a:r>
              <a:rPr b="1" lang="en" sz="1300">
                <a:solidFill>
                  <a:srgbClr val="000000"/>
                </a:solidFill>
                <a:latin typeface="Times New Roman"/>
                <a:ea typeface="Times New Roman"/>
                <a:cs typeface="Times New Roman"/>
                <a:sym typeface="Times New Roman"/>
              </a:rPr>
              <a:t>Sharelle Roach</a:t>
            </a:r>
            <a:r>
              <a:rPr lang="en" sz="1300">
                <a:solidFill>
                  <a:srgbClr val="000000"/>
                </a:solidFill>
                <a:latin typeface="Times New Roman"/>
                <a:ea typeface="Times New Roman"/>
                <a:cs typeface="Times New Roman"/>
                <a:sym typeface="Times New Roman"/>
              </a:rPr>
              <a:t> from home office and technology product-category.</a:t>
            </a:r>
            <a:endParaRPr sz="1300">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top most product which is contributing to a loss of </a:t>
            </a:r>
            <a:r>
              <a:rPr b="1" lang="en" sz="1300">
                <a:solidFill>
                  <a:srgbClr val="000000"/>
                </a:solidFill>
                <a:latin typeface="Times New Roman"/>
                <a:ea typeface="Times New Roman"/>
                <a:cs typeface="Times New Roman"/>
                <a:sym typeface="Times New Roman"/>
              </a:rPr>
              <a:t>$3399.98</a:t>
            </a:r>
            <a:r>
              <a:rPr lang="en" sz="1300">
                <a:solidFill>
                  <a:srgbClr val="000000"/>
                </a:solidFill>
                <a:latin typeface="Times New Roman"/>
                <a:ea typeface="Times New Roman"/>
                <a:cs typeface="Times New Roman"/>
                <a:sym typeface="Times New Roman"/>
              </a:rPr>
              <a:t> is </a:t>
            </a:r>
            <a:r>
              <a:rPr b="1" lang="en" sz="1300">
                <a:solidFill>
                  <a:srgbClr val="000000"/>
                </a:solidFill>
                <a:latin typeface="Times New Roman"/>
                <a:ea typeface="Times New Roman"/>
                <a:cs typeface="Times New Roman"/>
                <a:sym typeface="Times New Roman"/>
              </a:rPr>
              <a:t>Lexmark MX611dhe Monochrome Laser Printer. </a:t>
            </a:r>
            <a:r>
              <a:rPr lang="en" sz="1300">
                <a:solidFill>
                  <a:srgbClr val="000000"/>
                </a:solidFill>
                <a:latin typeface="Times New Roman"/>
                <a:ea typeface="Times New Roman"/>
                <a:cs typeface="Times New Roman"/>
                <a:sym typeface="Times New Roman"/>
              </a:rPr>
              <a:t>The order quantity of this product is </a:t>
            </a:r>
            <a:r>
              <a:rPr b="1" lang="en" sz="1300">
                <a:solidFill>
                  <a:srgbClr val="000000"/>
                </a:solidFill>
                <a:latin typeface="Times New Roman"/>
                <a:ea typeface="Times New Roman"/>
                <a:cs typeface="Times New Roman"/>
                <a:sym typeface="Times New Roman"/>
              </a:rPr>
              <a:t>5nos.</a:t>
            </a:r>
            <a:endParaRPr b="1" sz="1300">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All these orders were made from the state </a:t>
            </a:r>
            <a:r>
              <a:rPr b="1" lang="en" sz="1300">
                <a:solidFill>
                  <a:srgbClr val="000000"/>
                </a:solidFill>
                <a:latin typeface="Times New Roman"/>
                <a:ea typeface="Times New Roman"/>
                <a:cs typeface="Times New Roman"/>
                <a:sym typeface="Times New Roman"/>
              </a:rPr>
              <a:t>Colorado </a:t>
            </a:r>
            <a:r>
              <a:rPr lang="en" sz="1300">
                <a:solidFill>
                  <a:srgbClr val="000000"/>
                </a:solidFill>
                <a:latin typeface="Times New Roman"/>
                <a:ea typeface="Times New Roman"/>
                <a:cs typeface="Times New Roman"/>
                <a:sym typeface="Times New Roman"/>
              </a:rPr>
              <a:t>with </a:t>
            </a:r>
            <a:r>
              <a:rPr b="1" lang="en" sz="1300">
                <a:solidFill>
                  <a:srgbClr val="000000"/>
                </a:solidFill>
                <a:latin typeface="Times New Roman"/>
                <a:ea typeface="Times New Roman"/>
                <a:cs typeface="Times New Roman"/>
                <a:sym typeface="Times New Roman"/>
              </a:rPr>
              <a:t>standard</a:t>
            </a:r>
            <a:r>
              <a:rPr lang="en" sz="1300">
                <a:solidFill>
                  <a:srgbClr val="000000"/>
                </a:solidFill>
                <a:latin typeface="Times New Roman"/>
                <a:ea typeface="Times New Roman"/>
                <a:cs typeface="Times New Roman"/>
                <a:sym typeface="Times New Roman"/>
              </a:rPr>
              <a:t> ship mode.</a:t>
            </a:r>
            <a:endParaRPr sz="1300">
              <a:solidFill>
                <a:srgbClr val="000000"/>
              </a:solidFill>
              <a:latin typeface="Times New Roman"/>
              <a:ea typeface="Times New Roman"/>
              <a:cs typeface="Times New Roman"/>
              <a:sym typeface="Times New Roman"/>
            </a:endParaRPr>
          </a:p>
          <a:p>
            <a:pPr indent="0" lvl="0" marL="0" rtl="0" algn="l">
              <a:spcBef>
                <a:spcPts val="1800"/>
              </a:spcBef>
              <a:spcAft>
                <a:spcPts val="0"/>
              </a:spcAft>
              <a:buNone/>
            </a:pPr>
            <a:r>
              <a:rPr b="1" lang="en">
                <a:solidFill>
                  <a:srgbClr val="000000"/>
                </a:solidFill>
                <a:latin typeface="Times New Roman"/>
                <a:ea typeface="Times New Roman"/>
                <a:cs typeface="Times New Roman"/>
                <a:sym typeface="Times New Roman"/>
              </a:rPr>
              <a:t>Solution:</a:t>
            </a:r>
            <a:endParaRPr b="1">
              <a:solidFill>
                <a:srgbClr val="000000"/>
              </a:solidFill>
              <a:latin typeface="Times New Roman"/>
              <a:ea typeface="Times New Roman"/>
              <a:cs typeface="Times New Roman"/>
              <a:sym typeface="Times New Roman"/>
            </a:endParaRPr>
          </a:p>
          <a:p>
            <a:pPr indent="-311150" lvl="0" marL="457200" rtl="0" algn="l">
              <a:spcBef>
                <a:spcPts val="18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To reduce loss, we must make a decision to not sell most valued (high priced) products of binders, bookcase and machines with 70% or 50% discounts.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Instead, we can discount these products by 20% or 30% with 5% or 10% extra off on order quantity more than 3.</a:t>
            </a:r>
            <a:endParaRPr/>
          </a:p>
        </p:txBody>
      </p:sp>
      <p:sp>
        <p:nvSpPr>
          <p:cNvPr id="438" name="Google Shape;438;p35"/>
          <p:cNvSpPr txBox="1"/>
          <p:nvPr>
            <p:ph type="title"/>
          </p:nvPr>
        </p:nvSpPr>
        <p:spPr>
          <a:xfrm>
            <a:off x="1303800" y="153700"/>
            <a:ext cx="7030500" cy="58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CAUSING LOSS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6"/>
          <p:cNvSpPr txBox="1"/>
          <p:nvPr>
            <p:ph type="title"/>
          </p:nvPr>
        </p:nvSpPr>
        <p:spPr>
          <a:xfrm>
            <a:off x="1303800" y="220200"/>
            <a:ext cx="70305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CONCLUSION</a:t>
            </a:r>
            <a:endParaRPr sz="2500"/>
          </a:p>
        </p:txBody>
      </p:sp>
      <p:sp>
        <p:nvSpPr>
          <p:cNvPr id="444" name="Google Shape;444;p36"/>
          <p:cNvSpPr txBox="1"/>
          <p:nvPr>
            <p:ph idx="1" type="body"/>
          </p:nvPr>
        </p:nvSpPr>
        <p:spPr>
          <a:xfrm>
            <a:off x="1303800" y="827575"/>
            <a:ext cx="7115100" cy="41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b="1" lang="en"/>
              <a:t> learning outcomes</a:t>
            </a:r>
            <a:r>
              <a:rPr lang="en"/>
              <a:t> achieved by completing this project:</a:t>
            </a:r>
            <a:endParaRPr/>
          </a:p>
          <a:p>
            <a:pPr indent="0" lvl="0" marL="0" rtl="0" algn="l">
              <a:spcBef>
                <a:spcPts val="1200"/>
              </a:spcBef>
              <a:spcAft>
                <a:spcPts val="0"/>
              </a:spcAft>
              <a:buNone/>
            </a:pPr>
            <a:r>
              <a:rPr lang="en"/>
              <a:t>1.	</a:t>
            </a:r>
            <a:r>
              <a:rPr b="1" lang="en"/>
              <a:t>Data Modelling: </a:t>
            </a:r>
            <a:endParaRPr b="1"/>
          </a:p>
          <a:p>
            <a:pPr indent="-311150" lvl="0" marL="457200" rtl="0" algn="l">
              <a:spcBef>
                <a:spcPts val="1200"/>
              </a:spcBef>
              <a:spcAft>
                <a:spcPts val="0"/>
              </a:spcAft>
              <a:buSzPts val="1300"/>
              <a:buChar char="●"/>
            </a:pPr>
            <a:r>
              <a:rPr b="1" lang="en"/>
              <a:t>Cleaning the data</a:t>
            </a:r>
            <a:r>
              <a:rPr lang="en"/>
              <a:t>, analysing the data types and removing symbols and null values.</a:t>
            </a:r>
            <a:endParaRPr/>
          </a:p>
          <a:p>
            <a:pPr indent="-311150" lvl="0" marL="457200" rtl="0" algn="l">
              <a:spcBef>
                <a:spcPts val="0"/>
              </a:spcBef>
              <a:spcAft>
                <a:spcPts val="0"/>
              </a:spcAft>
              <a:buSzPts val="1300"/>
              <a:buChar char="●"/>
            </a:pPr>
            <a:r>
              <a:rPr b="1" lang="en"/>
              <a:t>Creating new column</a:t>
            </a:r>
            <a:r>
              <a:rPr lang="en"/>
              <a:t> (Days to Ship) to know the </a:t>
            </a:r>
            <a:r>
              <a:rPr b="1" lang="en"/>
              <a:t>time taken to ship orders</a:t>
            </a:r>
            <a:r>
              <a:rPr lang="en"/>
              <a:t>. </a:t>
            </a:r>
            <a:endParaRPr/>
          </a:p>
          <a:p>
            <a:pPr indent="-311150" lvl="0" marL="457200" rtl="0" algn="l">
              <a:spcBef>
                <a:spcPts val="0"/>
              </a:spcBef>
              <a:spcAft>
                <a:spcPts val="0"/>
              </a:spcAft>
              <a:buSzPts val="1300"/>
              <a:buChar char="●"/>
            </a:pPr>
            <a:r>
              <a:rPr lang="en"/>
              <a:t>Creating </a:t>
            </a:r>
            <a:r>
              <a:rPr b="1" lang="en"/>
              <a:t>quick measures</a:t>
            </a:r>
            <a:r>
              <a:rPr lang="en"/>
              <a:t> to calculate correlation coefficient. </a:t>
            </a:r>
            <a:endParaRPr/>
          </a:p>
          <a:p>
            <a:pPr indent="-311150" lvl="0" marL="457200" rtl="0" algn="l">
              <a:spcBef>
                <a:spcPts val="0"/>
              </a:spcBef>
              <a:spcAft>
                <a:spcPts val="0"/>
              </a:spcAft>
              <a:buSzPts val="1300"/>
              <a:buChar char="●"/>
            </a:pPr>
            <a:r>
              <a:rPr b="1" lang="en"/>
              <a:t>Grouping Discount</a:t>
            </a:r>
            <a:r>
              <a:rPr lang="en"/>
              <a:t> to create Bins for using it in Histogram.</a:t>
            </a:r>
            <a:endParaRPr/>
          </a:p>
          <a:p>
            <a:pPr indent="0" lvl="0" marL="0" rtl="0" algn="l">
              <a:spcBef>
                <a:spcPts val="1200"/>
              </a:spcBef>
              <a:spcAft>
                <a:spcPts val="0"/>
              </a:spcAft>
              <a:buNone/>
            </a:pPr>
            <a:r>
              <a:rPr lang="en"/>
              <a:t>2.	</a:t>
            </a:r>
            <a:r>
              <a:rPr b="1" lang="en"/>
              <a:t>Data Visualization and Report Development:</a:t>
            </a:r>
            <a:endParaRPr b="1"/>
          </a:p>
          <a:p>
            <a:pPr indent="0" lvl="0" marL="0" rtl="0" algn="l">
              <a:spcBef>
                <a:spcPts val="1200"/>
              </a:spcBef>
              <a:spcAft>
                <a:spcPts val="0"/>
              </a:spcAft>
              <a:buNone/>
            </a:pPr>
            <a:r>
              <a:rPr lang="en"/>
              <a:t>•	Creating dashboards with </a:t>
            </a:r>
            <a:r>
              <a:rPr b="1" lang="en"/>
              <a:t>slicers</a:t>
            </a:r>
            <a:r>
              <a:rPr lang="en"/>
              <a:t> and </a:t>
            </a:r>
            <a:r>
              <a:rPr b="1" lang="en"/>
              <a:t>cards</a:t>
            </a:r>
            <a:r>
              <a:rPr lang="en"/>
              <a:t> to interact with charts like: Line Chart, Column Chart, Bar Chart, Simple Map, Area Chart, Waterfall Chart, Pie Chart, Donut Chart, Tree Map, Histogram, Stacked Column Chart, Decomposition Tree.</a:t>
            </a:r>
            <a:endParaRPr/>
          </a:p>
          <a:p>
            <a:pPr indent="0" lvl="0" marL="0" rtl="0" algn="l">
              <a:spcBef>
                <a:spcPts val="1200"/>
              </a:spcBef>
              <a:spcAft>
                <a:spcPts val="0"/>
              </a:spcAft>
              <a:buNone/>
            </a:pPr>
            <a:r>
              <a:rPr lang="en"/>
              <a:t>3.	</a:t>
            </a:r>
            <a:r>
              <a:rPr b="1" lang="en"/>
              <a:t>Business Solution:</a:t>
            </a:r>
            <a:endParaRPr b="1"/>
          </a:p>
          <a:p>
            <a:pPr indent="0" lvl="0" marL="0" rtl="0" algn="l">
              <a:spcBef>
                <a:spcPts val="1200"/>
              </a:spcBef>
              <a:spcAft>
                <a:spcPts val="0"/>
              </a:spcAft>
              <a:buNone/>
            </a:pPr>
            <a:r>
              <a:rPr lang="en"/>
              <a:t>•	Doing </a:t>
            </a:r>
            <a:r>
              <a:rPr b="1" lang="en"/>
              <a:t>Root cause analysis</a:t>
            </a:r>
            <a:r>
              <a:rPr lang="en"/>
              <a:t> to find solution for business problems.</a:t>
            </a:r>
            <a:endParaRPr/>
          </a:p>
          <a:p>
            <a:pPr indent="0" lvl="0" marL="0" rtl="0" algn="l">
              <a:spcBef>
                <a:spcPts val="1200"/>
              </a:spcBef>
              <a:spcAft>
                <a:spcPts val="0"/>
              </a:spcAft>
              <a:buNone/>
            </a:pPr>
            <a:r>
              <a:rPr lang="en"/>
              <a:t>•	Analysing sales, profit and customer to find areas of improvement.</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37"/>
          <p:cNvPicPr preferRelativeResize="0"/>
          <p:nvPr/>
        </p:nvPicPr>
        <p:blipFill>
          <a:blip r:embed="rId3">
            <a:alphaModFix/>
          </a:blip>
          <a:stretch>
            <a:fillRect/>
          </a:stretch>
        </p:blipFill>
        <p:spPr>
          <a:xfrm>
            <a:off x="2036050" y="898600"/>
            <a:ext cx="5071900" cy="303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144750" y="259400"/>
            <a:ext cx="7030500" cy="6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STRUCTURE</a:t>
            </a:r>
            <a:endParaRPr/>
          </a:p>
        </p:txBody>
      </p:sp>
      <p:sp>
        <p:nvSpPr>
          <p:cNvPr id="291" name="Google Shape;291;p15"/>
          <p:cNvSpPr/>
          <p:nvPr/>
        </p:nvSpPr>
        <p:spPr>
          <a:xfrm rot="-5400000">
            <a:off x="-847312" y="2683875"/>
            <a:ext cx="3241200" cy="5253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WALMART SUPERSTORE DATASET</a:t>
            </a:r>
            <a:endParaRPr sz="1100">
              <a:solidFill>
                <a:srgbClr val="FFFFFF"/>
              </a:solidFill>
              <a:latin typeface="Roboto"/>
              <a:ea typeface="Roboto"/>
              <a:cs typeface="Roboto"/>
              <a:sym typeface="Roboto"/>
            </a:endParaRPr>
          </a:p>
        </p:txBody>
      </p:sp>
      <p:sp>
        <p:nvSpPr>
          <p:cNvPr id="292" name="Google Shape;292;p15"/>
          <p:cNvSpPr/>
          <p:nvPr/>
        </p:nvSpPr>
        <p:spPr>
          <a:xfrm rot="-5400000">
            <a:off x="706063" y="2683875"/>
            <a:ext cx="2785500" cy="525300"/>
          </a:xfrm>
          <a:prstGeom prst="roundRect">
            <a:avLst>
              <a:gd fmla="val 16667" name="adj"/>
            </a:avLst>
          </a:prstGeom>
          <a:solidFill>
            <a:srgbClr val="AC2955"/>
          </a:solidFill>
          <a:ln cap="flat" cmpd="sng" w="9525">
            <a:solidFill>
              <a:srgbClr val="B6124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CLEANING AND IMPORTING DATA</a:t>
            </a:r>
            <a:endParaRPr sz="1100">
              <a:solidFill>
                <a:schemeClr val="lt1"/>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cxnSp>
        <p:nvCxnSpPr>
          <p:cNvPr id="293" name="Google Shape;293;p15"/>
          <p:cNvCxnSpPr>
            <a:stCxn id="292" idx="2"/>
          </p:cNvCxnSpPr>
          <p:nvPr/>
        </p:nvCxnSpPr>
        <p:spPr>
          <a:xfrm flipH="1" rot="10800000">
            <a:off x="2361463" y="1450125"/>
            <a:ext cx="1782000" cy="1496400"/>
          </a:xfrm>
          <a:prstGeom prst="bentConnector3">
            <a:avLst>
              <a:gd fmla="val 32497" name="adj1"/>
            </a:avLst>
          </a:prstGeom>
          <a:noFill/>
          <a:ln cap="flat" cmpd="sng" w="9525">
            <a:solidFill>
              <a:srgbClr val="C2C2C2"/>
            </a:solidFill>
            <a:prstDash val="solid"/>
            <a:round/>
            <a:headEnd len="sm" w="sm" type="none"/>
            <a:tailEnd len="sm" w="sm" type="none"/>
          </a:ln>
        </p:spPr>
      </p:cxnSp>
      <p:cxnSp>
        <p:nvCxnSpPr>
          <p:cNvPr id="294" name="Google Shape;294;p15"/>
          <p:cNvCxnSpPr>
            <a:stCxn id="292" idx="2"/>
            <a:endCxn id="295" idx="1"/>
          </p:cNvCxnSpPr>
          <p:nvPr/>
        </p:nvCxnSpPr>
        <p:spPr>
          <a:xfrm flipH="1" rot="10800000">
            <a:off x="2361463" y="2493525"/>
            <a:ext cx="1101000" cy="453000"/>
          </a:xfrm>
          <a:prstGeom prst="bentConnector3">
            <a:avLst>
              <a:gd fmla="val 52598" name="adj1"/>
            </a:avLst>
          </a:prstGeom>
          <a:noFill/>
          <a:ln cap="flat" cmpd="sng" w="9525">
            <a:solidFill>
              <a:srgbClr val="C2C2C2"/>
            </a:solidFill>
            <a:prstDash val="solid"/>
            <a:round/>
            <a:headEnd len="sm" w="sm" type="none"/>
            <a:tailEnd len="sm" w="sm" type="none"/>
          </a:ln>
        </p:spPr>
      </p:cxnSp>
      <p:cxnSp>
        <p:nvCxnSpPr>
          <p:cNvPr id="296" name="Google Shape;296;p15"/>
          <p:cNvCxnSpPr>
            <a:stCxn id="297" idx="1"/>
            <a:endCxn id="292" idx="2"/>
          </p:cNvCxnSpPr>
          <p:nvPr/>
        </p:nvCxnSpPr>
        <p:spPr>
          <a:xfrm rot="10800000">
            <a:off x="2361538" y="2946375"/>
            <a:ext cx="1288200" cy="471900"/>
          </a:xfrm>
          <a:prstGeom prst="bentConnector3">
            <a:avLst>
              <a:gd fmla="val 55052" name="adj1"/>
            </a:avLst>
          </a:prstGeom>
          <a:noFill/>
          <a:ln cap="flat" cmpd="sng" w="9525">
            <a:solidFill>
              <a:srgbClr val="C2C2C2"/>
            </a:solidFill>
            <a:prstDash val="solid"/>
            <a:round/>
            <a:headEnd len="sm" w="sm" type="none"/>
            <a:tailEnd len="sm" w="sm" type="none"/>
          </a:ln>
        </p:spPr>
      </p:cxnSp>
      <p:cxnSp>
        <p:nvCxnSpPr>
          <p:cNvPr id="298" name="Google Shape;298;p15"/>
          <p:cNvCxnSpPr>
            <a:stCxn id="291" idx="2"/>
            <a:endCxn id="292" idx="0"/>
          </p:cNvCxnSpPr>
          <p:nvPr/>
        </p:nvCxnSpPr>
        <p:spPr>
          <a:xfrm>
            <a:off x="1035938" y="2946525"/>
            <a:ext cx="800100" cy="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15"/>
          <p:cNvSpPr/>
          <p:nvPr/>
        </p:nvSpPr>
        <p:spPr>
          <a:xfrm>
            <a:off x="3262538" y="1287488"/>
            <a:ext cx="2020500" cy="525300"/>
          </a:xfrm>
          <a:prstGeom prst="roundRect">
            <a:avLst>
              <a:gd fmla="val 16667" name="adj"/>
            </a:avLst>
          </a:prstGeom>
          <a:solidFill>
            <a:srgbClr val="D62B64"/>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PROFIT FORECAST</a:t>
            </a:r>
            <a:endParaRPr sz="1100">
              <a:solidFill>
                <a:srgbClr val="FFFFFF"/>
              </a:solidFill>
              <a:latin typeface="Roboto"/>
              <a:ea typeface="Roboto"/>
              <a:cs typeface="Roboto"/>
              <a:sym typeface="Roboto"/>
            </a:endParaRPr>
          </a:p>
        </p:txBody>
      </p:sp>
      <p:sp>
        <p:nvSpPr>
          <p:cNvPr id="295" name="Google Shape;295;p15"/>
          <p:cNvSpPr/>
          <p:nvPr/>
        </p:nvSpPr>
        <p:spPr>
          <a:xfrm>
            <a:off x="3462413" y="2231000"/>
            <a:ext cx="2020500" cy="525300"/>
          </a:xfrm>
          <a:prstGeom prst="roundRect">
            <a:avLst>
              <a:gd fmla="val 16667" name="adj"/>
            </a:avLst>
          </a:prstGeom>
          <a:solidFill>
            <a:srgbClr val="D62B64"/>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CUSTOMER SALES CONTRIBUTION 80:20 PARETO CHART</a:t>
            </a:r>
            <a:endParaRPr sz="1100">
              <a:solidFill>
                <a:srgbClr val="FFFFFF"/>
              </a:solidFill>
              <a:latin typeface="Roboto"/>
              <a:ea typeface="Roboto"/>
              <a:cs typeface="Roboto"/>
              <a:sym typeface="Roboto"/>
            </a:endParaRPr>
          </a:p>
        </p:txBody>
      </p:sp>
      <p:sp>
        <p:nvSpPr>
          <p:cNvPr id="297" name="Google Shape;297;p15"/>
          <p:cNvSpPr/>
          <p:nvPr/>
        </p:nvSpPr>
        <p:spPr>
          <a:xfrm>
            <a:off x="3649738" y="3155625"/>
            <a:ext cx="2020500" cy="525300"/>
          </a:xfrm>
          <a:prstGeom prst="roundRect">
            <a:avLst>
              <a:gd fmla="val 16667" name="adj"/>
            </a:avLst>
          </a:prstGeom>
          <a:solidFill>
            <a:srgbClr val="D62B64"/>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DASHBOARDS CREATION</a:t>
            </a:r>
            <a:endParaRPr sz="1100">
              <a:solidFill>
                <a:srgbClr val="FFFFFF"/>
              </a:solidFill>
              <a:latin typeface="Roboto"/>
              <a:ea typeface="Roboto"/>
              <a:cs typeface="Roboto"/>
              <a:sym typeface="Roboto"/>
            </a:endParaRPr>
          </a:p>
        </p:txBody>
      </p:sp>
      <p:sp>
        <p:nvSpPr>
          <p:cNvPr id="300" name="Google Shape;300;p15"/>
          <p:cNvSpPr/>
          <p:nvPr/>
        </p:nvSpPr>
        <p:spPr>
          <a:xfrm>
            <a:off x="3849763" y="4080238"/>
            <a:ext cx="2020500" cy="525300"/>
          </a:xfrm>
          <a:prstGeom prst="roundRect">
            <a:avLst>
              <a:gd fmla="val 16667" name="adj"/>
            </a:avLst>
          </a:prstGeom>
          <a:solidFill>
            <a:srgbClr val="D62B64"/>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ROOT CAUSE ANALYSIS</a:t>
            </a:r>
            <a:endParaRPr sz="1100">
              <a:solidFill>
                <a:srgbClr val="FFFFFF"/>
              </a:solidFill>
              <a:latin typeface="Roboto"/>
              <a:ea typeface="Roboto"/>
              <a:cs typeface="Roboto"/>
              <a:sym typeface="Roboto"/>
            </a:endParaRPr>
          </a:p>
        </p:txBody>
      </p:sp>
      <p:cxnSp>
        <p:nvCxnSpPr>
          <p:cNvPr id="301" name="Google Shape;301;p15"/>
          <p:cNvCxnSpPr>
            <a:stCxn id="292" idx="2"/>
            <a:endCxn id="300" idx="1"/>
          </p:cNvCxnSpPr>
          <p:nvPr/>
        </p:nvCxnSpPr>
        <p:spPr>
          <a:xfrm>
            <a:off x="2361463" y="2946525"/>
            <a:ext cx="1488300" cy="1396500"/>
          </a:xfrm>
          <a:prstGeom prst="bentConnector3">
            <a:avLst>
              <a:gd fmla="val 38910" name="adj1"/>
            </a:avLst>
          </a:prstGeom>
          <a:noFill/>
          <a:ln cap="flat" cmpd="sng" w="9525">
            <a:solidFill>
              <a:srgbClr val="CCCCCC"/>
            </a:solidFill>
            <a:prstDash val="solid"/>
            <a:round/>
            <a:headEnd len="med" w="med" type="none"/>
            <a:tailEnd len="med" w="med" type="none"/>
          </a:ln>
        </p:spPr>
      </p:cxnSp>
      <p:sp>
        <p:nvSpPr>
          <p:cNvPr id="302" name="Google Shape;302;p15"/>
          <p:cNvSpPr/>
          <p:nvPr/>
        </p:nvSpPr>
        <p:spPr>
          <a:xfrm>
            <a:off x="6612863" y="1935663"/>
            <a:ext cx="2020500" cy="525300"/>
          </a:xfrm>
          <a:prstGeom prst="roundRect">
            <a:avLst>
              <a:gd fmla="val 16667" name="adj"/>
            </a:avLst>
          </a:prstGeom>
          <a:solidFill>
            <a:srgbClr val="E93773"/>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SALES &amp; REVENUE ANALYSIS</a:t>
            </a:r>
            <a:endParaRPr sz="1100">
              <a:solidFill>
                <a:srgbClr val="FFFFFF"/>
              </a:solidFill>
              <a:latin typeface="Roboto"/>
              <a:ea typeface="Roboto"/>
              <a:cs typeface="Roboto"/>
              <a:sym typeface="Roboto"/>
            </a:endParaRPr>
          </a:p>
        </p:txBody>
      </p:sp>
      <p:sp>
        <p:nvSpPr>
          <p:cNvPr id="303" name="Google Shape;303;p15"/>
          <p:cNvSpPr/>
          <p:nvPr/>
        </p:nvSpPr>
        <p:spPr>
          <a:xfrm>
            <a:off x="6612863" y="2792988"/>
            <a:ext cx="2020500" cy="525300"/>
          </a:xfrm>
          <a:prstGeom prst="roundRect">
            <a:avLst>
              <a:gd fmla="val 16667" name="adj"/>
            </a:avLst>
          </a:prstGeom>
          <a:solidFill>
            <a:srgbClr val="E93773"/>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CUSTOMER ANALYSIS</a:t>
            </a:r>
            <a:endParaRPr sz="1100">
              <a:solidFill>
                <a:srgbClr val="FFFFFF"/>
              </a:solidFill>
              <a:latin typeface="Roboto"/>
              <a:ea typeface="Roboto"/>
              <a:cs typeface="Roboto"/>
              <a:sym typeface="Roboto"/>
            </a:endParaRPr>
          </a:p>
        </p:txBody>
      </p:sp>
      <p:sp>
        <p:nvSpPr>
          <p:cNvPr id="304" name="Google Shape;304;p15"/>
          <p:cNvSpPr/>
          <p:nvPr/>
        </p:nvSpPr>
        <p:spPr>
          <a:xfrm>
            <a:off x="6612863" y="3650313"/>
            <a:ext cx="2020500" cy="525300"/>
          </a:xfrm>
          <a:prstGeom prst="roundRect">
            <a:avLst>
              <a:gd fmla="val 16667" name="adj"/>
            </a:avLst>
          </a:prstGeom>
          <a:solidFill>
            <a:srgbClr val="E93773"/>
          </a:solidFill>
          <a:ln cap="flat" cmpd="sng" w="9525">
            <a:solidFill>
              <a:srgbClr val="E116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INVENTORY &amp; STORE MANAGEMENT</a:t>
            </a:r>
            <a:endParaRPr sz="1100">
              <a:solidFill>
                <a:srgbClr val="FFFFFF"/>
              </a:solidFill>
              <a:latin typeface="Roboto"/>
              <a:ea typeface="Roboto"/>
              <a:cs typeface="Roboto"/>
              <a:sym typeface="Roboto"/>
            </a:endParaRPr>
          </a:p>
        </p:txBody>
      </p:sp>
      <p:cxnSp>
        <p:nvCxnSpPr>
          <p:cNvPr id="305" name="Google Shape;305;p15"/>
          <p:cNvCxnSpPr>
            <a:stCxn id="297" idx="3"/>
            <a:endCxn id="302" idx="1"/>
          </p:cNvCxnSpPr>
          <p:nvPr/>
        </p:nvCxnSpPr>
        <p:spPr>
          <a:xfrm flipH="1" rot="10800000">
            <a:off x="5670238" y="2198175"/>
            <a:ext cx="942600" cy="1220100"/>
          </a:xfrm>
          <a:prstGeom prst="bentConnector3">
            <a:avLst>
              <a:gd fmla="val 50001" name="adj1"/>
            </a:avLst>
          </a:prstGeom>
          <a:noFill/>
          <a:ln cap="flat" cmpd="sng" w="9525">
            <a:solidFill>
              <a:srgbClr val="CCCCCC"/>
            </a:solidFill>
            <a:prstDash val="solid"/>
            <a:round/>
            <a:headEnd len="med" w="med" type="none"/>
            <a:tailEnd len="med" w="med" type="none"/>
          </a:ln>
        </p:spPr>
      </p:cxnSp>
      <p:cxnSp>
        <p:nvCxnSpPr>
          <p:cNvPr id="306" name="Google Shape;306;p15"/>
          <p:cNvCxnSpPr>
            <a:stCxn id="297" idx="3"/>
            <a:endCxn id="303" idx="1"/>
          </p:cNvCxnSpPr>
          <p:nvPr/>
        </p:nvCxnSpPr>
        <p:spPr>
          <a:xfrm flipH="1" rot="10800000">
            <a:off x="5670238" y="3055575"/>
            <a:ext cx="942600" cy="362700"/>
          </a:xfrm>
          <a:prstGeom prst="bentConnector3">
            <a:avLst>
              <a:gd fmla="val 50001" name="adj1"/>
            </a:avLst>
          </a:prstGeom>
          <a:noFill/>
          <a:ln cap="flat" cmpd="sng" w="9525">
            <a:solidFill>
              <a:srgbClr val="CCCCCC"/>
            </a:solidFill>
            <a:prstDash val="solid"/>
            <a:round/>
            <a:headEnd len="med" w="med" type="none"/>
            <a:tailEnd len="med" w="med" type="none"/>
          </a:ln>
        </p:spPr>
      </p:cxnSp>
      <p:cxnSp>
        <p:nvCxnSpPr>
          <p:cNvPr id="307" name="Google Shape;307;p15"/>
          <p:cNvCxnSpPr>
            <a:stCxn id="297" idx="3"/>
            <a:endCxn id="304" idx="1"/>
          </p:cNvCxnSpPr>
          <p:nvPr/>
        </p:nvCxnSpPr>
        <p:spPr>
          <a:xfrm>
            <a:off x="5670238" y="3418275"/>
            <a:ext cx="942600" cy="494700"/>
          </a:xfrm>
          <a:prstGeom prst="bentConnector3">
            <a:avLst>
              <a:gd fmla="val 50001" name="adj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6"/>
          <p:cNvSpPr txBox="1"/>
          <p:nvPr>
            <p:ph type="title"/>
          </p:nvPr>
        </p:nvSpPr>
        <p:spPr>
          <a:xfrm>
            <a:off x="1303825" y="504000"/>
            <a:ext cx="7030500" cy="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CLEANING AND IMPORTING DATA</a:t>
            </a:r>
            <a:endParaRPr sz="2820"/>
          </a:p>
        </p:txBody>
      </p:sp>
      <p:sp>
        <p:nvSpPr>
          <p:cNvPr id="313" name="Google Shape;313;p16"/>
          <p:cNvSpPr txBox="1"/>
          <p:nvPr>
            <p:ph idx="1" type="body"/>
          </p:nvPr>
        </p:nvSpPr>
        <p:spPr>
          <a:xfrm>
            <a:off x="945925" y="1525325"/>
            <a:ext cx="7388400" cy="3006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Convert the csv file into excel workbook.</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Check and correct the date data type.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 sz="1700">
                <a:latin typeface="Times New Roman"/>
                <a:ea typeface="Times New Roman"/>
                <a:cs typeface="Times New Roman"/>
                <a:sym typeface="Times New Roman"/>
              </a:rPr>
              <a:t>Check for abnormal symbols like </a:t>
            </a:r>
            <a:r>
              <a:rPr b="1" lang="en" sz="1700">
                <a:latin typeface="Times New Roman"/>
                <a:ea typeface="Times New Roman"/>
                <a:cs typeface="Times New Roman"/>
                <a:sym typeface="Times New Roman"/>
              </a:rPr>
              <a:t>¶, Ã, ¤</a:t>
            </a:r>
            <a:r>
              <a:rPr lang="en" sz="1700">
                <a:latin typeface="Times New Roman"/>
                <a:ea typeface="Times New Roman"/>
                <a:cs typeface="Times New Roman"/>
                <a:sym typeface="Times New Roman"/>
              </a:rPr>
              <a:t> and replace or erase it.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Change </a:t>
            </a:r>
            <a:r>
              <a:rPr lang="en" sz="1700">
                <a:latin typeface="Times New Roman"/>
                <a:ea typeface="Times New Roman"/>
                <a:cs typeface="Times New Roman"/>
                <a:sym typeface="Times New Roman"/>
              </a:rPr>
              <a:t>discount</a:t>
            </a:r>
            <a:r>
              <a:rPr lang="en" sz="1700">
                <a:latin typeface="Times New Roman"/>
                <a:ea typeface="Times New Roman"/>
                <a:cs typeface="Times New Roman"/>
                <a:sym typeface="Times New Roman"/>
              </a:rPr>
              <a:t> column into percentage format.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Import the excel into Power BI</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1280150" y="113800"/>
            <a:ext cx="7030500" cy="58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graphicFrame>
        <p:nvGraphicFramePr>
          <p:cNvPr id="319" name="Google Shape;319;p17"/>
          <p:cNvGraphicFramePr/>
          <p:nvPr/>
        </p:nvGraphicFramePr>
        <p:xfrm>
          <a:off x="1150875" y="851325"/>
          <a:ext cx="3000000" cy="3000000"/>
        </p:xfrm>
        <a:graphic>
          <a:graphicData uri="http://schemas.openxmlformats.org/drawingml/2006/table">
            <a:tbl>
              <a:tblPr>
                <a:noFill/>
                <a:tableStyleId>{02BE6F4E-4080-425B-90DE-07354C696A07}</a:tableStyleId>
              </a:tblPr>
              <a:tblGrid>
                <a:gridCol w="1517750"/>
                <a:gridCol w="1796950"/>
                <a:gridCol w="4226675"/>
              </a:tblGrid>
              <a:tr h="119850">
                <a:tc>
                  <a:txBody>
                    <a:bodyPr/>
                    <a:lstStyle/>
                    <a:p>
                      <a:pPr indent="0" lvl="0" marL="0" rtl="0" algn="l">
                        <a:lnSpc>
                          <a:spcPct val="115000"/>
                        </a:lnSpc>
                        <a:spcBef>
                          <a:spcPts val="120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19050">
                      <a:solidFill>
                        <a:srgbClr val="92CDDC"/>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a:latin typeface="Times New Roman"/>
                          <a:ea typeface="Times New Roman"/>
                          <a:cs typeface="Times New Roman"/>
                          <a:sym typeface="Times New Roman"/>
                        </a:rPr>
                        <a:t>DATA TYPE</a:t>
                      </a:r>
                      <a:endParaRPr b="1">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19050">
                      <a:solidFill>
                        <a:srgbClr val="92CDDC"/>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a:latin typeface="Times New Roman"/>
                          <a:ea typeface="Times New Roman"/>
                          <a:cs typeface="Times New Roman"/>
                          <a:sym typeface="Times New Roman"/>
                        </a:rPr>
                        <a:t>COLUMN NAMES</a:t>
                      </a:r>
                      <a:endParaRPr b="1">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19050">
                      <a:solidFill>
                        <a:srgbClr val="92CDDC"/>
                      </a:solidFill>
                      <a:prstDash val="solid"/>
                      <a:round/>
                      <a:headEnd len="sm" w="sm" type="none"/>
                      <a:tailEnd len="sm" w="sm" type="none"/>
                    </a:lnB>
                  </a:tcPr>
                </a:tc>
              </a:tr>
              <a:tr h="345800">
                <a:tc>
                  <a:txBody>
                    <a:bodyPr/>
                    <a:lstStyle/>
                    <a:p>
                      <a:pPr indent="0" lvl="0" marL="0" rtl="0" algn="l">
                        <a:lnSpc>
                          <a:spcPct val="115000"/>
                        </a:lnSpc>
                        <a:spcBef>
                          <a:spcPts val="120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19050">
                      <a:solidFill>
                        <a:srgbClr val="92CDDC"/>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latin typeface="Times New Roman"/>
                          <a:ea typeface="Times New Roman"/>
                          <a:cs typeface="Times New Roman"/>
                          <a:sym typeface="Times New Roman"/>
                        </a:rPr>
                        <a:t>INTEGER</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19050">
                      <a:solidFill>
                        <a:srgbClr val="92CDDC"/>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Row ID (3203), Postal Code (180) ,Quantity (14)</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19050">
                      <a:solidFill>
                        <a:srgbClr val="92CDDC"/>
                      </a:solidFill>
                      <a:prstDash val="solid"/>
                      <a:round/>
                      <a:headEnd len="sm" w="sm" type="none"/>
                      <a:tailEnd len="sm" w="sm" type="none"/>
                    </a:lnT>
                    <a:lnB cap="flat" cmpd="sng" w="9525">
                      <a:solidFill>
                        <a:srgbClr val="B6DDE8"/>
                      </a:solidFill>
                      <a:prstDash val="solid"/>
                      <a:round/>
                      <a:headEnd len="sm" w="sm" type="none"/>
                      <a:tailEnd len="sm" w="sm" type="none"/>
                    </a:lnB>
                  </a:tcPr>
                </a:tc>
              </a:tr>
              <a:tr h="345800">
                <a:tc>
                  <a:txBody>
                    <a:bodyPr/>
                    <a:lstStyle/>
                    <a:p>
                      <a:pPr indent="0" lvl="0" marL="0" rtl="0" algn="l">
                        <a:lnSpc>
                          <a:spcPct val="115000"/>
                        </a:lnSpc>
                        <a:spcBef>
                          <a:spcPts val="120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latin typeface="Times New Roman"/>
                          <a:ea typeface="Times New Roman"/>
                          <a:cs typeface="Times New Roman"/>
                          <a:sym typeface="Times New Roman"/>
                        </a:rPr>
                        <a:t>FLOAT/ DECIMAL</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Sales (2348), Discount (5), Profit (2614)</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r>
              <a:tr h="345800">
                <a:tc>
                  <a:txBody>
                    <a:bodyPr/>
                    <a:lstStyle/>
                    <a:p>
                      <a:pPr indent="0" lvl="0" marL="0" rtl="0" algn="l">
                        <a:lnSpc>
                          <a:spcPct val="115000"/>
                        </a:lnSpc>
                        <a:spcBef>
                          <a:spcPts val="120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latin typeface="Times New Roman"/>
                          <a:ea typeface="Times New Roman"/>
                          <a:cs typeface="Times New Roman"/>
                          <a:sym typeface="Times New Roman"/>
                        </a:rPr>
                        <a:t>DATE</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Order Date (845), Ship Date (911)</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r>
              <a:tr h="345800">
                <a:tc>
                  <a:txBody>
                    <a:bodyPr/>
                    <a:lstStyle/>
                    <a:p>
                      <a:pPr indent="0" lvl="0" marL="0" rtl="0" algn="l">
                        <a:lnSpc>
                          <a:spcPct val="115000"/>
                        </a:lnSpc>
                        <a:spcBef>
                          <a:spcPts val="120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latin typeface="Times New Roman"/>
                          <a:ea typeface="Times New Roman"/>
                          <a:cs typeface="Times New Roman"/>
                          <a:sym typeface="Times New Roman"/>
                        </a:rPr>
                        <a:t>TEXT</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Order ID (1611), </a:t>
                      </a:r>
                      <a:r>
                        <a:rPr lang="en">
                          <a:latin typeface="Times New Roman"/>
                          <a:ea typeface="Times New Roman"/>
                          <a:cs typeface="Times New Roman"/>
                          <a:sym typeface="Times New Roman"/>
                        </a:rPr>
                        <a:t>Ship Mode (4), Customer ID (686),</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Customer Name (686), Segment (3), Country (1), </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City (169), State (11),  Region (1), </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Product ID (1509) , Category (3), Sub- Category (17),</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 Product Name (1494)</a:t>
                      </a:r>
                      <a:endParaRPr>
                        <a:latin typeface="Times New Roman"/>
                        <a:ea typeface="Times New Roman"/>
                        <a:cs typeface="Times New Roman"/>
                        <a:sym typeface="Times New Roman"/>
                      </a:endParaRPr>
                    </a:p>
                  </a:txBody>
                  <a:tcPr marT="0" marB="0" marR="91425" marL="91425">
                    <a:lnL cap="flat" cmpd="sng" w="9525">
                      <a:solidFill>
                        <a:srgbClr val="B6DDE8"/>
                      </a:solidFill>
                      <a:prstDash val="solid"/>
                      <a:round/>
                      <a:headEnd len="sm" w="sm" type="none"/>
                      <a:tailEnd len="sm" w="sm" type="none"/>
                    </a:lnL>
                    <a:lnR cap="flat" cmpd="sng" w="9525">
                      <a:solidFill>
                        <a:srgbClr val="B6DDE8"/>
                      </a:solidFill>
                      <a:prstDash val="solid"/>
                      <a:round/>
                      <a:headEnd len="sm" w="sm" type="none"/>
                      <a:tailEnd len="sm" w="sm" type="none"/>
                    </a:lnR>
                    <a:lnT cap="flat" cmpd="sng" w="9525">
                      <a:solidFill>
                        <a:srgbClr val="B6DDE8"/>
                      </a:solidFill>
                      <a:prstDash val="solid"/>
                      <a:round/>
                      <a:headEnd len="sm" w="sm" type="none"/>
                      <a:tailEnd len="sm" w="sm" type="none"/>
                    </a:lnT>
                    <a:lnB cap="flat" cmpd="sng" w="9525">
                      <a:solidFill>
                        <a:srgbClr val="B6DDE8"/>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1322375" y="149275"/>
            <a:ext cx="7030500" cy="63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a:p>
            <a:pPr indent="0" lvl="0" marL="0" rtl="0" algn="l">
              <a:spcBef>
                <a:spcPts val="0"/>
              </a:spcBef>
              <a:spcAft>
                <a:spcPts val="0"/>
              </a:spcAft>
              <a:buNone/>
            </a:pPr>
            <a:r>
              <a:t/>
            </a:r>
            <a:endParaRPr/>
          </a:p>
        </p:txBody>
      </p:sp>
      <p:sp>
        <p:nvSpPr>
          <p:cNvPr id="325" name="Google Shape;325;p18"/>
          <p:cNvSpPr txBox="1"/>
          <p:nvPr>
            <p:ph idx="1" type="body"/>
          </p:nvPr>
        </p:nvSpPr>
        <p:spPr>
          <a:xfrm>
            <a:off x="712625" y="614925"/>
            <a:ext cx="8250000" cy="4457700"/>
          </a:xfrm>
          <a:prstGeom prst="rect">
            <a:avLst/>
          </a:prstGeom>
        </p:spPr>
        <p:txBody>
          <a:bodyPr anchorCtr="0" anchor="t" bIns="91425" lIns="91425" spcFirstLastPara="1" rIns="91425" wrap="square" tIns="91425">
            <a:noAutofit/>
          </a:bodyPr>
          <a:lstStyle/>
          <a:p>
            <a:pPr indent="-317658" lvl="0" marL="457200" rtl="0" algn="l">
              <a:spcBef>
                <a:spcPts val="0"/>
              </a:spcBef>
              <a:spcAft>
                <a:spcPts val="0"/>
              </a:spcAft>
              <a:buSzPts val="1403"/>
              <a:buChar char="●"/>
            </a:pPr>
            <a:r>
              <a:rPr lang="en" sz="1402"/>
              <a:t> Row ID: contains an ID or serial number for each entry. </a:t>
            </a:r>
            <a:endParaRPr sz="1402"/>
          </a:p>
          <a:p>
            <a:pPr indent="-317658" lvl="0" marL="457200" rtl="0" algn="l">
              <a:spcBef>
                <a:spcPts val="0"/>
              </a:spcBef>
              <a:spcAft>
                <a:spcPts val="0"/>
              </a:spcAft>
              <a:buSzPts val="1403"/>
              <a:buChar char="●"/>
            </a:pPr>
            <a:r>
              <a:rPr lang="en" sz="1402"/>
              <a:t> Order ID: contains two alphabets (CA/US) followed by the year of order and 6 numbers. These three elements are separated by a hyphen (-). Example: CA-2011-143336.</a:t>
            </a:r>
            <a:endParaRPr sz="1402"/>
          </a:p>
          <a:p>
            <a:pPr indent="-317658" lvl="0" marL="457200" rtl="0" algn="l">
              <a:spcBef>
                <a:spcPts val="0"/>
              </a:spcBef>
              <a:spcAft>
                <a:spcPts val="0"/>
              </a:spcAft>
              <a:buSzPts val="1403"/>
              <a:buChar char="●"/>
            </a:pPr>
            <a:r>
              <a:rPr lang="en" sz="1402"/>
              <a:t>Order Date and Ship Date consists the dates of order and shipping of the order placed.</a:t>
            </a:r>
            <a:endParaRPr sz="1402"/>
          </a:p>
          <a:p>
            <a:pPr indent="-317658" lvl="0" marL="457200" rtl="0" algn="l">
              <a:spcBef>
                <a:spcPts val="0"/>
              </a:spcBef>
              <a:spcAft>
                <a:spcPts val="0"/>
              </a:spcAft>
              <a:buSzPts val="1403"/>
              <a:buChar char="●"/>
            </a:pPr>
            <a:r>
              <a:rPr lang="en" sz="1402"/>
              <a:t>Ship Mode: indicates the shipping mode, and has four unique values </a:t>
            </a:r>
            <a:endParaRPr sz="1402"/>
          </a:p>
          <a:p>
            <a:pPr indent="-305911" lvl="1" marL="914400" rtl="0" algn="l">
              <a:spcBef>
                <a:spcPts val="0"/>
              </a:spcBef>
              <a:spcAft>
                <a:spcPts val="0"/>
              </a:spcAft>
              <a:buSzPts val="1218"/>
              <a:buChar char="○"/>
            </a:pPr>
            <a:r>
              <a:rPr lang="en" sz="1217"/>
              <a:t>First Class: 1 to 3 days.  </a:t>
            </a:r>
            <a:endParaRPr sz="1217"/>
          </a:p>
          <a:p>
            <a:pPr indent="-305911" lvl="1" marL="914400" rtl="0" algn="l">
              <a:spcBef>
                <a:spcPts val="0"/>
              </a:spcBef>
              <a:spcAft>
                <a:spcPts val="0"/>
              </a:spcAft>
              <a:buSzPts val="1218"/>
              <a:buChar char="○"/>
            </a:pPr>
            <a:r>
              <a:rPr lang="en" sz="1217"/>
              <a:t>Same Day: same day or next day.  </a:t>
            </a:r>
            <a:endParaRPr sz="1217"/>
          </a:p>
          <a:p>
            <a:pPr indent="-305911" lvl="1" marL="914400" rtl="0" algn="l">
              <a:spcBef>
                <a:spcPts val="0"/>
              </a:spcBef>
              <a:spcAft>
                <a:spcPts val="0"/>
              </a:spcAft>
              <a:buSzPts val="1218"/>
              <a:buChar char="○"/>
            </a:pPr>
            <a:r>
              <a:rPr lang="en" sz="1217"/>
              <a:t>Second Class: 2 to 5 days. </a:t>
            </a:r>
            <a:endParaRPr sz="1217"/>
          </a:p>
          <a:p>
            <a:pPr indent="-305911" lvl="1" marL="914400" rtl="0" algn="l">
              <a:spcBef>
                <a:spcPts val="0"/>
              </a:spcBef>
              <a:spcAft>
                <a:spcPts val="0"/>
              </a:spcAft>
              <a:buSzPts val="1218"/>
              <a:buChar char="○"/>
            </a:pPr>
            <a:r>
              <a:rPr lang="en" sz="1217"/>
              <a:t>Standard Class: 3 to 7 days. </a:t>
            </a:r>
            <a:endParaRPr sz="1217"/>
          </a:p>
          <a:p>
            <a:pPr indent="-317658" lvl="0" marL="457200" rtl="0" algn="l">
              <a:spcBef>
                <a:spcPts val="0"/>
              </a:spcBef>
              <a:spcAft>
                <a:spcPts val="0"/>
              </a:spcAft>
              <a:buSzPts val="1403"/>
              <a:buChar char="●"/>
            </a:pPr>
            <a:r>
              <a:rPr lang="en" sz="1402"/>
              <a:t>Customer ID and Customer Name: Each customer has a unique ID, containing Two Alphabets with the first character of their first and second name followed by a 6-digit numeric value separated by a “-”. Example: RA-19885. There are 686 unique customers. </a:t>
            </a:r>
            <a:endParaRPr sz="1402"/>
          </a:p>
          <a:p>
            <a:pPr indent="-317658" lvl="0" marL="457200" rtl="0" algn="l">
              <a:spcBef>
                <a:spcPts val="0"/>
              </a:spcBef>
              <a:spcAft>
                <a:spcPts val="0"/>
              </a:spcAft>
              <a:buSzPts val="1403"/>
              <a:buChar char="●"/>
            </a:pPr>
            <a:r>
              <a:rPr lang="en" sz="1402"/>
              <a:t>Segment: This indicates the three customer segments: Corporate, Consumer, Home Office</a:t>
            </a:r>
            <a:endParaRPr sz="1402"/>
          </a:p>
          <a:p>
            <a:pPr indent="-317658" lvl="0" marL="457200" rtl="0" algn="l">
              <a:spcBef>
                <a:spcPts val="0"/>
              </a:spcBef>
              <a:spcAft>
                <a:spcPts val="0"/>
              </a:spcAft>
              <a:buSzPts val="1403"/>
              <a:buChar char="●"/>
            </a:pPr>
            <a:r>
              <a:rPr lang="en" sz="1402"/>
              <a:t>Category is divided into: Furniture, Office Supplies and Technology. There are total of 17 sub-categories</a:t>
            </a:r>
            <a:endParaRPr sz="1402"/>
          </a:p>
          <a:p>
            <a:pPr indent="-317658" lvl="0" marL="457200" rtl="0" algn="l">
              <a:spcBef>
                <a:spcPts val="0"/>
              </a:spcBef>
              <a:spcAft>
                <a:spcPts val="0"/>
              </a:spcAft>
              <a:buSzPts val="1403"/>
              <a:buChar char="●"/>
            </a:pPr>
            <a:r>
              <a:rPr lang="en" sz="1402"/>
              <a:t> Product ID: Each product has first three letters of the category followed by first two letters of the sub category and an 8-digit numeric value separated by “-”. Example: OFF-BI-10002215.</a:t>
            </a:r>
            <a:endParaRPr sz="1402"/>
          </a:p>
          <a:p>
            <a:pPr indent="-317658" lvl="0" marL="457200" rtl="0" algn="l">
              <a:spcBef>
                <a:spcPts val="0"/>
              </a:spcBef>
              <a:spcAft>
                <a:spcPts val="0"/>
              </a:spcAft>
              <a:buSzPts val="1403"/>
              <a:buChar char="●"/>
            </a:pPr>
            <a:r>
              <a:rPr lang="en" sz="1402"/>
              <a:t> Discounts are either 0%, 15%,20%,50%,70%. </a:t>
            </a:r>
            <a:endParaRPr sz="14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1303800" y="208375"/>
            <a:ext cx="7030500" cy="6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PROFIT FORECAST: </a:t>
            </a:r>
            <a:endParaRPr/>
          </a:p>
        </p:txBody>
      </p:sp>
      <p:pic>
        <p:nvPicPr>
          <p:cNvPr id="331" name="Google Shape;331;p19"/>
          <p:cNvPicPr preferRelativeResize="0"/>
          <p:nvPr/>
        </p:nvPicPr>
        <p:blipFill>
          <a:blip r:embed="rId3">
            <a:alphaModFix/>
          </a:blip>
          <a:stretch>
            <a:fillRect/>
          </a:stretch>
        </p:blipFill>
        <p:spPr>
          <a:xfrm>
            <a:off x="187900" y="1276400"/>
            <a:ext cx="4147788" cy="2982975"/>
          </a:xfrm>
          <a:prstGeom prst="rect">
            <a:avLst/>
          </a:prstGeom>
          <a:noFill/>
          <a:ln>
            <a:noFill/>
          </a:ln>
        </p:spPr>
      </p:pic>
      <p:pic>
        <p:nvPicPr>
          <p:cNvPr id="332" name="Google Shape;332;p19"/>
          <p:cNvPicPr preferRelativeResize="0"/>
          <p:nvPr/>
        </p:nvPicPr>
        <p:blipFill>
          <a:blip r:embed="rId4">
            <a:alphaModFix/>
          </a:blip>
          <a:stretch>
            <a:fillRect/>
          </a:stretch>
        </p:blipFill>
        <p:spPr>
          <a:xfrm>
            <a:off x="4384659" y="1276400"/>
            <a:ext cx="1004192" cy="2982974"/>
          </a:xfrm>
          <a:prstGeom prst="rect">
            <a:avLst/>
          </a:prstGeom>
          <a:noFill/>
          <a:ln>
            <a:noFill/>
          </a:ln>
        </p:spPr>
      </p:pic>
      <p:graphicFrame>
        <p:nvGraphicFramePr>
          <p:cNvPr id="333" name="Google Shape;333;p19"/>
          <p:cNvGraphicFramePr/>
          <p:nvPr/>
        </p:nvGraphicFramePr>
        <p:xfrm>
          <a:off x="5437800" y="1058275"/>
          <a:ext cx="3000000" cy="3000000"/>
        </p:xfrm>
        <a:graphic>
          <a:graphicData uri="http://schemas.openxmlformats.org/drawingml/2006/table">
            <a:tbl>
              <a:tblPr>
                <a:noFill/>
                <a:tableStyleId>{4F52A276-1F9B-4F84-8B9F-FD314FC3C10F}</a:tableStyleId>
              </a:tblPr>
              <a:tblGrid>
                <a:gridCol w="599075"/>
                <a:gridCol w="1145250"/>
                <a:gridCol w="949475"/>
                <a:gridCol w="877300"/>
              </a:tblGrid>
              <a:tr h="371525">
                <a:tc>
                  <a:txBody>
                    <a:bodyPr/>
                    <a:lstStyle/>
                    <a:p>
                      <a:pPr indent="0" lvl="0" marL="0" rtl="0" algn="l">
                        <a:lnSpc>
                          <a:spcPct val="115000"/>
                        </a:lnSpc>
                        <a:spcBef>
                          <a:spcPts val="0"/>
                        </a:spcBef>
                        <a:spcAft>
                          <a:spcPts val="0"/>
                        </a:spcAft>
                        <a:buNone/>
                      </a:pPr>
                      <a:r>
                        <a:rPr lang="en" sz="1000"/>
                        <a:t>YEAR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PROFIT FORECAST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UPPER LIMIT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LOWER LIMIT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3975">
                <a:tc>
                  <a:txBody>
                    <a:bodyPr/>
                    <a:lstStyle/>
                    <a:p>
                      <a:pPr indent="0" lvl="0" marL="0" rtl="0" algn="r">
                        <a:lnSpc>
                          <a:spcPct val="115000"/>
                        </a:lnSpc>
                        <a:spcBef>
                          <a:spcPts val="0"/>
                        </a:spcBef>
                        <a:spcAft>
                          <a:spcPts val="0"/>
                        </a:spcAft>
                        <a:buNone/>
                      </a:pPr>
                      <a:r>
                        <a:rPr lang="en" sz="1000"/>
                        <a:t>2011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$20,065.69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3975">
                <a:tc>
                  <a:txBody>
                    <a:bodyPr/>
                    <a:lstStyle/>
                    <a:p>
                      <a:pPr indent="0" lvl="0" marL="0" rtl="0" algn="r">
                        <a:lnSpc>
                          <a:spcPct val="115000"/>
                        </a:lnSpc>
                        <a:spcBef>
                          <a:spcPts val="0"/>
                        </a:spcBef>
                        <a:spcAft>
                          <a:spcPts val="0"/>
                        </a:spcAft>
                        <a:buNone/>
                      </a:pPr>
                      <a:r>
                        <a:rPr lang="en" sz="1000"/>
                        <a:t>2012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$20,492.19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3975">
                <a:tc>
                  <a:txBody>
                    <a:bodyPr/>
                    <a:lstStyle/>
                    <a:p>
                      <a:pPr indent="0" lvl="0" marL="0" rtl="0" algn="r">
                        <a:lnSpc>
                          <a:spcPct val="115000"/>
                        </a:lnSpc>
                        <a:spcBef>
                          <a:spcPts val="0"/>
                        </a:spcBef>
                        <a:spcAft>
                          <a:spcPts val="0"/>
                        </a:spcAft>
                        <a:buNone/>
                      </a:pPr>
                      <a:r>
                        <a:rPr lang="en" sz="1000"/>
                        <a:t>2013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$23,959.94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3975">
                <a:tc>
                  <a:txBody>
                    <a:bodyPr/>
                    <a:lstStyle/>
                    <a:p>
                      <a:pPr indent="0" lvl="0" marL="0" rtl="0" algn="r">
                        <a:lnSpc>
                          <a:spcPct val="115000"/>
                        </a:lnSpc>
                        <a:spcBef>
                          <a:spcPts val="0"/>
                        </a:spcBef>
                        <a:spcAft>
                          <a:spcPts val="0"/>
                        </a:spcAft>
                        <a:buNone/>
                      </a:pPr>
                      <a:r>
                        <a:rPr lang="en" sz="1000"/>
                        <a:t>2014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$43,900.63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3975">
                <a:tc>
                  <a:txBody>
                    <a:bodyPr/>
                    <a:lstStyle/>
                    <a:p>
                      <a:pPr indent="0" lvl="0" marL="0" rtl="0" algn="r">
                        <a:lnSpc>
                          <a:spcPct val="115000"/>
                        </a:lnSpc>
                        <a:spcBef>
                          <a:spcPts val="0"/>
                        </a:spcBef>
                        <a:spcAft>
                          <a:spcPts val="0"/>
                        </a:spcAft>
                        <a:buNone/>
                      </a:pPr>
                      <a:r>
                        <a:rPr lang="en" sz="1000"/>
                        <a:t>2015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$48,368.64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$61,403.50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$35,333.77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253975">
                <a:tc>
                  <a:txBody>
                    <a:bodyPr/>
                    <a:lstStyle/>
                    <a:p>
                      <a:pPr indent="0" lvl="0" marL="0" rtl="0" algn="r">
                        <a:lnSpc>
                          <a:spcPct val="115000"/>
                        </a:lnSpc>
                        <a:spcBef>
                          <a:spcPts val="0"/>
                        </a:spcBef>
                        <a:spcAft>
                          <a:spcPts val="0"/>
                        </a:spcAft>
                        <a:buNone/>
                      </a:pPr>
                      <a:r>
                        <a:rPr lang="en" sz="1000"/>
                        <a:t>2016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$56,249.39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$69,688.59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$42,810.20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253975">
                <a:tc>
                  <a:txBody>
                    <a:bodyPr/>
                    <a:lstStyle/>
                    <a:p>
                      <a:pPr indent="0" lvl="0" marL="0" rtl="0" algn="r">
                        <a:lnSpc>
                          <a:spcPct val="115000"/>
                        </a:lnSpc>
                        <a:spcBef>
                          <a:spcPts val="0"/>
                        </a:spcBef>
                        <a:spcAft>
                          <a:spcPts val="0"/>
                        </a:spcAft>
                        <a:buNone/>
                      </a:pPr>
                      <a:r>
                        <a:rPr lang="en" sz="1000"/>
                        <a:t>2017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$64,130.15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$77,964.96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$50,295.34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253975">
                <a:tc>
                  <a:txBody>
                    <a:bodyPr/>
                    <a:lstStyle/>
                    <a:p>
                      <a:pPr indent="0" lvl="0" marL="0" rtl="0" algn="r">
                        <a:lnSpc>
                          <a:spcPct val="115000"/>
                        </a:lnSpc>
                        <a:spcBef>
                          <a:spcPts val="0"/>
                        </a:spcBef>
                        <a:spcAft>
                          <a:spcPts val="0"/>
                        </a:spcAft>
                        <a:buNone/>
                      </a:pPr>
                      <a:r>
                        <a:rPr lang="en" sz="1000"/>
                        <a:t>2018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$72,010.91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$86,233.34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$57,788.48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253975">
                <a:tc>
                  <a:txBody>
                    <a:bodyPr/>
                    <a:lstStyle/>
                    <a:p>
                      <a:pPr indent="0" lvl="0" marL="0" rtl="0" algn="r">
                        <a:lnSpc>
                          <a:spcPct val="115000"/>
                        </a:lnSpc>
                        <a:spcBef>
                          <a:spcPts val="0"/>
                        </a:spcBef>
                        <a:spcAft>
                          <a:spcPts val="0"/>
                        </a:spcAft>
                        <a:buNone/>
                      </a:pPr>
                      <a:r>
                        <a:rPr lang="en" sz="1000"/>
                        <a:t>2019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$79,891.67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$94,494.38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$65,288.95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253975">
                <a:tc>
                  <a:txBody>
                    <a:bodyPr/>
                    <a:lstStyle/>
                    <a:p>
                      <a:pPr indent="0" lvl="0" marL="0" rtl="0" algn="r">
                        <a:lnSpc>
                          <a:spcPct val="115000"/>
                        </a:lnSpc>
                        <a:spcBef>
                          <a:spcPts val="0"/>
                        </a:spcBef>
                        <a:spcAft>
                          <a:spcPts val="0"/>
                        </a:spcAft>
                        <a:buNone/>
                      </a:pPr>
                      <a:r>
                        <a:rPr lang="en" sz="1000"/>
                        <a:t>2020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$87,772.42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$102,748.65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$72,796.18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253975">
                <a:tc>
                  <a:txBody>
                    <a:bodyPr/>
                    <a:lstStyle/>
                    <a:p>
                      <a:pPr indent="0" lvl="0" marL="0" rtl="0" algn="r">
                        <a:lnSpc>
                          <a:spcPct val="115000"/>
                        </a:lnSpc>
                        <a:spcBef>
                          <a:spcPts val="0"/>
                        </a:spcBef>
                        <a:spcAft>
                          <a:spcPts val="0"/>
                        </a:spcAft>
                        <a:buNone/>
                      </a:pPr>
                      <a:r>
                        <a:rPr lang="en" sz="1000"/>
                        <a:t>2021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$95,653.18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$110,996.67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$80,309.67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253975">
                <a:tc>
                  <a:txBody>
                    <a:bodyPr/>
                    <a:lstStyle/>
                    <a:p>
                      <a:pPr indent="0" lvl="0" marL="0" rtl="0" algn="r">
                        <a:lnSpc>
                          <a:spcPct val="115000"/>
                        </a:lnSpc>
                        <a:spcBef>
                          <a:spcPts val="0"/>
                        </a:spcBef>
                        <a:spcAft>
                          <a:spcPts val="0"/>
                        </a:spcAft>
                        <a:buNone/>
                      </a:pPr>
                      <a:r>
                        <a:rPr lang="en" sz="1000"/>
                        <a:t>2022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$103,533.94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$119,238.87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000"/>
                        <a:t>$87,829.01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0"/>
          <p:cNvPicPr preferRelativeResize="0"/>
          <p:nvPr/>
        </p:nvPicPr>
        <p:blipFill>
          <a:blip r:embed="rId3">
            <a:alphaModFix/>
          </a:blip>
          <a:stretch>
            <a:fillRect/>
          </a:stretch>
        </p:blipFill>
        <p:spPr>
          <a:xfrm>
            <a:off x="0" y="2165550"/>
            <a:ext cx="4482975" cy="2970766"/>
          </a:xfrm>
          <a:prstGeom prst="rect">
            <a:avLst/>
          </a:prstGeom>
          <a:noFill/>
          <a:ln>
            <a:noFill/>
          </a:ln>
        </p:spPr>
      </p:pic>
      <p:pic>
        <p:nvPicPr>
          <p:cNvPr id="339" name="Google Shape;339;p20"/>
          <p:cNvPicPr preferRelativeResize="0"/>
          <p:nvPr/>
        </p:nvPicPr>
        <p:blipFill>
          <a:blip r:embed="rId4">
            <a:alphaModFix/>
          </a:blip>
          <a:stretch>
            <a:fillRect/>
          </a:stretch>
        </p:blipFill>
        <p:spPr>
          <a:xfrm>
            <a:off x="4482975" y="2136850"/>
            <a:ext cx="4661025" cy="3006650"/>
          </a:xfrm>
          <a:prstGeom prst="rect">
            <a:avLst/>
          </a:prstGeom>
          <a:noFill/>
          <a:ln>
            <a:noFill/>
          </a:ln>
        </p:spPr>
      </p:pic>
      <p:sp>
        <p:nvSpPr>
          <p:cNvPr id="340" name="Google Shape;340;p20"/>
          <p:cNvSpPr txBox="1"/>
          <p:nvPr>
            <p:ph type="title"/>
          </p:nvPr>
        </p:nvSpPr>
        <p:spPr>
          <a:xfrm>
            <a:off x="1303800" y="208375"/>
            <a:ext cx="7030500" cy="6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PROFIT FORECAST: </a:t>
            </a:r>
            <a:endParaRPr/>
          </a:p>
        </p:txBody>
      </p:sp>
      <p:sp>
        <p:nvSpPr>
          <p:cNvPr id="341" name="Google Shape;341;p20"/>
          <p:cNvSpPr txBox="1"/>
          <p:nvPr/>
        </p:nvSpPr>
        <p:spPr>
          <a:xfrm>
            <a:off x="1253350" y="744925"/>
            <a:ext cx="7579200" cy="1206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SzPts val="1400"/>
              <a:buFont typeface="Times New Roman"/>
              <a:buChar char="●"/>
            </a:pPr>
            <a:r>
              <a:rPr lang="en">
                <a:latin typeface="Times New Roman"/>
                <a:ea typeface="Times New Roman"/>
                <a:cs typeface="Times New Roman"/>
                <a:sym typeface="Times New Roman"/>
              </a:rPr>
              <a:t>There is no pattern found in profit by year and quarter. However in 2011 and 2014 Quarter 3 had the </a:t>
            </a:r>
            <a:r>
              <a:rPr lang="en">
                <a:latin typeface="Times New Roman"/>
                <a:ea typeface="Times New Roman"/>
                <a:cs typeface="Times New Roman"/>
                <a:sym typeface="Times New Roman"/>
              </a:rPr>
              <a:t>highest</a:t>
            </a:r>
            <a:r>
              <a:rPr lang="en">
                <a:latin typeface="Times New Roman"/>
                <a:ea typeface="Times New Roman"/>
                <a:cs typeface="Times New Roman"/>
                <a:sym typeface="Times New Roman"/>
              </a:rPr>
              <a:t> profit and in 2012 and 2013 Quarter 4 had the </a:t>
            </a:r>
            <a:r>
              <a:rPr lang="en">
                <a:latin typeface="Times New Roman"/>
                <a:ea typeface="Times New Roman"/>
                <a:cs typeface="Times New Roman"/>
                <a:sym typeface="Times New Roman"/>
              </a:rPr>
              <a:t>highest</a:t>
            </a:r>
            <a:r>
              <a:rPr lang="en">
                <a:latin typeface="Times New Roman"/>
                <a:ea typeface="Times New Roman"/>
                <a:cs typeface="Times New Roman"/>
                <a:sym typeface="Times New Roman"/>
              </a:rPr>
              <a:t> profit.</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000">
                <a:latin typeface="Times New Roman"/>
                <a:ea typeface="Times New Roman"/>
                <a:cs typeface="Times New Roman"/>
                <a:sym typeface="Times New Roman"/>
              </a:rPr>
              <a:t> </a:t>
            </a:r>
            <a:r>
              <a:rPr b="1" lang="en">
                <a:latin typeface="Times New Roman"/>
                <a:ea typeface="Times New Roman"/>
                <a:cs typeface="Times New Roman"/>
                <a:sym typeface="Times New Roman"/>
              </a:rPr>
              <a:t>March 2014</a:t>
            </a:r>
            <a:r>
              <a:rPr lang="en">
                <a:latin typeface="Times New Roman"/>
                <a:ea typeface="Times New Roman"/>
                <a:cs typeface="Times New Roman"/>
                <a:sym typeface="Times New Roman"/>
              </a:rPr>
              <a:t> marked the </a:t>
            </a:r>
            <a:r>
              <a:rPr lang="en">
                <a:latin typeface="Times New Roman"/>
                <a:ea typeface="Times New Roman"/>
                <a:cs typeface="Times New Roman"/>
                <a:sym typeface="Times New Roman"/>
              </a:rPr>
              <a:t>highest</a:t>
            </a:r>
            <a:r>
              <a:rPr lang="en">
                <a:latin typeface="Times New Roman"/>
                <a:ea typeface="Times New Roman"/>
                <a:cs typeface="Times New Roman"/>
                <a:sym typeface="Times New Roman"/>
              </a:rPr>
              <a:t> profit of all months, having profit value of 9107.03.</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b="1" lang="en">
                <a:latin typeface="Times New Roman"/>
                <a:ea typeface="Times New Roman"/>
                <a:cs typeface="Times New Roman"/>
                <a:sym typeface="Times New Roman"/>
              </a:rPr>
              <a:t>April 2014 </a:t>
            </a:r>
            <a:r>
              <a:rPr lang="en">
                <a:latin typeface="Times New Roman"/>
                <a:ea typeface="Times New Roman"/>
                <a:cs typeface="Times New Roman"/>
                <a:sym typeface="Times New Roman"/>
              </a:rPr>
              <a:t>had loss of 1867.75</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txBox="1"/>
          <p:nvPr>
            <p:ph idx="1" type="body"/>
          </p:nvPr>
        </p:nvSpPr>
        <p:spPr>
          <a:xfrm>
            <a:off x="1303800" y="827575"/>
            <a:ext cx="7126800" cy="1667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None/>
            </a:pPr>
            <a:r>
              <a:rPr lang="en" sz="1000">
                <a:solidFill>
                  <a:srgbClr val="000000"/>
                </a:solidFill>
                <a:latin typeface="Times New Roman"/>
                <a:ea typeface="Times New Roman"/>
                <a:cs typeface="Times New Roman"/>
                <a:sym typeface="Times New Roman"/>
              </a:rPr>
              <a:t>To prove that 80% of sales is coming from 20% of customers we use a popular chart “Pareto Chart”. In order to visualise this chart, we need three values</a:t>
            </a:r>
            <a:endParaRPr sz="1000">
              <a:solidFill>
                <a:srgbClr val="000000"/>
              </a:solidFill>
              <a:latin typeface="Times New Roman"/>
              <a:ea typeface="Times New Roman"/>
              <a:cs typeface="Times New Roman"/>
              <a:sym typeface="Times New Roman"/>
            </a:endParaRPr>
          </a:p>
          <a:p>
            <a:pPr indent="-228600" lvl="0" marL="406400" rtl="0" algn="just">
              <a:lnSpc>
                <a:spcPct val="95000"/>
              </a:lnSpc>
              <a:spcBef>
                <a:spcPts val="1200"/>
              </a:spcBef>
              <a:spcAft>
                <a:spcPts val="0"/>
              </a:spcAft>
              <a:buNone/>
            </a:pPr>
            <a:r>
              <a:rPr b="1" lang="en" sz="1000">
                <a:solidFill>
                  <a:srgbClr val="000000"/>
                </a:solidFill>
                <a:latin typeface="Times New Roman"/>
                <a:ea typeface="Times New Roman"/>
                <a:cs typeface="Times New Roman"/>
                <a:sym typeface="Times New Roman"/>
              </a:rPr>
              <a:t>1.</a:t>
            </a:r>
            <a:r>
              <a:rPr lang="en" sz="600">
                <a:solidFill>
                  <a:srgbClr val="000000"/>
                </a:solidFill>
                <a:latin typeface="Times New Roman"/>
                <a:ea typeface="Times New Roman"/>
                <a:cs typeface="Times New Roman"/>
                <a:sym typeface="Times New Roman"/>
              </a:rPr>
              <a:t>       </a:t>
            </a:r>
            <a:r>
              <a:rPr b="1" lang="en" sz="1000">
                <a:solidFill>
                  <a:srgbClr val="000000"/>
                </a:solidFill>
                <a:latin typeface="Times New Roman"/>
                <a:ea typeface="Times New Roman"/>
                <a:cs typeface="Times New Roman"/>
                <a:sym typeface="Times New Roman"/>
              </a:rPr>
              <a:t>No. of Customers</a:t>
            </a:r>
            <a:r>
              <a:rPr lang="en" sz="1000">
                <a:solidFill>
                  <a:srgbClr val="000000"/>
                </a:solidFill>
                <a:latin typeface="Times New Roman"/>
                <a:ea typeface="Times New Roman"/>
                <a:cs typeface="Times New Roman"/>
                <a:sym typeface="Times New Roman"/>
              </a:rPr>
              <a:t> in descending order of 1 to 686 with customer 1 having the highest sales value.</a:t>
            </a:r>
            <a:endParaRPr sz="1000">
              <a:solidFill>
                <a:srgbClr val="000000"/>
              </a:solidFill>
              <a:latin typeface="Times New Roman"/>
              <a:ea typeface="Times New Roman"/>
              <a:cs typeface="Times New Roman"/>
              <a:sym typeface="Times New Roman"/>
            </a:endParaRPr>
          </a:p>
          <a:p>
            <a:pPr indent="-228600" lvl="0" marL="406400" rtl="0" algn="just">
              <a:lnSpc>
                <a:spcPct val="95000"/>
              </a:lnSpc>
              <a:spcBef>
                <a:spcPts val="1200"/>
              </a:spcBef>
              <a:spcAft>
                <a:spcPts val="0"/>
              </a:spcAft>
              <a:buNone/>
            </a:pPr>
            <a:r>
              <a:rPr b="1" lang="en" sz="1000">
                <a:solidFill>
                  <a:srgbClr val="000000"/>
                </a:solidFill>
                <a:latin typeface="Times New Roman"/>
                <a:ea typeface="Times New Roman"/>
                <a:cs typeface="Times New Roman"/>
                <a:sym typeface="Times New Roman"/>
              </a:rPr>
              <a:t>2.</a:t>
            </a:r>
            <a:r>
              <a:rPr lang="en" sz="600">
                <a:solidFill>
                  <a:srgbClr val="000000"/>
                </a:solidFill>
                <a:latin typeface="Times New Roman"/>
                <a:ea typeface="Times New Roman"/>
                <a:cs typeface="Times New Roman"/>
                <a:sym typeface="Times New Roman"/>
              </a:rPr>
              <a:t>       </a:t>
            </a:r>
            <a:r>
              <a:rPr b="1" lang="en" sz="1000">
                <a:solidFill>
                  <a:srgbClr val="000000"/>
                </a:solidFill>
                <a:latin typeface="Times New Roman"/>
                <a:ea typeface="Times New Roman"/>
                <a:cs typeface="Times New Roman"/>
                <a:sym typeface="Times New Roman"/>
              </a:rPr>
              <a:t>Sales </a:t>
            </a:r>
            <a:r>
              <a:rPr lang="en" sz="1000">
                <a:solidFill>
                  <a:srgbClr val="000000"/>
                </a:solidFill>
                <a:latin typeface="Times New Roman"/>
                <a:ea typeface="Times New Roman"/>
                <a:cs typeface="Times New Roman"/>
                <a:sym typeface="Times New Roman"/>
              </a:rPr>
              <a:t>from each customer in descending order.</a:t>
            </a:r>
            <a:endParaRPr sz="1000">
              <a:solidFill>
                <a:srgbClr val="000000"/>
              </a:solidFill>
              <a:latin typeface="Times New Roman"/>
              <a:ea typeface="Times New Roman"/>
              <a:cs typeface="Times New Roman"/>
              <a:sym typeface="Times New Roman"/>
            </a:endParaRPr>
          </a:p>
          <a:p>
            <a:pPr indent="-228600" lvl="0" marL="406400" rtl="0" algn="just">
              <a:lnSpc>
                <a:spcPct val="95000"/>
              </a:lnSpc>
              <a:spcBef>
                <a:spcPts val="1200"/>
              </a:spcBef>
              <a:spcAft>
                <a:spcPts val="0"/>
              </a:spcAft>
              <a:buNone/>
            </a:pPr>
            <a:r>
              <a:rPr b="1" lang="en" sz="1000">
                <a:solidFill>
                  <a:srgbClr val="000000"/>
                </a:solidFill>
                <a:latin typeface="Times New Roman"/>
                <a:ea typeface="Times New Roman"/>
                <a:cs typeface="Times New Roman"/>
                <a:sym typeface="Times New Roman"/>
              </a:rPr>
              <a:t>3.</a:t>
            </a:r>
            <a:r>
              <a:rPr lang="en" sz="600">
                <a:solidFill>
                  <a:srgbClr val="000000"/>
                </a:solidFill>
                <a:latin typeface="Times New Roman"/>
                <a:ea typeface="Times New Roman"/>
                <a:cs typeface="Times New Roman"/>
                <a:sym typeface="Times New Roman"/>
              </a:rPr>
              <a:t>       </a:t>
            </a:r>
            <a:r>
              <a:rPr b="1" lang="en" sz="1000">
                <a:solidFill>
                  <a:srgbClr val="000000"/>
                </a:solidFill>
                <a:latin typeface="Times New Roman"/>
                <a:ea typeface="Times New Roman"/>
                <a:cs typeface="Times New Roman"/>
                <a:sym typeface="Times New Roman"/>
              </a:rPr>
              <a:t>Cumulative Sales percentage.</a:t>
            </a:r>
            <a:endParaRPr b="1" sz="10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None/>
            </a:pPr>
            <a:r>
              <a:rPr b="1" lang="en" sz="1000">
                <a:solidFill>
                  <a:srgbClr val="000000"/>
                </a:solidFill>
                <a:latin typeface="Times New Roman"/>
                <a:ea typeface="Times New Roman"/>
                <a:cs typeface="Times New Roman"/>
                <a:sym typeface="Times New Roman"/>
              </a:rPr>
              <a:t>260 customers, i.e 37.9% of </a:t>
            </a:r>
            <a:r>
              <a:rPr b="1" lang="en" sz="1000">
                <a:solidFill>
                  <a:srgbClr val="000000"/>
                </a:solidFill>
                <a:latin typeface="Times New Roman"/>
                <a:ea typeface="Times New Roman"/>
                <a:cs typeface="Times New Roman"/>
                <a:sym typeface="Times New Roman"/>
              </a:rPr>
              <a:t>customers</a:t>
            </a:r>
            <a:r>
              <a:rPr b="1" lang="en" sz="1000">
                <a:solidFill>
                  <a:srgbClr val="000000"/>
                </a:solidFill>
                <a:latin typeface="Times New Roman"/>
                <a:ea typeface="Times New Roman"/>
                <a:cs typeface="Times New Roman"/>
                <a:sym typeface="Times New Roman"/>
              </a:rPr>
              <a:t> are contributing to 80% of sales.</a:t>
            </a:r>
            <a:endParaRPr b="1" sz="1000">
              <a:solidFill>
                <a:srgbClr val="000000"/>
              </a:solidFill>
              <a:latin typeface="Times New Roman"/>
              <a:ea typeface="Times New Roman"/>
              <a:cs typeface="Times New Roman"/>
              <a:sym typeface="Times New Roman"/>
            </a:endParaRPr>
          </a:p>
        </p:txBody>
      </p:sp>
      <p:sp>
        <p:nvSpPr>
          <p:cNvPr id="347" name="Google Shape;347;p21"/>
          <p:cNvSpPr txBox="1"/>
          <p:nvPr>
            <p:ph type="title"/>
          </p:nvPr>
        </p:nvSpPr>
        <p:spPr>
          <a:xfrm>
            <a:off x="1303800" y="208375"/>
            <a:ext cx="7030500" cy="6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 &amp; CUSTOMER RATIO ANALYSIS</a:t>
            </a:r>
            <a:endParaRPr/>
          </a:p>
        </p:txBody>
      </p:sp>
      <p:pic>
        <p:nvPicPr>
          <p:cNvPr id="348" name="Google Shape;348;p21"/>
          <p:cNvPicPr preferRelativeResize="0"/>
          <p:nvPr/>
        </p:nvPicPr>
        <p:blipFill>
          <a:blip r:embed="rId3">
            <a:alphaModFix/>
          </a:blip>
          <a:stretch>
            <a:fillRect/>
          </a:stretch>
        </p:blipFill>
        <p:spPr>
          <a:xfrm>
            <a:off x="2506725" y="2494975"/>
            <a:ext cx="4720950" cy="266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