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Caveat"/>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Cave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ave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3d8990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3d8990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e3d89904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e3d8990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e3d89904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e3d89904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3d8990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3d8990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e3d89904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e3d89904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e3d89904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e3d89904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e3d89904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e3d89904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e3d89904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e3d89904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3d89904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e3d89904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e3d89904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e3d89904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e21674a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e21674a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e3d89904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e3d89904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e3d89904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e3d89904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e3d89904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e3d89904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e3d89904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e3d89904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e3d89904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e3d89904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e3d899049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e3d899049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e21674ad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e21674ad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21674ad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e21674ad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e21674ad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e21674ad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e21674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e21674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e3d8990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e3d89904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e3d8990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e3d8990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e3d8990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e3d8990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96327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Caveat"/>
                <a:ea typeface="Caveat"/>
                <a:cs typeface="Caveat"/>
                <a:sym typeface="Caveat"/>
              </a:rPr>
              <a:t>CYCLISTIC BIKE-SHARE ANALYSIS</a:t>
            </a:r>
            <a:endParaRPr b="1">
              <a:latin typeface="Caveat"/>
              <a:ea typeface="Caveat"/>
              <a:cs typeface="Caveat"/>
              <a:sym typeface="Caveat"/>
            </a:endParaRPr>
          </a:p>
        </p:txBody>
      </p:sp>
      <p:sp>
        <p:nvSpPr>
          <p:cNvPr id="86" name="Google Shape;86;p13"/>
          <p:cNvSpPr txBox="1"/>
          <p:nvPr>
            <p:ph idx="1" type="subTitle"/>
          </p:nvPr>
        </p:nvSpPr>
        <p:spPr>
          <a:xfrm>
            <a:off x="460950" y="2246275"/>
            <a:ext cx="8222100" cy="21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CAPSTONE PROJECT BY: AKHILA.R</a:t>
            </a:r>
            <a:endParaRPr/>
          </a:p>
          <a:p>
            <a:pPr indent="0" lvl="0" marL="0" rtl="0" algn="l">
              <a:spcBef>
                <a:spcPts val="0"/>
              </a:spcBef>
              <a:spcAft>
                <a:spcPts val="0"/>
              </a:spcAft>
              <a:buNone/>
            </a:pPr>
            <a:r>
              <a:rPr lang="en"/>
              <a:t>BATCH CODE: MBE7</a:t>
            </a:r>
            <a:endParaRPr/>
          </a:p>
          <a:p>
            <a:pPr indent="0" lvl="0" marL="0" rtl="0" algn="l">
              <a:spcBef>
                <a:spcPts val="0"/>
              </a:spcBef>
              <a:spcAft>
                <a:spcPts val="0"/>
              </a:spcAft>
              <a:buNone/>
            </a:pPr>
            <a:r>
              <a:rPr lang="en"/>
              <a:t>COURSE: ZEN BADM</a:t>
            </a:r>
            <a:endParaRPr/>
          </a:p>
          <a:p>
            <a:pPr indent="0" lvl="0" marL="0" rtl="0" algn="l">
              <a:spcBef>
                <a:spcPts val="0"/>
              </a:spcBef>
              <a:spcAft>
                <a:spcPts val="0"/>
              </a:spcAft>
              <a:buNone/>
            </a:pPr>
            <a:r>
              <a:rPr lang="en"/>
              <a:t>TOOLS USED: PYTHON (GOOGLE COLAB), POWER BI, EXCEL-POWER QUERY.</a:t>
            </a:r>
            <a:endParaRPr/>
          </a:p>
        </p:txBody>
      </p:sp>
      <p:pic>
        <p:nvPicPr>
          <p:cNvPr id="87" name="Google Shape;87;p13"/>
          <p:cNvPicPr preferRelativeResize="0"/>
          <p:nvPr/>
        </p:nvPicPr>
        <p:blipFill>
          <a:blip r:embed="rId3">
            <a:alphaModFix/>
          </a:blip>
          <a:stretch>
            <a:fillRect/>
          </a:stretch>
        </p:blipFill>
        <p:spPr>
          <a:xfrm>
            <a:off x="0" y="4585875"/>
            <a:ext cx="918799" cy="516825"/>
          </a:xfrm>
          <a:prstGeom prst="rect">
            <a:avLst/>
          </a:prstGeom>
          <a:noFill/>
          <a:ln>
            <a:noFill/>
          </a:ln>
        </p:spPr>
      </p:pic>
      <p:pic>
        <p:nvPicPr>
          <p:cNvPr id="88" name="Google Shape;88;p13"/>
          <p:cNvPicPr preferRelativeResize="0"/>
          <p:nvPr/>
        </p:nvPicPr>
        <p:blipFill>
          <a:blip r:embed="rId4">
            <a:alphaModFix/>
          </a:blip>
          <a:stretch>
            <a:fillRect/>
          </a:stretch>
        </p:blipFill>
        <p:spPr>
          <a:xfrm>
            <a:off x="1025825" y="4631800"/>
            <a:ext cx="692232" cy="424975"/>
          </a:xfrm>
          <a:prstGeom prst="rect">
            <a:avLst/>
          </a:prstGeom>
          <a:noFill/>
          <a:ln>
            <a:noFill/>
          </a:ln>
        </p:spPr>
      </p:pic>
      <p:pic>
        <p:nvPicPr>
          <p:cNvPr id="89" name="Google Shape;89;p13"/>
          <p:cNvPicPr preferRelativeResize="0"/>
          <p:nvPr/>
        </p:nvPicPr>
        <p:blipFill>
          <a:blip r:embed="rId5">
            <a:alphaModFix/>
          </a:blip>
          <a:stretch>
            <a:fillRect/>
          </a:stretch>
        </p:blipFill>
        <p:spPr>
          <a:xfrm>
            <a:off x="2090375" y="4631800"/>
            <a:ext cx="424975" cy="424975"/>
          </a:xfrm>
          <a:prstGeom prst="rect">
            <a:avLst/>
          </a:prstGeom>
          <a:noFill/>
          <a:ln>
            <a:noFill/>
          </a:ln>
        </p:spPr>
      </p:pic>
      <p:pic>
        <p:nvPicPr>
          <p:cNvPr id="90" name="Google Shape;90;p13"/>
          <p:cNvPicPr preferRelativeResize="0"/>
          <p:nvPr/>
        </p:nvPicPr>
        <p:blipFill>
          <a:blip r:embed="rId6">
            <a:alphaModFix/>
          </a:blip>
          <a:stretch>
            <a:fillRect/>
          </a:stretch>
        </p:blipFill>
        <p:spPr>
          <a:xfrm>
            <a:off x="7094138" y="2923820"/>
            <a:ext cx="1726051" cy="20352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rides per day:</a:t>
            </a:r>
            <a:endParaRPr/>
          </a:p>
        </p:txBody>
      </p:sp>
      <p:sp>
        <p:nvSpPr>
          <p:cNvPr id="153" name="Google Shape;153;p22"/>
          <p:cNvSpPr txBox="1"/>
          <p:nvPr>
            <p:ph idx="1" type="body"/>
          </p:nvPr>
        </p:nvSpPr>
        <p:spPr>
          <a:xfrm>
            <a:off x="311700" y="1229875"/>
            <a:ext cx="8520600" cy="128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can observe that the annual members are almost consistent in using cyclistic bikes throughout the month.</a:t>
            </a:r>
            <a:endParaRPr/>
          </a:p>
          <a:p>
            <a:pPr indent="-342900" lvl="0" marL="457200" rtl="0" algn="l">
              <a:spcBef>
                <a:spcPts val="0"/>
              </a:spcBef>
              <a:spcAft>
                <a:spcPts val="0"/>
              </a:spcAft>
              <a:buSzPts val="1800"/>
              <a:buChar char="●"/>
            </a:pPr>
            <a:r>
              <a:rPr lang="en"/>
              <a:t>Where as casuals use cyclistic bikes more only during some days.</a:t>
            </a:r>
            <a:endParaRPr/>
          </a:p>
        </p:txBody>
      </p:sp>
      <p:pic>
        <p:nvPicPr>
          <p:cNvPr id="154" name="Google Shape;154;p22"/>
          <p:cNvPicPr preferRelativeResize="0"/>
          <p:nvPr/>
        </p:nvPicPr>
        <p:blipFill rotWithShape="1">
          <a:blip r:embed="rId3">
            <a:alphaModFix/>
          </a:blip>
          <a:srcRect b="21022" l="6429" r="22522" t="22342"/>
          <a:stretch/>
        </p:blipFill>
        <p:spPr>
          <a:xfrm>
            <a:off x="2215225" y="2571750"/>
            <a:ext cx="5052038" cy="226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rides per Day:</a:t>
            </a:r>
            <a:endParaRPr/>
          </a:p>
        </p:txBody>
      </p:sp>
      <p:sp>
        <p:nvSpPr>
          <p:cNvPr id="160" name="Google Shape;160;p23"/>
          <p:cNvSpPr txBox="1"/>
          <p:nvPr>
            <p:ph idx="1" type="body"/>
          </p:nvPr>
        </p:nvSpPr>
        <p:spPr>
          <a:xfrm>
            <a:off x="311700" y="1229875"/>
            <a:ext cx="8520600" cy="11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when we can clearly see that the annual members use cyclistic bikes more during weekdays (working days) and lesser during weekends.</a:t>
            </a:r>
            <a:endParaRPr/>
          </a:p>
          <a:p>
            <a:pPr indent="-342900" lvl="0" marL="457200" rtl="0" algn="l">
              <a:spcBef>
                <a:spcPts val="0"/>
              </a:spcBef>
              <a:spcAft>
                <a:spcPts val="0"/>
              </a:spcAft>
              <a:buSzPts val="1800"/>
              <a:buChar char="●"/>
            </a:pPr>
            <a:r>
              <a:rPr lang="en"/>
              <a:t>Casuals tend to ride more during weekends only. </a:t>
            </a:r>
            <a:r>
              <a:rPr lang="en"/>
              <a:t>i</a:t>
            </a:r>
            <a:r>
              <a:rPr lang="en"/>
              <a:t>.e: Saturday and Sunday.</a:t>
            </a:r>
            <a:endParaRPr/>
          </a:p>
        </p:txBody>
      </p:sp>
      <p:pic>
        <p:nvPicPr>
          <p:cNvPr id="161" name="Google Shape;161;p23"/>
          <p:cNvPicPr preferRelativeResize="0"/>
          <p:nvPr/>
        </p:nvPicPr>
        <p:blipFill rotWithShape="1">
          <a:blip r:embed="rId3">
            <a:alphaModFix/>
          </a:blip>
          <a:srcRect b="50297" l="56540" r="22440" t="22168"/>
          <a:stretch/>
        </p:blipFill>
        <p:spPr>
          <a:xfrm>
            <a:off x="3038800" y="2571750"/>
            <a:ext cx="3122669" cy="2299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rides per week:</a:t>
            </a:r>
            <a:endParaRPr/>
          </a:p>
        </p:txBody>
      </p:sp>
      <p:sp>
        <p:nvSpPr>
          <p:cNvPr id="167" name="Google Shape;167;p24"/>
          <p:cNvSpPr txBox="1"/>
          <p:nvPr>
            <p:ph idx="1" type="body"/>
          </p:nvPr>
        </p:nvSpPr>
        <p:spPr>
          <a:xfrm>
            <a:off x="311700" y="1229875"/>
            <a:ext cx="8520600" cy="67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Members use cylistic bikes more than casuals every week.</a:t>
            </a:r>
            <a:endParaRPr/>
          </a:p>
        </p:txBody>
      </p:sp>
      <p:pic>
        <p:nvPicPr>
          <p:cNvPr id="168" name="Google Shape;168;p24"/>
          <p:cNvPicPr preferRelativeResize="0"/>
          <p:nvPr/>
        </p:nvPicPr>
        <p:blipFill rotWithShape="1">
          <a:blip r:embed="rId3">
            <a:alphaModFix/>
          </a:blip>
          <a:srcRect b="49395" l="56415" r="22352" t="22219"/>
          <a:stretch/>
        </p:blipFill>
        <p:spPr>
          <a:xfrm>
            <a:off x="2991301" y="1962800"/>
            <a:ext cx="3538077" cy="26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r>
              <a:rPr lang="en"/>
              <a:t>:</a:t>
            </a:r>
            <a:endParaRPr/>
          </a:p>
        </p:txBody>
      </p:sp>
      <p:sp>
        <p:nvSpPr>
          <p:cNvPr id="174" name="Google Shape;174;p25"/>
          <p:cNvSpPr txBox="1"/>
          <p:nvPr>
            <p:ph idx="1" type="body"/>
          </p:nvPr>
        </p:nvSpPr>
        <p:spPr>
          <a:xfrm>
            <a:off x="311700" y="1631900"/>
            <a:ext cx="8520600" cy="1974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Casual riders: tend to use the bikes only during weekends (saturday and sunday).</a:t>
            </a:r>
            <a:endParaRPr/>
          </a:p>
          <a:p>
            <a:pPr indent="-342900" lvl="0" marL="457200" rtl="0" algn="l">
              <a:spcBef>
                <a:spcPts val="0"/>
              </a:spcBef>
              <a:spcAft>
                <a:spcPts val="0"/>
              </a:spcAft>
              <a:buSzPts val="1800"/>
              <a:buChar char="●"/>
            </a:pPr>
            <a:r>
              <a:rPr lang="en"/>
              <a:t>Annual members: tend to use rides on weekdays or working days. They consistently use bikes throughout the month.</a:t>
            </a:r>
            <a:endParaRPr/>
          </a:p>
          <a:p>
            <a:pPr indent="-342900" lvl="0" marL="457200" rtl="0" algn="l">
              <a:spcBef>
                <a:spcPts val="0"/>
              </a:spcBef>
              <a:spcAft>
                <a:spcPts val="0"/>
              </a:spcAft>
              <a:buSzPts val="1800"/>
              <a:buChar char="●"/>
            </a:pPr>
            <a:r>
              <a:rPr lang="en"/>
              <a:t>Overall when we see the rides taken each week , frequency of members are always higher than frequency of casuals.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 of ride duration:</a:t>
            </a:r>
            <a:endParaRPr/>
          </a:p>
        </p:txBody>
      </p:sp>
      <p:sp>
        <p:nvSpPr>
          <p:cNvPr id="180" name="Google Shape;180;p26"/>
          <p:cNvSpPr txBox="1"/>
          <p:nvPr>
            <p:ph idx="1" type="body"/>
          </p:nvPr>
        </p:nvSpPr>
        <p:spPr>
          <a:xfrm>
            <a:off x="311700" y="1200238"/>
            <a:ext cx="8520600" cy="131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Almost 99.94% of riders use bikes for lesser than 1 day duration.</a:t>
            </a:r>
            <a:endParaRPr/>
          </a:p>
        </p:txBody>
      </p:sp>
      <p:pic>
        <p:nvPicPr>
          <p:cNvPr id="181" name="Google Shape;181;p26"/>
          <p:cNvPicPr preferRelativeResize="0"/>
          <p:nvPr/>
        </p:nvPicPr>
        <p:blipFill rotWithShape="1">
          <a:blip r:embed="rId3">
            <a:alphaModFix/>
          </a:blip>
          <a:srcRect b="50001" l="20692" r="53446" t="21593"/>
          <a:stretch/>
        </p:blipFill>
        <p:spPr>
          <a:xfrm>
            <a:off x="2222922" y="2193525"/>
            <a:ext cx="4126625" cy="2548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 of ride duration:</a:t>
            </a:r>
            <a:endParaRPr/>
          </a:p>
          <a:p>
            <a:pPr indent="0" lvl="0" marL="0" rtl="0" algn="l">
              <a:spcBef>
                <a:spcPts val="0"/>
              </a:spcBef>
              <a:spcAft>
                <a:spcPts val="0"/>
              </a:spcAft>
              <a:buNone/>
            </a:pPr>
            <a:r>
              <a:t/>
            </a:r>
            <a:endParaRPr/>
          </a:p>
        </p:txBody>
      </p:sp>
      <p:sp>
        <p:nvSpPr>
          <p:cNvPr id="187" name="Google Shape;187;p27"/>
          <p:cNvSpPr txBox="1"/>
          <p:nvPr>
            <p:ph idx="1" type="body"/>
          </p:nvPr>
        </p:nvSpPr>
        <p:spPr>
          <a:xfrm>
            <a:off x="311700" y="1229875"/>
            <a:ext cx="8520600" cy="1341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Most of the riders tend to use the bikes for lesser durations varying from 1 minute to 1 hour :13 minutes.</a:t>
            </a:r>
            <a:endParaRPr/>
          </a:p>
          <a:p>
            <a:pPr indent="-342900" lvl="0" marL="457200" rtl="0" algn="l">
              <a:spcBef>
                <a:spcPts val="0"/>
              </a:spcBef>
              <a:spcAft>
                <a:spcPts val="0"/>
              </a:spcAft>
              <a:buSzPts val="1800"/>
              <a:buChar char="●"/>
            </a:pPr>
            <a:r>
              <a:rPr lang="en"/>
              <a:t>Members use bikes for 1 to 45 minutes with max. frequency seen in 6 minutes. Around 17.2k annual members tend to use bikes for 6 mins duration. </a:t>
            </a:r>
            <a:endParaRPr/>
          </a:p>
        </p:txBody>
      </p:sp>
      <p:pic>
        <p:nvPicPr>
          <p:cNvPr id="188" name="Google Shape;188;p27"/>
          <p:cNvPicPr preferRelativeResize="0"/>
          <p:nvPr/>
        </p:nvPicPr>
        <p:blipFill rotWithShape="1">
          <a:blip r:embed="rId3">
            <a:alphaModFix/>
          </a:blip>
          <a:srcRect b="21688" l="6927" r="22600" t="21947"/>
          <a:stretch/>
        </p:blipFill>
        <p:spPr>
          <a:xfrm>
            <a:off x="902950" y="2571775"/>
            <a:ext cx="5048251" cy="227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 of ride duration:</a:t>
            </a:r>
            <a:endParaRPr/>
          </a:p>
          <a:p>
            <a:pPr indent="0" lvl="0" marL="0" rtl="0" algn="l">
              <a:spcBef>
                <a:spcPts val="0"/>
              </a:spcBef>
              <a:spcAft>
                <a:spcPts val="0"/>
              </a:spcAft>
              <a:buNone/>
            </a:pPr>
            <a:r>
              <a:t/>
            </a:r>
            <a:endParaRPr/>
          </a:p>
        </p:txBody>
      </p:sp>
      <p:sp>
        <p:nvSpPr>
          <p:cNvPr id="194" name="Google Shape;194;p28"/>
          <p:cNvSpPr txBox="1"/>
          <p:nvPr>
            <p:ph idx="1" type="body"/>
          </p:nvPr>
        </p:nvSpPr>
        <p:spPr>
          <a:xfrm>
            <a:off x="311700" y="1229875"/>
            <a:ext cx="8520600" cy="12768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Casual riders tend to use bikes for 1min to 1hour 13mins.</a:t>
            </a:r>
            <a:endParaRPr/>
          </a:p>
          <a:p>
            <a:pPr indent="-325755" lvl="0" marL="457200" rtl="0" algn="l">
              <a:spcBef>
                <a:spcPts val="0"/>
              </a:spcBef>
              <a:spcAft>
                <a:spcPts val="0"/>
              </a:spcAft>
              <a:buSzPct val="100000"/>
              <a:buChar char="●"/>
            </a:pPr>
            <a:r>
              <a:rPr lang="en"/>
              <a:t>Around 7549 casual </a:t>
            </a:r>
            <a:r>
              <a:rPr lang="en"/>
              <a:t>members</a:t>
            </a:r>
            <a:r>
              <a:rPr lang="en"/>
              <a:t> use bikes for 11 mins.</a:t>
            </a:r>
            <a:endParaRPr/>
          </a:p>
          <a:p>
            <a:pPr indent="-325755" lvl="0" marL="457200" rtl="0" algn="l">
              <a:spcBef>
                <a:spcPts val="0"/>
              </a:spcBef>
              <a:spcAft>
                <a:spcPts val="0"/>
              </a:spcAft>
              <a:buSzPct val="100000"/>
              <a:buChar char="●"/>
            </a:pPr>
            <a:r>
              <a:rPr lang="en"/>
              <a:t>In fact after a certain duration casuals dominate the members in ride duration. Which is after 25mins we can see casuals use bikes for more duration than annual members.</a:t>
            </a:r>
            <a:endParaRPr/>
          </a:p>
        </p:txBody>
      </p:sp>
      <p:pic>
        <p:nvPicPr>
          <p:cNvPr id="195" name="Google Shape;195;p28"/>
          <p:cNvPicPr preferRelativeResize="0"/>
          <p:nvPr/>
        </p:nvPicPr>
        <p:blipFill rotWithShape="1">
          <a:blip r:embed="rId3">
            <a:alphaModFix/>
          </a:blip>
          <a:srcRect b="21688" l="6927" r="22600" t="21947"/>
          <a:stretch/>
        </p:blipFill>
        <p:spPr>
          <a:xfrm>
            <a:off x="902950" y="2571775"/>
            <a:ext cx="5048251" cy="227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1" name="Google Shape;201;p29"/>
          <p:cNvSpPr txBox="1"/>
          <p:nvPr>
            <p:ph idx="1" type="body"/>
          </p:nvPr>
        </p:nvSpPr>
        <p:spPr>
          <a:xfrm>
            <a:off x="311700" y="1229875"/>
            <a:ext cx="8520600" cy="248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99.96% of riders use bikes for a duration of lesser than one day.</a:t>
            </a:r>
            <a:endParaRPr/>
          </a:p>
          <a:p>
            <a:pPr indent="-342900" lvl="0" marL="457200" rtl="0" algn="l">
              <a:spcBef>
                <a:spcPts val="0"/>
              </a:spcBef>
              <a:spcAft>
                <a:spcPts val="0"/>
              </a:spcAft>
              <a:buSzPts val="1800"/>
              <a:buChar char="●"/>
            </a:pPr>
            <a:r>
              <a:rPr lang="en"/>
              <a:t>Lesser the duration more the count of riders. Which is 1min to 1hr:45mins.</a:t>
            </a:r>
            <a:endParaRPr/>
          </a:p>
          <a:p>
            <a:pPr indent="-342900" lvl="0" marL="457200" rtl="0" algn="l">
              <a:spcBef>
                <a:spcPts val="0"/>
              </a:spcBef>
              <a:spcAft>
                <a:spcPts val="0"/>
              </a:spcAft>
              <a:buSzPts val="1800"/>
              <a:buChar char="●"/>
            </a:pPr>
            <a:r>
              <a:rPr lang="en"/>
              <a:t>More the duration more the count of casual using the cyclistic bikes than members.</a:t>
            </a:r>
            <a:endParaRPr/>
          </a:p>
          <a:p>
            <a:pPr indent="-342900" lvl="0" marL="457200" rtl="0" algn="l">
              <a:spcBef>
                <a:spcPts val="0"/>
              </a:spcBef>
              <a:spcAft>
                <a:spcPts val="0"/>
              </a:spcAft>
              <a:buSzPts val="1800"/>
              <a:buChar char="●"/>
            </a:pPr>
            <a:r>
              <a:rPr lang="en"/>
              <a:t>Members use bikes for daily commutes which is in range of 1 to 45 mins.</a:t>
            </a:r>
            <a:endParaRPr/>
          </a:p>
          <a:p>
            <a:pPr indent="-342900" lvl="0" marL="457200" rtl="0" algn="l">
              <a:spcBef>
                <a:spcPts val="0"/>
              </a:spcBef>
              <a:spcAft>
                <a:spcPts val="0"/>
              </a:spcAft>
              <a:buSzPts val="1800"/>
              <a:buChar char="●"/>
            </a:pPr>
            <a:r>
              <a:rPr lang="en"/>
              <a:t>Casuals use bikes more for longer durations like 1h:45mins and more.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Trip duration per day:</a:t>
            </a:r>
            <a:endParaRPr/>
          </a:p>
        </p:txBody>
      </p:sp>
      <p:sp>
        <p:nvSpPr>
          <p:cNvPr id="207" name="Google Shape;207;p30"/>
          <p:cNvSpPr txBox="1"/>
          <p:nvPr>
            <p:ph idx="1" type="body"/>
          </p:nvPr>
        </p:nvSpPr>
        <p:spPr>
          <a:xfrm>
            <a:off x="311700" y="1229875"/>
            <a:ext cx="8520600" cy="138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can see that the average trip duration of a casual rider is more than a annual member at any day of the month.</a:t>
            </a:r>
            <a:endParaRPr/>
          </a:p>
          <a:p>
            <a:pPr indent="-342900" lvl="0" marL="457200" rtl="0" algn="l">
              <a:spcBef>
                <a:spcPts val="0"/>
              </a:spcBef>
              <a:spcAft>
                <a:spcPts val="0"/>
              </a:spcAft>
              <a:buSzPts val="1800"/>
              <a:buChar char="●"/>
            </a:pPr>
            <a:r>
              <a:rPr lang="en"/>
              <a:t>Casual’s average ride duration: 5 minutes to 18 minutes.</a:t>
            </a:r>
            <a:endParaRPr/>
          </a:p>
          <a:p>
            <a:pPr indent="-342900" lvl="0" marL="457200" rtl="0" algn="l">
              <a:spcBef>
                <a:spcPts val="0"/>
              </a:spcBef>
              <a:spcAft>
                <a:spcPts val="0"/>
              </a:spcAft>
              <a:buSzPts val="1800"/>
              <a:buChar char="●"/>
            </a:pPr>
            <a:r>
              <a:rPr lang="en"/>
              <a:t>Member’s average ride duration: lesser than 36secs to 1m:48s.</a:t>
            </a:r>
            <a:endParaRPr/>
          </a:p>
        </p:txBody>
      </p:sp>
      <p:pic>
        <p:nvPicPr>
          <p:cNvPr id="208" name="Google Shape;208;p30"/>
          <p:cNvPicPr preferRelativeResize="0"/>
          <p:nvPr/>
        </p:nvPicPr>
        <p:blipFill rotWithShape="1">
          <a:blip r:embed="rId3">
            <a:alphaModFix/>
          </a:blip>
          <a:srcRect b="21595" l="20817" r="55000" t="51494"/>
          <a:stretch/>
        </p:blipFill>
        <p:spPr>
          <a:xfrm>
            <a:off x="2613100" y="2613175"/>
            <a:ext cx="3452674" cy="2160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Trip duration per day:</a:t>
            </a:r>
            <a:endParaRPr/>
          </a:p>
          <a:p>
            <a:pPr indent="0" lvl="0" marL="0" rtl="0" algn="l">
              <a:spcBef>
                <a:spcPts val="0"/>
              </a:spcBef>
              <a:spcAft>
                <a:spcPts val="0"/>
              </a:spcAft>
              <a:buNone/>
            </a:pPr>
            <a:r>
              <a:t/>
            </a:r>
            <a:endParaRPr/>
          </a:p>
        </p:txBody>
      </p:sp>
      <p:sp>
        <p:nvSpPr>
          <p:cNvPr id="214" name="Google Shape;214;p31"/>
          <p:cNvSpPr txBox="1"/>
          <p:nvPr>
            <p:ph idx="1" type="body"/>
          </p:nvPr>
        </p:nvSpPr>
        <p:spPr>
          <a:xfrm>
            <a:off x="311700" y="1170775"/>
            <a:ext cx="8520600" cy="1341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Average trip duration of casual rider is more on weekends- saturday and sunday.</a:t>
            </a:r>
            <a:endParaRPr/>
          </a:p>
          <a:p>
            <a:pPr indent="-334327" lvl="0" marL="457200" rtl="0" algn="l">
              <a:spcBef>
                <a:spcPts val="0"/>
              </a:spcBef>
              <a:spcAft>
                <a:spcPts val="0"/>
              </a:spcAft>
              <a:buSzPct val="100000"/>
              <a:buChar char="●"/>
            </a:pPr>
            <a:r>
              <a:rPr lang="en"/>
              <a:t>Casual’s avg. trip duration: 9 minutes to 15 minutes.</a:t>
            </a:r>
            <a:endParaRPr/>
          </a:p>
          <a:p>
            <a:pPr indent="-334327" lvl="0" marL="457200" rtl="0" algn="l">
              <a:spcBef>
                <a:spcPts val="0"/>
              </a:spcBef>
              <a:spcAft>
                <a:spcPts val="0"/>
              </a:spcAft>
              <a:buSzPct val="100000"/>
              <a:buChar char="●"/>
            </a:pPr>
            <a:r>
              <a:rPr lang="en"/>
              <a:t>Average trip </a:t>
            </a:r>
            <a:r>
              <a:rPr lang="en"/>
              <a:t>duration of an annual member is significantly lower than a casual rider.</a:t>
            </a:r>
            <a:endParaRPr/>
          </a:p>
          <a:p>
            <a:pPr indent="-334327" lvl="0" marL="457200" rtl="0" algn="l">
              <a:spcBef>
                <a:spcPts val="0"/>
              </a:spcBef>
              <a:spcAft>
                <a:spcPts val="0"/>
              </a:spcAft>
              <a:buSzPct val="100000"/>
              <a:buChar char="●"/>
            </a:pPr>
            <a:r>
              <a:rPr lang="en"/>
              <a:t>Member’s avg. trip duration: 36 seconds or 1 minute: 12 seconds. </a:t>
            </a:r>
            <a:endParaRPr/>
          </a:p>
        </p:txBody>
      </p:sp>
      <p:pic>
        <p:nvPicPr>
          <p:cNvPr id="215" name="Google Shape;215;p31"/>
          <p:cNvPicPr preferRelativeResize="0"/>
          <p:nvPr/>
        </p:nvPicPr>
        <p:blipFill rotWithShape="1">
          <a:blip r:embed="rId3">
            <a:alphaModFix/>
          </a:blip>
          <a:srcRect b="21596" l="20817" r="54871" t="52184"/>
          <a:stretch/>
        </p:blipFill>
        <p:spPr>
          <a:xfrm>
            <a:off x="2821325" y="2665650"/>
            <a:ext cx="3618356" cy="2194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STATEMENT:</a:t>
            </a:r>
            <a:endParaRPr/>
          </a:p>
        </p:txBody>
      </p:sp>
      <p:sp>
        <p:nvSpPr>
          <p:cNvPr id="96" name="Google Shape;96;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t>
            </a:r>
            <a:r>
              <a:rPr b="1" lang="en"/>
              <a:t>maximizing the number of annual members can lead to company’s future success”</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In order to support the above statement that maximizing the number of annual members can lead to company’s future success, we conduct analysis of how casual and members use cyclistic bikes. And design a new marketing strategy based on the </a:t>
            </a:r>
            <a:r>
              <a:rPr lang="en"/>
              <a:t>insights</a:t>
            </a:r>
            <a:r>
              <a:rPr lang="en"/>
              <a:t> driven from the analysis.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Trip duration per week:</a:t>
            </a:r>
            <a:endParaRPr/>
          </a:p>
          <a:p>
            <a:pPr indent="0" lvl="0" marL="0" rtl="0" algn="l">
              <a:spcBef>
                <a:spcPts val="0"/>
              </a:spcBef>
              <a:spcAft>
                <a:spcPts val="0"/>
              </a:spcAft>
              <a:buNone/>
            </a:pPr>
            <a:r>
              <a:t/>
            </a:r>
            <a:endParaRPr/>
          </a:p>
        </p:txBody>
      </p:sp>
      <p:sp>
        <p:nvSpPr>
          <p:cNvPr id="221" name="Google Shape;221;p32"/>
          <p:cNvSpPr txBox="1"/>
          <p:nvPr>
            <p:ph idx="1" type="body"/>
          </p:nvPr>
        </p:nvSpPr>
        <p:spPr>
          <a:xfrm>
            <a:off x="311700" y="1229875"/>
            <a:ext cx="8520600" cy="1336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average trip duration of casuals are higher in the first week (14m:24s) and gradually decreases every week. Comes to 6 minutes in the last week of september.</a:t>
            </a:r>
            <a:endParaRPr/>
          </a:p>
          <a:p>
            <a:pPr indent="-342900" lvl="0" marL="457200" rtl="0" algn="l">
              <a:spcBef>
                <a:spcPts val="0"/>
              </a:spcBef>
              <a:spcAft>
                <a:spcPts val="0"/>
              </a:spcAft>
              <a:buSzPts val="1800"/>
              <a:buChar char="●"/>
            </a:pPr>
            <a:r>
              <a:rPr lang="en"/>
              <a:t>The avg. trip duration of a member </a:t>
            </a:r>
            <a:r>
              <a:rPr lang="en"/>
              <a:t>stays 36s on all the 5 weeks of september.</a:t>
            </a:r>
            <a:endParaRPr/>
          </a:p>
        </p:txBody>
      </p:sp>
      <p:pic>
        <p:nvPicPr>
          <p:cNvPr id="222" name="Google Shape;222;p32"/>
          <p:cNvPicPr preferRelativeResize="0"/>
          <p:nvPr/>
        </p:nvPicPr>
        <p:blipFill rotWithShape="1">
          <a:blip r:embed="rId3">
            <a:alphaModFix/>
          </a:blip>
          <a:srcRect b="21594" l="20558" r="54355" t="52415"/>
          <a:stretch/>
        </p:blipFill>
        <p:spPr>
          <a:xfrm>
            <a:off x="2806076" y="2691325"/>
            <a:ext cx="3661724" cy="213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28" name="Google Shape;228;p33"/>
          <p:cNvSpPr txBox="1"/>
          <p:nvPr>
            <p:ph idx="1" type="body"/>
          </p:nvPr>
        </p:nvSpPr>
        <p:spPr>
          <a:xfrm>
            <a:off x="311700" y="1761950"/>
            <a:ext cx="8520600" cy="139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average ride duration of a casual rider stays significantly higher than the avg. ride </a:t>
            </a:r>
            <a:r>
              <a:rPr lang="en"/>
              <a:t>duration</a:t>
            </a:r>
            <a:r>
              <a:rPr lang="en"/>
              <a:t> of an annual member.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pic>
        <p:nvPicPr>
          <p:cNvPr id="234" name="Google Shape;234;p34"/>
          <p:cNvPicPr preferRelativeResize="0"/>
          <p:nvPr/>
        </p:nvPicPr>
        <p:blipFill rotWithShape="1">
          <a:blip r:embed="rId3">
            <a:alphaModFix/>
          </a:blip>
          <a:srcRect b="12165" l="6823" r="11162" t="21828"/>
          <a:stretch/>
        </p:blipFill>
        <p:spPr>
          <a:xfrm>
            <a:off x="822126" y="1076001"/>
            <a:ext cx="7805700" cy="3531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10000"/>
            <a:ext cx="8520600" cy="9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SUMMARY: will targeting casual riders bring profit?</a:t>
            </a:r>
            <a:endParaRPr/>
          </a:p>
        </p:txBody>
      </p:sp>
      <p:sp>
        <p:nvSpPr>
          <p:cNvPr id="240" name="Google Shape;240;p35"/>
          <p:cNvSpPr txBox="1"/>
          <p:nvPr>
            <p:ph idx="1" type="body"/>
          </p:nvPr>
        </p:nvSpPr>
        <p:spPr>
          <a:xfrm>
            <a:off x="311700" y="1513500"/>
            <a:ext cx="8520600" cy="305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the </a:t>
            </a:r>
            <a:r>
              <a:rPr lang="en"/>
              <a:t>analysis we can clearly see that the existing members use bikes only for shorter duration but more frequently.</a:t>
            </a:r>
            <a:endParaRPr/>
          </a:p>
          <a:p>
            <a:pPr indent="-342900" lvl="0" marL="457200" rtl="0" algn="l">
              <a:spcBef>
                <a:spcPts val="0"/>
              </a:spcBef>
              <a:spcAft>
                <a:spcPts val="0"/>
              </a:spcAft>
              <a:buSzPts val="1800"/>
              <a:buChar char="●"/>
            </a:pPr>
            <a:r>
              <a:rPr lang="en"/>
              <a:t>Where as casuals use bikes mostly on weekends and they use their bikes for longer durations.</a:t>
            </a:r>
            <a:endParaRPr/>
          </a:p>
          <a:p>
            <a:pPr indent="-342900" lvl="0" marL="457200" rtl="0" algn="l">
              <a:spcBef>
                <a:spcPts val="0"/>
              </a:spcBef>
              <a:spcAft>
                <a:spcPts val="0"/>
              </a:spcAft>
              <a:buSzPts val="1800"/>
              <a:buChar char="●"/>
            </a:pPr>
            <a:r>
              <a:rPr lang="en"/>
              <a:t>Catering to the needs of these casual riders  and converting them into annual members can surely bring profit from the aspect of bikes being used for longer duration.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BASED ON THE ANALYSIS:</a:t>
            </a:r>
            <a:endParaRPr/>
          </a:p>
        </p:txBody>
      </p:sp>
      <p:sp>
        <p:nvSpPr>
          <p:cNvPr id="246" name="Google Shape;246;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Memberships offering lesser prices for increased ride durations (to cater the casuals using bikes for longer duration) </a:t>
            </a:r>
            <a:endParaRPr/>
          </a:p>
          <a:p>
            <a:pPr indent="-342900" lvl="0" marL="457200" rtl="0" algn="l">
              <a:spcBef>
                <a:spcPts val="0"/>
              </a:spcBef>
              <a:spcAft>
                <a:spcPts val="0"/>
              </a:spcAft>
              <a:buSzPts val="1800"/>
              <a:buChar char="●"/>
            </a:pPr>
            <a:r>
              <a:rPr lang="en"/>
              <a:t>Memberships should also offer lesser price on rides taken on weekends (to cater the high weekend casual riders).</a:t>
            </a:r>
            <a:endParaRPr/>
          </a:p>
          <a:p>
            <a:pPr indent="-342900" lvl="0" marL="457200" rtl="0" algn="l">
              <a:spcBef>
                <a:spcPts val="0"/>
              </a:spcBef>
              <a:spcAft>
                <a:spcPts val="0"/>
              </a:spcAft>
              <a:buSzPts val="1800"/>
              <a:buChar char="●"/>
            </a:pPr>
            <a:r>
              <a:rPr lang="en"/>
              <a:t>We must publish these offers during the week days and offer a promotional discount running throughout the month/week in order to gain the attention of casuals.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7"/>
          <p:cNvPicPr preferRelativeResize="0"/>
          <p:nvPr/>
        </p:nvPicPr>
        <p:blipFill>
          <a:blip r:embed="rId3">
            <a:alphaModFix/>
          </a:blip>
          <a:stretch>
            <a:fillRect/>
          </a:stretch>
        </p:blipFill>
        <p:spPr>
          <a:xfrm>
            <a:off x="2036050" y="898600"/>
            <a:ext cx="5071900" cy="303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Processing the data:</a:t>
            </a:r>
            <a:endParaRPr/>
          </a:p>
        </p:txBody>
      </p:sp>
      <p:sp>
        <p:nvSpPr>
          <p:cNvPr id="102" name="Google Shape;102;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Downloaded the data and stored it as excel workbook.</a:t>
            </a:r>
            <a:endParaRPr/>
          </a:p>
          <a:p>
            <a:pPr indent="-342900" lvl="0" marL="457200" rtl="0" algn="l">
              <a:spcBef>
                <a:spcPts val="0"/>
              </a:spcBef>
              <a:spcAft>
                <a:spcPts val="0"/>
              </a:spcAft>
              <a:buSzPts val="1800"/>
              <a:buChar char="●"/>
            </a:pPr>
            <a:r>
              <a:rPr lang="en"/>
              <a:t>Data has information about the rider id, starting time and </a:t>
            </a:r>
            <a:r>
              <a:rPr lang="en"/>
              <a:t>location/ station and ending time and location of the trip.</a:t>
            </a:r>
            <a:endParaRPr/>
          </a:p>
          <a:p>
            <a:pPr indent="-342900" lvl="0" marL="457200" rtl="0" algn="l">
              <a:spcBef>
                <a:spcPts val="0"/>
              </a:spcBef>
              <a:spcAft>
                <a:spcPts val="0"/>
              </a:spcAft>
              <a:buSzPts val="1800"/>
              <a:buChar char="●"/>
            </a:pPr>
            <a:r>
              <a:rPr lang="en"/>
              <a:t>The data is about the rides taken in the month of </a:t>
            </a:r>
            <a:r>
              <a:rPr b="1" lang="en"/>
              <a:t>september 2020</a:t>
            </a:r>
            <a:r>
              <a:rPr lang="en"/>
              <a:t>.</a:t>
            </a:r>
            <a:endParaRPr/>
          </a:p>
          <a:p>
            <a:pPr indent="-342900" lvl="0" marL="457200" rtl="0" algn="l">
              <a:spcBef>
                <a:spcPts val="0"/>
              </a:spcBef>
              <a:spcAft>
                <a:spcPts val="0"/>
              </a:spcAft>
              <a:buSzPts val="1800"/>
              <a:buChar char="●"/>
            </a:pPr>
            <a:r>
              <a:rPr lang="en"/>
              <a:t>Imported the data into google colab for processing the data with the help of python programming language. </a:t>
            </a:r>
            <a:endParaRPr/>
          </a:p>
          <a:p>
            <a:pPr indent="-342900" lvl="0" marL="457200" rtl="0" algn="l">
              <a:spcBef>
                <a:spcPts val="0"/>
              </a:spcBef>
              <a:spcAft>
                <a:spcPts val="0"/>
              </a:spcAft>
              <a:buSzPts val="1800"/>
              <a:buChar char="●"/>
            </a:pPr>
            <a:r>
              <a:rPr lang="en"/>
              <a:t>The data has </a:t>
            </a:r>
            <a:r>
              <a:rPr b="1" lang="en"/>
              <a:t>532958</a:t>
            </a:r>
            <a:r>
              <a:rPr lang="en"/>
              <a:t> rows and </a:t>
            </a:r>
            <a:r>
              <a:rPr b="1" lang="en"/>
              <a:t>13</a:t>
            </a:r>
            <a:r>
              <a:rPr lang="en"/>
              <a:t> columns.</a:t>
            </a:r>
            <a:endParaRPr/>
          </a:p>
          <a:p>
            <a:pPr indent="-342900" lvl="0" marL="457200" rtl="0" algn="l">
              <a:spcBef>
                <a:spcPts val="0"/>
              </a:spcBef>
              <a:spcAft>
                <a:spcPts val="0"/>
              </a:spcAft>
              <a:buSzPts val="1800"/>
              <a:buChar char="●"/>
            </a:pPr>
            <a:r>
              <a:rPr lang="en"/>
              <a:t>The rider types: </a:t>
            </a:r>
            <a:r>
              <a:rPr b="1" lang="en"/>
              <a:t>casual</a:t>
            </a:r>
            <a:r>
              <a:rPr lang="en"/>
              <a:t> and annual </a:t>
            </a:r>
            <a:r>
              <a:rPr b="1" lang="en"/>
              <a:t>membership</a:t>
            </a:r>
            <a:r>
              <a:rPr lang="en"/>
              <a:t> holders.</a:t>
            </a:r>
            <a:endParaRPr/>
          </a:p>
          <a:p>
            <a:pPr indent="-342900" lvl="0" marL="457200" rtl="0" algn="l">
              <a:spcBef>
                <a:spcPts val="0"/>
              </a:spcBef>
              <a:spcAft>
                <a:spcPts val="0"/>
              </a:spcAft>
              <a:buSzPts val="1800"/>
              <a:buChar char="●"/>
            </a:pPr>
            <a:r>
              <a:rPr lang="en"/>
              <a:t>Types of bikes: Electric and Docked bikes.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Removing NULL values</a:t>
            </a:r>
            <a:endParaRPr/>
          </a:p>
        </p:txBody>
      </p:sp>
      <p:sp>
        <p:nvSpPr>
          <p:cNvPr id="108" name="Google Shape;108;p16"/>
          <p:cNvSpPr txBox="1"/>
          <p:nvPr>
            <p:ph idx="1" type="body"/>
          </p:nvPr>
        </p:nvSpPr>
        <p:spPr>
          <a:xfrm>
            <a:off x="311700" y="1104950"/>
            <a:ext cx="8432700" cy="6078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NULL values or missing </a:t>
            </a:r>
            <a:r>
              <a:rPr lang="en"/>
              <a:t>entries are seen only in the station information columns.</a:t>
            </a:r>
            <a:endParaRPr/>
          </a:p>
          <a:p>
            <a:pPr indent="-317182" lvl="0" marL="457200" rtl="0" algn="l">
              <a:spcBef>
                <a:spcPts val="0"/>
              </a:spcBef>
              <a:spcAft>
                <a:spcPts val="0"/>
              </a:spcAft>
              <a:buSzPct val="100000"/>
              <a:buChar char="●"/>
            </a:pPr>
            <a:r>
              <a:rPr lang="en"/>
              <a:t>Find the NULL values in station_names and remove them.</a:t>
            </a:r>
            <a:endParaRPr/>
          </a:p>
        </p:txBody>
      </p:sp>
      <p:pic>
        <p:nvPicPr>
          <p:cNvPr id="109" name="Google Shape;109;p16"/>
          <p:cNvPicPr preferRelativeResize="0"/>
          <p:nvPr/>
        </p:nvPicPr>
        <p:blipFill rotWithShape="1">
          <a:blip r:embed="rId3">
            <a:alphaModFix/>
          </a:blip>
          <a:srcRect b="40494" l="5196" r="47947" t="37879"/>
          <a:stretch/>
        </p:blipFill>
        <p:spPr>
          <a:xfrm>
            <a:off x="237375" y="1948750"/>
            <a:ext cx="4284674" cy="1111774"/>
          </a:xfrm>
          <a:prstGeom prst="rect">
            <a:avLst/>
          </a:prstGeom>
          <a:noFill/>
          <a:ln>
            <a:noFill/>
          </a:ln>
        </p:spPr>
      </p:pic>
      <p:pic>
        <p:nvPicPr>
          <p:cNvPr id="110" name="Google Shape;110;p16"/>
          <p:cNvPicPr preferRelativeResize="0"/>
          <p:nvPr/>
        </p:nvPicPr>
        <p:blipFill rotWithShape="1">
          <a:blip r:embed="rId4">
            <a:alphaModFix/>
          </a:blip>
          <a:srcRect b="36809" l="4315" r="47300" t="38215"/>
          <a:stretch/>
        </p:blipFill>
        <p:spPr>
          <a:xfrm>
            <a:off x="4684450" y="1948750"/>
            <a:ext cx="4347124" cy="1261649"/>
          </a:xfrm>
          <a:prstGeom prst="rect">
            <a:avLst/>
          </a:prstGeom>
          <a:noFill/>
          <a:ln>
            <a:noFill/>
          </a:ln>
        </p:spPr>
      </p:pic>
      <p:pic>
        <p:nvPicPr>
          <p:cNvPr id="111" name="Google Shape;111;p16"/>
          <p:cNvPicPr preferRelativeResize="0"/>
          <p:nvPr/>
        </p:nvPicPr>
        <p:blipFill rotWithShape="1">
          <a:blip r:embed="rId4">
            <a:alphaModFix/>
          </a:blip>
          <a:srcRect b="4628" l="4451" r="46681" t="64512"/>
          <a:stretch/>
        </p:blipFill>
        <p:spPr>
          <a:xfrm>
            <a:off x="237369" y="3285350"/>
            <a:ext cx="4468326" cy="158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Errors in Data</a:t>
            </a:r>
            <a:endParaRPr/>
          </a:p>
        </p:txBody>
      </p:sp>
      <p:sp>
        <p:nvSpPr>
          <p:cNvPr id="117" name="Google Shape;117;p17"/>
          <p:cNvSpPr txBox="1"/>
          <p:nvPr>
            <p:ph idx="1" type="body"/>
          </p:nvPr>
        </p:nvSpPr>
        <p:spPr>
          <a:xfrm>
            <a:off x="311700" y="1229875"/>
            <a:ext cx="5547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621 entries the end time/date was lesser than the start date/time. Eg: start- 2:09pm end: 2:08pm</a:t>
            </a:r>
            <a:endParaRPr/>
          </a:p>
          <a:p>
            <a:pPr indent="-342900" lvl="0" marL="457200" rtl="0" algn="l">
              <a:spcBef>
                <a:spcPts val="0"/>
              </a:spcBef>
              <a:spcAft>
                <a:spcPts val="0"/>
              </a:spcAft>
              <a:buSzPts val="1800"/>
              <a:buChar char="●"/>
            </a:pPr>
            <a:r>
              <a:rPr lang="en"/>
              <a:t>This might be an human error or glitch in the system.</a:t>
            </a:r>
            <a:endParaRPr/>
          </a:p>
          <a:p>
            <a:pPr indent="-342900" lvl="0" marL="457200" rtl="0" algn="l">
              <a:spcBef>
                <a:spcPts val="0"/>
              </a:spcBef>
              <a:spcAft>
                <a:spcPts val="0"/>
              </a:spcAft>
              <a:buSzPts val="1800"/>
              <a:buChar char="●"/>
            </a:pPr>
            <a:r>
              <a:rPr lang="en"/>
              <a:t>In this case the entries in start time was transferred to end time and vice versa. Assuming that the start time being the end time.</a:t>
            </a:r>
            <a:endParaRPr/>
          </a:p>
        </p:txBody>
      </p:sp>
      <p:pic>
        <p:nvPicPr>
          <p:cNvPr id="118" name="Google Shape;118;p17"/>
          <p:cNvPicPr preferRelativeResize="0"/>
          <p:nvPr/>
        </p:nvPicPr>
        <p:blipFill rotWithShape="1">
          <a:blip r:embed="rId3">
            <a:alphaModFix/>
          </a:blip>
          <a:srcRect b="6039" l="7483" r="47160" t="30785"/>
          <a:stretch/>
        </p:blipFill>
        <p:spPr>
          <a:xfrm>
            <a:off x="5982913" y="1377300"/>
            <a:ext cx="3050425" cy="2388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dropping rows with 0 duration</a:t>
            </a:r>
            <a:endParaRPr/>
          </a:p>
        </p:txBody>
      </p:sp>
      <p:sp>
        <p:nvSpPr>
          <p:cNvPr id="124" name="Google Shape;124;p18"/>
          <p:cNvSpPr txBox="1"/>
          <p:nvPr>
            <p:ph idx="1" type="body"/>
          </p:nvPr>
        </p:nvSpPr>
        <p:spPr>
          <a:xfrm>
            <a:off x="311700" y="1229875"/>
            <a:ext cx="4694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some entries (1.6% or 6730 rows) we can </a:t>
            </a:r>
            <a:r>
              <a:rPr lang="en"/>
              <a:t>observe that the ride duration is 0. I.e: the start time and end time is the same.</a:t>
            </a:r>
            <a:endParaRPr/>
          </a:p>
          <a:p>
            <a:pPr indent="-342900" lvl="0" marL="457200" rtl="0" algn="l">
              <a:spcBef>
                <a:spcPts val="0"/>
              </a:spcBef>
              <a:spcAft>
                <a:spcPts val="0"/>
              </a:spcAft>
              <a:buSzPts val="1800"/>
              <a:buChar char="●"/>
            </a:pPr>
            <a:r>
              <a:rPr lang="en"/>
              <a:t>This can happen due to system errors or extremely lower ride duration which is lesser than a minute. Or due to cancellation of the ride after starting it.</a:t>
            </a:r>
            <a:endParaRPr/>
          </a:p>
          <a:p>
            <a:pPr indent="-342900" lvl="0" marL="457200" rtl="0" algn="l">
              <a:spcBef>
                <a:spcPts val="0"/>
              </a:spcBef>
              <a:spcAft>
                <a:spcPts val="0"/>
              </a:spcAft>
              <a:buSzPts val="1800"/>
              <a:buChar char="●"/>
            </a:pPr>
            <a:r>
              <a:rPr lang="en"/>
              <a:t>Assuming that it can be an error or due to ride cancellation we drop these rows.</a:t>
            </a:r>
            <a:endParaRPr/>
          </a:p>
        </p:txBody>
      </p:sp>
      <p:pic>
        <p:nvPicPr>
          <p:cNvPr id="125" name="Google Shape;125;p18"/>
          <p:cNvPicPr preferRelativeResize="0"/>
          <p:nvPr/>
        </p:nvPicPr>
        <p:blipFill rotWithShape="1">
          <a:blip r:embed="rId3">
            <a:alphaModFix/>
          </a:blip>
          <a:srcRect b="46393" l="7367" r="36900" t="33099"/>
          <a:stretch/>
        </p:blipFill>
        <p:spPr>
          <a:xfrm>
            <a:off x="5013425" y="1229875"/>
            <a:ext cx="3996574" cy="826775"/>
          </a:xfrm>
          <a:prstGeom prst="rect">
            <a:avLst/>
          </a:prstGeom>
          <a:noFill/>
          <a:ln>
            <a:noFill/>
          </a:ln>
        </p:spPr>
      </p:pic>
      <p:pic>
        <p:nvPicPr>
          <p:cNvPr id="126" name="Google Shape;126;p18"/>
          <p:cNvPicPr preferRelativeResize="0"/>
          <p:nvPr/>
        </p:nvPicPr>
        <p:blipFill rotWithShape="1">
          <a:blip r:embed="rId3">
            <a:alphaModFix/>
          </a:blip>
          <a:srcRect b="11680" l="7382" r="37399" t="68079"/>
          <a:stretch/>
        </p:blipFill>
        <p:spPr>
          <a:xfrm>
            <a:off x="5005852" y="2104825"/>
            <a:ext cx="4011723" cy="826775"/>
          </a:xfrm>
          <a:prstGeom prst="rect">
            <a:avLst/>
          </a:prstGeom>
          <a:noFill/>
          <a:ln>
            <a:noFill/>
          </a:ln>
        </p:spPr>
      </p:pic>
      <p:pic>
        <p:nvPicPr>
          <p:cNvPr id="127" name="Google Shape;127;p18"/>
          <p:cNvPicPr preferRelativeResize="0"/>
          <p:nvPr/>
        </p:nvPicPr>
        <p:blipFill rotWithShape="1">
          <a:blip r:embed="rId4">
            <a:alphaModFix/>
          </a:blip>
          <a:srcRect b="30625" l="7451" r="53042" t="52652"/>
          <a:stretch/>
        </p:blipFill>
        <p:spPr>
          <a:xfrm>
            <a:off x="5013425" y="3038000"/>
            <a:ext cx="2554024" cy="607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Cleaning:</a:t>
            </a:r>
            <a:endParaRPr/>
          </a:p>
        </p:txBody>
      </p:sp>
      <p:sp>
        <p:nvSpPr>
          <p:cNvPr id="133" name="Google Shape;133;p19"/>
          <p:cNvSpPr txBox="1"/>
          <p:nvPr>
            <p:ph idx="1" type="body"/>
          </p:nvPr>
        </p:nvSpPr>
        <p:spPr>
          <a:xfrm>
            <a:off x="311700" y="1135125"/>
            <a:ext cx="8520600" cy="343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checking the data for null values. We removed 6.06% of data.</a:t>
            </a:r>
            <a:endParaRPr/>
          </a:p>
          <a:p>
            <a:pPr indent="-342900" lvl="0" marL="457200" rtl="0" algn="l">
              <a:spcBef>
                <a:spcPts val="0"/>
              </a:spcBef>
              <a:spcAft>
                <a:spcPts val="0"/>
              </a:spcAft>
              <a:buSzPts val="1800"/>
              <a:buChar char="●"/>
            </a:pPr>
            <a:r>
              <a:rPr lang="en"/>
              <a:t>When checking for errors we exchanged the values of started_at and ended_at columns where the end time was lesser than start time.</a:t>
            </a:r>
            <a:endParaRPr/>
          </a:p>
          <a:p>
            <a:pPr indent="-342900" lvl="0" marL="457200" rtl="0" algn="l">
              <a:spcBef>
                <a:spcPts val="0"/>
              </a:spcBef>
              <a:spcAft>
                <a:spcPts val="0"/>
              </a:spcAft>
              <a:buSzPts val="1800"/>
              <a:buChar char="●"/>
            </a:pPr>
            <a:r>
              <a:rPr lang="en"/>
              <a:t>We removed 1.6% data where the duration was 0.</a:t>
            </a:r>
            <a:endParaRPr/>
          </a:p>
          <a:p>
            <a:pPr indent="-342900" lvl="0" marL="457200" rtl="0" algn="l">
              <a:spcBef>
                <a:spcPts val="0"/>
              </a:spcBef>
              <a:spcAft>
                <a:spcPts val="0"/>
              </a:spcAft>
              <a:buSzPts val="1800"/>
              <a:buChar char="●"/>
            </a:pPr>
            <a:r>
              <a:rPr lang="en"/>
              <a:t>Totally in cleaning process we have </a:t>
            </a:r>
            <a:r>
              <a:rPr b="1" lang="en"/>
              <a:t>removed 7.66%</a:t>
            </a:r>
            <a:r>
              <a:rPr lang="en"/>
              <a:t> of data with errors and abnormalities.</a:t>
            </a:r>
            <a:endParaRPr/>
          </a:p>
          <a:p>
            <a:pPr indent="-342900" lvl="0" marL="457200" rtl="0" algn="l">
              <a:spcBef>
                <a:spcPts val="0"/>
              </a:spcBef>
              <a:spcAft>
                <a:spcPts val="0"/>
              </a:spcAft>
              <a:buSzPts val="1800"/>
              <a:buChar char="●"/>
            </a:pPr>
            <a:r>
              <a:rPr lang="en"/>
              <a:t>Now we are left with </a:t>
            </a:r>
            <a:r>
              <a:rPr b="1" lang="en"/>
              <a:t>493954</a:t>
            </a:r>
            <a:r>
              <a:rPr lang="en"/>
              <a:t> rows.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Processing:</a:t>
            </a:r>
            <a:endParaRPr/>
          </a:p>
        </p:txBody>
      </p:sp>
      <p:sp>
        <p:nvSpPr>
          <p:cNvPr id="139" name="Google Shape;13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cleaning the data store it in a excel workbook. And open power query editor.</a:t>
            </a:r>
            <a:endParaRPr/>
          </a:p>
          <a:p>
            <a:pPr indent="-342900" lvl="0" marL="457200" rtl="0" algn="l">
              <a:spcBef>
                <a:spcPts val="0"/>
              </a:spcBef>
              <a:spcAft>
                <a:spcPts val="0"/>
              </a:spcAft>
              <a:buSzPts val="1800"/>
              <a:buChar char="●"/>
            </a:pPr>
            <a:r>
              <a:rPr b="1" lang="en"/>
              <a:t>Create Duration</a:t>
            </a:r>
            <a:r>
              <a:rPr lang="en"/>
              <a:t> column by subtracting start time from end time. For ease of visualization break the columns into days and </a:t>
            </a:r>
            <a:r>
              <a:rPr lang="en"/>
              <a:t>hours</a:t>
            </a:r>
            <a:r>
              <a:rPr lang="en"/>
              <a:t>.</a:t>
            </a:r>
            <a:endParaRPr/>
          </a:p>
          <a:p>
            <a:pPr indent="-342900" lvl="0" marL="457200" rtl="0" algn="l">
              <a:spcBef>
                <a:spcPts val="0"/>
              </a:spcBef>
              <a:spcAft>
                <a:spcPts val="0"/>
              </a:spcAft>
              <a:buSzPts val="1800"/>
              <a:buChar char="●"/>
            </a:pPr>
            <a:r>
              <a:rPr lang="en"/>
              <a:t>In order to </a:t>
            </a:r>
            <a:r>
              <a:rPr b="1" lang="en"/>
              <a:t>optimize the data remove columns</a:t>
            </a:r>
            <a:r>
              <a:rPr lang="en"/>
              <a:t> that wont be used in visualizations: start and end </a:t>
            </a:r>
            <a:r>
              <a:rPr lang="en"/>
              <a:t>station</a:t>
            </a:r>
            <a:r>
              <a:rPr lang="en"/>
              <a:t> id, start and end station name. </a:t>
            </a:r>
            <a:endParaRPr/>
          </a:p>
          <a:p>
            <a:pPr indent="-342900" lvl="0" marL="457200" rtl="0" algn="l">
              <a:spcBef>
                <a:spcPts val="0"/>
              </a:spcBef>
              <a:spcAft>
                <a:spcPts val="0"/>
              </a:spcAft>
              <a:buSzPts val="1800"/>
              <a:buChar char="●"/>
            </a:pPr>
            <a:r>
              <a:rPr lang="en"/>
              <a:t>Since we have found the duration, start time and end time won't be used in analysis. </a:t>
            </a:r>
            <a:r>
              <a:rPr lang="en"/>
              <a:t>Break the started_at and ended_at column into date and time and remove the time data. </a:t>
            </a:r>
            <a:endParaRPr/>
          </a:p>
          <a:p>
            <a:pPr indent="-342900" lvl="0" marL="457200" rtl="0" algn="l">
              <a:spcBef>
                <a:spcPts val="0"/>
              </a:spcBef>
              <a:spcAft>
                <a:spcPts val="0"/>
              </a:spcAft>
              <a:buSzPts val="1800"/>
              <a:buChar char="●"/>
            </a:pPr>
            <a:r>
              <a:rPr lang="en"/>
              <a:t>Removing columns can speed up loading data in Power BI.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45" name="Google Shape;145;p21"/>
          <p:cNvSpPr txBox="1"/>
          <p:nvPr>
            <p:ph idx="1" type="body"/>
          </p:nvPr>
        </p:nvSpPr>
        <p:spPr>
          <a:xfrm>
            <a:off x="311700" y="1229875"/>
            <a:ext cx="8520600" cy="12651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During the month of </a:t>
            </a:r>
            <a:r>
              <a:rPr lang="en"/>
              <a:t>september</a:t>
            </a:r>
            <a:r>
              <a:rPr lang="en"/>
              <a:t> 2020 </a:t>
            </a:r>
            <a:r>
              <a:rPr lang="en"/>
              <a:t>the</a:t>
            </a:r>
            <a:r>
              <a:rPr lang="en"/>
              <a:t> rides taken by members (</a:t>
            </a:r>
            <a:r>
              <a:rPr lang="en"/>
              <a:t>0.28M</a:t>
            </a:r>
            <a:r>
              <a:rPr lang="en"/>
              <a:t>)are more than casuals(0.21M).</a:t>
            </a:r>
            <a:endParaRPr/>
          </a:p>
          <a:p>
            <a:pPr indent="-317182" lvl="0" marL="457200" rtl="0" algn="l">
              <a:spcBef>
                <a:spcPts val="0"/>
              </a:spcBef>
              <a:spcAft>
                <a:spcPts val="0"/>
              </a:spcAft>
              <a:buSzPct val="100000"/>
              <a:buChar char="●"/>
            </a:pPr>
            <a:r>
              <a:rPr lang="en"/>
              <a:t>Most used bike is docked bike. Around 97% of the riders preferred docked bike over electric bikes.</a:t>
            </a:r>
            <a:endParaRPr/>
          </a:p>
          <a:p>
            <a:pPr indent="-317182" lvl="0" marL="457200" rtl="0" algn="l">
              <a:spcBef>
                <a:spcPts val="0"/>
              </a:spcBef>
              <a:spcAft>
                <a:spcPts val="0"/>
              </a:spcAft>
              <a:buSzPct val="100000"/>
              <a:buChar char="●"/>
            </a:pPr>
            <a:r>
              <a:rPr lang="en"/>
              <a:t>The maximum ride duration of a casual is 37 days and member is 21 days.</a:t>
            </a:r>
            <a:endParaRPr/>
          </a:p>
        </p:txBody>
      </p:sp>
      <p:pic>
        <p:nvPicPr>
          <p:cNvPr id="146" name="Google Shape;146;p21"/>
          <p:cNvPicPr preferRelativeResize="0"/>
          <p:nvPr/>
        </p:nvPicPr>
        <p:blipFill rotWithShape="1">
          <a:blip r:embed="rId3">
            <a:alphaModFix/>
          </a:blip>
          <a:srcRect b="21782" l="45417" r="38677" t="50855"/>
          <a:stretch/>
        </p:blipFill>
        <p:spPr>
          <a:xfrm>
            <a:off x="1891850" y="2571750"/>
            <a:ext cx="2013474" cy="1947450"/>
          </a:xfrm>
          <a:prstGeom prst="rect">
            <a:avLst/>
          </a:prstGeom>
          <a:noFill/>
          <a:ln>
            <a:noFill/>
          </a:ln>
        </p:spPr>
      </p:pic>
      <p:pic>
        <p:nvPicPr>
          <p:cNvPr id="147" name="Google Shape;147;p21"/>
          <p:cNvPicPr preferRelativeResize="0"/>
          <p:nvPr/>
        </p:nvPicPr>
        <p:blipFill rotWithShape="1">
          <a:blip r:embed="rId3">
            <a:alphaModFix/>
          </a:blip>
          <a:srcRect b="21517" l="61076" r="22500" t="51572"/>
          <a:stretch/>
        </p:blipFill>
        <p:spPr>
          <a:xfrm>
            <a:off x="4572000" y="2571750"/>
            <a:ext cx="2113926" cy="194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