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I’m Akhila and I will be presenting for group 11 today.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3e5c6460e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3e5c6460e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 that we were referring to had a few dataset in its references. One source as the grid information from The Electric Reliability Council of Texas. One other source was Generation units outage data - from the U.S. Energy Information Administration.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gives information about the following:</a:t>
            </a:r>
            <a:endParaRPr/>
          </a:p>
          <a:p>
            <a:pPr indent="-298450" lvl="0" marL="457200" rtl="0" algn="l">
              <a:spcBef>
                <a:spcPts val="0"/>
              </a:spcBef>
              <a:spcAft>
                <a:spcPts val="0"/>
              </a:spcAft>
              <a:buSzPts val="1100"/>
              <a:buChar char="●"/>
            </a:pPr>
            <a:r>
              <a:rPr lang="en"/>
              <a:t>actual load by weather zone</a:t>
            </a:r>
            <a:endParaRPr/>
          </a:p>
          <a:p>
            <a:pPr indent="-298450" lvl="0" marL="457200" rtl="0" algn="l">
              <a:spcBef>
                <a:spcPts val="0"/>
              </a:spcBef>
              <a:spcAft>
                <a:spcPts val="0"/>
              </a:spcAft>
              <a:buSzPts val="1100"/>
              <a:buChar char="●"/>
            </a:pPr>
            <a:r>
              <a:rPr lang="en"/>
              <a:t>actual generation by source</a:t>
            </a:r>
            <a:endParaRPr/>
          </a:p>
          <a:p>
            <a:pPr indent="-298450" lvl="0" marL="457200" rtl="0" algn="l">
              <a:spcBef>
                <a:spcPts val="0"/>
              </a:spcBef>
              <a:spcAft>
                <a:spcPts val="0"/>
              </a:spcAft>
              <a:buSzPts val="1100"/>
              <a:buChar char="●"/>
            </a:pPr>
            <a:r>
              <a:rPr lang="en"/>
              <a:t>actual available generation capacity</a:t>
            </a:r>
            <a:endParaRPr/>
          </a:p>
          <a:p>
            <a:pPr indent="-298450" lvl="0" marL="457200" rtl="0" algn="l">
              <a:spcBef>
                <a:spcPts val="0"/>
              </a:spcBef>
              <a:spcAft>
                <a:spcPts val="0"/>
              </a:spcAft>
              <a:buSzPts val="1100"/>
              <a:buChar char="●"/>
            </a:pPr>
            <a:r>
              <a:rPr lang="en"/>
              <a:t>actual load shedding</a:t>
            </a:r>
            <a:endParaRPr/>
          </a:p>
          <a:p>
            <a:pPr indent="-298450" lvl="0" marL="457200" rtl="0" algn="l">
              <a:spcBef>
                <a:spcPts val="0"/>
              </a:spcBef>
              <a:spcAft>
                <a:spcPts val="0"/>
              </a:spcAft>
              <a:buSzPts val="1100"/>
              <a:buChar char="●"/>
            </a:pPr>
            <a:r>
              <a:rPr lang="en"/>
              <a:t>customer power outage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3e5c6460e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3e5c6460e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some small data snippets from the data, just to give an idea of the data. </a:t>
            </a:r>
            <a:r>
              <a:rPr lang="en">
                <a:solidFill>
                  <a:schemeClr val="dk1"/>
                </a:solidFill>
              </a:rPr>
              <a:t>We won’t go into details about the columns in interest of time.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We have source generation data, which lists energy produced in Mega wattage hours for different sources such as solar, wind, etc.</a:t>
            </a:r>
            <a:endParaRPr/>
          </a:p>
          <a:p>
            <a:pPr indent="0" lvl="0" marL="0" rtl="0" algn="l">
              <a:spcBef>
                <a:spcPts val="0"/>
              </a:spcBef>
              <a:spcAft>
                <a:spcPts val="0"/>
              </a:spcAft>
              <a:buNone/>
            </a:pPr>
            <a:r>
              <a:rPr lang="en"/>
              <a:t>Then we have snippets of energy demand from different regions. We also have customer outage data, which gives out of customers being tracked, how many faced outages and at what times were these outages reported.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4243dce5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4243dce5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4243dce5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4243dce5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dk1"/>
                </a:solidFill>
                <a:latin typeface="Old Standard TT"/>
                <a:ea typeface="Old Standard TT"/>
                <a:cs typeface="Old Standard TT"/>
                <a:sym typeface="Old Standard TT"/>
              </a:rPr>
              <a:t>We use a synthetic grid model that is calibrated based on open-source datasets mentioned in the previous slides </a:t>
            </a:r>
            <a:r>
              <a:rPr lang="en" sz="1200"/>
              <a:t>to run</a:t>
            </a:r>
            <a:r>
              <a:rPr lang="en"/>
              <a:t> a preliminary simulation of the grid failure without changing any parameters using MATLAB. We will change different parameters of the simulation and try to see if any strategy is able to improve the ability of the system to recover from the failure quicker.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3e5c6460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3e5c6460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3e5c6460e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3e5c6460e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shed more light on this</a:t>
            </a:r>
            <a:endParaRPr/>
          </a:p>
          <a:p>
            <a:pPr indent="0" lvl="0" marL="0" rtl="0" algn="l">
              <a:spcBef>
                <a:spcPts val="0"/>
              </a:spcBef>
              <a:spcAft>
                <a:spcPts val="0"/>
              </a:spcAft>
              <a:buNone/>
            </a:pPr>
            <a:r>
              <a:rPr lang="en"/>
              <a:t>-A</a:t>
            </a:r>
            <a:r>
              <a:rPr lang="en"/>
              <a:t>ssess several corrective measures that could have mitigated the blackout under such extreme weather conditions. </a:t>
            </a:r>
            <a:endParaRPr/>
          </a:p>
          <a:p>
            <a:pPr indent="0" lvl="0" marL="0" rtl="0" algn="l">
              <a:spcBef>
                <a:spcPts val="0"/>
              </a:spcBef>
              <a:spcAft>
                <a:spcPts val="0"/>
              </a:spcAft>
              <a:buNone/>
            </a:pPr>
            <a:r>
              <a:rPr lang="en"/>
              <a:t>-Uncover the regional disparity of load shedding. </a:t>
            </a:r>
            <a:endParaRPr/>
          </a:p>
          <a:p>
            <a:pPr indent="0" lvl="0" marL="0" rtl="0" algn="l">
              <a:spcBef>
                <a:spcPts val="0"/>
              </a:spcBef>
              <a:spcAft>
                <a:spcPts val="0"/>
              </a:spcAft>
              <a:buNone/>
            </a:pPr>
            <a:r>
              <a:rPr lang="en"/>
              <a:t>-Quantifies the sensitivity of several corrective measures with respect to mitigating the severity of the power outage, as measured in Energy-not-Served (ENS)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243dce5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243dce5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Old Standard TT"/>
                <a:ea typeface="Old Standard TT"/>
                <a:cs typeface="Old Standard TT"/>
                <a:sym typeface="Old Standard TT"/>
              </a:rPr>
              <a:t>Leveraging the synthetic grid, we perform quantitative analysis on the corrective measures in the aspect of reducing the extent of blackout events. We will find out disparity among the winterization effectiveness for generation units of various source types and geographical regions, and do a quantitative assessment of certain corrective portfolios, and the interdependence of per-unit performance of corrective measures.</a:t>
            </a:r>
            <a:endParaRPr sz="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e5c6460e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e5c6460e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According to the feedback received in our project proposal, we researched several papers and have chosen the paper “An Open-source Extendable Model and Corrective Measure Assessment of the 2021 Texas Power Outage“. This paper creates an open-source simulation model for the 2021 Texas Power outage. We plan to use various parameters for the simulation model to simulate and perform ‘what-if’ analysis in the scenario of this power outage. This would serve as a ground to evaluate different resilient recovery protocols. Our final goal of our project is trying to extend this paper.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e5c6460e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e5c6460e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e5c646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e5c646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Blackout </a:t>
            </a:r>
            <a:r>
              <a:rPr lang="en"/>
              <a:t>occurred</a:t>
            </a:r>
            <a:r>
              <a:rPr lang="en"/>
              <a:t> during Feb 14 to Feb 15</a:t>
            </a:r>
            <a:endParaRPr/>
          </a:p>
          <a:p>
            <a:pPr indent="0" lvl="0" marL="0" rtl="0" algn="l">
              <a:spcBef>
                <a:spcPts val="0"/>
              </a:spcBef>
              <a:spcAft>
                <a:spcPts val="0"/>
              </a:spcAft>
              <a:buNone/>
            </a:pPr>
            <a:r>
              <a:rPr lang="en"/>
              <a:t>Electricity</a:t>
            </a:r>
            <a:r>
              <a:rPr lang="en"/>
              <a:t> demand on 14th has risen up due to cold weather and </a:t>
            </a:r>
            <a:r>
              <a:rPr lang="en"/>
              <a:t>electricity</a:t>
            </a:r>
            <a:r>
              <a:rPr lang="en"/>
              <a:t> generation sources began to collapse. </a:t>
            </a:r>
            <a:endParaRPr/>
          </a:p>
          <a:p>
            <a:pPr indent="0" lvl="0" marL="0" rtl="0" algn="l">
              <a:spcBef>
                <a:spcPts val="0"/>
              </a:spcBef>
              <a:spcAft>
                <a:spcPts val="0"/>
              </a:spcAft>
              <a:buNone/>
            </a:pPr>
            <a:r>
              <a:rPr lang="en"/>
              <a:t>As L</a:t>
            </a:r>
            <a:r>
              <a:rPr lang="en"/>
              <a:t>oad shedding began, it</a:t>
            </a:r>
            <a:r>
              <a:rPr lang="en"/>
              <a:t> led to hug difference in actual load and load forecast as shown in the figure.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4243dce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4243dce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factors that led to this situation are</a:t>
            </a:r>
            <a:endParaRPr/>
          </a:p>
          <a:p>
            <a:pPr indent="0" lvl="0" marL="0" rtl="0" algn="l">
              <a:spcBef>
                <a:spcPts val="0"/>
              </a:spcBef>
              <a:spcAft>
                <a:spcPts val="0"/>
              </a:spcAft>
              <a:buNone/>
            </a:pPr>
            <a:r>
              <a:rPr lang="en"/>
              <a:t>The cold weather had Much higher Electricity demand</a:t>
            </a:r>
            <a:endParaRPr/>
          </a:p>
          <a:p>
            <a:pPr indent="0" lvl="0" marL="0" rtl="0" algn="l">
              <a:spcBef>
                <a:spcPts val="0"/>
              </a:spcBef>
              <a:spcAft>
                <a:spcPts val="0"/>
              </a:spcAft>
              <a:buNone/>
            </a:pPr>
            <a:r>
              <a:rPr lang="en"/>
              <a:t>Lower natural gas Production</a:t>
            </a:r>
            <a:endParaRPr/>
          </a:p>
          <a:p>
            <a:pPr indent="0" lvl="0" marL="0" rtl="0" algn="l">
              <a:spcBef>
                <a:spcPts val="0"/>
              </a:spcBef>
              <a:spcAft>
                <a:spcPts val="0"/>
              </a:spcAft>
              <a:buNone/>
            </a:pPr>
            <a:r>
              <a:rPr lang="en"/>
              <a:t>Generation equipment outages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3e5c646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3e5c646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latin typeface="Old Standard TT"/>
                <a:ea typeface="Old Standard TT"/>
                <a:cs typeface="Old Standard TT"/>
                <a:sym typeface="Old Standard TT"/>
              </a:rPr>
              <a:t>The existing studies of power grid resilience to extreme weather conditions offer power grid resilience enhancement strategies mainly in two perspectives: a, 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e5c6460e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e5c6460e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Counterfactual energy generation refers to the 7-day-ahead load forecast. This is the energy that the system itself had predicted that it would be able to generate. Here, from these graphs, you can see that there were great matches between actual and counterfactual wind and solar generation profiles before February 9. It also indicates that the impacts of the winter storm on renewable generation approximately started as early as February 9. This gives a leading indicator of the impending grid failure that would occur in the following days.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3e5c6460e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3e5c6460e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see the county-level</a:t>
            </a:r>
            <a:r>
              <a:rPr lang="en"/>
              <a:t> customer outage percentage in Texas. Mainly, satellite counties around Houston in the Coast zone and several counties distributed in the West zone suffered the most severe outages.</a:t>
            </a:r>
            <a:endParaRPr/>
          </a:p>
          <a:p>
            <a:pPr indent="0" lvl="0" marL="0" rtl="0" algn="l">
              <a:spcBef>
                <a:spcPts val="0"/>
              </a:spcBef>
              <a:spcAft>
                <a:spcPts val="0"/>
              </a:spcAft>
              <a:buClr>
                <a:schemeClr val="dk1"/>
              </a:buClr>
              <a:buSzPts val="1100"/>
              <a:buFont typeface="Arial"/>
              <a:buNone/>
            </a:pPr>
            <a:r>
              <a:rPr lang="en"/>
              <a:t>The reason that this power outage was deemed so dangerous is that due to winterization, many people faced freezing temperatures in their homes.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3e5c6460e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3e5c6460e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32325" y="1806200"/>
            <a:ext cx="8118600" cy="200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311"/>
              <a:t>CSE 551 Mid-point update presentation</a:t>
            </a:r>
            <a:endParaRPr/>
          </a:p>
          <a:p>
            <a:pPr indent="0" lvl="0" marL="0" rtl="0" algn="l">
              <a:spcBef>
                <a:spcPts val="0"/>
              </a:spcBef>
              <a:spcAft>
                <a:spcPts val="0"/>
              </a:spcAft>
              <a:buNone/>
            </a:pPr>
            <a:r>
              <a:t/>
            </a:r>
            <a:endParaRPr/>
          </a:p>
        </p:txBody>
      </p:sp>
      <p:sp>
        <p:nvSpPr>
          <p:cNvPr id="60" name="Google Shape;60;p13"/>
          <p:cNvSpPr txBox="1"/>
          <p:nvPr/>
        </p:nvSpPr>
        <p:spPr>
          <a:xfrm>
            <a:off x="512700" y="3899225"/>
            <a:ext cx="8118600" cy="1034400"/>
          </a:xfrm>
          <a:prstGeom prst="rect">
            <a:avLst/>
          </a:prstGeom>
          <a:noFill/>
          <a:ln>
            <a:noFill/>
          </a:ln>
        </p:spPr>
        <p:txBody>
          <a:bodyPr anchorCtr="0" anchor="t" bIns="91425" lIns="91425" spcFirstLastPara="1" rIns="91425" wrap="square" tIns="91425">
            <a:normAutofit fontScale="70000" lnSpcReduction="20000"/>
          </a:bodyPr>
          <a:lstStyle/>
          <a:p>
            <a:pPr indent="0" lvl="0" marL="457200" rtl="0" algn="r">
              <a:lnSpc>
                <a:spcPct val="150000"/>
              </a:lnSpc>
              <a:spcBef>
                <a:spcPts val="0"/>
              </a:spcBef>
              <a:spcAft>
                <a:spcPts val="0"/>
              </a:spcAft>
              <a:buNone/>
            </a:pPr>
            <a:r>
              <a:rPr lang="en" sz="1600">
                <a:solidFill>
                  <a:srgbClr val="B7B7B7"/>
                </a:solidFill>
                <a:latin typeface="Old Standard TT"/>
                <a:ea typeface="Old Standard TT"/>
                <a:cs typeface="Old Standard TT"/>
                <a:sym typeface="Old Standard TT"/>
              </a:rPr>
              <a:t>By Group 11</a:t>
            </a:r>
            <a:endParaRPr sz="1600">
              <a:solidFill>
                <a:srgbClr val="B7B7B7"/>
              </a:solidFill>
              <a:latin typeface="Old Standard TT"/>
              <a:ea typeface="Old Standard TT"/>
              <a:cs typeface="Old Standard TT"/>
              <a:sym typeface="Old Standard TT"/>
            </a:endParaRPr>
          </a:p>
          <a:p>
            <a:pPr indent="0" lvl="0" marL="457200" rtl="0" algn="r">
              <a:lnSpc>
                <a:spcPct val="150000"/>
              </a:lnSpc>
              <a:spcBef>
                <a:spcPts val="0"/>
              </a:spcBef>
              <a:spcAft>
                <a:spcPts val="0"/>
              </a:spcAft>
              <a:buNone/>
            </a:pPr>
            <a:r>
              <a:rPr lang="en" sz="1600">
                <a:solidFill>
                  <a:srgbClr val="B7B7B7"/>
                </a:solidFill>
                <a:latin typeface="Old Standard TT"/>
                <a:ea typeface="Old Standard TT"/>
                <a:cs typeface="Old Standard TT"/>
                <a:sym typeface="Old Standard TT"/>
              </a:rPr>
              <a:t>Mandar Laxmikant Mahajan (SBU ID: 113276053)</a:t>
            </a:r>
            <a:endParaRPr sz="1600">
              <a:solidFill>
                <a:srgbClr val="B7B7B7"/>
              </a:solidFill>
              <a:latin typeface="Old Standard TT"/>
              <a:ea typeface="Old Standard TT"/>
              <a:cs typeface="Old Standard TT"/>
              <a:sym typeface="Old Standard TT"/>
            </a:endParaRPr>
          </a:p>
          <a:p>
            <a:pPr indent="0" lvl="0" marL="457200" rtl="0" algn="r">
              <a:lnSpc>
                <a:spcPct val="150000"/>
              </a:lnSpc>
              <a:spcBef>
                <a:spcPts val="0"/>
              </a:spcBef>
              <a:spcAft>
                <a:spcPts val="0"/>
              </a:spcAft>
              <a:buNone/>
            </a:pPr>
            <a:r>
              <a:rPr lang="en" sz="1600">
                <a:solidFill>
                  <a:srgbClr val="B7B7B7"/>
                </a:solidFill>
                <a:latin typeface="Old Standard TT"/>
                <a:ea typeface="Old Standard TT"/>
                <a:cs typeface="Old Standard TT"/>
                <a:sym typeface="Old Standard TT"/>
              </a:rPr>
              <a:t>Akanksha Kale (SBU ID: 113788594)</a:t>
            </a:r>
            <a:endParaRPr sz="1600">
              <a:solidFill>
                <a:srgbClr val="B7B7B7"/>
              </a:solidFill>
              <a:latin typeface="Old Standard TT"/>
              <a:ea typeface="Old Standard TT"/>
              <a:cs typeface="Old Standard TT"/>
              <a:sym typeface="Old Standard TT"/>
            </a:endParaRPr>
          </a:p>
          <a:p>
            <a:pPr indent="0" lvl="0" marL="457200" rtl="0" algn="r">
              <a:lnSpc>
                <a:spcPct val="150000"/>
              </a:lnSpc>
              <a:spcBef>
                <a:spcPts val="0"/>
              </a:spcBef>
              <a:spcAft>
                <a:spcPts val="0"/>
              </a:spcAft>
              <a:buNone/>
            </a:pPr>
            <a:r>
              <a:rPr lang="en" sz="1600">
                <a:solidFill>
                  <a:srgbClr val="B7B7B7"/>
                </a:solidFill>
                <a:latin typeface="Old Standard TT"/>
                <a:ea typeface="Old Standard TT"/>
                <a:cs typeface="Old Standard TT"/>
                <a:sym typeface="Old Standard TT"/>
              </a:rPr>
              <a:t>Akhila Juturu (SBU ID: 114777498)</a:t>
            </a:r>
            <a:endParaRPr sz="1600">
              <a:solidFill>
                <a:srgbClr val="B7B7B7"/>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17" name="Google Shape;117;p22"/>
          <p:cNvSpPr txBox="1"/>
          <p:nvPr>
            <p:ph idx="1" type="body"/>
          </p:nvPr>
        </p:nvSpPr>
        <p:spPr>
          <a:xfrm>
            <a:off x="311700" y="1171600"/>
            <a:ext cx="8520600" cy="3698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solidFill>
                  <a:srgbClr val="000000"/>
                </a:solidFill>
              </a:rPr>
              <a:t>Grid information - from The Electric Reliability Council of Texas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Generation units outage data - from the U.S. Energy Information Administration</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actual load </a:t>
            </a:r>
            <a:r>
              <a:rPr lang="en">
                <a:solidFill>
                  <a:srgbClr val="000000"/>
                </a:solidFill>
              </a:rPr>
              <a:t>by weather zone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actual generation by source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actual available </a:t>
            </a:r>
            <a:r>
              <a:rPr lang="en">
                <a:solidFill>
                  <a:srgbClr val="000000"/>
                </a:solidFill>
              </a:rPr>
              <a:t>generation capacity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actual load shedding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customer power outage</a:t>
            </a:r>
            <a:endParaRPr>
              <a:solidFill>
                <a:srgbClr val="000000"/>
              </a:solidFill>
            </a:endParaRPr>
          </a:p>
        </p:txBody>
      </p:sp>
      <p:sp>
        <p:nvSpPr>
          <p:cNvPr id="118" name="Google Shape;118;p22"/>
          <p:cNvSpPr txBox="1"/>
          <p:nvPr>
            <p:ph type="title"/>
          </p:nvPr>
        </p:nvSpPr>
        <p:spPr>
          <a:xfrm>
            <a:off x="311700" y="2488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data about?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52388" y="282525"/>
            <a:ext cx="8839197" cy="912030"/>
          </a:xfrm>
          <a:prstGeom prst="rect">
            <a:avLst/>
          </a:prstGeom>
          <a:noFill/>
          <a:ln>
            <a:noFill/>
          </a:ln>
        </p:spPr>
      </p:pic>
      <p:sp>
        <p:nvSpPr>
          <p:cNvPr id="124" name="Google Shape;124;p23"/>
          <p:cNvSpPr txBox="1"/>
          <p:nvPr/>
        </p:nvSpPr>
        <p:spPr>
          <a:xfrm>
            <a:off x="3434838" y="1119200"/>
            <a:ext cx="227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latin typeface="Old Standard TT"/>
                <a:ea typeface="Old Standard TT"/>
                <a:cs typeface="Old Standard TT"/>
                <a:sym typeface="Old Standard TT"/>
              </a:rPr>
              <a:t>Table: Source generation data from ERCOT</a:t>
            </a:r>
            <a:endParaRPr sz="800" u="sng">
              <a:latin typeface="Old Standard TT"/>
              <a:ea typeface="Old Standard TT"/>
              <a:cs typeface="Old Standard TT"/>
              <a:sym typeface="Old Standard TT"/>
            </a:endParaRPr>
          </a:p>
        </p:txBody>
      </p:sp>
      <p:pic>
        <p:nvPicPr>
          <p:cNvPr id="125" name="Google Shape;125;p23"/>
          <p:cNvPicPr preferRelativeResize="0"/>
          <p:nvPr/>
        </p:nvPicPr>
        <p:blipFill>
          <a:blip r:embed="rId4">
            <a:alphaModFix/>
          </a:blip>
          <a:stretch>
            <a:fillRect/>
          </a:stretch>
        </p:blipFill>
        <p:spPr>
          <a:xfrm>
            <a:off x="152375" y="1714650"/>
            <a:ext cx="8839203" cy="1111481"/>
          </a:xfrm>
          <a:prstGeom prst="rect">
            <a:avLst/>
          </a:prstGeom>
          <a:noFill/>
          <a:ln>
            <a:noFill/>
          </a:ln>
        </p:spPr>
      </p:pic>
      <p:sp>
        <p:nvSpPr>
          <p:cNvPr id="126" name="Google Shape;126;p23"/>
          <p:cNvSpPr txBox="1"/>
          <p:nvPr/>
        </p:nvSpPr>
        <p:spPr>
          <a:xfrm>
            <a:off x="3434825" y="2794800"/>
            <a:ext cx="227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latin typeface="Old Standard TT"/>
                <a:ea typeface="Old Standard TT"/>
                <a:cs typeface="Old Standard TT"/>
                <a:sym typeface="Old Standard TT"/>
              </a:rPr>
              <a:t>Table: Demand by subregion from ERCOT</a:t>
            </a:r>
            <a:endParaRPr sz="800" u="sng">
              <a:latin typeface="Old Standard TT"/>
              <a:ea typeface="Old Standard TT"/>
              <a:cs typeface="Old Standard TT"/>
              <a:sym typeface="Old Standard TT"/>
            </a:endParaRPr>
          </a:p>
        </p:txBody>
      </p:sp>
      <p:pic>
        <p:nvPicPr>
          <p:cNvPr id="127" name="Google Shape;127;p23"/>
          <p:cNvPicPr preferRelativeResize="0"/>
          <p:nvPr/>
        </p:nvPicPr>
        <p:blipFill>
          <a:blip r:embed="rId5">
            <a:alphaModFix/>
          </a:blip>
          <a:stretch>
            <a:fillRect/>
          </a:stretch>
        </p:blipFill>
        <p:spPr>
          <a:xfrm>
            <a:off x="1558663" y="3576850"/>
            <a:ext cx="6026626" cy="845350"/>
          </a:xfrm>
          <a:prstGeom prst="rect">
            <a:avLst/>
          </a:prstGeom>
          <a:noFill/>
          <a:ln>
            <a:noFill/>
          </a:ln>
        </p:spPr>
      </p:pic>
      <p:sp>
        <p:nvSpPr>
          <p:cNvPr id="128" name="Google Shape;128;p23"/>
          <p:cNvSpPr txBox="1"/>
          <p:nvPr/>
        </p:nvSpPr>
        <p:spPr>
          <a:xfrm>
            <a:off x="3434850" y="4470400"/>
            <a:ext cx="227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latin typeface="Old Standard TT"/>
                <a:ea typeface="Old Standard TT"/>
                <a:cs typeface="Old Standard TT"/>
                <a:sym typeface="Old Standard TT"/>
              </a:rPr>
              <a:t>Table: Customer outage data</a:t>
            </a:r>
            <a:endParaRPr sz="800" u="sng">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 #3 </a:t>
            </a:r>
            <a:endParaRPr/>
          </a:p>
        </p:txBody>
      </p:sp>
      <p:sp>
        <p:nvSpPr>
          <p:cNvPr id="134" name="Google Shape;134;p24"/>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Simulation on Texas Power Grid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simulation results</a:t>
            </a:r>
            <a:endParaRPr/>
          </a:p>
        </p:txBody>
      </p:sp>
      <p:pic>
        <p:nvPicPr>
          <p:cNvPr id="140" name="Google Shape;140;p25"/>
          <p:cNvPicPr preferRelativeResize="0"/>
          <p:nvPr/>
        </p:nvPicPr>
        <p:blipFill rotWithShape="1">
          <a:blip r:embed="rId3">
            <a:alphaModFix/>
          </a:blip>
          <a:srcRect b="11024" l="-2343" r="0" t="0"/>
          <a:stretch/>
        </p:blipFill>
        <p:spPr>
          <a:xfrm>
            <a:off x="1053900" y="1058225"/>
            <a:ext cx="6878525" cy="3363575"/>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We can </a:t>
            </a:r>
            <a:r>
              <a:rPr lang="en"/>
              <a:t>analyze a real-world power grid during extreme events to have high fidelity characterization of what could have been corrected in large power grids.</a:t>
            </a:r>
            <a:endParaRPr/>
          </a:p>
          <a:p>
            <a:pPr indent="0" lvl="0" marL="0" rtl="0" algn="l">
              <a:spcBef>
                <a:spcPts val="1200"/>
              </a:spcBef>
              <a:spcAft>
                <a:spcPts val="0"/>
              </a:spcAft>
              <a:buClr>
                <a:schemeClr val="dk1"/>
              </a:buClr>
              <a:buSzPts val="1100"/>
              <a:buFont typeface="Arial"/>
              <a:buNone/>
            </a:pPr>
            <a:r>
              <a:rPr lang="en"/>
              <a:t> The design of this open- source synthetic grid can be easily reconfigured, making it very convenient to conduct further analysis. Particularly </a:t>
            </a:r>
            <a:r>
              <a:rPr lang="en"/>
              <a:t>to estimate and predict the impacts of interdependence between two energy infrastructure systems on the overall energy system reliability and stability.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ctrTitle"/>
          </p:nvPr>
        </p:nvSpPr>
        <p:spPr>
          <a:xfrm>
            <a:off x="249550" y="766650"/>
            <a:ext cx="8118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51" name="Google Shape;151;p27"/>
          <p:cNvSpPr txBox="1"/>
          <p:nvPr/>
        </p:nvSpPr>
        <p:spPr>
          <a:xfrm>
            <a:off x="382775" y="1985625"/>
            <a:ext cx="8118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Old Standard TT"/>
                <a:ea typeface="Old Standard TT"/>
                <a:cs typeface="Old Standard TT"/>
                <a:sym typeface="Old Standard TT"/>
              </a:rPr>
              <a:t>Quantitative Assessment of Corrective Measures against Extreme Frigid Weather</a:t>
            </a:r>
            <a:endParaRPr sz="2300">
              <a:solidFill>
                <a:schemeClr val="lt1"/>
              </a:solidFill>
              <a:latin typeface="Old Standard TT"/>
              <a:ea typeface="Old Standard TT"/>
              <a:cs typeface="Old Standard TT"/>
              <a:sym typeface="Old Standard TT"/>
            </a:endParaRPr>
          </a:p>
        </p:txBody>
      </p:sp>
      <p:sp>
        <p:nvSpPr>
          <p:cNvPr id="152" name="Google Shape;152;p27"/>
          <p:cNvSpPr txBox="1"/>
          <p:nvPr/>
        </p:nvSpPr>
        <p:spPr>
          <a:xfrm>
            <a:off x="739425" y="36846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latin typeface="Old Standard TT"/>
                <a:ea typeface="Old Standard TT"/>
                <a:cs typeface="Old Standard TT"/>
                <a:sym typeface="Old Standard TT"/>
              </a:rPr>
              <a:t>• Generator Outage</a:t>
            </a:r>
            <a:endParaRPr>
              <a:solidFill>
                <a:schemeClr val="lt1"/>
              </a:solidFill>
              <a:highlight>
                <a:schemeClr val="dk1"/>
              </a:highlight>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highlight>
                  <a:schemeClr val="dk1"/>
                </a:highlight>
                <a:latin typeface="Old Standard TT"/>
                <a:ea typeface="Old Standard TT"/>
                <a:cs typeface="Old Standard TT"/>
                <a:sym typeface="Old Standard TT"/>
              </a:rPr>
              <a:t>• Generator Weatherization</a:t>
            </a:r>
            <a:endParaRPr>
              <a:solidFill>
                <a:schemeClr val="lt1"/>
              </a:solidFill>
              <a:highlight>
                <a:schemeClr val="dk1"/>
              </a:highlight>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highlight>
                  <a:schemeClr val="dk1"/>
                </a:highlight>
                <a:latin typeface="Old Standard TT"/>
                <a:ea typeface="Old Standard TT"/>
                <a:cs typeface="Old Standard TT"/>
                <a:sym typeface="Old Standard TT"/>
              </a:rPr>
              <a:t>• Energy Storage</a:t>
            </a:r>
            <a:endParaRPr>
              <a:solidFill>
                <a:schemeClr val="lt1"/>
              </a:solidFill>
              <a:highlight>
                <a:schemeClr val="dk1"/>
              </a:highlight>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Quantitative</a:t>
            </a:r>
            <a:r>
              <a:rPr lang="en"/>
              <a:t> Analysis of Corrective measures</a:t>
            </a:r>
            <a:endParaRPr/>
          </a:p>
          <a:p>
            <a:pPr indent="-342900" lvl="0" marL="457200" rtl="0" algn="l">
              <a:spcBef>
                <a:spcPts val="0"/>
              </a:spcBef>
              <a:spcAft>
                <a:spcPts val="0"/>
              </a:spcAft>
              <a:buSzPts val="1800"/>
              <a:buAutoNum type="arabicPeriod"/>
            </a:pPr>
            <a:r>
              <a:rPr lang="en"/>
              <a:t>Find out disparity among the winterization effectiveness.</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
        <p:nvSpPr>
          <p:cNvPr id="158" name="Google Shape;158;p28"/>
          <p:cNvSpPr txBox="1"/>
          <p:nvPr/>
        </p:nvSpPr>
        <p:spPr>
          <a:xfrm>
            <a:off x="446775" y="423850"/>
            <a:ext cx="391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Old Standard TT"/>
                <a:ea typeface="Old Standard TT"/>
                <a:cs typeface="Old Standard TT"/>
                <a:sym typeface="Old Standard TT"/>
              </a:rPr>
              <a:t>Goals</a:t>
            </a:r>
            <a:endParaRPr b="1" sz="24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980"/>
              <a:t>An Open-source Extendable Model and Corrective Measure Assessment of the 2021 Texas Power Outage</a:t>
            </a:r>
            <a:endParaRPr sz="2980"/>
          </a:p>
        </p:txBody>
      </p:sp>
      <p:sp>
        <p:nvSpPr>
          <p:cNvPr id="66" name="Google Shape;66;p14"/>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y Wu et. al. in 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 #1 </a:t>
            </a:r>
            <a:endParaRPr/>
          </a:p>
        </p:txBody>
      </p:sp>
      <p:sp>
        <p:nvSpPr>
          <p:cNvPr id="72" name="Google Shape;72;p15"/>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accent1"/>
                </a:solidFill>
              </a:rPr>
              <a:t>Case Study of </a:t>
            </a:r>
            <a:r>
              <a:rPr lang="en" sz="2980">
                <a:solidFill>
                  <a:schemeClr val="accent1"/>
                </a:solidFill>
              </a:rPr>
              <a:t>2021 Texas Power Outage</a:t>
            </a:r>
            <a:endParaRPr sz="2980">
              <a:solidFill>
                <a:schemeClr val="accent1"/>
              </a:solidFill>
            </a:endParaRPr>
          </a:p>
          <a:p>
            <a:pPr indent="0" lvl="0" marL="0" rtl="0" algn="l">
              <a:spcBef>
                <a:spcPts val="0"/>
              </a:spcBef>
              <a:spcAft>
                <a:spcPts val="0"/>
              </a:spcAft>
              <a:buNone/>
            </a:pPr>
            <a:r>
              <a:rPr lang="en">
                <a:solidFill>
                  <a:schemeClr val="accent1"/>
                </a:solidFill>
              </a:rPr>
              <a:t> </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251900" y="355100"/>
            <a:ext cx="3643500" cy="42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Unprecedented winter storms that hit across Texas in February 2021 </a:t>
            </a:r>
            <a:endParaRPr/>
          </a:p>
          <a:p>
            <a:pPr indent="0" lvl="0" marL="0" rtl="0" algn="l">
              <a:spcBef>
                <a:spcPts val="1200"/>
              </a:spcBef>
              <a:spcAft>
                <a:spcPts val="0"/>
              </a:spcAft>
              <a:buNone/>
            </a:pPr>
            <a:r>
              <a:rPr lang="en"/>
              <a:t>- 69 deaths and 4.5 million customer interruptions </a:t>
            </a:r>
            <a:endParaRPr/>
          </a:p>
          <a:p>
            <a:pPr indent="0" lvl="0" marL="0" rtl="0" algn="l">
              <a:spcBef>
                <a:spcPts val="1200"/>
              </a:spcBef>
              <a:spcAft>
                <a:spcPts val="0"/>
              </a:spcAft>
              <a:buNone/>
            </a:pPr>
            <a:r>
              <a:rPr lang="en"/>
              <a:t>-Blackout : February 14 to February 19.</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3895400" y="656400"/>
            <a:ext cx="5085425" cy="35238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98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M</a:t>
            </a:r>
            <a:r>
              <a:rPr b="1" lang="en"/>
              <a:t>ain factors that led to this situation:</a:t>
            </a:r>
            <a:endParaRPr b="1"/>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538725"/>
            <a:ext cx="8520600" cy="326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6007"/>
              <a:t>The cold weather had Much higher electricity demand:</a:t>
            </a:r>
            <a:r>
              <a:rPr lang="en" sz="6007"/>
              <a:t> Cold weather is driving electricity demand far higher than normal. As 60% of Texans heat themselves with electricity, winter power demand is very sensitive to temperature changes.</a:t>
            </a:r>
            <a:endParaRPr sz="6007"/>
          </a:p>
          <a:p>
            <a:pPr indent="0" lvl="0" marL="0" rtl="0" algn="l">
              <a:spcBef>
                <a:spcPts val="1200"/>
              </a:spcBef>
              <a:spcAft>
                <a:spcPts val="0"/>
              </a:spcAft>
              <a:buClr>
                <a:schemeClr val="dk1"/>
              </a:buClr>
              <a:buSzPts val="275"/>
              <a:buFont typeface="Arial"/>
              <a:buNone/>
            </a:pPr>
            <a:r>
              <a:rPr b="1" lang="en" sz="6007"/>
              <a:t>Lower natural gas production</a:t>
            </a:r>
            <a:r>
              <a:rPr lang="en" sz="6007"/>
              <a:t>: Most of Texas’ electricity demand is met with natural gas. When demand rises, nearly all the incremental supply comes from gas-fired power generation. But the cold weather hampered gas production. As a result, there wasn’t enough to supply the system’s gas generators.</a:t>
            </a:r>
            <a:endParaRPr sz="6007"/>
          </a:p>
          <a:p>
            <a:pPr indent="0" lvl="0" marL="0" rtl="0" algn="l">
              <a:spcBef>
                <a:spcPts val="1200"/>
              </a:spcBef>
              <a:spcAft>
                <a:spcPts val="0"/>
              </a:spcAft>
              <a:buClr>
                <a:schemeClr val="dk1"/>
              </a:buClr>
              <a:buSzPts val="275"/>
              <a:buFont typeface="Arial"/>
              <a:buNone/>
            </a:pPr>
            <a:r>
              <a:rPr b="1" lang="en" sz="6007"/>
              <a:t>Generation equipment outages: </a:t>
            </a:r>
            <a:r>
              <a:rPr lang="en" sz="6007"/>
              <a:t>The unavailability of natural gas resulted in gas generators declaring their resources unavailable. Some wind turbines were also frozen cutting their potential output although low wind was a more significant issue. Coal plants are operating 40% below rated capacity, and one of the four nuclear facilities in the state was shut down due to weather-related loss of feed water pumps.</a:t>
            </a:r>
            <a:endParaRPr sz="600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227975" y="9874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physical hardiness such as vegetation management , substation relocation, selective undergrounding and etc.,</a:t>
            </a:r>
            <a:endParaRPr/>
          </a:p>
          <a:p>
            <a:pPr indent="0" lvl="0" marL="0" rtl="0" algn="l">
              <a:spcBef>
                <a:spcPts val="1200"/>
              </a:spcBef>
              <a:spcAft>
                <a:spcPts val="0"/>
              </a:spcAft>
              <a:buNone/>
            </a:pPr>
            <a:r>
              <a:rPr lang="en"/>
              <a:t>b) operational capability such as emergency generator, distributed energy resources, grid monitoring system and etc</a:t>
            </a:r>
            <a:endParaRPr/>
          </a:p>
          <a:p>
            <a:pPr indent="0" lvl="0" marL="0" rtl="0" algn="l">
              <a:spcBef>
                <a:spcPts val="1200"/>
              </a:spcBef>
              <a:spcAft>
                <a:spcPts val="1200"/>
              </a:spcAft>
              <a:buNone/>
            </a:pPr>
            <a:r>
              <a:t/>
            </a:r>
            <a:endParaRPr/>
          </a:p>
        </p:txBody>
      </p:sp>
      <p:sp>
        <p:nvSpPr>
          <p:cNvPr id="90" name="Google Shape;90;p18"/>
          <p:cNvSpPr txBox="1"/>
          <p:nvPr/>
        </p:nvSpPr>
        <p:spPr>
          <a:xfrm>
            <a:off x="227975" y="344325"/>
            <a:ext cx="7306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latin typeface="Old Standard TT"/>
                <a:ea typeface="Old Standard TT"/>
                <a:cs typeface="Old Standard TT"/>
                <a:sym typeface="Old Standard TT"/>
              </a:rPr>
              <a:t>P</a:t>
            </a:r>
            <a:r>
              <a:rPr b="1" lang="en" sz="1800">
                <a:solidFill>
                  <a:schemeClr val="dk1"/>
                </a:solidFill>
                <a:latin typeface="Old Standard TT"/>
                <a:ea typeface="Old Standard TT"/>
                <a:cs typeface="Old Standard TT"/>
                <a:sym typeface="Old Standard TT"/>
              </a:rPr>
              <a:t>ower grid resilience enhancement strategies</a:t>
            </a:r>
            <a:endParaRPr b="1">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Counterfactual vs Actual energy generation</a:t>
            </a:r>
            <a:endParaRPr/>
          </a:p>
        </p:txBody>
      </p:sp>
      <p:pic>
        <p:nvPicPr>
          <p:cNvPr id="96" name="Google Shape;96;p19"/>
          <p:cNvPicPr preferRelativeResize="0"/>
          <p:nvPr/>
        </p:nvPicPr>
        <p:blipFill>
          <a:blip r:embed="rId3">
            <a:alphaModFix/>
          </a:blip>
          <a:stretch>
            <a:fillRect/>
          </a:stretch>
        </p:blipFill>
        <p:spPr>
          <a:xfrm>
            <a:off x="1469588" y="3005575"/>
            <a:ext cx="6052424" cy="1761250"/>
          </a:xfrm>
          <a:prstGeom prst="rect">
            <a:avLst/>
          </a:prstGeom>
          <a:noFill/>
          <a:ln>
            <a:noFill/>
          </a:ln>
        </p:spPr>
      </p:pic>
      <p:pic>
        <p:nvPicPr>
          <p:cNvPr id="97" name="Google Shape;97;p19"/>
          <p:cNvPicPr preferRelativeResize="0"/>
          <p:nvPr/>
        </p:nvPicPr>
        <p:blipFill>
          <a:blip r:embed="rId4">
            <a:alphaModFix/>
          </a:blip>
          <a:stretch>
            <a:fillRect/>
          </a:stretch>
        </p:blipFill>
        <p:spPr>
          <a:xfrm>
            <a:off x="1469588" y="1221850"/>
            <a:ext cx="6204824" cy="164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11"/>
              <a:t>Impact of the grid failure</a:t>
            </a:r>
            <a:endParaRPr sz="3111"/>
          </a:p>
        </p:txBody>
      </p:sp>
      <p:sp>
        <p:nvSpPr>
          <p:cNvPr id="103" name="Google Shape;103;p20"/>
          <p:cNvSpPr txBox="1"/>
          <p:nvPr>
            <p:ph idx="1" type="body"/>
          </p:nvPr>
        </p:nvSpPr>
        <p:spPr>
          <a:xfrm>
            <a:off x="311700" y="1171600"/>
            <a:ext cx="50922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Satellite </a:t>
            </a:r>
            <a:r>
              <a:rPr lang="en" sz="2000"/>
              <a:t>counties around Houston in the Coast zone and several counties distributed in the West zone suffered the most severe outages</a:t>
            </a:r>
            <a:endParaRPr sz="2000"/>
          </a:p>
          <a:p>
            <a:pPr indent="-355600" lvl="0" marL="457200" rtl="0" algn="l">
              <a:spcBef>
                <a:spcPts val="0"/>
              </a:spcBef>
              <a:spcAft>
                <a:spcPts val="0"/>
              </a:spcAft>
              <a:buSzPts val="2000"/>
              <a:buChar char="●"/>
            </a:pPr>
            <a:r>
              <a:rPr lang="en" sz="2000"/>
              <a:t>Due to the continued power outages across the state, many were faced with freezing temperatures in their homes</a:t>
            </a:r>
            <a:endParaRPr sz="2000"/>
          </a:p>
        </p:txBody>
      </p:sp>
      <p:pic>
        <p:nvPicPr>
          <p:cNvPr id="104" name="Google Shape;104;p20"/>
          <p:cNvPicPr preferRelativeResize="0"/>
          <p:nvPr/>
        </p:nvPicPr>
        <p:blipFill>
          <a:blip r:embed="rId3">
            <a:alphaModFix/>
          </a:blip>
          <a:stretch>
            <a:fillRect/>
          </a:stretch>
        </p:blipFill>
        <p:spPr>
          <a:xfrm>
            <a:off x="5691627" y="1541362"/>
            <a:ext cx="2660925" cy="2657674"/>
          </a:xfrm>
          <a:prstGeom prst="rect">
            <a:avLst/>
          </a:prstGeom>
          <a:noFill/>
          <a:ln>
            <a:noFill/>
          </a:ln>
        </p:spPr>
      </p:pic>
      <p:sp>
        <p:nvSpPr>
          <p:cNvPr id="105" name="Google Shape;105;p20"/>
          <p:cNvSpPr txBox="1"/>
          <p:nvPr/>
        </p:nvSpPr>
        <p:spPr>
          <a:xfrm>
            <a:off x="5855387" y="4246325"/>
            <a:ext cx="2333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Figure: county-wise customer outage percentages</a:t>
            </a:r>
            <a:endParaRPr sz="11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 #2 </a:t>
            </a:r>
            <a:endParaRPr/>
          </a:p>
        </p:txBody>
      </p:sp>
      <p:sp>
        <p:nvSpPr>
          <p:cNvPr id="111" name="Google Shape;111;p21"/>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