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3" r:id="rId6"/>
    <p:sldId id="262" r:id="rId7"/>
    <p:sldId id="261" r:id="rId8"/>
    <p:sldId id="266" r:id="rId9"/>
    <p:sldId id="265" r:id="rId10"/>
    <p:sldId id="264" r:id="rId11"/>
    <p:sldId id="269" r:id="rId12"/>
    <p:sldId id="267"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8" autoAdjust="0"/>
    <p:restoredTop sz="94660"/>
  </p:normalViewPr>
  <p:slideViewPr>
    <p:cSldViewPr snapToGrid="0">
      <p:cViewPr varScale="1">
        <p:scale>
          <a:sx n="76" d="100"/>
          <a:sy n="76" d="100"/>
        </p:scale>
        <p:origin x="40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514F-8AF8-0D05-BCB1-981C19EC4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25B2B1-E2B2-239C-D42D-F465EECE2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6BAEF4-E280-CE9C-7DF7-8EC3D16705EF}"/>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5" name="Footer Placeholder 4">
            <a:extLst>
              <a:ext uri="{FF2B5EF4-FFF2-40B4-BE49-F238E27FC236}">
                <a16:creationId xmlns:a16="http://schemas.microsoft.com/office/drawing/2014/main" id="{A1833E24-1D9E-CCCA-14F3-33E8E0EA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6CDD2-96C6-3BE2-5CC4-6CE48E025C1B}"/>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68626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407C-38CD-4366-122D-3E4E7BA30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0CBD92-55EE-1158-A009-19A014E25D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2BF92-309D-4443-4D3E-183D74AD384B}"/>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5" name="Footer Placeholder 4">
            <a:extLst>
              <a:ext uri="{FF2B5EF4-FFF2-40B4-BE49-F238E27FC236}">
                <a16:creationId xmlns:a16="http://schemas.microsoft.com/office/drawing/2014/main" id="{C6B070D5-7F69-E42A-EBFC-1C937B00E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40716-C50D-9C57-1097-098B84C323B3}"/>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3033639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C6A428-6D25-8739-4B99-81031E741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668D18-EAAA-5B74-C22C-C3D92A804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660E44-824B-A119-3CB2-73DF5E275BCC}"/>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5" name="Footer Placeholder 4">
            <a:extLst>
              <a:ext uri="{FF2B5EF4-FFF2-40B4-BE49-F238E27FC236}">
                <a16:creationId xmlns:a16="http://schemas.microsoft.com/office/drawing/2014/main" id="{71FF285E-FF50-23D0-6C15-3612E33F2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F20CF-B997-13E0-3974-DE628DF7EED9}"/>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1856886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4E5CC-9256-52CC-850E-F592A8A66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431E71-A0AF-F620-03CF-0F4D0F3455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DB049-C9D3-5A47-A7F9-85639E463885}"/>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5" name="Footer Placeholder 4">
            <a:extLst>
              <a:ext uri="{FF2B5EF4-FFF2-40B4-BE49-F238E27FC236}">
                <a16:creationId xmlns:a16="http://schemas.microsoft.com/office/drawing/2014/main" id="{FB19297C-EF9A-658E-4364-45D3921863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22FFD-C084-F74C-25E7-3B75F11871C1}"/>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2678915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90AF-C4CA-B9FB-7DE9-7AC4ED665A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2ABD9D-7B36-BC93-726E-C93DF0076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4A5E9-BC5B-9CD9-4346-8925D8552AE8}"/>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5" name="Footer Placeholder 4">
            <a:extLst>
              <a:ext uri="{FF2B5EF4-FFF2-40B4-BE49-F238E27FC236}">
                <a16:creationId xmlns:a16="http://schemas.microsoft.com/office/drawing/2014/main" id="{07DB29C7-C2C9-ADBC-446F-0B79B6FE5C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5F72C-1698-53B8-8247-15903188F43F}"/>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2856850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0F22-A723-01C5-5861-C5AC28D5D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B2BEC-A924-1BF5-8239-25EA72FF28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AFE752-D0AC-B11F-7BAD-E3C6A2AAF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178052-A899-C2B2-5803-8C7C68404491}"/>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6" name="Footer Placeholder 5">
            <a:extLst>
              <a:ext uri="{FF2B5EF4-FFF2-40B4-BE49-F238E27FC236}">
                <a16:creationId xmlns:a16="http://schemas.microsoft.com/office/drawing/2014/main" id="{09CA65D3-D9E0-41A2-B937-36E3A2E9C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1A11C3-5B28-F722-E8FB-FB1C0AF7FAC6}"/>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495211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B4D74-F937-2C93-051D-40272100BD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91E890-B105-3B33-AA91-07FBDB31C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CC975-6B39-5F58-0F79-39C1B80D9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989F47-0504-5FFA-ABAE-83935A8C63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6A021-B729-335D-EF62-373FBDDA02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4CDEC7-E2C4-FB9D-885E-814947A1B449}"/>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8" name="Footer Placeholder 7">
            <a:extLst>
              <a:ext uri="{FF2B5EF4-FFF2-40B4-BE49-F238E27FC236}">
                <a16:creationId xmlns:a16="http://schemas.microsoft.com/office/drawing/2014/main" id="{9D1BE2C5-B8CF-67F8-3ECB-338E605CB6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D72897-D13C-210B-A117-EA15EFD15CA4}"/>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525473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2E32-9FAA-FBC5-8882-BAC8FD84F2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0907C7-CD27-84E3-CE64-73260F282261}"/>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4" name="Footer Placeholder 3">
            <a:extLst>
              <a:ext uri="{FF2B5EF4-FFF2-40B4-BE49-F238E27FC236}">
                <a16:creationId xmlns:a16="http://schemas.microsoft.com/office/drawing/2014/main" id="{0196CAB0-E7DF-3ACE-EBC2-99B8590636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8EF4BE-D0A6-B5E1-275A-1C2F8D405C5B}"/>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584189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B392E-E27E-F565-57E2-68734AE8531C}"/>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3" name="Footer Placeholder 2">
            <a:extLst>
              <a:ext uri="{FF2B5EF4-FFF2-40B4-BE49-F238E27FC236}">
                <a16:creationId xmlns:a16="http://schemas.microsoft.com/office/drawing/2014/main" id="{465A3E24-41D6-9D7D-BF75-AD2DC61730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D4EB47-127A-004F-76C7-176DC8B73409}"/>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219976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6FB8-8460-5616-2DC2-DA64BBA908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20FB3A-9A13-7C1F-DF88-9D126B8797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9F9F1B-4C98-0553-2FB0-8D8368D71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D34265-2A27-A516-DBFF-1D3D3025B2AF}"/>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6" name="Footer Placeholder 5">
            <a:extLst>
              <a:ext uri="{FF2B5EF4-FFF2-40B4-BE49-F238E27FC236}">
                <a16:creationId xmlns:a16="http://schemas.microsoft.com/office/drawing/2014/main" id="{4210918E-7AB4-910B-AE53-CD7FF6F04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42DAF-C122-0973-D348-1C810C7DC3F5}"/>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4265535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D48FD-46D6-793F-6AAF-FFE6A3191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7BE9EA-AE6E-1112-37C9-CCD61611EA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4BEAD5-E97A-2CC1-F8B3-B4AD0CAF09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C5CBA2-680C-A212-E762-E00ED095BC2D}"/>
              </a:ext>
            </a:extLst>
          </p:cNvPr>
          <p:cNvSpPr>
            <a:spLocks noGrp="1"/>
          </p:cNvSpPr>
          <p:nvPr>
            <p:ph type="dt" sz="half" idx="10"/>
          </p:nvPr>
        </p:nvSpPr>
        <p:spPr/>
        <p:txBody>
          <a:bodyPr/>
          <a:lstStyle/>
          <a:p>
            <a:fld id="{5402ADA5-4BE8-43CA-BCA1-F428D6200741}" type="datetimeFigureOut">
              <a:rPr lang="en-US" smtClean="0"/>
              <a:t>4/14/2025</a:t>
            </a:fld>
            <a:endParaRPr lang="en-US"/>
          </a:p>
        </p:txBody>
      </p:sp>
      <p:sp>
        <p:nvSpPr>
          <p:cNvPr id="6" name="Footer Placeholder 5">
            <a:extLst>
              <a:ext uri="{FF2B5EF4-FFF2-40B4-BE49-F238E27FC236}">
                <a16:creationId xmlns:a16="http://schemas.microsoft.com/office/drawing/2014/main" id="{BA0BFD9B-FFCC-EE99-87E1-48E7EE570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BBBE2-9343-E225-1D2B-473F3779842B}"/>
              </a:ext>
            </a:extLst>
          </p:cNvPr>
          <p:cNvSpPr>
            <a:spLocks noGrp="1"/>
          </p:cNvSpPr>
          <p:nvPr>
            <p:ph type="sldNum" sz="quarter" idx="12"/>
          </p:nvPr>
        </p:nvSpPr>
        <p:spPr/>
        <p:txBody>
          <a:bodyPr/>
          <a:lstStyle/>
          <a:p>
            <a:fld id="{3CF1A4D4-B470-477A-8A58-A66144B2FB66}" type="slidenum">
              <a:rPr lang="en-US" smtClean="0"/>
              <a:t>‹#›</a:t>
            </a:fld>
            <a:endParaRPr lang="en-US"/>
          </a:p>
        </p:txBody>
      </p:sp>
    </p:spTree>
    <p:extLst>
      <p:ext uri="{BB962C8B-B14F-4D97-AF65-F5344CB8AC3E}">
        <p14:creationId xmlns:p14="http://schemas.microsoft.com/office/powerpoint/2010/main" val="101495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594E5C-F3E6-BC23-2DAC-3494897777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977E55-B0FE-0524-C079-7DB87C7DA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7CAFFF-EE6F-4DAD-D372-6B44C81D97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02ADA5-4BE8-43CA-BCA1-F428D6200741}" type="datetimeFigureOut">
              <a:rPr lang="en-US" smtClean="0"/>
              <a:t>4/14/2025</a:t>
            </a:fld>
            <a:endParaRPr lang="en-US"/>
          </a:p>
        </p:txBody>
      </p:sp>
      <p:sp>
        <p:nvSpPr>
          <p:cNvPr id="5" name="Footer Placeholder 4">
            <a:extLst>
              <a:ext uri="{FF2B5EF4-FFF2-40B4-BE49-F238E27FC236}">
                <a16:creationId xmlns:a16="http://schemas.microsoft.com/office/drawing/2014/main" id="{7AD3B818-D882-A674-76B3-0BF3D09F27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D3BB1D-BC5D-E077-E4B2-B72398E9F2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F1A4D4-B470-477A-8A58-A66144B2FB66}" type="slidenum">
              <a:rPr lang="en-US" smtClean="0"/>
              <a:t>‹#›</a:t>
            </a:fld>
            <a:endParaRPr lang="en-US"/>
          </a:p>
        </p:txBody>
      </p:sp>
    </p:spTree>
    <p:extLst>
      <p:ext uri="{BB962C8B-B14F-4D97-AF65-F5344CB8AC3E}">
        <p14:creationId xmlns:p14="http://schemas.microsoft.com/office/powerpoint/2010/main" val="1445784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F2C79E-F336-6073-E72E-EDC15EC455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503" y="546968"/>
            <a:ext cx="8248322" cy="3805958"/>
          </a:xfrm>
          <a:prstGeom prst="rect">
            <a:avLst/>
          </a:prstGeom>
        </p:spPr>
      </p:pic>
      <p:sp>
        <p:nvSpPr>
          <p:cNvPr id="8" name="Rectangle 7">
            <a:extLst>
              <a:ext uri="{FF2B5EF4-FFF2-40B4-BE49-F238E27FC236}">
                <a16:creationId xmlns:a16="http://schemas.microsoft.com/office/drawing/2014/main" id="{32308ECB-C791-4A3F-6E9B-95489EA71675}"/>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7F99D79-AD4A-3264-5EC4-A7AC22BD9EF2}"/>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E08D20A4-649F-BA37-5185-BD2D45FD1DA1}"/>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4C093299-9442-A11C-2CA7-B062517F2FAC}"/>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BE14CD5-7A6F-ABD8-E60C-AD23048F5213}"/>
              </a:ext>
            </a:extLst>
          </p:cNvPr>
          <p:cNvSpPr/>
          <p:nvPr/>
        </p:nvSpPr>
        <p:spPr>
          <a:xfrm>
            <a:off x="2095500" y="4315124"/>
            <a:ext cx="8315325"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Data Analysis –  Campaign</a:t>
            </a:r>
          </a:p>
        </p:txBody>
      </p:sp>
      <p:sp>
        <p:nvSpPr>
          <p:cNvPr id="15" name="TextBox 14">
            <a:extLst>
              <a:ext uri="{FF2B5EF4-FFF2-40B4-BE49-F238E27FC236}">
                <a16:creationId xmlns:a16="http://schemas.microsoft.com/office/drawing/2014/main" id="{F1CB98B0-27BE-EEA0-DE52-5E75D8ABCED8}"/>
              </a:ext>
            </a:extLst>
          </p:cNvPr>
          <p:cNvSpPr txBox="1"/>
          <p:nvPr/>
        </p:nvSpPr>
        <p:spPr>
          <a:xfrm>
            <a:off x="8728057" y="5227324"/>
            <a:ext cx="1682768" cy="369332"/>
          </a:xfrm>
          <a:prstGeom prst="rect">
            <a:avLst/>
          </a:prstGeom>
          <a:noFill/>
        </p:spPr>
        <p:txBody>
          <a:bodyPr wrap="none" rtlCol="0">
            <a:spAutoFit/>
          </a:bodyPr>
          <a:lstStyle/>
          <a:p>
            <a:r>
              <a:rPr lang="en-US" dirty="0"/>
              <a:t>Sunita Murugan</a:t>
            </a:r>
          </a:p>
        </p:txBody>
      </p:sp>
    </p:spTree>
    <p:extLst>
      <p:ext uri="{BB962C8B-B14F-4D97-AF65-F5344CB8AC3E}">
        <p14:creationId xmlns:p14="http://schemas.microsoft.com/office/powerpoint/2010/main" val="115539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3557A-858B-5364-1B4C-24ADBD5C2B5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4500AC0-3C74-AB1B-887E-C448E8C2F8B8}"/>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E527F2-DE82-6E70-E6CD-AB681F14470E}"/>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07608486-3AB8-A66F-0CDE-50DE9DCE47CF}"/>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8E9180A1-6093-8C15-8CB7-F10E0F98680F}"/>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589C203-BBA9-0586-9B8D-E63F6FCBBD4D}"/>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972300B6-73E4-9C87-1792-AAE0F301C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28" y="414340"/>
            <a:ext cx="10326160" cy="4231737"/>
          </a:xfrm>
          <a:prstGeom prst="rect">
            <a:avLst/>
          </a:prstGeom>
        </p:spPr>
      </p:pic>
      <p:sp>
        <p:nvSpPr>
          <p:cNvPr id="5" name="TextBox 4">
            <a:extLst>
              <a:ext uri="{FF2B5EF4-FFF2-40B4-BE49-F238E27FC236}">
                <a16:creationId xmlns:a16="http://schemas.microsoft.com/office/drawing/2014/main" id="{78836BB8-6B8D-023F-985A-CEBA0331BDAF}"/>
              </a:ext>
            </a:extLst>
          </p:cNvPr>
          <p:cNvSpPr txBox="1"/>
          <p:nvPr/>
        </p:nvSpPr>
        <p:spPr>
          <a:xfrm>
            <a:off x="495300" y="5162220"/>
            <a:ext cx="10629900" cy="923330"/>
          </a:xfrm>
          <a:prstGeom prst="rect">
            <a:avLst/>
          </a:prstGeom>
          <a:noFill/>
        </p:spPr>
        <p:txBody>
          <a:bodyPr wrap="square" rtlCol="0">
            <a:spAutoFit/>
          </a:bodyPr>
          <a:lstStyle/>
          <a:p>
            <a:r>
              <a:rPr lang="en-US" dirty="0"/>
              <a:t>Inference: Female count of the participants is always less in the training.</a:t>
            </a:r>
          </a:p>
          <a:p>
            <a:r>
              <a:rPr lang="en-US" dirty="0"/>
              <a:t> It should be noted that the count of the participants reduces with the age factors also. This Infers that there is clear and wide scope is available in the campaign section around female sector in ages above 25yrs.</a:t>
            </a:r>
          </a:p>
        </p:txBody>
      </p:sp>
    </p:spTree>
    <p:extLst>
      <p:ext uri="{BB962C8B-B14F-4D97-AF65-F5344CB8AC3E}">
        <p14:creationId xmlns:p14="http://schemas.microsoft.com/office/powerpoint/2010/main" val="213132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51E40-3581-84F1-B822-BD92E6FD29D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4875A42-51FE-E15E-6BCF-5F5DFE0CF24E}"/>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81E252-4DD7-01A4-2FD2-46D191DD3B32}"/>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30CCD4BF-B784-3E0B-7735-0510D7888349}"/>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99A848DE-D8CF-DBA0-82D5-1A66EC5443F4}"/>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F2B0569-39FA-0FE9-3484-319B553A995E}"/>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3F52985B-5F9D-EE83-A0BE-6CD31B562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 y="414341"/>
            <a:ext cx="2752725" cy="2119314"/>
          </a:xfrm>
          <a:prstGeom prst="rect">
            <a:avLst/>
          </a:prstGeom>
        </p:spPr>
      </p:pic>
      <p:pic>
        <p:nvPicPr>
          <p:cNvPr id="10" name="Picture 9">
            <a:extLst>
              <a:ext uri="{FF2B5EF4-FFF2-40B4-BE49-F238E27FC236}">
                <a16:creationId xmlns:a16="http://schemas.microsoft.com/office/drawing/2014/main" id="{99C6DEBD-3734-9756-9258-F1C927618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3370" y="606324"/>
            <a:ext cx="6731843" cy="5346798"/>
          </a:xfrm>
          <a:prstGeom prst="rect">
            <a:avLst/>
          </a:prstGeom>
        </p:spPr>
      </p:pic>
      <p:sp>
        <p:nvSpPr>
          <p:cNvPr id="13" name="TextBox 12">
            <a:extLst>
              <a:ext uri="{FF2B5EF4-FFF2-40B4-BE49-F238E27FC236}">
                <a16:creationId xmlns:a16="http://schemas.microsoft.com/office/drawing/2014/main" id="{AED7D56A-0737-1064-0284-95855DE8C896}"/>
              </a:ext>
            </a:extLst>
          </p:cNvPr>
          <p:cNvSpPr txBox="1"/>
          <p:nvPr/>
        </p:nvSpPr>
        <p:spPr>
          <a:xfrm>
            <a:off x="447675" y="3070291"/>
            <a:ext cx="4457700" cy="2585323"/>
          </a:xfrm>
          <a:prstGeom prst="rect">
            <a:avLst/>
          </a:prstGeom>
          <a:noFill/>
        </p:spPr>
        <p:txBody>
          <a:bodyPr wrap="square" rtlCol="0">
            <a:spAutoFit/>
          </a:bodyPr>
          <a:lstStyle/>
          <a:p>
            <a:r>
              <a:rPr lang="en-US" dirty="0"/>
              <a:t>Inference: Female participant above 25 yrs is less. There is a clear study shows the importance of the physical activities for women. https://www.nhs.uk/live-well/exercise/physical-activity-guidelines-for-adults-aged-19-to-64/#:~:text=Adults%20should%20aim%20to%3A,vigorous%20intensity%20activity%20a%20week</a:t>
            </a:r>
          </a:p>
        </p:txBody>
      </p:sp>
    </p:spTree>
    <p:extLst>
      <p:ext uri="{BB962C8B-B14F-4D97-AF65-F5344CB8AC3E}">
        <p14:creationId xmlns:p14="http://schemas.microsoft.com/office/powerpoint/2010/main" val="1053233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63C7D-9F72-2236-4EE5-F2F3D55BF9F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8468727-FE52-2209-A591-8FED95712BB0}"/>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DEE5032-3E1F-5D07-4A42-81ABF7AFFC6B}"/>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8C3AF216-E910-66E3-D9BD-AB5DB96678DE}"/>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C6141159-8F5A-1245-9AA7-1CC5132032F1}"/>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88D007C-6922-C9CC-7790-7C4B85064930}"/>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5" name="Picture 4">
            <a:extLst>
              <a:ext uri="{FF2B5EF4-FFF2-40B4-BE49-F238E27FC236}">
                <a16:creationId xmlns:a16="http://schemas.microsoft.com/office/drawing/2014/main" id="{426DC144-CE0F-4EF8-E445-55DFBECA3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257" y="338140"/>
            <a:ext cx="10429311" cy="4405310"/>
          </a:xfrm>
          <a:prstGeom prst="rect">
            <a:avLst/>
          </a:prstGeom>
        </p:spPr>
      </p:pic>
      <p:pic>
        <p:nvPicPr>
          <p:cNvPr id="7" name="Picture 6">
            <a:extLst>
              <a:ext uri="{FF2B5EF4-FFF2-40B4-BE49-F238E27FC236}">
                <a16:creationId xmlns:a16="http://schemas.microsoft.com/office/drawing/2014/main" id="{4D29A77F-F5CE-CEDF-894F-545D664A5D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695" y="4667708"/>
            <a:ext cx="7140559" cy="441998"/>
          </a:xfrm>
          <a:prstGeom prst="rect">
            <a:avLst/>
          </a:prstGeom>
        </p:spPr>
      </p:pic>
      <p:pic>
        <p:nvPicPr>
          <p:cNvPr id="13" name="Picture 12">
            <a:extLst>
              <a:ext uri="{FF2B5EF4-FFF2-40B4-BE49-F238E27FC236}">
                <a16:creationId xmlns:a16="http://schemas.microsoft.com/office/drawing/2014/main" id="{87AAC659-27F6-BC0C-EDCB-8B89798B4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4695" y="5034428"/>
            <a:ext cx="7148179" cy="365792"/>
          </a:xfrm>
          <a:prstGeom prst="rect">
            <a:avLst/>
          </a:prstGeom>
        </p:spPr>
      </p:pic>
      <p:sp>
        <p:nvSpPr>
          <p:cNvPr id="14" name="TextBox 13">
            <a:extLst>
              <a:ext uri="{FF2B5EF4-FFF2-40B4-BE49-F238E27FC236}">
                <a16:creationId xmlns:a16="http://schemas.microsoft.com/office/drawing/2014/main" id="{C18BFB4C-355C-8AAA-DD7E-00D9E941819C}"/>
              </a:ext>
            </a:extLst>
          </p:cNvPr>
          <p:cNvSpPr txBox="1"/>
          <p:nvPr/>
        </p:nvSpPr>
        <p:spPr>
          <a:xfrm>
            <a:off x="343023" y="5399765"/>
            <a:ext cx="11124520" cy="954107"/>
          </a:xfrm>
          <a:prstGeom prst="rect">
            <a:avLst/>
          </a:prstGeom>
          <a:noFill/>
        </p:spPr>
        <p:txBody>
          <a:bodyPr wrap="none" rtlCol="0">
            <a:spAutoFit/>
          </a:bodyPr>
          <a:lstStyle/>
          <a:p>
            <a:r>
              <a:rPr lang="en-US" dirty="0"/>
              <a:t>This shows the intensity of the exercise also reduces with age. There is a clear picture of reduce in the count in late </a:t>
            </a:r>
          </a:p>
          <a:p>
            <a:r>
              <a:rPr lang="en-US" dirty="0"/>
              <a:t>twenties. But it also shows the Female are getting about their health at early forties. So not only </a:t>
            </a:r>
            <a:r>
              <a:rPr lang="en-US"/>
              <a:t>the Gender </a:t>
            </a:r>
            <a:r>
              <a:rPr lang="en-US" dirty="0"/>
              <a:t>but the </a:t>
            </a:r>
          </a:p>
          <a:p>
            <a:r>
              <a:rPr lang="en-US" sz="2000" b="1" dirty="0"/>
              <a:t>Target age group </a:t>
            </a:r>
            <a:r>
              <a:rPr lang="en-US" dirty="0"/>
              <a:t>is also achieved</a:t>
            </a:r>
          </a:p>
        </p:txBody>
      </p:sp>
    </p:spTree>
    <p:extLst>
      <p:ext uri="{BB962C8B-B14F-4D97-AF65-F5344CB8AC3E}">
        <p14:creationId xmlns:p14="http://schemas.microsoft.com/office/powerpoint/2010/main" val="113554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A1E02-1242-420F-AFAB-12B55B7CD6E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EB2BEA8-CAC8-2ABA-067B-C770B3589D04}"/>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6712B3F-CCAE-70C5-0973-0B6824EA0DB7}"/>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9A8A6CEE-D19A-4882-F2D6-1AD75921E288}"/>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72943D0E-0715-91C0-0328-480F01915CBE}"/>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1CB2660-7B0C-D02C-9B24-F4DB72109C91}"/>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Rectangle 2">
            <a:extLst>
              <a:ext uri="{FF2B5EF4-FFF2-40B4-BE49-F238E27FC236}">
                <a16:creationId xmlns:a16="http://schemas.microsoft.com/office/drawing/2014/main" id="{DC0A5532-8218-C2F8-773D-AAB99FB6C074}"/>
              </a:ext>
            </a:extLst>
          </p:cNvPr>
          <p:cNvSpPr/>
          <p:nvPr/>
        </p:nvSpPr>
        <p:spPr>
          <a:xfrm>
            <a:off x="4122061" y="2900660"/>
            <a:ext cx="3166829"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54860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5527C-CAC7-0FE0-5E2F-5B886F0881D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1BF83CE-4B56-7D2F-5197-CAAA623EAE31}"/>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6F7E77-2031-776F-B7DE-3D621EE637E3}"/>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2767C81A-2E4A-0DD7-F55B-2773A3CFE486}"/>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BA72A62F-D1C9-776E-3638-E8395B67A785}"/>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B2B3FEA-6955-63C4-CF6E-8EE67BA562FE}"/>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9A48D3AF-36D9-1EB6-0CBB-DFC7346E26EF}"/>
              </a:ext>
            </a:extLst>
          </p:cNvPr>
          <p:cNvSpPr txBox="1"/>
          <p:nvPr/>
        </p:nvSpPr>
        <p:spPr>
          <a:xfrm>
            <a:off x="642085" y="414340"/>
            <a:ext cx="10659327" cy="2339102"/>
          </a:xfrm>
          <a:prstGeom prst="rect">
            <a:avLst/>
          </a:prstGeom>
          <a:noFill/>
        </p:spPr>
        <p:txBody>
          <a:bodyPr wrap="square" rtlCol="0">
            <a:spAutoFit/>
          </a:bodyPr>
          <a:lstStyle/>
          <a:p>
            <a:pPr algn="ctr"/>
            <a:r>
              <a:rPr lang="en-US" dirty="0"/>
              <a:t> </a:t>
            </a:r>
            <a:r>
              <a:rPr lang="en-US" sz="2800" b="1" dirty="0"/>
              <a:t>Treadmill Maximal Exercise. </a:t>
            </a:r>
          </a:p>
          <a:p>
            <a:pPr algn="ctr"/>
            <a:endParaRPr lang="en-US" sz="2800" b="1" dirty="0"/>
          </a:p>
          <a:p>
            <a:pPr algn="just"/>
            <a:r>
              <a:rPr lang="en-US" dirty="0"/>
              <a:t>Business should be always focused with the customer requirement. Demand and supply factor.</a:t>
            </a:r>
          </a:p>
          <a:p>
            <a:pPr algn="just"/>
            <a:r>
              <a:rPr lang="en-US" dirty="0"/>
              <a:t>Along with this , out standing in  the market is also important. Utilizing the missing part will provide</a:t>
            </a:r>
          </a:p>
          <a:p>
            <a:pPr algn="just"/>
            <a:r>
              <a:rPr lang="en-US" dirty="0"/>
              <a:t>More opportunity to growth. A study with 992 graded test with the age group 10-63 yrs. This insight offers a valuable insights into Exercise physiology and human performance with potential applications in sports science, medicine and research</a:t>
            </a:r>
          </a:p>
        </p:txBody>
      </p:sp>
      <p:sp>
        <p:nvSpPr>
          <p:cNvPr id="4" name="TextBox 3">
            <a:extLst>
              <a:ext uri="{FF2B5EF4-FFF2-40B4-BE49-F238E27FC236}">
                <a16:creationId xmlns:a16="http://schemas.microsoft.com/office/drawing/2014/main" id="{DDA30125-7A4C-C541-8F89-CFF714EBBA53}"/>
              </a:ext>
            </a:extLst>
          </p:cNvPr>
          <p:cNvSpPr txBox="1"/>
          <p:nvPr/>
        </p:nvSpPr>
        <p:spPr>
          <a:xfrm>
            <a:off x="862013" y="3070291"/>
            <a:ext cx="10363200" cy="1200329"/>
          </a:xfrm>
          <a:prstGeom prst="rect">
            <a:avLst/>
          </a:prstGeom>
          <a:noFill/>
        </p:spPr>
        <p:txBody>
          <a:bodyPr wrap="square" rtlCol="0">
            <a:spAutoFit/>
          </a:bodyPr>
          <a:lstStyle/>
          <a:p>
            <a:r>
              <a:rPr lang="en-US" dirty="0"/>
              <a:t>Objective:</a:t>
            </a:r>
          </a:p>
          <a:p>
            <a:r>
              <a:rPr lang="en-US" dirty="0"/>
              <a:t>           Objective of data set analysis is to find the scope of this business, which means the better understanding of the data and to find the missing factor. Business focus can be made towards those fields.</a:t>
            </a:r>
          </a:p>
          <a:p>
            <a:r>
              <a:rPr lang="en-US" dirty="0"/>
              <a:t>In this we tried to achieve a high-level direction for Business Campaign. </a:t>
            </a:r>
          </a:p>
        </p:txBody>
      </p:sp>
    </p:spTree>
    <p:extLst>
      <p:ext uri="{BB962C8B-B14F-4D97-AF65-F5344CB8AC3E}">
        <p14:creationId xmlns:p14="http://schemas.microsoft.com/office/powerpoint/2010/main" val="301422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9AAC1-6653-2B7B-5D05-6953C8D9817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43C1F87-370B-1939-9C93-042AD49293B1}"/>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72990C-9AFD-A5F3-91F6-B4BF6EF3B765}"/>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D584B563-280E-A8D8-823A-62918179B291}"/>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7F5B16C5-0173-74A2-AEC2-EDBD725E3349}"/>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D433E77-FDA6-2116-B537-5B52D4938001}"/>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3DE90254-7B51-0B50-76B0-74935CC49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97" y="494890"/>
            <a:ext cx="9879666" cy="2515639"/>
          </a:xfrm>
          <a:prstGeom prst="rect">
            <a:avLst/>
          </a:prstGeom>
        </p:spPr>
      </p:pic>
      <p:pic>
        <p:nvPicPr>
          <p:cNvPr id="6" name="Picture 5">
            <a:extLst>
              <a:ext uri="{FF2B5EF4-FFF2-40B4-BE49-F238E27FC236}">
                <a16:creationId xmlns:a16="http://schemas.microsoft.com/office/drawing/2014/main" id="{FB95B720-8FCA-BC3C-E43F-22BDEEC657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6274" y="3577266"/>
            <a:ext cx="6721422" cy="2395281"/>
          </a:xfrm>
          <a:prstGeom prst="rect">
            <a:avLst/>
          </a:prstGeom>
        </p:spPr>
      </p:pic>
      <p:pic>
        <p:nvPicPr>
          <p:cNvPr id="10" name="Picture 9">
            <a:extLst>
              <a:ext uri="{FF2B5EF4-FFF2-40B4-BE49-F238E27FC236}">
                <a16:creationId xmlns:a16="http://schemas.microsoft.com/office/drawing/2014/main" id="{055F3BBA-0432-8BD7-6F0B-5B018877E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468" y="3701590"/>
            <a:ext cx="1996613" cy="2270957"/>
          </a:xfrm>
          <a:prstGeom prst="rect">
            <a:avLst/>
          </a:prstGeom>
        </p:spPr>
      </p:pic>
      <p:sp>
        <p:nvSpPr>
          <p:cNvPr id="13" name="TextBox 12">
            <a:extLst>
              <a:ext uri="{FF2B5EF4-FFF2-40B4-BE49-F238E27FC236}">
                <a16:creationId xmlns:a16="http://schemas.microsoft.com/office/drawing/2014/main" id="{A93B5B10-9991-EB71-BB83-C723112DD8E0}"/>
              </a:ext>
            </a:extLst>
          </p:cNvPr>
          <p:cNvSpPr txBox="1"/>
          <p:nvPr/>
        </p:nvSpPr>
        <p:spPr>
          <a:xfrm>
            <a:off x="791775" y="3062677"/>
            <a:ext cx="10709663" cy="369332"/>
          </a:xfrm>
          <a:prstGeom prst="rect">
            <a:avLst/>
          </a:prstGeom>
          <a:noFill/>
        </p:spPr>
        <p:txBody>
          <a:bodyPr wrap="none" rtlCol="0">
            <a:spAutoFit/>
          </a:bodyPr>
          <a:lstStyle/>
          <a:p>
            <a:r>
              <a:rPr lang="en-US" dirty="0"/>
              <a:t>This display the view of the first five rows of both tables. Shape defines the number of rows and column in table </a:t>
            </a:r>
          </a:p>
        </p:txBody>
      </p:sp>
    </p:spTree>
    <p:extLst>
      <p:ext uri="{BB962C8B-B14F-4D97-AF65-F5344CB8AC3E}">
        <p14:creationId xmlns:p14="http://schemas.microsoft.com/office/powerpoint/2010/main" val="29830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B0759-3302-3A4C-3D6B-5F1969E5102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9E2BE5D-5DAE-39C1-A1D4-897E6C9B93C9}"/>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DF72BE8-C25C-7E7C-88AA-E8113F1F6F32}"/>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7124C04E-47A9-CB48-DB20-06D236D3EBE2}"/>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B6D6C67A-E7A3-4D45-1067-1B4773B4EC39}"/>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3EEFD2B-5824-E235-DE0B-02F8CD57AA00}"/>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BA099E77-2495-813E-CF5D-0857BDC39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94" y="414340"/>
            <a:ext cx="10341236" cy="4534293"/>
          </a:xfrm>
          <a:prstGeom prst="rect">
            <a:avLst/>
          </a:prstGeom>
        </p:spPr>
      </p:pic>
      <p:sp>
        <p:nvSpPr>
          <p:cNvPr id="19" name="TextBox 18">
            <a:extLst>
              <a:ext uri="{FF2B5EF4-FFF2-40B4-BE49-F238E27FC236}">
                <a16:creationId xmlns:a16="http://schemas.microsoft.com/office/drawing/2014/main" id="{4D0906E9-F338-A27B-CC1D-4E9C879540ED}"/>
              </a:ext>
            </a:extLst>
          </p:cNvPr>
          <p:cNvSpPr txBox="1"/>
          <p:nvPr/>
        </p:nvSpPr>
        <p:spPr>
          <a:xfrm>
            <a:off x="1232194" y="5315743"/>
            <a:ext cx="9864432" cy="369332"/>
          </a:xfrm>
          <a:prstGeom prst="rect">
            <a:avLst/>
          </a:prstGeom>
          <a:noFill/>
        </p:spPr>
        <p:txBody>
          <a:bodyPr wrap="none" rtlCol="0">
            <a:spAutoFit/>
          </a:bodyPr>
          <a:lstStyle/>
          <a:p>
            <a:r>
              <a:rPr lang="en-US" dirty="0"/>
              <a:t>The table displays the count , mean, std and the min of the value of the dataset from the Athlete table</a:t>
            </a:r>
          </a:p>
        </p:txBody>
      </p:sp>
    </p:spTree>
    <p:extLst>
      <p:ext uri="{BB962C8B-B14F-4D97-AF65-F5344CB8AC3E}">
        <p14:creationId xmlns:p14="http://schemas.microsoft.com/office/powerpoint/2010/main" val="132463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CDDC7-5A26-E79F-7443-177B03FD165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FDC0F39-302E-6422-A09A-B0AA05A432B9}"/>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617F2E-F522-7D62-0D44-8107CC9D52B6}"/>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09F9318F-E5FA-ACC4-E7D6-B516AC379CCF}"/>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2B3CB57A-3238-8BB5-69EE-F23E430A0F3C}"/>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6CC4091-ED08-07A6-C36E-5F003904FE9E}"/>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3D67BE07-8C30-3086-16EE-83A3DB9E6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276" y="567863"/>
            <a:ext cx="10363200" cy="4522123"/>
          </a:xfrm>
          <a:prstGeom prst="rect">
            <a:avLst/>
          </a:prstGeom>
        </p:spPr>
      </p:pic>
      <p:sp>
        <p:nvSpPr>
          <p:cNvPr id="5" name="TextBox 4">
            <a:extLst>
              <a:ext uri="{FF2B5EF4-FFF2-40B4-BE49-F238E27FC236}">
                <a16:creationId xmlns:a16="http://schemas.microsoft.com/office/drawing/2014/main" id="{4AFBF235-AD5F-48F7-A940-0DFD3380D708}"/>
              </a:ext>
            </a:extLst>
          </p:cNvPr>
          <p:cNvSpPr txBox="1"/>
          <p:nvPr/>
        </p:nvSpPr>
        <p:spPr>
          <a:xfrm>
            <a:off x="1114425" y="5286725"/>
            <a:ext cx="9437327" cy="646331"/>
          </a:xfrm>
          <a:prstGeom prst="rect">
            <a:avLst/>
          </a:prstGeom>
          <a:noFill/>
        </p:spPr>
        <p:txBody>
          <a:bodyPr wrap="none" rtlCol="0">
            <a:spAutoFit/>
          </a:bodyPr>
          <a:lstStyle/>
          <a:p>
            <a:r>
              <a:rPr lang="en-US" dirty="0"/>
              <a:t>The table displays the count , mean, std and the min of the value of the dataset from the Test table</a:t>
            </a:r>
          </a:p>
          <a:p>
            <a:endParaRPr lang="en-US" dirty="0"/>
          </a:p>
        </p:txBody>
      </p:sp>
    </p:spTree>
    <p:extLst>
      <p:ext uri="{BB962C8B-B14F-4D97-AF65-F5344CB8AC3E}">
        <p14:creationId xmlns:p14="http://schemas.microsoft.com/office/powerpoint/2010/main" val="612924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E9A0E-CFCA-1345-0EB8-BB43B3506B6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EEAAD35-4DA2-6DAB-8E8F-93DF0C218481}"/>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BB811C-3546-9A99-6FF6-518C6266E548}"/>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83C3E9C6-9BE1-5EE7-EBD1-05C9CC0779D7}"/>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111736CD-42E2-9C1F-CB53-FBB1A5C9A38E}"/>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C2381A2-C1A8-EDA1-98EA-CFED774CCD6B}"/>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F319E231-98C5-B488-A771-9BE46A46F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397" y="2348167"/>
            <a:ext cx="2956816" cy="3391194"/>
          </a:xfrm>
          <a:prstGeom prst="rect">
            <a:avLst/>
          </a:prstGeom>
        </p:spPr>
      </p:pic>
      <p:pic>
        <p:nvPicPr>
          <p:cNvPr id="6" name="Picture 5">
            <a:extLst>
              <a:ext uri="{FF2B5EF4-FFF2-40B4-BE49-F238E27FC236}">
                <a16:creationId xmlns:a16="http://schemas.microsoft.com/office/drawing/2014/main" id="{364C0DE3-6608-8701-3583-84B3EC025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698" y="538260"/>
            <a:ext cx="2584499" cy="3619814"/>
          </a:xfrm>
          <a:prstGeom prst="rect">
            <a:avLst/>
          </a:prstGeom>
        </p:spPr>
      </p:pic>
      <p:pic>
        <p:nvPicPr>
          <p:cNvPr id="10" name="Picture 9">
            <a:extLst>
              <a:ext uri="{FF2B5EF4-FFF2-40B4-BE49-F238E27FC236}">
                <a16:creationId xmlns:a16="http://schemas.microsoft.com/office/drawing/2014/main" id="{E659B4A6-B1BB-D609-87D6-3AA2B24E75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9348" y="2806789"/>
            <a:ext cx="2720576" cy="3246401"/>
          </a:xfrm>
          <a:prstGeom prst="rect">
            <a:avLst/>
          </a:prstGeom>
        </p:spPr>
      </p:pic>
      <p:pic>
        <p:nvPicPr>
          <p:cNvPr id="14" name="Picture 13">
            <a:extLst>
              <a:ext uri="{FF2B5EF4-FFF2-40B4-BE49-F238E27FC236}">
                <a16:creationId xmlns:a16="http://schemas.microsoft.com/office/drawing/2014/main" id="{1AF8AAF8-9692-12D1-C872-7E1B83F6F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9788" y="538260"/>
            <a:ext cx="2324301" cy="3475021"/>
          </a:xfrm>
          <a:prstGeom prst="rect">
            <a:avLst/>
          </a:prstGeom>
        </p:spPr>
      </p:pic>
      <p:sp>
        <p:nvSpPr>
          <p:cNvPr id="15" name="TextBox 14">
            <a:extLst>
              <a:ext uri="{FF2B5EF4-FFF2-40B4-BE49-F238E27FC236}">
                <a16:creationId xmlns:a16="http://schemas.microsoft.com/office/drawing/2014/main" id="{48A33DF5-5C05-7425-255B-93260F58CB56}"/>
              </a:ext>
            </a:extLst>
          </p:cNvPr>
          <p:cNvSpPr txBox="1"/>
          <p:nvPr/>
        </p:nvSpPr>
        <p:spPr>
          <a:xfrm>
            <a:off x="2917794" y="749307"/>
            <a:ext cx="2393669" cy="923330"/>
          </a:xfrm>
          <a:prstGeom prst="rect">
            <a:avLst/>
          </a:prstGeom>
          <a:noFill/>
        </p:spPr>
        <p:txBody>
          <a:bodyPr wrap="none" rtlCol="0">
            <a:spAutoFit/>
          </a:bodyPr>
          <a:lstStyle/>
          <a:p>
            <a:r>
              <a:rPr lang="en-US" dirty="0"/>
              <a:t>This shows the unique </a:t>
            </a:r>
          </a:p>
          <a:p>
            <a:r>
              <a:rPr lang="en-US" dirty="0"/>
              <a:t>count of the value from</a:t>
            </a:r>
          </a:p>
          <a:p>
            <a:r>
              <a:rPr lang="en-US" dirty="0"/>
              <a:t> Test table</a:t>
            </a:r>
          </a:p>
        </p:txBody>
      </p:sp>
      <p:sp>
        <p:nvSpPr>
          <p:cNvPr id="16" name="TextBox 15">
            <a:extLst>
              <a:ext uri="{FF2B5EF4-FFF2-40B4-BE49-F238E27FC236}">
                <a16:creationId xmlns:a16="http://schemas.microsoft.com/office/drawing/2014/main" id="{82AB0749-F299-8A17-2FC5-50B1E0B997AA}"/>
              </a:ext>
            </a:extLst>
          </p:cNvPr>
          <p:cNvSpPr txBox="1"/>
          <p:nvPr/>
        </p:nvSpPr>
        <p:spPr>
          <a:xfrm>
            <a:off x="311324" y="4429989"/>
            <a:ext cx="2393669" cy="923330"/>
          </a:xfrm>
          <a:prstGeom prst="rect">
            <a:avLst/>
          </a:prstGeom>
          <a:noFill/>
        </p:spPr>
        <p:txBody>
          <a:bodyPr wrap="none" rtlCol="0">
            <a:spAutoFit/>
          </a:bodyPr>
          <a:lstStyle/>
          <a:p>
            <a:r>
              <a:rPr lang="en-US" dirty="0"/>
              <a:t>This shows the unique </a:t>
            </a:r>
          </a:p>
          <a:p>
            <a:r>
              <a:rPr lang="en-US" dirty="0"/>
              <a:t>count of the value from</a:t>
            </a:r>
          </a:p>
          <a:p>
            <a:r>
              <a:rPr lang="en-US" dirty="0"/>
              <a:t> </a:t>
            </a:r>
            <a:r>
              <a:rPr lang="en-US" dirty="0" err="1"/>
              <a:t>Athelete</a:t>
            </a:r>
            <a:r>
              <a:rPr lang="en-US" dirty="0"/>
              <a:t> table</a:t>
            </a:r>
          </a:p>
        </p:txBody>
      </p:sp>
      <p:sp>
        <p:nvSpPr>
          <p:cNvPr id="17" name="TextBox 16">
            <a:extLst>
              <a:ext uri="{FF2B5EF4-FFF2-40B4-BE49-F238E27FC236}">
                <a16:creationId xmlns:a16="http://schemas.microsoft.com/office/drawing/2014/main" id="{C7F940A7-C28B-2C38-C52D-907FCAFC76E8}"/>
              </a:ext>
            </a:extLst>
          </p:cNvPr>
          <p:cNvSpPr txBox="1"/>
          <p:nvPr/>
        </p:nvSpPr>
        <p:spPr>
          <a:xfrm>
            <a:off x="5311463" y="4540484"/>
            <a:ext cx="2837956" cy="923330"/>
          </a:xfrm>
          <a:prstGeom prst="rect">
            <a:avLst/>
          </a:prstGeom>
          <a:noFill/>
        </p:spPr>
        <p:txBody>
          <a:bodyPr wrap="none" rtlCol="0">
            <a:spAutoFit/>
          </a:bodyPr>
          <a:lstStyle/>
          <a:p>
            <a:r>
              <a:rPr lang="en-US" dirty="0"/>
              <a:t>This table showcase if there </a:t>
            </a:r>
          </a:p>
          <a:p>
            <a:r>
              <a:rPr lang="en-US" dirty="0"/>
              <a:t>is any duplicate values</a:t>
            </a:r>
          </a:p>
          <a:p>
            <a:r>
              <a:rPr lang="en-US" dirty="0"/>
              <a:t>in the table</a:t>
            </a:r>
          </a:p>
        </p:txBody>
      </p:sp>
      <p:sp>
        <p:nvSpPr>
          <p:cNvPr id="18" name="TextBox 17">
            <a:extLst>
              <a:ext uri="{FF2B5EF4-FFF2-40B4-BE49-F238E27FC236}">
                <a16:creationId xmlns:a16="http://schemas.microsoft.com/office/drawing/2014/main" id="{13617495-C81B-AC00-FD78-3D44E7B7674F}"/>
              </a:ext>
            </a:extLst>
          </p:cNvPr>
          <p:cNvSpPr txBox="1"/>
          <p:nvPr/>
        </p:nvSpPr>
        <p:spPr>
          <a:xfrm>
            <a:off x="8401792" y="610807"/>
            <a:ext cx="2837956" cy="1200329"/>
          </a:xfrm>
          <a:prstGeom prst="rect">
            <a:avLst/>
          </a:prstGeom>
          <a:noFill/>
        </p:spPr>
        <p:txBody>
          <a:bodyPr wrap="none" rtlCol="0">
            <a:spAutoFit/>
          </a:bodyPr>
          <a:lstStyle/>
          <a:p>
            <a:r>
              <a:rPr lang="en-US" dirty="0"/>
              <a:t>This table showcase if there </a:t>
            </a:r>
          </a:p>
          <a:p>
            <a:r>
              <a:rPr lang="en-US" dirty="0"/>
              <a:t>is any duplicate values</a:t>
            </a:r>
          </a:p>
          <a:p>
            <a:r>
              <a:rPr lang="en-US" dirty="0"/>
              <a:t>in the table</a:t>
            </a:r>
          </a:p>
          <a:p>
            <a:endParaRPr lang="en-US" dirty="0"/>
          </a:p>
        </p:txBody>
      </p:sp>
      <p:sp>
        <p:nvSpPr>
          <p:cNvPr id="19" name="Arrow: Right 18">
            <a:extLst>
              <a:ext uri="{FF2B5EF4-FFF2-40B4-BE49-F238E27FC236}">
                <a16:creationId xmlns:a16="http://schemas.microsoft.com/office/drawing/2014/main" id="{46003FA7-BEC0-C511-4904-F1971D89D070}"/>
              </a:ext>
            </a:extLst>
          </p:cNvPr>
          <p:cNvSpPr/>
          <p:nvPr/>
        </p:nvSpPr>
        <p:spPr>
          <a:xfrm flipH="1">
            <a:off x="8488432" y="1586105"/>
            <a:ext cx="24599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A0D8AEA4-2E59-DED4-B304-BDB56B009B0D}"/>
              </a:ext>
            </a:extLst>
          </p:cNvPr>
          <p:cNvSpPr/>
          <p:nvPr/>
        </p:nvSpPr>
        <p:spPr>
          <a:xfrm>
            <a:off x="7754875" y="5041643"/>
            <a:ext cx="238125"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67632F10-BD6D-99E5-BB38-70496A2730AE}"/>
              </a:ext>
            </a:extLst>
          </p:cNvPr>
          <p:cNvSpPr/>
          <p:nvPr/>
        </p:nvSpPr>
        <p:spPr>
          <a:xfrm flipH="1">
            <a:off x="3066714" y="1863535"/>
            <a:ext cx="298674"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0497E6E1-0CA7-4391-FFC6-C4B68A59604B}"/>
              </a:ext>
            </a:extLst>
          </p:cNvPr>
          <p:cNvSpPr/>
          <p:nvPr/>
        </p:nvSpPr>
        <p:spPr>
          <a:xfrm>
            <a:off x="2333626" y="5285395"/>
            <a:ext cx="26098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2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4ED38-883D-2EC8-9FD2-73805E4ED0C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B80EDCC-AE3A-8D1F-2AE8-74CD6FCD086A}"/>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2F98B28-8902-0FEB-DED4-3CA3CC0B46A7}"/>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09704B7-2D8B-715C-15C8-3CBED745084B}"/>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6C324E18-D071-1A8A-E811-4E60B927E263}"/>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453EE42-4F54-4652-20FD-5D84F668D3FB}"/>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03BC32EF-54E6-471A-2DE0-529D6949F3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25" y="414340"/>
            <a:ext cx="5819776" cy="4968671"/>
          </a:xfrm>
          <a:prstGeom prst="rect">
            <a:avLst/>
          </a:prstGeom>
        </p:spPr>
      </p:pic>
      <p:pic>
        <p:nvPicPr>
          <p:cNvPr id="6" name="Picture 5">
            <a:extLst>
              <a:ext uri="{FF2B5EF4-FFF2-40B4-BE49-F238E27FC236}">
                <a16:creationId xmlns:a16="http://schemas.microsoft.com/office/drawing/2014/main" id="{E73478B8-4218-2E82-7040-D0437F696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4581" y="123826"/>
            <a:ext cx="4976813" cy="4968671"/>
          </a:xfrm>
          <a:prstGeom prst="rect">
            <a:avLst/>
          </a:prstGeom>
        </p:spPr>
      </p:pic>
      <p:sp>
        <p:nvSpPr>
          <p:cNvPr id="15" name="TextBox 14">
            <a:extLst>
              <a:ext uri="{FF2B5EF4-FFF2-40B4-BE49-F238E27FC236}">
                <a16:creationId xmlns:a16="http://schemas.microsoft.com/office/drawing/2014/main" id="{4DE47563-02F6-2F36-2642-824A1A080DFD}"/>
              </a:ext>
            </a:extLst>
          </p:cNvPr>
          <p:cNvSpPr txBox="1"/>
          <p:nvPr/>
        </p:nvSpPr>
        <p:spPr>
          <a:xfrm>
            <a:off x="876300" y="5343602"/>
            <a:ext cx="10275094" cy="646331"/>
          </a:xfrm>
          <a:prstGeom prst="rect">
            <a:avLst/>
          </a:prstGeom>
          <a:noFill/>
        </p:spPr>
        <p:txBody>
          <a:bodyPr wrap="square" rtlCol="0">
            <a:spAutoFit/>
          </a:bodyPr>
          <a:lstStyle/>
          <a:p>
            <a:r>
              <a:rPr lang="en-US" dirty="0"/>
              <a:t>From the above graph, it is clear that the value for the female is less for age and temperature in </a:t>
            </a:r>
          </a:p>
          <a:p>
            <a:r>
              <a:rPr lang="en-US" dirty="0"/>
              <a:t>comparison to the male</a:t>
            </a:r>
          </a:p>
        </p:txBody>
      </p:sp>
    </p:spTree>
    <p:extLst>
      <p:ext uri="{BB962C8B-B14F-4D97-AF65-F5344CB8AC3E}">
        <p14:creationId xmlns:p14="http://schemas.microsoft.com/office/powerpoint/2010/main" val="2573488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76EFB-ED19-03D9-A5D9-1DF17D62FEB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4F76390-22CF-DA03-B4B6-6B79485F9CD5}"/>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7781830-0A7F-395E-BD5E-AB6640402859}"/>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FED21B08-95CC-AFE2-0480-2B632C151E1D}"/>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7F3F2177-0E60-355C-3E06-1804C0BE1B72}"/>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D28D3FF-94D7-E7EA-1E10-E7F14B198876}"/>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pic>
        <p:nvPicPr>
          <p:cNvPr id="4" name="Picture 3">
            <a:extLst>
              <a:ext uri="{FF2B5EF4-FFF2-40B4-BE49-F238E27FC236}">
                <a16:creationId xmlns:a16="http://schemas.microsoft.com/office/drawing/2014/main" id="{AD3C1ED0-43C5-0664-5979-3149C5407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426" y="414340"/>
            <a:ext cx="5886450" cy="5053009"/>
          </a:xfrm>
          <a:prstGeom prst="rect">
            <a:avLst/>
          </a:prstGeom>
        </p:spPr>
      </p:pic>
      <p:pic>
        <p:nvPicPr>
          <p:cNvPr id="10" name="Picture 9">
            <a:extLst>
              <a:ext uri="{FF2B5EF4-FFF2-40B4-BE49-F238E27FC236}">
                <a16:creationId xmlns:a16="http://schemas.microsoft.com/office/drawing/2014/main" id="{65BA748E-D411-69AC-D82F-50E8A24B9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2119" y="414339"/>
            <a:ext cx="5629275" cy="5119685"/>
          </a:xfrm>
          <a:prstGeom prst="rect">
            <a:avLst/>
          </a:prstGeom>
        </p:spPr>
      </p:pic>
      <p:sp>
        <p:nvSpPr>
          <p:cNvPr id="13" name="TextBox 12">
            <a:extLst>
              <a:ext uri="{FF2B5EF4-FFF2-40B4-BE49-F238E27FC236}">
                <a16:creationId xmlns:a16="http://schemas.microsoft.com/office/drawing/2014/main" id="{117E1845-24D8-EFAA-EBF7-673E51F1EA2D}"/>
              </a:ext>
            </a:extLst>
          </p:cNvPr>
          <p:cNvSpPr txBox="1"/>
          <p:nvPr/>
        </p:nvSpPr>
        <p:spPr>
          <a:xfrm>
            <a:off x="1238250" y="5534024"/>
            <a:ext cx="9173730" cy="923330"/>
          </a:xfrm>
          <a:prstGeom prst="rect">
            <a:avLst/>
          </a:prstGeom>
          <a:noFill/>
        </p:spPr>
        <p:txBody>
          <a:bodyPr wrap="none" rtlCol="0">
            <a:spAutoFit/>
          </a:bodyPr>
          <a:lstStyle/>
          <a:p>
            <a:r>
              <a:rPr lang="en-US" dirty="0"/>
              <a:t>From the above graph, it is clear that the value for the female is less for age and temperature in </a:t>
            </a:r>
          </a:p>
          <a:p>
            <a:r>
              <a:rPr lang="en-US" dirty="0"/>
              <a:t>comparison to the male</a:t>
            </a:r>
          </a:p>
          <a:p>
            <a:endParaRPr lang="en-US" dirty="0"/>
          </a:p>
        </p:txBody>
      </p:sp>
    </p:spTree>
    <p:extLst>
      <p:ext uri="{BB962C8B-B14F-4D97-AF65-F5344CB8AC3E}">
        <p14:creationId xmlns:p14="http://schemas.microsoft.com/office/powerpoint/2010/main" val="80155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1B3F3-D23E-9DD6-3805-BE90595DDB7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AA65194-292C-81AF-DA96-2880A83F8D0E}"/>
              </a:ext>
            </a:extLst>
          </p:cNvPr>
          <p:cNvSpPr/>
          <p:nvPr/>
        </p:nvSpPr>
        <p:spPr>
          <a:xfrm>
            <a:off x="11763375" y="142875"/>
            <a:ext cx="76200" cy="671512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FBA4D93-B4D3-8896-CCE7-6E5F3A021230}"/>
              </a:ext>
            </a:extLst>
          </p:cNvPr>
          <p:cNvSpPr/>
          <p:nvPr/>
        </p:nvSpPr>
        <p:spPr>
          <a:xfrm flipV="1">
            <a:off x="0" y="6376985"/>
            <a:ext cx="12192000" cy="6667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75CDEDEF-D4CD-5D32-F281-09A1FB1A3DFB}"/>
              </a:ext>
            </a:extLst>
          </p:cNvPr>
          <p:cNvSpPr/>
          <p:nvPr/>
        </p:nvSpPr>
        <p:spPr>
          <a:xfrm>
            <a:off x="11353800" y="5953122"/>
            <a:ext cx="838200" cy="914400"/>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Callout: Quad Arrow 11">
            <a:extLst>
              <a:ext uri="{FF2B5EF4-FFF2-40B4-BE49-F238E27FC236}">
                <a16:creationId xmlns:a16="http://schemas.microsoft.com/office/drawing/2014/main" id="{FEA78DB7-CE50-9EB7-AEC1-A7E3AFC7C585}"/>
              </a:ext>
            </a:extLst>
          </p:cNvPr>
          <p:cNvSpPr/>
          <p:nvPr/>
        </p:nvSpPr>
        <p:spPr>
          <a:xfrm>
            <a:off x="11463337" y="6086471"/>
            <a:ext cx="638175" cy="647702"/>
          </a:xfrm>
          <a:prstGeom prst="quad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8FC81E7-0EFA-C140-7FCB-21C5C7B15FF6}"/>
              </a:ext>
            </a:extLst>
          </p:cNvPr>
          <p:cNvSpPr/>
          <p:nvPr/>
        </p:nvSpPr>
        <p:spPr>
          <a:xfrm>
            <a:off x="11301413" y="254136"/>
            <a:ext cx="461962" cy="5632311"/>
          </a:xfrm>
          <a:prstGeom prst="rect">
            <a:avLst/>
          </a:prstGeom>
          <a:noFill/>
        </p:spPr>
        <p:txBody>
          <a:bodyPr wrap="square" lIns="91440" tIns="45720" rIns="91440" bIns="45720">
            <a:spAutoFit/>
          </a:bodyPr>
          <a:lstStyle/>
          <a:p>
            <a:pPr algn="ctr"/>
            <a:r>
              <a:rPr 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Expansion</a:t>
            </a:r>
            <a:endParaRPr lang="en-US" sz="4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3" name="TextBox 2">
            <a:extLst>
              <a:ext uri="{FF2B5EF4-FFF2-40B4-BE49-F238E27FC236}">
                <a16:creationId xmlns:a16="http://schemas.microsoft.com/office/drawing/2014/main" id="{3D71276A-653D-17A4-C3C2-FD15B49B9079}"/>
              </a:ext>
            </a:extLst>
          </p:cNvPr>
          <p:cNvSpPr txBox="1"/>
          <p:nvPr/>
        </p:nvSpPr>
        <p:spPr>
          <a:xfrm>
            <a:off x="1200150" y="5108427"/>
            <a:ext cx="9173730" cy="923330"/>
          </a:xfrm>
          <a:prstGeom prst="rect">
            <a:avLst/>
          </a:prstGeom>
          <a:noFill/>
        </p:spPr>
        <p:txBody>
          <a:bodyPr wrap="none" rtlCol="0">
            <a:spAutoFit/>
          </a:bodyPr>
          <a:lstStyle/>
          <a:p>
            <a:r>
              <a:rPr lang="en-US" dirty="0"/>
              <a:t>From the above graph, it is clear that the value for the female is less for age and temperature in </a:t>
            </a:r>
          </a:p>
          <a:p>
            <a:r>
              <a:rPr lang="en-US" dirty="0"/>
              <a:t>comparison to the male</a:t>
            </a:r>
          </a:p>
          <a:p>
            <a:endParaRPr lang="en-US" dirty="0"/>
          </a:p>
        </p:txBody>
      </p:sp>
      <p:pic>
        <p:nvPicPr>
          <p:cNvPr id="5" name="Picture 4">
            <a:extLst>
              <a:ext uri="{FF2B5EF4-FFF2-40B4-BE49-F238E27FC236}">
                <a16:creationId xmlns:a16="http://schemas.microsoft.com/office/drawing/2014/main" id="{77D4BB8D-F4D1-BCE3-67E0-6D711DC039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355" y="597942"/>
            <a:ext cx="4840039" cy="4402978"/>
          </a:xfrm>
          <a:prstGeom prst="rect">
            <a:avLst/>
          </a:prstGeom>
        </p:spPr>
      </p:pic>
      <p:pic>
        <p:nvPicPr>
          <p:cNvPr id="7" name="Picture 6">
            <a:extLst>
              <a:ext uri="{FF2B5EF4-FFF2-40B4-BE49-F238E27FC236}">
                <a16:creationId xmlns:a16="http://schemas.microsoft.com/office/drawing/2014/main" id="{73FC935E-74FF-4C85-D32A-EED56F0AE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1" y="414340"/>
            <a:ext cx="6025608" cy="4731889"/>
          </a:xfrm>
          <a:prstGeom prst="rect">
            <a:avLst/>
          </a:prstGeom>
        </p:spPr>
      </p:pic>
    </p:spTree>
    <p:extLst>
      <p:ext uri="{BB962C8B-B14F-4D97-AF65-F5344CB8AC3E}">
        <p14:creationId xmlns:p14="http://schemas.microsoft.com/office/powerpoint/2010/main" val="119002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TotalTime>
  <Words>512</Words>
  <Application>Microsoft Office PowerPoint</Application>
  <PresentationFormat>Widescreen</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shreshta jayaram</dc:creator>
  <cp:lastModifiedBy>shreshta jayaram</cp:lastModifiedBy>
  <cp:revision>5</cp:revision>
  <dcterms:created xsi:type="dcterms:W3CDTF">2025-04-12T14:28:14Z</dcterms:created>
  <dcterms:modified xsi:type="dcterms:W3CDTF">2025-04-14T20:54:47Z</dcterms:modified>
</cp:coreProperties>
</file>