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7" r:id="rId4"/>
    <p:sldId id="268" r:id="rId5"/>
    <p:sldId id="269" r:id="rId6"/>
    <p:sldId id="270" r:id="rId7"/>
    <p:sldId id="265" r:id="rId8"/>
    <p:sldId id="259" r:id="rId9"/>
    <p:sldId id="260" r:id="rId10"/>
    <p:sldId id="261" r:id="rId11"/>
    <p:sldId id="262" r:id="rId12"/>
    <p:sldId id="263" r:id="rId13"/>
    <p:sldId id="271"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2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A65CFE-9D4E-4184-94DE-63C033626D7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125187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65CFE-9D4E-4184-94DE-63C033626D7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17889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65CFE-9D4E-4184-94DE-63C033626D7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420561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65CFE-9D4E-4184-94DE-63C033626D7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407252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65CFE-9D4E-4184-94DE-63C033626D7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155201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A65CFE-9D4E-4184-94DE-63C033626D7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132354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A65CFE-9D4E-4184-94DE-63C033626D7C}"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78403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A65CFE-9D4E-4184-94DE-63C033626D7C}"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44687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65CFE-9D4E-4184-94DE-63C033626D7C}"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1832432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65CFE-9D4E-4184-94DE-63C033626D7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314482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65CFE-9D4E-4184-94DE-63C033626D7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10ECD-1AF5-4D7E-AF9A-E17CA925D310}" type="slidenum">
              <a:rPr lang="en-US" smtClean="0"/>
              <a:t>‹#›</a:t>
            </a:fld>
            <a:endParaRPr lang="en-US"/>
          </a:p>
        </p:txBody>
      </p:sp>
    </p:spTree>
    <p:extLst>
      <p:ext uri="{BB962C8B-B14F-4D97-AF65-F5344CB8AC3E}">
        <p14:creationId xmlns:p14="http://schemas.microsoft.com/office/powerpoint/2010/main" val="656976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65CFE-9D4E-4184-94DE-63C033626D7C}" type="datetimeFigureOut">
              <a:rPr lang="en-US" smtClean="0"/>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10ECD-1AF5-4D7E-AF9A-E17CA925D310}" type="slidenum">
              <a:rPr lang="en-US" smtClean="0"/>
              <a:t>‹#›</a:t>
            </a:fld>
            <a:endParaRPr lang="en-US"/>
          </a:p>
        </p:txBody>
      </p:sp>
    </p:spTree>
    <p:extLst>
      <p:ext uri="{BB962C8B-B14F-4D97-AF65-F5344CB8AC3E}">
        <p14:creationId xmlns:p14="http://schemas.microsoft.com/office/powerpoint/2010/main" val="395691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UML (Unified Modeling Language)</a:t>
            </a:r>
            <a:endParaRPr lang="en-US" sz="3600" dirty="0"/>
          </a:p>
        </p:txBody>
      </p:sp>
      <p:sp>
        <p:nvSpPr>
          <p:cNvPr id="3" name="Content Placeholder 2"/>
          <p:cNvSpPr>
            <a:spLocks noGrp="1"/>
          </p:cNvSpPr>
          <p:nvPr>
            <p:ph idx="1"/>
          </p:nvPr>
        </p:nvSpPr>
        <p:spPr/>
        <p:txBody>
          <a:bodyPr>
            <a:normAutofit/>
          </a:bodyPr>
          <a:lstStyle/>
          <a:p>
            <a:pPr algn="just"/>
            <a:r>
              <a:rPr lang="en-US" sz="2400" b="1" dirty="0">
                <a:solidFill>
                  <a:srgbClr val="00B050"/>
                </a:solidFill>
              </a:rPr>
              <a:t>UML (Unified Modeling Language) is a </a:t>
            </a:r>
            <a:r>
              <a:rPr lang="en-US" sz="2400" b="1" u="sng" dirty="0">
                <a:solidFill>
                  <a:srgbClr val="00B050"/>
                </a:solidFill>
              </a:rPr>
              <a:t>general-purpose, graphical modeling language</a:t>
            </a:r>
            <a:r>
              <a:rPr lang="en-US" sz="2400" b="1" dirty="0">
                <a:solidFill>
                  <a:srgbClr val="00B050"/>
                </a:solidFill>
              </a:rPr>
              <a:t> in the field of Software Engineering. </a:t>
            </a:r>
            <a:endParaRPr lang="en-US" sz="2400" b="1" dirty="0" smtClean="0">
              <a:solidFill>
                <a:srgbClr val="00B050"/>
              </a:solidFill>
            </a:endParaRPr>
          </a:p>
          <a:p>
            <a:pPr algn="just"/>
            <a:endParaRPr lang="en-US" sz="2400" dirty="0"/>
          </a:p>
          <a:p>
            <a:pPr algn="just"/>
            <a:r>
              <a:rPr lang="en-US" sz="2400" b="1" dirty="0" smtClean="0">
                <a:solidFill>
                  <a:srgbClr val="0070C0"/>
                </a:solidFill>
              </a:rPr>
              <a:t>UML </a:t>
            </a:r>
            <a:r>
              <a:rPr lang="en-US" sz="2400" b="1" dirty="0">
                <a:solidFill>
                  <a:srgbClr val="0070C0"/>
                </a:solidFill>
              </a:rPr>
              <a:t>is used </a:t>
            </a:r>
            <a:r>
              <a:rPr lang="en-US" sz="2400" b="1" u="sng" dirty="0">
                <a:solidFill>
                  <a:srgbClr val="0070C0"/>
                </a:solidFill>
              </a:rPr>
              <a:t>to specify, visualize, construct, and document </a:t>
            </a:r>
            <a:r>
              <a:rPr lang="en-US" sz="2400" b="1" dirty="0">
                <a:solidFill>
                  <a:srgbClr val="0070C0"/>
                </a:solidFill>
              </a:rPr>
              <a:t>the artifacts (major elements) of the software system. </a:t>
            </a:r>
          </a:p>
        </p:txBody>
      </p:sp>
    </p:spTree>
    <p:extLst>
      <p:ext uri="{BB962C8B-B14F-4D97-AF65-F5344CB8AC3E}">
        <p14:creationId xmlns:p14="http://schemas.microsoft.com/office/powerpoint/2010/main" val="29914336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Interaction </a:t>
            </a:r>
            <a:r>
              <a:rPr lang="en-US" sz="3600" b="1" dirty="0" smtClean="0">
                <a:solidFill>
                  <a:srgbClr val="FF0000"/>
                </a:solidFill>
              </a:rPr>
              <a:t>diagrams</a:t>
            </a:r>
            <a:endParaRPr lang="en-US" sz="3600"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sz="2400" b="1" dirty="0">
                <a:solidFill>
                  <a:srgbClr val="0070C0"/>
                </a:solidFill>
              </a:rPr>
              <a:t>Interaction diagram:</a:t>
            </a:r>
            <a:r>
              <a:rPr lang="en-US" sz="2400" dirty="0"/>
              <a:t> </a:t>
            </a:r>
            <a:r>
              <a:rPr lang="en-US" sz="2400" b="1" dirty="0">
                <a:solidFill>
                  <a:srgbClr val="FF3399"/>
                </a:solidFill>
              </a:rPr>
              <a:t>It is a subset of behavioral diagrams. </a:t>
            </a:r>
            <a:endParaRPr lang="en-US" sz="2400" b="1" dirty="0" smtClean="0">
              <a:solidFill>
                <a:srgbClr val="FF3399"/>
              </a:solidFill>
            </a:endParaRPr>
          </a:p>
          <a:p>
            <a:endParaRPr lang="en-US" sz="2400" dirty="0"/>
          </a:p>
          <a:p>
            <a:pPr>
              <a:buFont typeface="Wingdings" pitchFamily="2" charset="2"/>
              <a:buChar char="q"/>
            </a:pPr>
            <a:r>
              <a:rPr lang="en-US" sz="2400" b="1" dirty="0" smtClean="0">
                <a:solidFill>
                  <a:srgbClr val="00B050"/>
                </a:solidFill>
              </a:rPr>
              <a:t>It </a:t>
            </a:r>
            <a:r>
              <a:rPr lang="en-US" sz="2400" b="1" dirty="0">
                <a:solidFill>
                  <a:srgbClr val="00B050"/>
                </a:solidFill>
              </a:rPr>
              <a:t>depicts the interaction between two objects and the data flow between them. </a:t>
            </a:r>
            <a:endParaRPr lang="en-US" sz="2400" b="1" dirty="0" smtClean="0">
              <a:solidFill>
                <a:srgbClr val="00B050"/>
              </a:solidFill>
            </a:endParaRPr>
          </a:p>
          <a:p>
            <a:endParaRPr lang="en-US" sz="2400" dirty="0"/>
          </a:p>
          <a:p>
            <a:pPr>
              <a:buFont typeface="Wingdings" pitchFamily="2" charset="2"/>
              <a:buChar char="q"/>
            </a:pPr>
            <a:r>
              <a:rPr lang="en-US" sz="2400" b="1" dirty="0" smtClean="0">
                <a:solidFill>
                  <a:srgbClr val="FF0000"/>
                </a:solidFill>
              </a:rPr>
              <a:t>Following </a:t>
            </a:r>
            <a:r>
              <a:rPr lang="en-US" sz="2400" b="1" dirty="0">
                <a:solidFill>
                  <a:srgbClr val="FF0000"/>
                </a:solidFill>
              </a:rPr>
              <a:t>are the several interaction diagrams in UML:</a:t>
            </a:r>
          </a:p>
          <a:p>
            <a:endParaRPr lang="en-US" sz="2400" dirty="0" smtClean="0"/>
          </a:p>
          <a:p>
            <a:r>
              <a:rPr lang="en-US" sz="2400" b="1" dirty="0" smtClean="0">
                <a:solidFill>
                  <a:srgbClr val="002060"/>
                </a:solidFill>
              </a:rPr>
              <a:t>Timing </a:t>
            </a:r>
            <a:r>
              <a:rPr lang="en-US" sz="2400" b="1" dirty="0">
                <a:solidFill>
                  <a:srgbClr val="002060"/>
                </a:solidFill>
              </a:rPr>
              <a:t>diagram</a:t>
            </a:r>
          </a:p>
          <a:p>
            <a:r>
              <a:rPr lang="en-US" sz="2400" b="1" dirty="0">
                <a:solidFill>
                  <a:srgbClr val="FF0000"/>
                </a:solidFill>
              </a:rPr>
              <a:t>Sequence diagram</a:t>
            </a:r>
          </a:p>
          <a:p>
            <a:r>
              <a:rPr lang="en-US" sz="2400" b="1" dirty="0">
                <a:solidFill>
                  <a:srgbClr val="00B050"/>
                </a:solidFill>
              </a:rPr>
              <a:t>Collaboration diagram</a:t>
            </a:r>
          </a:p>
          <a:p>
            <a:endParaRPr lang="en-US" sz="2400" dirty="0"/>
          </a:p>
        </p:txBody>
      </p:sp>
    </p:spTree>
    <p:extLst>
      <p:ext uri="{BB962C8B-B14F-4D97-AF65-F5344CB8AC3E}">
        <p14:creationId xmlns:p14="http://schemas.microsoft.com/office/powerpoint/2010/main" val="13608488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0000"/>
                </a:solidFill>
              </a:rPr>
              <a:t>UML- Architecture</a:t>
            </a:r>
            <a:br>
              <a:rPr lang="en-US" sz="2800" b="1"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a:bodyPr>
          <a:lstStyle/>
          <a:p>
            <a:r>
              <a:rPr lang="en-US" sz="2400" b="1" dirty="0" smtClean="0">
                <a:solidFill>
                  <a:srgbClr val="002060"/>
                </a:solidFill>
              </a:rPr>
              <a:t>Software </a:t>
            </a:r>
            <a:r>
              <a:rPr lang="en-US" sz="2400" b="1" dirty="0">
                <a:solidFill>
                  <a:srgbClr val="002060"/>
                </a:solidFill>
              </a:rPr>
              <a:t>architecture is all about how a software system is built at its highest level. </a:t>
            </a:r>
            <a:endParaRPr lang="en-US" sz="2400" b="1" dirty="0" smtClean="0">
              <a:solidFill>
                <a:srgbClr val="002060"/>
              </a:solidFill>
            </a:endParaRPr>
          </a:p>
          <a:p>
            <a:endParaRPr lang="en-US" sz="2400" b="1" dirty="0">
              <a:solidFill>
                <a:srgbClr val="002060"/>
              </a:solidFill>
            </a:endParaRPr>
          </a:p>
          <a:p>
            <a:r>
              <a:rPr lang="en-US" sz="2400" b="1" dirty="0" smtClean="0">
                <a:solidFill>
                  <a:srgbClr val="00B050"/>
                </a:solidFill>
              </a:rPr>
              <a:t>It </a:t>
            </a:r>
            <a:r>
              <a:rPr lang="en-US" sz="2400" b="1" dirty="0">
                <a:solidFill>
                  <a:srgbClr val="00B050"/>
                </a:solidFill>
              </a:rPr>
              <a:t>is needed to think big from multiple perspectives with quality and design in mind. </a:t>
            </a:r>
            <a:endParaRPr lang="en-US" sz="2400" b="1" dirty="0" smtClean="0">
              <a:solidFill>
                <a:srgbClr val="00B050"/>
              </a:solidFill>
            </a:endParaRPr>
          </a:p>
          <a:p>
            <a:endParaRPr lang="en-US" sz="2400" b="1" dirty="0">
              <a:solidFill>
                <a:srgbClr val="002060"/>
              </a:solidFill>
            </a:endParaRPr>
          </a:p>
          <a:p>
            <a:r>
              <a:rPr lang="en-US" sz="2400" b="1" dirty="0" smtClean="0">
                <a:solidFill>
                  <a:srgbClr val="FF3399"/>
                </a:solidFill>
              </a:rPr>
              <a:t>The </a:t>
            </a:r>
            <a:r>
              <a:rPr lang="en-US" sz="2400" b="1" dirty="0">
                <a:solidFill>
                  <a:srgbClr val="FF3399"/>
                </a:solidFill>
              </a:rPr>
              <a:t>software team is tied to many practical concerns, such as:</a:t>
            </a:r>
          </a:p>
          <a:p>
            <a:endParaRPr lang="en-US" sz="2400" b="1" dirty="0">
              <a:solidFill>
                <a:srgbClr val="FF3399"/>
              </a:solidFill>
            </a:endParaRPr>
          </a:p>
        </p:txBody>
      </p:sp>
    </p:spTree>
    <p:extLst>
      <p:ext uri="{BB962C8B-B14F-4D97-AF65-F5344CB8AC3E}">
        <p14:creationId xmlns:p14="http://schemas.microsoft.com/office/powerpoint/2010/main" val="3222637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229600"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20974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FF0000"/>
                </a:solidFill>
              </a:rPr>
              <a:t>Basic Use Case Diagram Symbols and Notations</a:t>
            </a:r>
            <a:br>
              <a:rPr lang="en-US" sz="3600" b="1" dirty="0">
                <a:solidFill>
                  <a:srgbClr val="FF0000"/>
                </a:solidFill>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sz="2400" b="1" u="sng" dirty="0">
                <a:solidFill>
                  <a:srgbClr val="002060"/>
                </a:solidFill>
              </a:rPr>
              <a:t>System</a:t>
            </a:r>
          </a:p>
          <a:p>
            <a:pPr algn="just"/>
            <a:r>
              <a:rPr lang="en-US" sz="2400" b="1" dirty="0">
                <a:solidFill>
                  <a:srgbClr val="00B050"/>
                </a:solidFill>
              </a:rPr>
              <a:t>Draw your system's boundaries using a rectangle that contains use cases. </a:t>
            </a:r>
            <a:endParaRPr lang="en-US" sz="2400" b="1" dirty="0" smtClean="0">
              <a:solidFill>
                <a:srgbClr val="00B050"/>
              </a:solidFill>
            </a:endParaRPr>
          </a:p>
          <a:p>
            <a:pPr algn="just"/>
            <a:endParaRPr lang="en-US" sz="2400" b="1" dirty="0">
              <a:solidFill>
                <a:srgbClr val="00B050"/>
              </a:solidFill>
            </a:endParaRPr>
          </a:p>
          <a:p>
            <a:pPr algn="just"/>
            <a:r>
              <a:rPr lang="en-US" sz="2400" b="1" dirty="0" smtClean="0">
                <a:solidFill>
                  <a:srgbClr val="FF3399"/>
                </a:solidFill>
              </a:rPr>
              <a:t>Place </a:t>
            </a:r>
            <a:r>
              <a:rPr lang="en-US" sz="2400" b="1" dirty="0">
                <a:solidFill>
                  <a:srgbClr val="FF3399"/>
                </a:solidFill>
              </a:rPr>
              <a:t>actors outside the system's boundaries</a:t>
            </a:r>
            <a:r>
              <a:rPr lang="en-US" sz="2400" dirty="0">
                <a:solidFill>
                  <a:srgbClr val="FF3399"/>
                </a:solidFill>
              </a:rPr>
              <a:t>.</a:t>
            </a:r>
          </a:p>
          <a:p>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86200"/>
            <a:ext cx="434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41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122"/>
                                        </p:tgtEl>
                                        <p:attrNameLst>
                                          <p:attrName>r</p:attrName>
                                        </p:attrNameLst>
                                      </p:cBhvr>
                                    </p:animRot>
                                    <p:animRot by="-240000">
                                      <p:cBhvr>
                                        <p:cTn id="7" dur="200" fill="hold">
                                          <p:stCondLst>
                                            <p:cond delay="200"/>
                                          </p:stCondLst>
                                        </p:cTn>
                                        <p:tgtEl>
                                          <p:spTgt spid="5122"/>
                                        </p:tgtEl>
                                        <p:attrNameLst>
                                          <p:attrName>r</p:attrName>
                                        </p:attrNameLst>
                                      </p:cBhvr>
                                    </p:animRot>
                                    <p:animRot by="240000">
                                      <p:cBhvr>
                                        <p:cTn id="8" dur="200" fill="hold">
                                          <p:stCondLst>
                                            <p:cond delay="400"/>
                                          </p:stCondLst>
                                        </p:cTn>
                                        <p:tgtEl>
                                          <p:spTgt spid="5122"/>
                                        </p:tgtEl>
                                        <p:attrNameLst>
                                          <p:attrName>r</p:attrName>
                                        </p:attrNameLst>
                                      </p:cBhvr>
                                    </p:animRot>
                                    <p:animRot by="-240000">
                                      <p:cBhvr>
                                        <p:cTn id="9" dur="200" fill="hold">
                                          <p:stCondLst>
                                            <p:cond delay="600"/>
                                          </p:stCondLst>
                                        </p:cTn>
                                        <p:tgtEl>
                                          <p:spTgt spid="5122"/>
                                        </p:tgtEl>
                                        <p:attrNameLst>
                                          <p:attrName>r</p:attrName>
                                        </p:attrNameLst>
                                      </p:cBhvr>
                                    </p:animRot>
                                    <p:animRot by="120000">
                                      <p:cBhvr>
                                        <p:cTn id="10" dur="200" fill="hold">
                                          <p:stCondLst>
                                            <p:cond delay="800"/>
                                          </p:stCondLst>
                                        </p:cTn>
                                        <p:tgtEl>
                                          <p:spTgt spid="51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sz="2400" b="1" u="sng" dirty="0">
                <a:solidFill>
                  <a:srgbClr val="FF3399"/>
                </a:solidFill>
              </a:rPr>
              <a:t>Use Case</a:t>
            </a:r>
          </a:p>
          <a:p>
            <a:pPr algn="just"/>
            <a:r>
              <a:rPr lang="en-US" sz="2400" b="1" dirty="0">
                <a:solidFill>
                  <a:srgbClr val="002060"/>
                </a:solidFill>
              </a:rPr>
              <a:t>Draw use cases using ovals. </a:t>
            </a:r>
            <a:endParaRPr lang="en-US" sz="2400" b="1" dirty="0" smtClean="0">
              <a:solidFill>
                <a:srgbClr val="002060"/>
              </a:solidFill>
            </a:endParaRPr>
          </a:p>
          <a:p>
            <a:pPr algn="just"/>
            <a:endParaRPr lang="en-US" sz="2400" b="1" dirty="0">
              <a:solidFill>
                <a:srgbClr val="002060"/>
              </a:solidFill>
            </a:endParaRPr>
          </a:p>
          <a:p>
            <a:pPr algn="just"/>
            <a:r>
              <a:rPr lang="en-US" sz="2400" b="1" dirty="0" smtClean="0">
                <a:solidFill>
                  <a:srgbClr val="00B050"/>
                </a:solidFill>
              </a:rPr>
              <a:t>Label </a:t>
            </a:r>
            <a:r>
              <a:rPr lang="en-US" sz="2400" b="1" dirty="0">
                <a:solidFill>
                  <a:srgbClr val="00B050"/>
                </a:solidFill>
              </a:rPr>
              <a:t>the ovals with verbs that represent the system's functions.</a:t>
            </a:r>
          </a:p>
          <a:p>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038600"/>
            <a:ext cx="2971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5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1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400" b="1" u="sng" dirty="0">
                <a:solidFill>
                  <a:srgbClr val="00B050"/>
                </a:solidFill>
              </a:rPr>
              <a:t>Actors</a:t>
            </a:r>
          </a:p>
          <a:p>
            <a:pPr algn="just"/>
            <a:endParaRPr lang="en-US" sz="2400" b="1" dirty="0" smtClean="0">
              <a:solidFill>
                <a:srgbClr val="FF3399"/>
              </a:solidFill>
            </a:endParaRPr>
          </a:p>
          <a:p>
            <a:pPr algn="just"/>
            <a:r>
              <a:rPr lang="en-US" sz="2400" b="1" dirty="0" smtClean="0">
                <a:solidFill>
                  <a:srgbClr val="FF3399"/>
                </a:solidFill>
              </a:rPr>
              <a:t>Actors </a:t>
            </a:r>
            <a:r>
              <a:rPr lang="en-US" sz="2400" b="1" dirty="0">
                <a:solidFill>
                  <a:srgbClr val="FF3399"/>
                </a:solidFill>
              </a:rPr>
              <a:t>are the users of a system. </a:t>
            </a:r>
            <a:endParaRPr lang="en-US" sz="2400" b="1" dirty="0" smtClean="0">
              <a:solidFill>
                <a:srgbClr val="FF3399"/>
              </a:solidFill>
            </a:endParaRPr>
          </a:p>
          <a:p>
            <a:pPr algn="just"/>
            <a:endParaRPr lang="en-US" sz="2400" b="1" dirty="0">
              <a:solidFill>
                <a:srgbClr val="002060"/>
              </a:solidFill>
            </a:endParaRPr>
          </a:p>
          <a:p>
            <a:pPr algn="just"/>
            <a:r>
              <a:rPr lang="en-US" sz="2400" b="1" dirty="0" smtClean="0">
                <a:solidFill>
                  <a:srgbClr val="002060"/>
                </a:solidFill>
              </a:rPr>
              <a:t>When </a:t>
            </a:r>
            <a:r>
              <a:rPr lang="en-US" sz="2400" b="1" dirty="0">
                <a:solidFill>
                  <a:srgbClr val="002060"/>
                </a:solidFill>
              </a:rPr>
              <a:t>one system is the actor of another system, label the actor system with the actor stereotype.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648200"/>
            <a:ext cx="3276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170"/>
                                        </p:tgtEl>
                                        <p:attrNameLst>
                                          <p:attrName>r</p:attrName>
                                        </p:attrNameLst>
                                      </p:cBhvr>
                                    </p:animRot>
                                    <p:animRot by="-240000">
                                      <p:cBhvr>
                                        <p:cTn id="7" dur="200" fill="hold">
                                          <p:stCondLst>
                                            <p:cond delay="200"/>
                                          </p:stCondLst>
                                        </p:cTn>
                                        <p:tgtEl>
                                          <p:spTgt spid="7170"/>
                                        </p:tgtEl>
                                        <p:attrNameLst>
                                          <p:attrName>r</p:attrName>
                                        </p:attrNameLst>
                                      </p:cBhvr>
                                    </p:animRot>
                                    <p:animRot by="240000">
                                      <p:cBhvr>
                                        <p:cTn id="8" dur="200" fill="hold">
                                          <p:stCondLst>
                                            <p:cond delay="400"/>
                                          </p:stCondLst>
                                        </p:cTn>
                                        <p:tgtEl>
                                          <p:spTgt spid="7170"/>
                                        </p:tgtEl>
                                        <p:attrNameLst>
                                          <p:attrName>r</p:attrName>
                                        </p:attrNameLst>
                                      </p:cBhvr>
                                    </p:animRot>
                                    <p:animRot by="-240000">
                                      <p:cBhvr>
                                        <p:cTn id="9" dur="200" fill="hold">
                                          <p:stCondLst>
                                            <p:cond delay="600"/>
                                          </p:stCondLst>
                                        </p:cTn>
                                        <p:tgtEl>
                                          <p:spTgt spid="7170"/>
                                        </p:tgtEl>
                                        <p:attrNameLst>
                                          <p:attrName>r</p:attrName>
                                        </p:attrNameLst>
                                      </p:cBhvr>
                                    </p:animRot>
                                    <p:animRot by="120000">
                                      <p:cBhvr>
                                        <p:cTn id="10" dur="200" fill="hold">
                                          <p:stCondLst>
                                            <p:cond delay="800"/>
                                          </p:stCondLst>
                                        </p:cTn>
                                        <p:tgtEl>
                                          <p:spTgt spid="71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smtClean="0">
                <a:solidFill>
                  <a:srgbClr val="FF0000"/>
                </a:solidFill>
              </a:rPr>
              <a:t>Cont..</a:t>
            </a:r>
            <a:endParaRPr lang="en-US" sz="3600" b="1"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a:bodyPr>
          <a:lstStyle/>
          <a:p>
            <a:pPr>
              <a:buFont typeface="Wingdings" pitchFamily="2" charset="2"/>
              <a:buChar char="q"/>
            </a:pPr>
            <a:r>
              <a:rPr lang="en-US" sz="2400" b="1" dirty="0">
                <a:solidFill>
                  <a:srgbClr val="FF0000"/>
                </a:solidFill>
              </a:rPr>
              <a:t>Relationships</a:t>
            </a:r>
          </a:p>
          <a:p>
            <a:endParaRPr lang="en-US" sz="2400" dirty="0" smtClean="0"/>
          </a:p>
          <a:p>
            <a:r>
              <a:rPr lang="en-US" sz="2000" b="1" dirty="0" smtClean="0">
                <a:solidFill>
                  <a:srgbClr val="00B050"/>
                </a:solidFill>
              </a:rPr>
              <a:t>Illustrate </a:t>
            </a:r>
            <a:r>
              <a:rPr lang="en-US" sz="2000" b="1" dirty="0">
                <a:solidFill>
                  <a:srgbClr val="00B050"/>
                </a:solidFill>
              </a:rPr>
              <a:t>relationships between an actor and a use case with a simple line</a:t>
            </a:r>
            <a:r>
              <a:rPr lang="en-US" sz="2000" b="1" dirty="0" smtClean="0">
                <a:solidFill>
                  <a:srgbClr val="00B050"/>
                </a:solidFill>
              </a:rPr>
              <a:t>.</a:t>
            </a:r>
          </a:p>
          <a:p>
            <a:endParaRPr lang="en-US" sz="2000" b="1" dirty="0">
              <a:solidFill>
                <a:srgbClr val="00B050"/>
              </a:solidFill>
            </a:endParaRPr>
          </a:p>
          <a:p>
            <a:r>
              <a:rPr lang="en-US" sz="2000" b="1" dirty="0" smtClean="0">
                <a:solidFill>
                  <a:srgbClr val="FF3399"/>
                </a:solidFill>
              </a:rPr>
              <a:t> </a:t>
            </a:r>
            <a:r>
              <a:rPr lang="en-US" sz="2000" b="1" dirty="0">
                <a:solidFill>
                  <a:srgbClr val="FF3399"/>
                </a:solidFill>
              </a:rPr>
              <a:t>For relationships among use cases, use arrows labeled either "uses" or "extends</a:t>
            </a:r>
            <a:r>
              <a:rPr lang="en-US" sz="2000" b="1" dirty="0" smtClean="0">
                <a:solidFill>
                  <a:srgbClr val="FF3399"/>
                </a:solidFill>
              </a:rPr>
              <a:t>.</a:t>
            </a:r>
          </a:p>
          <a:p>
            <a:endParaRPr lang="en-US" sz="2000" b="1" dirty="0">
              <a:solidFill>
                <a:srgbClr val="00B050"/>
              </a:solidFill>
            </a:endParaRPr>
          </a:p>
          <a:p>
            <a:r>
              <a:rPr lang="en-US" sz="2000" b="1" dirty="0" smtClean="0">
                <a:solidFill>
                  <a:srgbClr val="0070C0"/>
                </a:solidFill>
              </a:rPr>
              <a:t>" </a:t>
            </a:r>
            <a:r>
              <a:rPr lang="en-US" sz="2000" b="1" dirty="0">
                <a:solidFill>
                  <a:srgbClr val="0070C0"/>
                </a:solidFill>
              </a:rPr>
              <a:t>A "uses" relationship indicates that one use case is needed by another in order to perform a task. </a:t>
            </a:r>
            <a:endParaRPr lang="en-US" sz="2000" b="1" dirty="0" smtClean="0">
              <a:solidFill>
                <a:srgbClr val="0070C0"/>
              </a:solidFill>
            </a:endParaRPr>
          </a:p>
          <a:p>
            <a:endParaRPr lang="en-US" sz="2000" b="1" dirty="0">
              <a:solidFill>
                <a:srgbClr val="0070C0"/>
              </a:solidFill>
            </a:endParaRPr>
          </a:p>
          <a:p>
            <a:r>
              <a:rPr lang="en-US" sz="2000" b="1" dirty="0" smtClean="0">
                <a:solidFill>
                  <a:srgbClr val="002060"/>
                </a:solidFill>
              </a:rPr>
              <a:t>An </a:t>
            </a:r>
            <a:r>
              <a:rPr lang="en-US" sz="2000" b="1" dirty="0">
                <a:solidFill>
                  <a:srgbClr val="002060"/>
                </a:solidFill>
              </a:rPr>
              <a:t>"extends" relationship indicates alternative options under a certain use case.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686424"/>
            <a:ext cx="3048000" cy="117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492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361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6424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rPr>
              <a:t>Use Case Diagram for </a:t>
            </a:r>
            <a:br>
              <a:rPr lang="en-US" sz="3200" b="1" dirty="0" smtClean="0">
                <a:solidFill>
                  <a:srgbClr val="FF0000"/>
                </a:solidFill>
              </a:rPr>
            </a:br>
            <a:r>
              <a:rPr lang="en-US" sz="3200" b="1" dirty="0" smtClean="0">
                <a:solidFill>
                  <a:srgbClr val="FF0000"/>
                </a:solidFill>
              </a:rPr>
              <a:t>Hospital </a:t>
            </a:r>
            <a:r>
              <a:rPr lang="en-US" sz="3200" b="1" dirty="0">
                <a:solidFill>
                  <a:srgbClr val="FF0000"/>
                </a:solidFill>
              </a:rPr>
              <a:t>Management System</a:t>
            </a:r>
            <a:br>
              <a:rPr lang="en-US" sz="3200" b="1" dirty="0">
                <a:solidFill>
                  <a:srgbClr val="FF0000"/>
                </a:solidFill>
              </a:rPr>
            </a:br>
            <a:endParaRPr lang="en-US" sz="3200" b="1" dirty="0">
              <a:solidFill>
                <a:srgbClr val="FF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4166" y="1600200"/>
            <a:ext cx="35956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259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UML (Unified Modeling Language)</a:t>
            </a:r>
            <a:endParaRPr lang="en-US" sz="3600" dirty="0"/>
          </a:p>
        </p:txBody>
      </p:sp>
      <p:sp>
        <p:nvSpPr>
          <p:cNvPr id="3" name="Content Placeholder 2"/>
          <p:cNvSpPr>
            <a:spLocks noGrp="1"/>
          </p:cNvSpPr>
          <p:nvPr>
            <p:ph idx="1"/>
          </p:nvPr>
        </p:nvSpPr>
        <p:spPr/>
        <p:txBody>
          <a:bodyPr>
            <a:normAutofit/>
          </a:bodyPr>
          <a:lstStyle/>
          <a:p>
            <a:pPr algn="just"/>
            <a:r>
              <a:rPr lang="en-US" sz="2400" b="1" dirty="0">
                <a:solidFill>
                  <a:srgbClr val="0070C0"/>
                </a:solidFill>
              </a:rPr>
              <a:t>It was initially developed by Grady </a:t>
            </a:r>
            <a:r>
              <a:rPr lang="en-US" sz="2400" b="1" dirty="0" err="1">
                <a:solidFill>
                  <a:srgbClr val="0070C0"/>
                </a:solidFill>
              </a:rPr>
              <a:t>Booch</a:t>
            </a:r>
            <a:r>
              <a:rPr lang="en-US" sz="2400" b="1" dirty="0">
                <a:solidFill>
                  <a:srgbClr val="0070C0"/>
                </a:solidFill>
              </a:rPr>
              <a:t>, </a:t>
            </a:r>
            <a:r>
              <a:rPr lang="en-US" sz="2400" b="1" dirty="0" err="1">
                <a:solidFill>
                  <a:srgbClr val="0070C0"/>
                </a:solidFill>
              </a:rPr>
              <a:t>Ivar</a:t>
            </a:r>
            <a:r>
              <a:rPr lang="en-US" sz="2400" b="1" dirty="0">
                <a:solidFill>
                  <a:srgbClr val="0070C0"/>
                </a:solidFill>
              </a:rPr>
              <a:t> Jacobson, and James </a:t>
            </a:r>
            <a:r>
              <a:rPr lang="en-US" sz="2400" b="1" dirty="0" err="1">
                <a:solidFill>
                  <a:srgbClr val="0070C0"/>
                </a:solidFill>
              </a:rPr>
              <a:t>Rumbaugh</a:t>
            </a:r>
            <a:r>
              <a:rPr lang="en-US" sz="2400" b="1" dirty="0">
                <a:solidFill>
                  <a:srgbClr val="0070C0"/>
                </a:solidFill>
              </a:rPr>
              <a:t> in 1994-95 at Rational software, and its further development was carried out through 1996</a:t>
            </a:r>
            <a:r>
              <a:rPr lang="en-US" sz="2400" b="1" dirty="0" smtClean="0">
                <a:solidFill>
                  <a:srgbClr val="0070C0"/>
                </a:solidFill>
              </a:rPr>
              <a:t>.</a:t>
            </a:r>
          </a:p>
          <a:p>
            <a:pPr algn="just"/>
            <a:endParaRPr lang="en-US" sz="2400" b="1" dirty="0">
              <a:solidFill>
                <a:srgbClr val="0070C0"/>
              </a:solidFill>
            </a:endParaRPr>
          </a:p>
          <a:p>
            <a:pPr algn="just"/>
            <a:endParaRPr lang="en-US" sz="2400" b="1" dirty="0" smtClean="0">
              <a:solidFill>
                <a:srgbClr val="0070C0"/>
              </a:solidFill>
            </a:endParaRPr>
          </a:p>
          <a:p>
            <a:pPr algn="just"/>
            <a:r>
              <a:rPr lang="en-US" sz="2400" b="1" dirty="0" smtClean="0">
                <a:solidFill>
                  <a:srgbClr val="FF3399"/>
                </a:solidFill>
              </a:rPr>
              <a:t> </a:t>
            </a:r>
            <a:r>
              <a:rPr lang="en-US" sz="2400" b="1" dirty="0">
                <a:solidFill>
                  <a:srgbClr val="FF3399"/>
                </a:solidFill>
              </a:rPr>
              <a:t>In 1997, it got adopted as a standard by the Object Management Group.</a:t>
            </a:r>
          </a:p>
        </p:txBody>
      </p:sp>
    </p:spTree>
    <p:extLst>
      <p:ext uri="{BB962C8B-B14F-4D97-AF65-F5344CB8AC3E}">
        <p14:creationId xmlns:p14="http://schemas.microsoft.com/office/powerpoint/2010/main" val="15216755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0000"/>
                </a:solidFill>
              </a:rPr>
              <a:t>What is UML</a:t>
            </a:r>
            <a:br>
              <a:rPr lang="en-US" sz="2800" b="1" dirty="0">
                <a:solidFill>
                  <a:srgbClr val="FF0000"/>
                </a:solidFill>
              </a:rPr>
            </a:br>
            <a:endParaRPr lang="en-US" sz="2800" b="1" dirty="0">
              <a:solidFill>
                <a:srgbClr val="FF0000"/>
              </a:solidFill>
            </a:endParaRPr>
          </a:p>
        </p:txBody>
      </p:sp>
      <p:sp>
        <p:nvSpPr>
          <p:cNvPr id="3" name="Content Placeholder 2"/>
          <p:cNvSpPr>
            <a:spLocks noGrp="1"/>
          </p:cNvSpPr>
          <p:nvPr>
            <p:ph idx="1"/>
          </p:nvPr>
        </p:nvSpPr>
        <p:spPr/>
        <p:txBody>
          <a:bodyPr>
            <a:normAutofit fontScale="92500"/>
          </a:bodyPr>
          <a:lstStyle/>
          <a:p>
            <a:pPr algn="just"/>
            <a:r>
              <a:rPr lang="en-US" sz="2400" b="1" dirty="0" smtClean="0">
                <a:solidFill>
                  <a:srgbClr val="7030A0"/>
                </a:solidFill>
              </a:rPr>
              <a:t>The </a:t>
            </a:r>
            <a:r>
              <a:rPr lang="en-US" sz="2400" b="1" dirty="0">
                <a:solidFill>
                  <a:srgbClr val="7030A0"/>
                </a:solidFill>
              </a:rPr>
              <a:t>UML stands for Unified modeling language, is a standardized </a:t>
            </a:r>
            <a:r>
              <a:rPr lang="en-US" sz="2400" b="1" u="sng" dirty="0">
                <a:solidFill>
                  <a:srgbClr val="7030A0"/>
                </a:solidFill>
              </a:rPr>
              <a:t>general-purpose visual modeling language</a:t>
            </a:r>
            <a:r>
              <a:rPr lang="en-US" sz="2400" b="1" dirty="0">
                <a:solidFill>
                  <a:srgbClr val="7030A0"/>
                </a:solidFill>
              </a:rPr>
              <a:t> in the field of Software Engineering</a:t>
            </a:r>
            <a:r>
              <a:rPr lang="en-US" sz="2400" b="1" dirty="0" smtClean="0">
                <a:solidFill>
                  <a:srgbClr val="7030A0"/>
                </a:solidFill>
              </a:rPr>
              <a:t>.</a:t>
            </a:r>
          </a:p>
          <a:p>
            <a:pPr algn="just"/>
            <a:endParaRPr lang="en-US" sz="2400" b="1" dirty="0">
              <a:solidFill>
                <a:srgbClr val="7030A0"/>
              </a:solidFill>
            </a:endParaRPr>
          </a:p>
          <a:p>
            <a:pPr algn="just"/>
            <a:r>
              <a:rPr lang="en-US" sz="2400" b="1" dirty="0" smtClean="0">
                <a:solidFill>
                  <a:srgbClr val="FF3399"/>
                </a:solidFill>
              </a:rPr>
              <a:t> </a:t>
            </a:r>
            <a:r>
              <a:rPr lang="en-US" sz="2400" b="1" dirty="0">
                <a:solidFill>
                  <a:srgbClr val="FF3399"/>
                </a:solidFill>
              </a:rPr>
              <a:t>It is used </a:t>
            </a:r>
            <a:r>
              <a:rPr lang="en-US" sz="2400" b="1" u="sng" dirty="0">
                <a:solidFill>
                  <a:srgbClr val="FF3399"/>
                </a:solidFill>
              </a:rPr>
              <a:t>for specifying, visualizing, constructing</a:t>
            </a:r>
            <a:r>
              <a:rPr lang="en-US" sz="2400" b="1" dirty="0">
                <a:solidFill>
                  <a:srgbClr val="FF3399"/>
                </a:solidFill>
              </a:rPr>
              <a:t>, and </a:t>
            </a:r>
            <a:r>
              <a:rPr lang="en-US" sz="2400" b="1" u="sng" dirty="0">
                <a:solidFill>
                  <a:srgbClr val="FF3399"/>
                </a:solidFill>
              </a:rPr>
              <a:t>documenting the primary artifacts of the software system</a:t>
            </a:r>
            <a:r>
              <a:rPr lang="en-US" sz="2400" b="1" dirty="0" smtClean="0">
                <a:solidFill>
                  <a:srgbClr val="FF3399"/>
                </a:solidFill>
              </a:rPr>
              <a:t>.</a:t>
            </a:r>
          </a:p>
          <a:p>
            <a:pPr algn="just"/>
            <a:endParaRPr lang="en-US" sz="2400" b="1" dirty="0">
              <a:solidFill>
                <a:srgbClr val="7030A0"/>
              </a:solidFill>
            </a:endParaRPr>
          </a:p>
          <a:p>
            <a:pPr algn="just"/>
            <a:r>
              <a:rPr lang="en-US" sz="2400" b="1" dirty="0" smtClean="0">
                <a:solidFill>
                  <a:srgbClr val="00B050"/>
                </a:solidFill>
              </a:rPr>
              <a:t> </a:t>
            </a:r>
            <a:r>
              <a:rPr lang="en-US" sz="2400" b="1" dirty="0">
                <a:solidFill>
                  <a:srgbClr val="00B050"/>
                </a:solidFill>
              </a:rPr>
              <a:t>It helps in designing and characterizing, especially those software systems that incorporate the concept of Object orientation. </a:t>
            </a:r>
            <a:endParaRPr lang="en-US" sz="2400" b="1" dirty="0" smtClean="0">
              <a:solidFill>
                <a:srgbClr val="00B050"/>
              </a:solidFill>
            </a:endParaRPr>
          </a:p>
          <a:p>
            <a:pPr algn="just"/>
            <a:endParaRPr lang="en-US" sz="2400" b="1" dirty="0">
              <a:solidFill>
                <a:srgbClr val="7030A0"/>
              </a:solidFill>
            </a:endParaRPr>
          </a:p>
          <a:p>
            <a:pPr algn="just"/>
            <a:r>
              <a:rPr lang="en-US" sz="2400" b="1" dirty="0" smtClean="0">
                <a:solidFill>
                  <a:srgbClr val="0070C0"/>
                </a:solidFill>
              </a:rPr>
              <a:t>It </a:t>
            </a:r>
            <a:r>
              <a:rPr lang="en-US" sz="2400" b="1" u="sng" dirty="0">
                <a:solidFill>
                  <a:srgbClr val="0070C0"/>
                </a:solidFill>
              </a:rPr>
              <a:t>describes</a:t>
            </a:r>
            <a:r>
              <a:rPr lang="en-US" sz="2400" b="1" dirty="0">
                <a:solidFill>
                  <a:srgbClr val="0070C0"/>
                </a:solidFill>
              </a:rPr>
              <a:t> the working of </a:t>
            </a:r>
            <a:r>
              <a:rPr lang="en-US" sz="2400" b="1" u="sng" dirty="0">
                <a:solidFill>
                  <a:srgbClr val="0070C0"/>
                </a:solidFill>
              </a:rPr>
              <a:t>both the software and hardware systems.</a:t>
            </a:r>
          </a:p>
          <a:p>
            <a:pPr algn="just"/>
            <a:endParaRPr lang="en-US" sz="2400" b="1" dirty="0">
              <a:solidFill>
                <a:srgbClr val="7030A0"/>
              </a:solidFill>
            </a:endParaRPr>
          </a:p>
        </p:txBody>
      </p:sp>
    </p:spTree>
    <p:extLst>
      <p:ext uri="{BB962C8B-B14F-4D97-AF65-F5344CB8AC3E}">
        <p14:creationId xmlns:p14="http://schemas.microsoft.com/office/powerpoint/2010/main" val="11208315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Conceptual </a:t>
            </a:r>
            <a:r>
              <a:rPr lang="en-US" sz="3600" b="1" dirty="0">
                <a:solidFill>
                  <a:srgbClr val="FF0000"/>
                </a:solidFill>
              </a:rPr>
              <a:t>Modeling</a:t>
            </a:r>
            <a:br>
              <a:rPr lang="en-US" sz="3600" b="1" dirty="0">
                <a:solidFill>
                  <a:srgbClr val="FF0000"/>
                </a:solidFill>
              </a:rPr>
            </a:b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2400" b="1" dirty="0">
                <a:solidFill>
                  <a:srgbClr val="0070C0"/>
                </a:solidFill>
              </a:rPr>
              <a:t>A conceptual model is composed of several interrelated concepts. It makes it </a:t>
            </a:r>
            <a:r>
              <a:rPr lang="en-US" sz="2400" b="1" u="sng" dirty="0">
                <a:solidFill>
                  <a:srgbClr val="0070C0"/>
                </a:solidFill>
              </a:rPr>
              <a:t>easy to understand the objects </a:t>
            </a:r>
            <a:r>
              <a:rPr lang="en-US" sz="2400" b="1" dirty="0">
                <a:solidFill>
                  <a:srgbClr val="0070C0"/>
                </a:solidFill>
              </a:rPr>
              <a:t>and </a:t>
            </a:r>
            <a:r>
              <a:rPr lang="en-US" sz="2400" b="1" u="sng" dirty="0">
                <a:solidFill>
                  <a:srgbClr val="0070C0"/>
                </a:solidFill>
              </a:rPr>
              <a:t>how they interact with each other. </a:t>
            </a:r>
            <a:endParaRPr lang="en-US" sz="2400" b="1" u="sng" dirty="0" smtClean="0">
              <a:solidFill>
                <a:srgbClr val="0070C0"/>
              </a:solidFill>
            </a:endParaRPr>
          </a:p>
          <a:p>
            <a:pPr algn="just"/>
            <a:endParaRPr lang="en-US" sz="2400" b="1" dirty="0">
              <a:solidFill>
                <a:srgbClr val="0070C0"/>
              </a:solidFill>
            </a:endParaRPr>
          </a:p>
          <a:p>
            <a:pPr algn="just"/>
            <a:r>
              <a:rPr lang="en-US" sz="2400" b="1" dirty="0" smtClean="0">
                <a:solidFill>
                  <a:srgbClr val="FF3399"/>
                </a:solidFill>
              </a:rPr>
              <a:t>This </a:t>
            </a:r>
            <a:r>
              <a:rPr lang="en-US" sz="2400" b="1" dirty="0">
                <a:solidFill>
                  <a:srgbClr val="FF3399"/>
                </a:solidFill>
              </a:rPr>
              <a:t>is the first step before drawing UML diagrams.</a:t>
            </a:r>
          </a:p>
        </p:txBody>
      </p:sp>
    </p:spTree>
    <p:extLst>
      <p:ext uri="{BB962C8B-B14F-4D97-AF65-F5344CB8AC3E}">
        <p14:creationId xmlns:p14="http://schemas.microsoft.com/office/powerpoint/2010/main" val="934149140"/>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a:t>
            </a:r>
            <a:endParaRPr lang="en-US" sz="3600"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sz="2400" b="1" u="sng" dirty="0">
                <a:solidFill>
                  <a:srgbClr val="FF0000"/>
                </a:solidFill>
              </a:rPr>
              <a:t>Object:</a:t>
            </a:r>
            <a:r>
              <a:rPr lang="en-US" sz="2400" u="sng" dirty="0">
                <a:solidFill>
                  <a:srgbClr val="FF0000"/>
                </a:solidFill>
              </a:rPr>
              <a:t> </a:t>
            </a:r>
            <a:r>
              <a:rPr lang="en-US" sz="2400" b="1" dirty="0">
                <a:solidFill>
                  <a:srgbClr val="002060"/>
                </a:solidFill>
              </a:rPr>
              <a:t>An object is a </a:t>
            </a:r>
            <a:r>
              <a:rPr lang="en-US" sz="2400" b="1" u="sng" dirty="0">
                <a:solidFill>
                  <a:srgbClr val="002060"/>
                </a:solidFill>
              </a:rPr>
              <a:t>real world entity</a:t>
            </a:r>
            <a:r>
              <a:rPr lang="en-US" sz="2400" b="1" dirty="0">
                <a:solidFill>
                  <a:srgbClr val="002060"/>
                </a:solidFill>
              </a:rPr>
              <a:t>. There are many objects present within a single system. It is a fundamental building block of UML</a:t>
            </a:r>
            <a:r>
              <a:rPr lang="en-US" sz="2400" b="1" dirty="0" smtClean="0">
                <a:solidFill>
                  <a:srgbClr val="002060"/>
                </a:solidFill>
              </a:rPr>
              <a:t>.</a:t>
            </a:r>
          </a:p>
          <a:p>
            <a:pPr algn="just"/>
            <a:endParaRPr lang="en-US" sz="2400" dirty="0">
              <a:solidFill>
                <a:srgbClr val="002060"/>
              </a:solidFill>
            </a:endParaRPr>
          </a:p>
          <a:p>
            <a:pPr algn="just"/>
            <a:r>
              <a:rPr lang="en-US" sz="2400" b="1" u="sng" dirty="0">
                <a:solidFill>
                  <a:srgbClr val="0070C0"/>
                </a:solidFill>
              </a:rPr>
              <a:t>Class: </a:t>
            </a:r>
            <a:r>
              <a:rPr lang="en-US" sz="2400" b="1" dirty="0">
                <a:solidFill>
                  <a:srgbClr val="FF3399"/>
                </a:solidFill>
              </a:rPr>
              <a:t>A class is a </a:t>
            </a:r>
            <a:r>
              <a:rPr lang="en-US" sz="2400" b="1" u="sng" dirty="0">
                <a:solidFill>
                  <a:srgbClr val="FF3399"/>
                </a:solidFill>
              </a:rPr>
              <a:t>software blueprint for objects</a:t>
            </a:r>
            <a:r>
              <a:rPr lang="en-US" sz="2400" b="1" dirty="0">
                <a:solidFill>
                  <a:srgbClr val="FF3399"/>
                </a:solidFill>
              </a:rPr>
              <a:t>, which means that it </a:t>
            </a:r>
            <a:r>
              <a:rPr lang="en-US" sz="2400" b="1" u="sng" dirty="0">
                <a:solidFill>
                  <a:srgbClr val="FF3399"/>
                </a:solidFill>
              </a:rPr>
              <a:t>defines the variables and methods </a:t>
            </a:r>
            <a:r>
              <a:rPr lang="en-US" sz="2400" b="1" dirty="0">
                <a:solidFill>
                  <a:srgbClr val="FF3399"/>
                </a:solidFill>
              </a:rPr>
              <a:t>common to all the objects of a particular type</a:t>
            </a:r>
            <a:r>
              <a:rPr lang="en-US" sz="2400" b="1" dirty="0" smtClean="0">
                <a:solidFill>
                  <a:srgbClr val="FF3399"/>
                </a:solidFill>
              </a:rPr>
              <a:t>.</a:t>
            </a:r>
          </a:p>
          <a:p>
            <a:pPr algn="just"/>
            <a:endParaRPr lang="en-US" sz="2400" dirty="0">
              <a:solidFill>
                <a:srgbClr val="FF0000"/>
              </a:solidFill>
            </a:endParaRPr>
          </a:p>
          <a:p>
            <a:pPr algn="just"/>
            <a:r>
              <a:rPr lang="en-US" sz="2400" b="1" u="sng" dirty="0">
                <a:solidFill>
                  <a:srgbClr val="FF0000"/>
                </a:solidFill>
              </a:rPr>
              <a:t>Abstraction</a:t>
            </a:r>
            <a:r>
              <a:rPr lang="en-US" sz="2400" b="1" dirty="0">
                <a:solidFill>
                  <a:srgbClr val="00B050"/>
                </a:solidFill>
              </a:rPr>
              <a:t>:</a:t>
            </a:r>
            <a:r>
              <a:rPr lang="en-US" sz="2400" dirty="0">
                <a:solidFill>
                  <a:srgbClr val="00B050"/>
                </a:solidFill>
              </a:rPr>
              <a:t> </a:t>
            </a:r>
            <a:r>
              <a:rPr lang="en-US" sz="2400" b="1" dirty="0">
                <a:solidFill>
                  <a:srgbClr val="00B050"/>
                </a:solidFill>
              </a:rPr>
              <a:t>Abstraction is the process of portraying the essential characteristics of an object to the users while hiding the irrelevant information. Basically, it is used to envision the functioning of an object.</a:t>
            </a:r>
          </a:p>
          <a:p>
            <a:pPr algn="just"/>
            <a:endParaRPr lang="en-US" sz="2400" dirty="0">
              <a:solidFill>
                <a:srgbClr val="00B050"/>
              </a:solidFill>
            </a:endParaRPr>
          </a:p>
        </p:txBody>
      </p:sp>
    </p:spTree>
    <p:extLst>
      <p:ext uri="{BB962C8B-B14F-4D97-AF65-F5344CB8AC3E}">
        <p14:creationId xmlns:p14="http://schemas.microsoft.com/office/powerpoint/2010/main" val="29933216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a:t>
            </a:r>
            <a:endParaRPr lang="en-US" sz="3600" b="1" dirty="0">
              <a:solidFill>
                <a:srgbClr val="FF0000"/>
              </a:solidFill>
            </a:endParaRPr>
          </a:p>
        </p:txBody>
      </p:sp>
      <p:sp>
        <p:nvSpPr>
          <p:cNvPr id="3" name="Content Placeholder 2"/>
          <p:cNvSpPr>
            <a:spLocks noGrp="1"/>
          </p:cNvSpPr>
          <p:nvPr>
            <p:ph idx="1"/>
          </p:nvPr>
        </p:nvSpPr>
        <p:spPr/>
        <p:txBody>
          <a:bodyPr>
            <a:noAutofit/>
          </a:bodyPr>
          <a:lstStyle/>
          <a:p>
            <a:pPr algn="just"/>
            <a:r>
              <a:rPr lang="en-US" sz="2000" b="1" dirty="0">
                <a:solidFill>
                  <a:srgbClr val="FF3399"/>
                </a:solidFill>
              </a:rPr>
              <a:t>Inheritance:</a:t>
            </a:r>
            <a:r>
              <a:rPr lang="en-US" sz="2000" dirty="0">
                <a:solidFill>
                  <a:srgbClr val="00B050"/>
                </a:solidFill>
              </a:rPr>
              <a:t> </a:t>
            </a:r>
            <a:r>
              <a:rPr lang="en-US" sz="2000" b="1" dirty="0">
                <a:solidFill>
                  <a:srgbClr val="00B050"/>
                </a:solidFill>
              </a:rPr>
              <a:t>Inheritance is the </a:t>
            </a:r>
            <a:r>
              <a:rPr lang="en-US" sz="2000" b="1" u="sng" dirty="0">
                <a:solidFill>
                  <a:srgbClr val="00B050"/>
                </a:solidFill>
              </a:rPr>
              <a:t>process of deriving a new class from the existing ones</a:t>
            </a:r>
            <a:r>
              <a:rPr lang="en-US" sz="2000" b="1" u="sng" dirty="0" smtClean="0">
                <a:solidFill>
                  <a:srgbClr val="00B050"/>
                </a:solidFill>
              </a:rPr>
              <a:t>.</a:t>
            </a:r>
          </a:p>
          <a:p>
            <a:pPr algn="just"/>
            <a:endParaRPr lang="en-US" sz="2000" dirty="0">
              <a:solidFill>
                <a:srgbClr val="00B050"/>
              </a:solidFill>
            </a:endParaRPr>
          </a:p>
          <a:p>
            <a:pPr algn="just"/>
            <a:r>
              <a:rPr lang="en-US" sz="2000" b="1" dirty="0">
                <a:solidFill>
                  <a:srgbClr val="FF0000"/>
                </a:solidFill>
              </a:rPr>
              <a:t>Polymorphism:</a:t>
            </a:r>
            <a:r>
              <a:rPr lang="en-US" sz="2000" dirty="0">
                <a:solidFill>
                  <a:srgbClr val="FF0000"/>
                </a:solidFill>
              </a:rPr>
              <a:t> It is a mechanism of representing objects </a:t>
            </a:r>
            <a:r>
              <a:rPr lang="en-US" sz="2000" u="sng" dirty="0">
                <a:solidFill>
                  <a:srgbClr val="FF0000"/>
                </a:solidFill>
              </a:rPr>
              <a:t>having multiple forms </a:t>
            </a:r>
            <a:r>
              <a:rPr lang="en-US" sz="2000" dirty="0">
                <a:solidFill>
                  <a:srgbClr val="FF0000"/>
                </a:solidFill>
              </a:rPr>
              <a:t>used for different purposes</a:t>
            </a:r>
            <a:r>
              <a:rPr lang="en-US" sz="2000" dirty="0" smtClean="0">
                <a:solidFill>
                  <a:srgbClr val="FF0000"/>
                </a:solidFill>
              </a:rPr>
              <a:t>.</a:t>
            </a:r>
          </a:p>
          <a:p>
            <a:pPr algn="just"/>
            <a:endParaRPr lang="en-US" sz="2000" dirty="0">
              <a:solidFill>
                <a:srgbClr val="00B050"/>
              </a:solidFill>
            </a:endParaRPr>
          </a:p>
          <a:p>
            <a:pPr algn="just"/>
            <a:r>
              <a:rPr lang="en-US" sz="2000" b="1" dirty="0">
                <a:solidFill>
                  <a:srgbClr val="002060"/>
                </a:solidFill>
              </a:rPr>
              <a:t>Encapsulation:</a:t>
            </a:r>
            <a:r>
              <a:rPr lang="en-US" sz="2000" dirty="0">
                <a:solidFill>
                  <a:srgbClr val="002060"/>
                </a:solidFill>
              </a:rPr>
              <a:t> It </a:t>
            </a:r>
            <a:r>
              <a:rPr lang="en-US" sz="2000" u="sng" dirty="0">
                <a:solidFill>
                  <a:srgbClr val="002060"/>
                </a:solidFill>
              </a:rPr>
              <a:t>binds the data and the object </a:t>
            </a:r>
            <a:r>
              <a:rPr lang="en-US" sz="2000" dirty="0">
                <a:solidFill>
                  <a:srgbClr val="002060"/>
                </a:solidFill>
              </a:rPr>
              <a:t>together as a single unit, enabling tight coupling between them.</a:t>
            </a:r>
          </a:p>
          <a:p>
            <a:pPr algn="just"/>
            <a:endParaRPr lang="en-US" sz="2000" dirty="0" smtClean="0"/>
          </a:p>
          <a:p>
            <a:pPr algn="just"/>
            <a:r>
              <a:rPr lang="en-US" sz="2000" b="1" dirty="0" smtClean="0">
                <a:solidFill>
                  <a:srgbClr val="FF3399"/>
                </a:solidFill>
              </a:rPr>
              <a:t>In </a:t>
            </a:r>
            <a:r>
              <a:rPr lang="en-US" sz="2000" b="1" u="sng" dirty="0">
                <a:solidFill>
                  <a:srgbClr val="FF3399"/>
                </a:solidFill>
              </a:rPr>
              <a:t>loose coupling, a method or class is almost independent</a:t>
            </a:r>
            <a:r>
              <a:rPr lang="en-US" sz="2000" b="1" dirty="0">
                <a:solidFill>
                  <a:srgbClr val="FF3399"/>
                </a:solidFill>
              </a:rPr>
              <a:t>, and they have less depended on each other. </a:t>
            </a:r>
            <a:endParaRPr lang="en-US" sz="2000" b="1" dirty="0" smtClean="0">
              <a:solidFill>
                <a:srgbClr val="FF3399"/>
              </a:solidFill>
            </a:endParaRPr>
          </a:p>
          <a:p>
            <a:pPr algn="just"/>
            <a:endParaRPr lang="en-US" sz="2000" dirty="0">
              <a:solidFill>
                <a:srgbClr val="00B050"/>
              </a:solidFill>
            </a:endParaRPr>
          </a:p>
          <a:p>
            <a:pPr algn="just"/>
            <a:r>
              <a:rPr lang="en-US" sz="2000" b="1" dirty="0">
                <a:solidFill>
                  <a:srgbClr val="0070C0"/>
                </a:solidFill>
              </a:rPr>
              <a:t>Tight coupling</a:t>
            </a:r>
            <a:r>
              <a:rPr lang="en-US" sz="2000" dirty="0">
                <a:solidFill>
                  <a:srgbClr val="0070C0"/>
                </a:solidFill>
              </a:rPr>
              <a:t> means classes and objects are </a:t>
            </a:r>
            <a:r>
              <a:rPr lang="en-US" sz="2000" b="1" u="sng" dirty="0">
                <a:solidFill>
                  <a:srgbClr val="0070C0"/>
                </a:solidFill>
              </a:rPr>
              <a:t>dependen</a:t>
            </a:r>
            <a:r>
              <a:rPr lang="en-US" sz="2000" dirty="0">
                <a:solidFill>
                  <a:srgbClr val="0070C0"/>
                </a:solidFill>
              </a:rPr>
              <a:t>t on one another.</a:t>
            </a:r>
          </a:p>
        </p:txBody>
      </p:sp>
    </p:spTree>
    <p:extLst>
      <p:ext uri="{BB962C8B-B14F-4D97-AF65-F5344CB8AC3E}">
        <p14:creationId xmlns:p14="http://schemas.microsoft.com/office/powerpoint/2010/main" val="30023635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Cont…</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400" b="1" dirty="0">
                <a:solidFill>
                  <a:srgbClr val="00B050"/>
                </a:solidFill>
              </a:rPr>
              <a:t>UML diagrams are classified into three categories that are given below</a:t>
            </a:r>
            <a:r>
              <a:rPr lang="en-US" sz="2400" b="1" dirty="0" smtClean="0">
                <a:solidFill>
                  <a:srgbClr val="00B050"/>
                </a:solidFill>
              </a:rPr>
              <a:t>:</a:t>
            </a:r>
          </a:p>
          <a:p>
            <a:pPr algn="just"/>
            <a:endParaRPr lang="en-US" sz="2400" dirty="0"/>
          </a:p>
          <a:p>
            <a:pPr algn="just"/>
            <a:endParaRPr lang="en-US" sz="2400" dirty="0"/>
          </a:p>
          <a:p>
            <a:pPr algn="just">
              <a:buFont typeface="Wingdings" pitchFamily="2" charset="2"/>
              <a:buChar char="q"/>
            </a:pPr>
            <a:r>
              <a:rPr lang="en-US" sz="2400" b="1" dirty="0">
                <a:solidFill>
                  <a:srgbClr val="FF0000"/>
                </a:solidFill>
              </a:rPr>
              <a:t>Structural Diagram</a:t>
            </a:r>
          </a:p>
          <a:p>
            <a:pPr algn="just">
              <a:buFont typeface="Wingdings" pitchFamily="2" charset="2"/>
              <a:buChar char="q"/>
            </a:pPr>
            <a:r>
              <a:rPr lang="en-US" sz="2400" b="1" dirty="0">
                <a:solidFill>
                  <a:srgbClr val="002060"/>
                </a:solidFill>
              </a:rPr>
              <a:t>Behavioral Diagram</a:t>
            </a:r>
          </a:p>
          <a:p>
            <a:pPr algn="just">
              <a:buFont typeface="Wingdings" pitchFamily="2" charset="2"/>
              <a:buChar char="q"/>
            </a:pPr>
            <a:r>
              <a:rPr lang="en-US" sz="2400" b="1" dirty="0">
                <a:solidFill>
                  <a:srgbClr val="FF3399"/>
                </a:solidFill>
              </a:rPr>
              <a:t>Interaction Diagram</a:t>
            </a:r>
          </a:p>
          <a:p>
            <a:endParaRPr lang="en-US" sz="2800" dirty="0"/>
          </a:p>
        </p:txBody>
      </p:sp>
    </p:spTree>
    <p:extLst>
      <p:ext uri="{BB962C8B-B14F-4D97-AF65-F5344CB8AC3E}">
        <p14:creationId xmlns:p14="http://schemas.microsoft.com/office/powerpoint/2010/main" val="1019546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Structural </a:t>
            </a:r>
            <a:r>
              <a:rPr lang="en-US" sz="3200" b="1" dirty="0" smtClean="0">
                <a:solidFill>
                  <a:srgbClr val="FF0000"/>
                </a:solidFill>
              </a:rPr>
              <a:t>Diagrams</a:t>
            </a:r>
            <a:endParaRPr lang="en-US" sz="3200" dirty="0">
              <a:solidFill>
                <a:srgbClr val="FF0000"/>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2400" b="1" dirty="0">
                <a:solidFill>
                  <a:srgbClr val="FF3399"/>
                </a:solidFill>
              </a:rPr>
              <a:t>Structural Diagram:</a:t>
            </a:r>
            <a:r>
              <a:rPr lang="en-US" sz="2400" dirty="0">
                <a:solidFill>
                  <a:srgbClr val="FF3399"/>
                </a:solidFill>
              </a:rPr>
              <a:t> It represents the </a:t>
            </a:r>
            <a:r>
              <a:rPr lang="en-US" sz="2400" b="1" u="sng" dirty="0">
                <a:solidFill>
                  <a:srgbClr val="0070C0"/>
                </a:solidFill>
              </a:rPr>
              <a:t>static view of a system </a:t>
            </a:r>
            <a:r>
              <a:rPr lang="en-US" sz="2400" dirty="0">
                <a:solidFill>
                  <a:srgbClr val="FF3399"/>
                </a:solidFill>
              </a:rPr>
              <a:t>by portraying the structure of a system. </a:t>
            </a:r>
            <a:endParaRPr lang="en-US" sz="2400" dirty="0" smtClean="0">
              <a:solidFill>
                <a:srgbClr val="FF3399"/>
              </a:solidFill>
            </a:endParaRPr>
          </a:p>
          <a:p>
            <a:pPr>
              <a:buFont typeface="Wingdings" pitchFamily="2" charset="2"/>
              <a:buChar char="q"/>
            </a:pPr>
            <a:endParaRPr lang="en-US" sz="2400" dirty="0"/>
          </a:p>
          <a:p>
            <a:pPr algn="just">
              <a:buFont typeface="Wingdings" pitchFamily="2" charset="2"/>
              <a:buChar char="q"/>
            </a:pPr>
            <a:r>
              <a:rPr lang="en-US" sz="2400" b="1" dirty="0" smtClean="0">
                <a:solidFill>
                  <a:srgbClr val="00B050"/>
                </a:solidFill>
              </a:rPr>
              <a:t>It </a:t>
            </a:r>
            <a:r>
              <a:rPr lang="en-US" sz="2400" b="1" dirty="0">
                <a:solidFill>
                  <a:srgbClr val="00B050"/>
                </a:solidFill>
              </a:rPr>
              <a:t>shows several objects residing in the system. Following are the structural diagrams given below:</a:t>
            </a:r>
          </a:p>
          <a:p>
            <a:endParaRPr lang="en-US" sz="2400" dirty="0" smtClean="0"/>
          </a:p>
          <a:p>
            <a:r>
              <a:rPr lang="en-US" sz="2400" b="1" dirty="0" smtClean="0">
                <a:solidFill>
                  <a:srgbClr val="FF0000"/>
                </a:solidFill>
              </a:rPr>
              <a:t>Class </a:t>
            </a:r>
            <a:r>
              <a:rPr lang="en-US" sz="2400" b="1" dirty="0">
                <a:solidFill>
                  <a:srgbClr val="FF0000"/>
                </a:solidFill>
              </a:rPr>
              <a:t>diagram</a:t>
            </a:r>
          </a:p>
          <a:p>
            <a:r>
              <a:rPr lang="en-US" sz="2400" b="1" dirty="0">
                <a:solidFill>
                  <a:srgbClr val="002060"/>
                </a:solidFill>
              </a:rPr>
              <a:t>Object diagram</a:t>
            </a:r>
          </a:p>
          <a:p>
            <a:r>
              <a:rPr lang="en-US" sz="2400" b="1" dirty="0">
                <a:solidFill>
                  <a:srgbClr val="FF3399"/>
                </a:solidFill>
              </a:rPr>
              <a:t>Package diagram</a:t>
            </a:r>
          </a:p>
          <a:p>
            <a:r>
              <a:rPr lang="en-US" sz="2400" b="1" dirty="0">
                <a:solidFill>
                  <a:srgbClr val="7030A0"/>
                </a:solidFill>
              </a:rPr>
              <a:t>Component diagram</a:t>
            </a:r>
          </a:p>
          <a:p>
            <a:r>
              <a:rPr lang="en-US" sz="2400" b="1" dirty="0">
                <a:solidFill>
                  <a:srgbClr val="00B050"/>
                </a:solidFill>
              </a:rPr>
              <a:t>Deployment diagram</a:t>
            </a:r>
          </a:p>
          <a:p>
            <a:endParaRPr lang="en-US" sz="2400" dirty="0"/>
          </a:p>
        </p:txBody>
      </p:sp>
    </p:spTree>
    <p:extLst>
      <p:ext uri="{BB962C8B-B14F-4D97-AF65-F5344CB8AC3E}">
        <p14:creationId xmlns:p14="http://schemas.microsoft.com/office/powerpoint/2010/main" val="32907452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0000"/>
                </a:solidFill>
              </a:rPr>
              <a:t>Behavioral Diagram</a:t>
            </a:r>
            <a:endParaRPr lang="en-US" sz="2800"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400" b="1" dirty="0">
                <a:solidFill>
                  <a:srgbClr val="0070C0"/>
                </a:solidFill>
              </a:rPr>
              <a:t>Behavioral Diagram:</a:t>
            </a:r>
            <a:r>
              <a:rPr lang="en-US" sz="2400" dirty="0">
                <a:solidFill>
                  <a:srgbClr val="0070C0"/>
                </a:solidFill>
              </a:rPr>
              <a:t> </a:t>
            </a:r>
            <a:r>
              <a:rPr lang="en-US" sz="2400" b="1" dirty="0">
                <a:solidFill>
                  <a:srgbClr val="00B050"/>
                </a:solidFill>
              </a:rPr>
              <a:t>It depicts the </a:t>
            </a:r>
            <a:r>
              <a:rPr lang="en-US" sz="2400" b="1" u="sng" dirty="0">
                <a:solidFill>
                  <a:srgbClr val="00B050"/>
                </a:solidFill>
              </a:rPr>
              <a:t>behavioral features </a:t>
            </a:r>
            <a:r>
              <a:rPr lang="en-US" sz="2400" b="1" dirty="0">
                <a:solidFill>
                  <a:srgbClr val="00B050"/>
                </a:solidFill>
              </a:rPr>
              <a:t>of a system. It deals with dynamic parts of the system. </a:t>
            </a:r>
            <a:endParaRPr lang="en-US" sz="2400" b="1" dirty="0" smtClean="0">
              <a:solidFill>
                <a:srgbClr val="00B050"/>
              </a:solidFill>
            </a:endParaRPr>
          </a:p>
          <a:p>
            <a:pPr>
              <a:buFont typeface="Wingdings" pitchFamily="2" charset="2"/>
              <a:buChar char="q"/>
            </a:pPr>
            <a:endParaRPr lang="en-US" sz="2400" dirty="0"/>
          </a:p>
          <a:p>
            <a:pPr>
              <a:buFont typeface="Wingdings" pitchFamily="2" charset="2"/>
              <a:buChar char="q"/>
            </a:pPr>
            <a:r>
              <a:rPr lang="en-US" sz="2400" b="1" dirty="0" smtClean="0">
                <a:solidFill>
                  <a:srgbClr val="FF0000"/>
                </a:solidFill>
              </a:rPr>
              <a:t>It </a:t>
            </a:r>
            <a:r>
              <a:rPr lang="en-US" sz="2400" b="1" dirty="0">
                <a:solidFill>
                  <a:srgbClr val="FF0000"/>
                </a:solidFill>
              </a:rPr>
              <a:t>encompasses the following diagrams:</a:t>
            </a:r>
          </a:p>
          <a:p>
            <a:endParaRPr lang="en-US" sz="2400" dirty="0" smtClean="0"/>
          </a:p>
          <a:p>
            <a:r>
              <a:rPr lang="en-US" sz="2400" b="1" dirty="0" smtClean="0">
                <a:solidFill>
                  <a:srgbClr val="002060"/>
                </a:solidFill>
              </a:rPr>
              <a:t>Activity </a:t>
            </a:r>
            <a:r>
              <a:rPr lang="en-US" sz="2400" b="1" dirty="0">
                <a:solidFill>
                  <a:srgbClr val="002060"/>
                </a:solidFill>
              </a:rPr>
              <a:t>diagram</a:t>
            </a:r>
          </a:p>
          <a:p>
            <a:r>
              <a:rPr lang="en-US" sz="2400" b="1" dirty="0">
                <a:solidFill>
                  <a:srgbClr val="FF3399"/>
                </a:solidFill>
              </a:rPr>
              <a:t>State machine diagram</a:t>
            </a:r>
          </a:p>
          <a:p>
            <a:r>
              <a:rPr lang="en-US" sz="2400" b="1" dirty="0">
                <a:solidFill>
                  <a:srgbClr val="0070C0"/>
                </a:solidFill>
              </a:rPr>
              <a:t>Use case diagram</a:t>
            </a:r>
          </a:p>
          <a:p>
            <a:endParaRPr lang="en-US" sz="2400" dirty="0"/>
          </a:p>
        </p:txBody>
      </p:sp>
    </p:spTree>
    <p:extLst>
      <p:ext uri="{BB962C8B-B14F-4D97-AF65-F5344CB8AC3E}">
        <p14:creationId xmlns:p14="http://schemas.microsoft.com/office/powerpoint/2010/main" val="3942506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458</Words>
  <Application>Microsoft Office PowerPoint</Application>
  <PresentationFormat>On-screen Show (4:3)</PresentationFormat>
  <Paragraphs>105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UML (Unified Modeling Language)</vt:lpstr>
      <vt:lpstr>UML (Unified Modeling Language)</vt:lpstr>
      <vt:lpstr>What is UML </vt:lpstr>
      <vt:lpstr> Conceptual Modeling </vt:lpstr>
      <vt:lpstr>Cont…</vt:lpstr>
      <vt:lpstr>Cont….</vt:lpstr>
      <vt:lpstr>Cont…</vt:lpstr>
      <vt:lpstr>Structural Diagrams</vt:lpstr>
      <vt:lpstr>Behavioral Diagram</vt:lpstr>
      <vt:lpstr>Interaction diagrams</vt:lpstr>
      <vt:lpstr>UML- Architecture </vt:lpstr>
      <vt:lpstr>PowerPoint Presentation</vt:lpstr>
      <vt:lpstr>Basic Use Case Diagram Symbols and Notations </vt:lpstr>
      <vt:lpstr>Cont…..</vt:lpstr>
      <vt:lpstr>Cont…</vt:lpstr>
      <vt:lpstr>Cont..</vt:lpstr>
      <vt:lpstr>PowerPoint Presentation</vt:lpstr>
      <vt:lpstr>Use Case Diagram for  Hospital Management System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dc:title>
  <dc:creator>abc</dc:creator>
  <cp:lastModifiedBy>abc</cp:lastModifiedBy>
  <cp:revision>16</cp:revision>
  <dcterms:created xsi:type="dcterms:W3CDTF">2023-12-06T04:44:20Z</dcterms:created>
  <dcterms:modified xsi:type="dcterms:W3CDTF">2023-12-06T04:49:50Z</dcterms:modified>
</cp:coreProperties>
</file>