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64" r:id="rId8"/>
    <p:sldId id="266"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3" r:id="rId34"/>
    <p:sldId id="294" r:id="rId35"/>
    <p:sldId id="295" r:id="rId36"/>
    <p:sldId id="296" r:id="rId37"/>
    <p:sldId id="297" r:id="rId38"/>
    <p:sldId id="290" r:id="rId39"/>
    <p:sldId id="291" r:id="rId40"/>
    <p:sldId id="2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12/3/2023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28485E-F888-43EC-40E3-78B91C7247CB}"/>
              </a:ext>
            </a:extLst>
          </p:cNvPr>
          <p:cNvPicPr>
            <a:picLocks noChangeAspect="1"/>
          </p:cNvPicPr>
          <p:nvPr/>
        </p:nvPicPr>
        <p:blipFill>
          <a:blip r:embed="rId2"/>
          <a:stretch>
            <a:fillRect/>
          </a:stretch>
        </p:blipFill>
        <p:spPr>
          <a:xfrm>
            <a:off x="2228295" y="381738"/>
            <a:ext cx="7471898" cy="1642371"/>
          </a:xfrm>
          <a:prstGeom prst="rect">
            <a:avLst/>
          </a:prstGeom>
        </p:spPr>
      </p:pic>
      <p:sp>
        <p:nvSpPr>
          <p:cNvPr id="7" name="TextBox 6">
            <a:extLst>
              <a:ext uri="{FF2B5EF4-FFF2-40B4-BE49-F238E27FC236}">
                <a16:creationId xmlns:a16="http://schemas.microsoft.com/office/drawing/2014/main" id="{E66FA999-DE2A-5A30-B44F-EDDF7C9CAD22}"/>
              </a:ext>
            </a:extLst>
          </p:cNvPr>
          <p:cNvSpPr txBox="1"/>
          <p:nvPr/>
        </p:nvSpPr>
        <p:spPr>
          <a:xfrm>
            <a:off x="155359" y="2334828"/>
            <a:ext cx="11881282" cy="1077218"/>
          </a:xfrm>
          <a:prstGeom prst="rect">
            <a:avLst/>
          </a:prstGeom>
          <a:noFill/>
        </p:spPr>
        <p:txBody>
          <a:bodyPr wrap="square" rtlCol="0">
            <a:spAutoFit/>
          </a:bodyPr>
          <a:lstStyle/>
          <a:p>
            <a:pPr algn="ctr"/>
            <a:r>
              <a:rPr lang="en-US" sz="3200" b="1" u="sng" dirty="0">
                <a:solidFill>
                  <a:schemeClr val="tx1">
                    <a:lumMod val="85000"/>
                    <a:lumOff val="15000"/>
                  </a:schemeClr>
                </a:solidFill>
                <a:latin typeface="Arial Rounded MT Bold" panose="020F0704030504030204" pitchFamily="34" charset="0"/>
              </a:rPr>
              <a:t>“ MACHINE LEARNING APPROACHES FOR IDENTIFYING   NETWORK CYBER THREATS ”</a:t>
            </a:r>
            <a:endParaRPr lang="en-IN" sz="3200" b="1" u="sng" dirty="0">
              <a:solidFill>
                <a:schemeClr val="tx1">
                  <a:lumMod val="85000"/>
                  <a:lumOff val="15000"/>
                </a:schemeClr>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888D3BB2-C59B-C73E-E662-6B3D7272EA7F}"/>
              </a:ext>
            </a:extLst>
          </p:cNvPr>
          <p:cNvSpPr txBox="1"/>
          <p:nvPr/>
        </p:nvSpPr>
        <p:spPr>
          <a:xfrm>
            <a:off x="248575" y="4065973"/>
            <a:ext cx="4394446" cy="1231106"/>
          </a:xfrm>
          <a:prstGeom prst="rect">
            <a:avLst/>
          </a:prstGeom>
          <a:noFill/>
        </p:spPr>
        <p:txBody>
          <a:bodyPr wrap="square" rtlCol="0">
            <a:spAutoFit/>
          </a:bodyPr>
          <a:lstStyle/>
          <a:p>
            <a:pPr algn="ctr"/>
            <a:endParaRPr lang="en-US" dirty="0"/>
          </a:p>
          <a:p>
            <a:pPr algn="ctr"/>
            <a:r>
              <a:rPr lang="en-US" dirty="0"/>
              <a:t> </a:t>
            </a:r>
            <a:r>
              <a:rPr lang="en-US" sz="2000" b="1" dirty="0"/>
              <a:t>UNDER THE GUIDANCE OF</a:t>
            </a:r>
          </a:p>
          <a:p>
            <a:pPr algn="ctr"/>
            <a:r>
              <a:rPr lang="en-US" b="1" dirty="0">
                <a:solidFill>
                  <a:srgbClr val="00B050"/>
                </a:solidFill>
                <a:latin typeface="Algerian" panose="04020705040A02060702" pitchFamily="82" charset="0"/>
              </a:rPr>
              <a:t>S.SATEESH REDDY</a:t>
            </a:r>
          </a:p>
          <a:p>
            <a:pPr algn="ctr"/>
            <a:r>
              <a:rPr lang="en-US" i="1" dirty="0"/>
              <a:t>ASSOCIATE PROFESSOR</a:t>
            </a:r>
            <a:endParaRPr lang="en-IN" i="1" dirty="0"/>
          </a:p>
        </p:txBody>
      </p:sp>
      <p:sp>
        <p:nvSpPr>
          <p:cNvPr id="11" name="TextBox 10">
            <a:extLst>
              <a:ext uri="{FF2B5EF4-FFF2-40B4-BE49-F238E27FC236}">
                <a16:creationId xmlns:a16="http://schemas.microsoft.com/office/drawing/2014/main" id="{F7CD90D4-0047-0238-2EBC-44608950DB6E}"/>
              </a:ext>
            </a:extLst>
          </p:cNvPr>
          <p:cNvSpPr txBox="1"/>
          <p:nvPr/>
        </p:nvSpPr>
        <p:spPr>
          <a:xfrm>
            <a:off x="7821227" y="3764132"/>
            <a:ext cx="3835154" cy="2092881"/>
          </a:xfrm>
          <a:prstGeom prst="rect">
            <a:avLst/>
          </a:prstGeom>
          <a:noFill/>
        </p:spPr>
        <p:txBody>
          <a:bodyPr wrap="square" rtlCol="0">
            <a:spAutoFit/>
          </a:bodyPr>
          <a:lstStyle/>
          <a:p>
            <a:endParaRPr lang="en-US" sz="2000" b="1" u="sng" dirty="0"/>
          </a:p>
          <a:p>
            <a:r>
              <a:rPr lang="en-US" sz="2000" b="1" u="sng" dirty="0"/>
              <a:t>GROUP 8 </a:t>
            </a:r>
          </a:p>
          <a:p>
            <a:endParaRPr lang="en-US" dirty="0">
              <a:latin typeface="Algerian" panose="04020705040A02060702" pitchFamily="82" charset="0"/>
            </a:endParaRPr>
          </a:p>
          <a:p>
            <a:r>
              <a:rPr lang="en-US" dirty="0">
                <a:latin typeface="Algerian" panose="04020705040A02060702" pitchFamily="82" charset="0"/>
              </a:rPr>
              <a:t>S.AKHILA (20S41A05A2)</a:t>
            </a:r>
          </a:p>
          <a:p>
            <a:r>
              <a:rPr lang="en-US" dirty="0">
                <a:latin typeface="Algerian" panose="04020705040A02060702" pitchFamily="82" charset="0"/>
              </a:rPr>
              <a:t>T.MANISH REDDY (20S41A05A8)</a:t>
            </a:r>
          </a:p>
          <a:p>
            <a:r>
              <a:rPr lang="en-US" dirty="0">
                <a:latin typeface="Algerian" panose="04020705040A02060702" pitchFamily="82" charset="0"/>
              </a:rPr>
              <a:t>MD.SAIFUDDIN (20S41A0577)</a:t>
            </a:r>
          </a:p>
          <a:p>
            <a:r>
              <a:rPr lang="en-US" dirty="0">
                <a:latin typeface="Algerian" panose="04020705040A02060702" pitchFamily="82" charset="0"/>
              </a:rPr>
              <a:t>T.SHARANYA (20S41A05A7)</a:t>
            </a:r>
            <a:endParaRPr lang="en-IN" dirty="0">
              <a:latin typeface="Algerian" panose="04020705040A02060702" pitchFamily="82" charset="0"/>
            </a:endParaRPr>
          </a:p>
        </p:txBody>
      </p:sp>
    </p:spTree>
    <p:extLst>
      <p:ext uri="{BB962C8B-B14F-4D97-AF65-F5344CB8AC3E}">
        <p14:creationId xmlns:p14="http://schemas.microsoft.com/office/powerpoint/2010/main" val="97549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6FD8-7CC6-6655-297A-672538C3B5F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MODULES </a:t>
            </a:r>
          </a:p>
        </p:txBody>
      </p:sp>
      <p:sp>
        <p:nvSpPr>
          <p:cNvPr id="3" name="Content Placeholder 2">
            <a:extLst>
              <a:ext uri="{FF2B5EF4-FFF2-40B4-BE49-F238E27FC236}">
                <a16:creationId xmlns:a16="http://schemas.microsoft.com/office/drawing/2014/main" id="{6294E4B7-D7D2-E6AF-9F27-BBD84CE9EF0B}"/>
              </a:ext>
            </a:extLst>
          </p:cNvPr>
          <p:cNvSpPr>
            <a:spLocks noGrp="1"/>
          </p:cNvSpPr>
          <p:nvPr>
            <p:ph idx="1"/>
          </p:nvPr>
        </p:nvSpPr>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This project consists of 4 modules </a:t>
            </a:r>
          </a:p>
          <a:p>
            <a:r>
              <a:rPr lang="en-GB" sz="1800" dirty="0">
                <a:latin typeface="Times New Roman" panose="02020603050405020304" pitchFamily="18" charset="0"/>
                <a:cs typeface="Times New Roman" panose="02020603050405020304" pitchFamily="18" charset="0"/>
              </a:rPr>
              <a:t>1. DATA COLLECTION </a:t>
            </a:r>
          </a:p>
          <a:p>
            <a:r>
              <a:rPr lang="en-GB" sz="1800" dirty="0">
                <a:latin typeface="Times New Roman" panose="02020603050405020304" pitchFamily="18" charset="0"/>
                <a:cs typeface="Times New Roman" panose="02020603050405020304" pitchFamily="18" charset="0"/>
              </a:rPr>
              <a:t>2. DATA PRE-PROCESSING </a:t>
            </a:r>
          </a:p>
          <a:p>
            <a:r>
              <a:rPr lang="en-GB" sz="1800" dirty="0">
                <a:latin typeface="Times New Roman" panose="02020603050405020304" pitchFamily="18" charset="0"/>
                <a:cs typeface="Times New Roman" panose="02020603050405020304" pitchFamily="18" charset="0"/>
              </a:rPr>
              <a:t>3. FEATURE EXTRATION </a:t>
            </a:r>
          </a:p>
          <a:p>
            <a:r>
              <a:rPr lang="en-GB" sz="1800" dirty="0">
                <a:latin typeface="Times New Roman" panose="02020603050405020304" pitchFamily="18" charset="0"/>
                <a:cs typeface="Times New Roman" panose="02020603050405020304" pitchFamily="18" charset="0"/>
              </a:rPr>
              <a:t>4. EVALUATION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7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8A89-EFB7-DD92-059D-A922E0E15D3F}"/>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MODULE DISCRIPTION</a:t>
            </a:r>
          </a:p>
        </p:txBody>
      </p:sp>
      <p:sp>
        <p:nvSpPr>
          <p:cNvPr id="3" name="Content Placeholder 2">
            <a:extLst>
              <a:ext uri="{FF2B5EF4-FFF2-40B4-BE49-F238E27FC236}">
                <a16:creationId xmlns:a16="http://schemas.microsoft.com/office/drawing/2014/main" id="{D381F2C8-4A0A-17B3-926A-CF0BD3769A7E}"/>
              </a:ext>
            </a:extLst>
          </p:cNvPr>
          <p:cNvSpPr>
            <a:spLocks noGrp="1"/>
          </p:cNvSpPr>
          <p:nvPr>
            <p:ph idx="1"/>
          </p:nvPr>
        </p:nvSpPr>
        <p:spPr>
          <a:xfrm>
            <a:off x="1130270" y="2002558"/>
            <a:ext cx="9603275" cy="3073729"/>
          </a:xfrm>
        </p:spPr>
        <p:txBody>
          <a:bodyPr>
            <a:normAutofit/>
          </a:bodyPr>
          <a:lstStyle/>
          <a:p>
            <a:pPr marL="0" indent="0">
              <a:buNone/>
            </a:pPr>
            <a:r>
              <a:rPr lang="en-GB" sz="1800" b="1" dirty="0">
                <a:latin typeface="Times New Roman" panose="02020603050405020304" pitchFamily="18" charset="0"/>
                <a:cs typeface="Times New Roman" panose="02020603050405020304" pitchFamily="18" charset="0"/>
              </a:rPr>
              <a:t>1. DATA COLLECTION </a:t>
            </a:r>
          </a:p>
          <a:p>
            <a:r>
              <a:rPr lang="en-GB" sz="1700" dirty="0">
                <a:latin typeface="Times New Roman" panose="02020603050405020304" pitchFamily="18" charset="0"/>
                <a:cs typeface="Times New Roman" panose="02020603050405020304" pitchFamily="18" charset="0"/>
              </a:rPr>
              <a:t>Data used in this paper is a set of product reviews collected from credit card transactions records.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labelled data. </a:t>
            </a:r>
          </a:p>
          <a:p>
            <a:pPr marL="0" indent="0">
              <a:buNone/>
            </a:pPr>
            <a:endParaRPr lang="en-GB" sz="5600" dirty="0"/>
          </a:p>
        </p:txBody>
      </p:sp>
    </p:spTree>
    <p:extLst>
      <p:ext uri="{BB962C8B-B14F-4D97-AF65-F5344CB8AC3E}">
        <p14:creationId xmlns:p14="http://schemas.microsoft.com/office/powerpoint/2010/main" val="7666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A97513-FDD5-F1DB-A4B0-E671BB9525F5}"/>
              </a:ext>
            </a:extLst>
          </p:cNvPr>
          <p:cNvSpPr txBox="1"/>
          <p:nvPr/>
        </p:nvSpPr>
        <p:spPr>
          <a:xfrm>
            <a:off x="396535" y="654158"/>
            <a:ext cx="11398929" cy="5139869"/>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GB"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 DATA PRE-PROCESSING </a:t>
            </a:r>
          </a:p>
          <a:p>
            <a:pPr marR="0" lvl="0" algn="l" defTabSz="457200" rtl="0" eaLnBrk="1" fontAlgn="auto" latinLnBrk="0" hangingPunct="1">
              <a:lnSpc>
                <a:spcPct val="100000"/>
              </a:lnSpc>
              <a:spcBef>
                <a:spcPts val="0"/>
              </a:spcBef>
              <a:spcAft>
                <a:spcPts val="0"/>
              </a:spcAft>
              <a:buClrTx/>
              <a:buSzTx/>
              <a:tabLst/>
              <a:defRPr/>
            </a:pPr>
            <a:endParaRPr lang="en-GB" b="1" dirty="0">
              <a:solidFill>
                <a:prstClr val="black"/>
              </a:solidFill>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latin typeface="Times New Roman" panose="02020603050405020304" pitchFamily="18" charset="0"/>
                <a:cs typeface="Times New Roman" panose="02020603050405020304" pitchFamily="18" charset="0"/>
              </a:rPr>
              <a:t>Organize your selected data by formatting, cleaning and sampling from it. Three common data pre-processing steps are: 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 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removed from the data entirely. Sampling: There may be far more selected data available than you need to work with. More data can result in much longer running times for algorithms and larger computational and memory requirements. 23 You can take a smaller representative sample of the selected data that may be much faster for exploring and prototyping solutions before considering the whole dataset.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dirty="0">
              <a:latin typeface="Times New Roman" panose="02020603050405020304" pitchFamily="18" charset="0"/>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r>
              <a:rPr lang="en-GB" b="1" dirty="0">
                <a:latin typeface="Times New Roman" panose="02020603050405020304" pitchFamily="18" charset="0"/>
                <a:cs typeface="Times New Roman" panose="02020603050405020304" pitchFamily="18" charset="0"/>
              </a:rPr>
              <a:t>3. FEATURE EXTRATION </a:t>
            </a:r>
          </a:p>
          <a:p>
            <a:pPr marR="0" lvl="0" algn="l" defTabSz="457200" rtl="0" eaLnBrk="1" fontAlgn="auto" latinLnBrk="0" hangingPunct="1">
              <a:lnSpc>
                <a:spcPct val="100000"/>
              </a:lnSpc>
              <a:spcBef>
                <a:spcPts val="0"/>
              </a:spcBef>
              <a:spcAft>
                <a:spcPts val="0"/>
              </a:spcAft>
              <a:buClrTx/>
              <a:buSzTx/>
              <a:tabLst/>
              <a:defRPr/>
            </a:pPr>
            <a:endParaRPr lang="en-GB" b="1" dirty="0">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latin typeface="Times New Roman" panose="02020603050405020304" pitchFamily="18" charset="0"/>
                <a:cs typeface="Times New Roman" panose="02020603050405020304" pitchFamily="18" charset="0"/>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 forest. These algorithms are very popular in text classification tasks. </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31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3ED93-EB81-EE28-E488-BEF4845B707D}"/>
              </a:ext>
            </a:extLst>
          </p:cNvPr>
          <p:cNvSpPr txBox="1"/>
          <p:nvPr/>
        </p:nvSpPr>
        <p:spPr>
          <a:xfrm>
            <a:off x="440924" y="780196"/>
            <a:ext cx="11310151" cy="2369880"/>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4. Evaluation Model </a:t>
            </a:r>
          </a:p>
          <a:p>
            <a:endParaRPr lang="en-GB"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 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25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2420-845A-73C7-B5E9-9E0A0023DBD2}"/>
              </a:ext>
            </a:extLst>
          </p:cNvPr>
          <p:cNvSpPr>
            <a:spLocks noGrp="1"/>
          </p:cNvSpPr>
          <p:nvPr>
            <p:ph type="title"/>
          </p:nvPr>
        </p:nvSpPr>
        <p:spPr>
          <a:xfrm>
            <a:off x="1115321" y="1006590"/>
            <a:ext cx="9603275" cy="1049235"/>
          </a:xfrm>
        </p:spPr>
        <p:txBody>
          <a:bodyPr>
            <a:normAutofit/>
          </a:bodyPr>
          <a:lstStyle/>
          <a:p>
            <a:r>
              <a:rPr lang="en-IN" b="1" dirty="0">
                <a:latin typeface="Times New Roman" panose="02020603050405020304" pitchFamily="18" charset="0"/>
                <a:cs typeface="Times New Roman" panose="02020603050405020304" pitchFamily="18" charset="0"/>
              </a:rPr>
              <a:t>                               UML DIAGRAMS </a:t>
            </a:r>
          </a:p>
        </p:txBody>
      </p:sp>
      <p:sp>
        <p:nvSpPr>
          <p:cNvPr id="3" name="Content Placeholder 2">
            <a:extLst>
              <a:ext uri="{FF2B5EF4-FFF2-40B4-BE49-F238E27FC236}">
                <a16:creationId xmlns:a16="http://schemas.microsoft.com/office/drawing/2014/main" id="{A02814E6-8443-C99C-A2BD-B5CE6CF3DA1A}"/>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The System Design Document describes the system requirements, operating environment, system and subsystem architecture, files and database design, input formats, output layouts, human-machine interfaces, detailed design, processing logic, and external interfaces. </a:t>
            </a:r>
          </a:p>
        </p:txBody>
      </p:sp>
    </p:spTree>
    <p:extLst>
      <p:ext uri="{BB962C8B-B14F-4D97-AF65-F5344CB8AC3E}">
        <p14:creationId xmlns:p14="http://schemas.microsoft.com/office/powerpoint/2010/main" val="16264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1FA1F-9CB9-57CF-C06B-E08026224A68}"/>
              </a:ext>
            </a:extLst>
          </p:cNvPr>
          <p:cNvSpPr txBox="1"/>
          <p:nvPr/>
        </p:nvSpPr>
        <p:spPr>
          <a:xfrm>
            <a:off x="0" y="648070"/>
            <a:ext cx="12118019" cy="3847207"/>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 USE CASE DIAGRAM:</a:t>
            </a:r>
          </a:p>
          <a:p>
            <a:endParaRPr lang="en-GB" b="1"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 use case diagram in the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type of </a:t>
            </a:r>
            <a:r>
              <a:rPr lang="en-GB" sz="1600" dirty="0" err="1">
                <a:latin typeface="Times New Roman" panose="02020603050405020304" pitchFamily="18" charset="0"/>
                <a:cs typeface="Times New Roman" panose="02020603050405020304" pitchFamily="18" charset="0"/>
              </a:rPr>
              <a:t>behavioral</a:t>
            </a:r>
            <a:r>
              <a:rPr lang="en-GB" sz="1600" dirty="0">
                <a:latin typeface="Times New Roman" panose="02020603050405020304" pitchFamily="18" charset="0"/>
                <a:cs typeface="Times New Roman" panose="02020603050405020304" pitchFamily="18" charset="0"/>
              </a:rPr>
              <a:t>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p>
          <a:p>
            <a:endParaRPr lang="en-GB" dirty="0"/>
          </a:p>
          <a:p>
            <a:endParaRPr lang="en-GB"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03365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95D3CBB-F84E-DBD5-EFCC-E434B467324D}"/>
              </a:ext>
            </a:extLst>
          </p:cNvPr>
          <p:cNvGrpSpPr/>
          <p:nvPr/>
        </p:nvGrpSpPr>
        <p:grpSpPr>
          <a:xfrm>
            <a:off x="3208384" y="436578"/>
            <a:ext cx="4869460" cy="5540766"/>
            <a:chOff x="0" y="0"/>
            <a:chExt cx="4400559" cy="5089150"/>
          </a:xfrm>
        </p:grpSpPr>
        <p:sp>
          <p:nvSpPr>
            <p:cNvPr id="35" name="Shape 1622">
              <a:extLst>
                <a:ext uri="{FF2B5EF4-FFF2-40B4-BE49-F238E27FC236}">
                  <a16:creationId xmlns:a16="http://schemas.microsoft.com/office/drawing/2014/main" id="{EC215B9D-29B8-D1C6-5834-BCD07B64D380}"/>
                </a:ext>
              </a:extLst>
            </p:cNvPr>
            <p:cNvSpPr/>
            <p:nvPr/>
          </p:nvSpPr>
          <p:spPr>
            <a:xfrm>
              <a:off x="2840027" y="0"/>
              <a:ext cx="548532" cy="240583"/>
            </a:xfrm>
            <a:custGeom>
              <a:avLst/>
              <a:gdLst/>
              <a:ahLst/>
              <a:cxnLst/>
              <a:rect l="0" t="0" r="0" b="0"/>
              <a:pathLst>
                <a:path w="548532" h="240583">
                  <a:moveTo>
                    <a:pt x="274266" y="0"/>
                  </a:moveTo>
                  <a:cubicBezTo>
                    <a:pt x="424521" y="0"/>
                    <a:pt x="548532" y="53747"/>
                    <a:pt x="548532" y="119183"/>
                  </a:cubicBezTo>
                  <a:cubicBezTo>
                    <a:pt x="548532" y="186837"/>
                    <a:pt x="424521" y="240583"/>
                    <a:pt x="274266" y="240583"/>
                  </a:cubicBezTo>
                  <a:cubicBezTo>
                    <a:pt x="123931" y="240583"/>
                    <a:pt x="0" y="186837"/>
                    <a:pt x="0" y="119183"/>
                  </a:cubicBezTo>
                  <a:cubicBezTo>
                    <a:pt x="0" y="53747"/>
                    <a:pt x="123931" y="0"/>
                    <a:pt x="274266"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6" name="Rectangle 35">
              <a:extLst>
                <a:ext uri="{FF2B5EF4-FFF2-40B4-BE49-F238E27FC236}">
                  <a16:creationId xmlns:a16="http://schemas.microsoft.com/office/drawing/2014/main" id="{CB2B5E09-7534-1AED-85E1-96F40D467A5A}"/>
                </a:ext>
              </a:extLst>
            </p:cNvPr>
            <p:cNvSpPr/>
            <p:nvPr/>
          </p:nvSpPr>
          <p:spPr>
            <a:xfrm>
              <a:off x="3002493" y="311608"/>
              <a:ext cx="291887" cy="130765"/>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Start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7" name="Shape 1625">
              <a:extLst>
                <a:ext uri="{FF2B5EF4-FFF2-40B4-BE49-F238E27FC236}">
                  <a16:creationId xmlns:a16="http://schemas.microsoft.com/office/drawing/2014/main" id="{97A2F87B-BC7B-CD5F-6C4F-6E094CA8E96E}"/>
                </a:ext>
              </a:extLst>
            </p:cNvPr>
            <p:cNvSpPr/>
            <p:nvPr/>
          </p:nvSpPr>
          <p:spPr>
            <a:xfrm>
              <a:off x="2921220" y="481839"/>
              <a:ext cx="548611" cy="240651"/>
            </a:xfrm>
            <a:custGeom>
              <a:avLst/>
              <a:gdLst/>
              <a:ahLst/>
              <a:cxnLst/>
              <a:rect l="0" t="0" r="0" b="0"/>
              <a:pathLst>
                <a:path w="548611" h="240651">
                  <a:moveTo>
                    <a:pt x="274345" y="0"/>
                  </a:moveTo>
                  <a:cubicBezTo>
                    <a:pt x="424759" y="0"/>
                    <a:pt x="548611" y="53814"/>
                    <a:pt x="548611" y="119183"/>
                  </a:cubicBezTo>
                  <a:cubicBezTo>
                    <a:pt x="548611" y="186904"/>
                    <a:pt x="424759" y="240651"/>
                    <a:pt x="274345" y="240651"/>
                  </a:cubicBezTo>
                  <a:cubicBezTo>
                    <a:pt x="124010" y="240651"/>
                    <a:pt x="0" y="186904"/>
                    <a:pt x="0" y="119183"/>
                  </a:cubicBezTo>
                  <a:cubicBezTo>
                    <a:pt x="0" y="53814"/>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Rectangle 37">
              <a:extLst>
                <a:ext uri="{FF2B5EF4-FFF2-40B4-BE49-F238E27FC236}">
                  <a16:creationId xmlns:a16="http://schemas.microsoft.com/office/drawing/2014/main" id="{A1BFE69E-5593-011D-58B4-6A80F94F1D46}"/>
                </a:ext>
              </a:extLst>
            </p:cNvPr>
            <p:cNvSpPr/>
            <p:nvPr/>
          </p:nvSpPr>
          <p:spPr>
            <a:xfrm>
              <a:off x="2974662" y="793448"/>
              <a:ext cx="58891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Localhost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9" name="Shape 1628">
              <a:extLst>
                <a:ext uri="{FF2B5EF4-FFF2-40B4-BE49-F238E27FC236}">
                  <a16:creationId xmlns:a16="http://schemas.microsoft.com/office/drawing/2014/main" id="{5681984D-8B71-D64E-9124-5F0614ED82BC}"/>
                </a:ext>
              </a:extLst>
            </p:cNvPr>
            <p:cNvSpPr/>
            <p:nvPr/>
          </p:nvSpPr>
          <p:spPr>
            <a:xfrm>
              <a:off x="2921220" y="998143"/>
              <a:ext cx="548611" cy="240651"/>
            </a:xfrm>
            <a:custGeom>
              <a:avLst/>
              <a:gdLst/>
              <a:ahLst/>
              <a:cxnLst/>
              <a:rect l="0" t="0" r="0" b="0"/>
              <a:pathLst>
                <a:path w="548611" h="240651">
                  <a:moveTo>
                    <a:pt x="274345" y="0"/>
                  </a:moveTo>
                  <a:cubicBezTo>
                    <a:pt x="424759" y="0"/>
                    <a:pt x="548611" y="53814"/>
                    <a:pt x="548611" y="119183"/>
                  </a:cubicBezTo>
                  <a:cubicBezTo>
                    <a:pt x="548611" y="186837"/>
                    <a:pt x="424759" y="240651"/>
                    <a:pt x="274345" y="240651"/>
                  </a:cubicBezTo>
                  <a:cubicBezTo>
                    <a:pt x="124010" y="240651"/>
                    <a:pt x="0" y="186837"/>
                    <a:pt x="0" y="119183"/>
                  </a:cubicBezTo>
                  <a:cubicBezTo>
                    <a:pt x="0" y="53814"/>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0" name="Rectangle 39">
              <a:extLst>
                <a:ext uri="{FF2B5EF4-FFF2-40B4-BE49-F238E27FC236}">
                  <a16:creationId xmlns:a16="http://schemas.microsoft.com/office/drawing/2014/main" id="{2C723775-767C-1B53-F06C-C6FF2E74C519}"/>
                </a:ext>
              </a:extLst>
            </p:cNvPr>
            <p:cNvSpPr/>
            <p:nvPr/>
          </p:nvSpPr>
          <p:spPr>
            <a:xfrm>
              <a:off x="2484250" y="1309752"/>
              <a:ext cx="1894161"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&amp; Login to Application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1" name="Shape 1631">
              <a:extLst>
                <a:ext uri="{FF2B5EF4-FFF2-40B4-BE49-F238E27FC236}">
                  <a16:creationId xmlns:a16="http://schemas.microsoft.com/office/drawing/2014/main" id="{43E6976C-F906-24B5-AF57-EEEFB0F3851D}"/>
                </a:ext>
              </a:extLst>
            </p:cNvPr>
            <p:cNvSpPr/>
            <p:nvPr/>
          </p:nvSpPr>
          <p:spPr>
            <a:xfrm>
              <a:off x="2845418" y="1540514"/>
              <a:ext cx="618942" cy="257514"/>
            </a:xfrm>
            <a:custGeom>
              <a:avLst/>
              <a:gdLst/>
              <a:ahLst/>
              <a:cxnLst/>
              <a:rect l="0" t="0" r="0" b="0"/>
              <a:pathLst>
                <a:path w="618942" h="257514">
                  <a:moveTo>
                    <a:pt x="309471" y="0"/>
                  </a:moveTo>
                  <a:cubicBezTo>
                    <a:pt x="479153" y="0"/>
                    <a:pt x="618942" y="57509"/>
                    <a:pt x="618942" y="127514"/>
                  </a:cubicBezTo>
                  <a:cubicBezTo>
                    <a:pt x="618942" y="199938"/>
                    <a:pt x="479153" y="257514"/>
                    <a:pt x="309471" y="257514"/>
                  </a:cubicBezTo>
                  <a:cubicBezTo>
                    <a:pt x="139869" y="257514"/>
                    <a:pt x="0" y="199938"/>
                    <a:pt x="0" y="127514"/>
                  </a:cubicBezTo>
                  <a:cubicBezTo>
                    <a:pt x="0" y="57509"/>
                    <a:pt x="139869" y="0"/>
                    <a:pt x="309471" y="0"/>
                  </a:cubicBezTo>
                  <a:close/>
                </a:path>
              </a:pathLst>
            </a:custGeom>
            <a:solidFill>
              <a:srgbClr val="FFFFCC"/>
            </a:solidFill>
            <a:ln w="4917"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2" name="Rectangle 41">
              <a:extLst>
                <a:ext uri="{FF2B5EF4-FFF2-40B4-BE49-F238E27FC236}">
                  <a16:creationId xmlns:a16="http://schemas.microsoft.com/office/drawing/2014/main" id="{10AA716F-0E6C-4657-D577-B2D088BDCF4F}"/>
                </a:ext>
              </a:extLst>
            </p:cNvPr>
            <p:cNvSpPr/>
            <p:nvPr/>
          </p:nvSpPr>
          <p:spPr>
            <a:xfrm>
              <a:off x="2484250" y="1869188"/>
              <a:ext cx="1789404"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Real Time Malware Detection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3" name="Shape 1634">
              <a:extLst>
                <a:ext uri="{FF2B5EF4-FFF2-40B4-BE49-F238E27FC236}">
                  <a16:creationId xmlns:a16="http://schemas.microsoft.com/office/drawing/2014/main" id="{07283583-9982-AE3F-7BB3-BB5A377D56AD}"/>
                </a:ext>
              </a:extLst>
            </p:cNvPr>
            <p:cNvSpPr/>
            <p:nvPr/>
          </p:nvSpPr>
          <p:spPr>
            <a:xfrm>
              <a:off x="2921220" y="2065351"/>
              <a:ext cx="548611" cy="240584"/>
            </a:xfrm>
            <a:custGeom>
              <a:avLst/>
              <a:gdLst/>
              <a:ahLst/>
              <a:cxnLst/>
              <a:rect l="0" t="0" r="0" b="0"/>
              <a:pathLst>
                <a:path w="548611" h="240584">
                  <a:moveTo>
                    <a:pt x="274345" y="0"/>
                  </a:moveTo>
                  <a:cubicBezTo>
                    <a:pt x="424759" y="0"/>
                    <a:pt x="548611" y="53545"/>
                    <a:pt x="548611" y="119116"/>
                  </a:cubicBezTo>
                  <a:cubicBezTo>
                    <a:pt x="548611" y="186837"/>
                    <a:pt x="424759" y="240584"/>
                    <a:pt x="274345" y="240584"/>
                  </a:cubicBezTo>
                  <a:cubicBezTo>
                    <a:pt x="124010" y="240584"/>
                    <a:pt x="0" y="186837"/>
                    <a:pt x="0" y="119116"/>
                  </a:cubicBezTo>
                  <a:cubicBezTo>
                    <a:pt x="0" y="53545"/>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4" name="Rectangle 43">
              <a:extLst>
                <a:ext uri="{FF2B5EF4-FFF2-40B4-BE49-F238E27FC236}">
                  <a16:creationId xmlns:a16="http://schemas.microsoft.com/office/drawing/2014/main" id="{233FD6F0-E591-41E6-7639-51D71BCE2BF3}"/>
                </a:ext>
              </a:extLst>
            </p:cNvPr>
            <p:cNvSpPr/>
            <p:nvPr/>
          </p:nvSpPr>
          <p:spPr>
            <a:xfrm>
              <a:off x="2743451" y="2376759"/>
              <a:ext cx="1197813"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Data Stores in SQL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5" name="Shape 1637">
              <a:extLst>
                <a:ext uri="{FF2B5EF4-FFF2-40B4-BE49-F238E27FC236}">
                  <a16:creationId xmlns:a16="http://schemas.microsoft.com/office/drawing/2014/main" id="{66E37FED-2B6D-4706-DDE8-951F54C2248B}"/>
                </a:ext>
              </a:extLst>
            </p:cNvPr>
            <p:cNvSpPr/>
            <p:nvPr/>
          </p:nvSpPr>
          <p:spPr>
            <a:xfrm>
              <a:off x="3083924" y="4646939"/>
              <a:ext cx="548532" cy="240463"/>
            </a:xfrm>
            <a:custGeom>
              <a:avLst/>
              <a:gdLst/>
              <a:ahLst/>
              <a:cxnLst/>
              <a:rect l="0" t="0" r="0" b="0"/>
              <a:pathLst>
                <a:path w="548532" h="240463">
                  <a:moveTo>
                    <a:pt x="274266" y="0"/>
                  </a:moveTo>
                  <a:cubicBezTo>
                    <a:pt x="424600" y="0"/>
                    <a:pt x="548532" y="53612"/>
                    <a:pt x="548532" y="119008"/>
                  </a:cubicBezTo>
                  <a:cubicBezTo>
                    <a:pt x="548532" y="186864"/>
                    <a:pt x="424600" y="240463"/>
                    <a:pt x="274266" y="240463"/>
                  </a:cubicBezTo>
                  <a:cubicBezTo>
                    <a:pt x="124010" y="240463"/>
                    <a:pt x="0" y="186864"/>
                    <a:pt x="0" y="119008"/>
                  </a:cubicBezTo>
                  <a:cubicBezTo>
                    <a:pt x="0" y="53612"/>
                    <a:pt x="124010"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6" name="Rectangle 45">
              <a:extLst>
                <a:ext uri="{FF2B5EF4-FFF2-40B4-BE49-F238E27FC236}">
                  <a16:creationId xmlns:a16="http://schemas.microsoft.com/office/drawing/2014/main" id="{2C1B4D1B-7420-4E1B-E497-A84818B3F376}"/>
                </a:ext>
              </a:extLst>
            </p:cNvPr>
            <p:cNvSpPr/>
            <p:nvPr/>
          </p:nvSpPr>
          <p:spPr>
            <a:xfrm>
              <a:off x="3266689" y="4958386"/>
              <a:ext cx="245840"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End</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7" name="Shape 1640">
              <a:extLst>
                <a:ext uri="{FF2B5EF4-FFF2-40B4-BE49-F238E27FC236}">
                  <a16:creationId xmlns:a16="http://schemas.microsoft.com/office/drawing/2014/main" id="{2B849F85-78DA-C5A4-DA9D-2560186DD600}"/>
                </a:ext>
              </a:extLst>
            </p:cNvPr>
            <p:cNvSpPr/>
            <p:nvPr/>
          </p:nvSpPr>
          <p:spPr>
            <a:xfrm>
              <a:off x="2921220" y="2581655"/>
              <a:ext cx="548611" cy="240583"/>
            </a:xfrm>
            <a:custGeom>
              <a:avLst/>
              <a:gdLst/>
              <a:ahLst/>
              <a:cxnLst/>
              <a:rect l="0" t="0" r="0" b="0"/>
              <a:pathLst>
                <a:path w="548611" h="240583">
                  <a:moveTo>
                    <a:pt x="274345" y="0"/>
                  </a:moveTo>
                  <a:cubicBezTo>
                    <a:pt x="424759" y="0"/>
                    <a:pt x="548611" y="53746"/>
                    <a:pt x="548611" y="119116"/>
                  </a:cubicBezTo>
                  <a:cubicBezTo>
                    <a:pt x="548611" y="186837"/>
                    <a:pt x="424759" y="240583"/>
                    <a:pt x="274345" y="240583"/>
                  </a:cubicBezTo>
                  <a:cubicBezTo>
                    <a:pt x="124010" y="240583"/>
                    <a:pt x="0" y="186837"/>
                    <a:pt x="0" y="119116"/>
                  </a:cubicBezTo>
                  <a:cubicBezTo>
                    <a:pt x="0" y="53746"/>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8" name="Rectangle 47">
              <a:extLst>
                <a:ext uri="{FF2B5EF4-FFF2-40B4-BE49-F238E27FC236}">
                  <a16:creationId xmlns:a16="http://schemas.microsoft.com/office/drawing/2014/main" id="{A3EA214B-9CD2-DCEB-FBA1-248A19164E01}"/>
                </a:ext>
              </a:extLst>
            </p:cNvPr>
            <p:cNvSpPr/>
            <p:nvPr/>
          </p:nvSpPr>
          <p:spPr>
            <a:xfrm>
              <a:off x="2857788" y="2893197"/>
              <a:ext cx="90135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 Add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9" name="Shape 1643">
              <a:extLst>
                <a:ext uri="{FF2B5EF4-FFF2-40B4-BE49-F238E27FC236}">
                  <a16:creationId xmlns:a16="http://schemas.microsoft.com/office/drawing/2014/main" id="{8FC9E36D-568A-A9BB-F25B-5E5E716BD472}"/>
                </a:ext>
              </a:extLst>
            </p:cNvPr>
            <p:cNvSpPr/>
            <p:nvPr/>
          </p:nvSpPr>
          <p:spPr>
            <a:xfrm>
              <a:off x="3043328" y="3545400"/>
              <a:ext cx="548531" cy="240583"/>
            </a:xfrm>
            <a:custGeom>
              <a:avLst/>
              <a:gdLst/>
              <a:ahLst/>
              <a:cxnLst/>
              <a:rect l="0" t="0" r="0" b="0"/>
              <a:pathLst>
                <a:path w="548531" h="240583">
                  <a:moveTo>
                    <a:pt x="274266" y="0"/>
                  </a:moveTo>
                  <a:cubicBezTo>
                    <a:pt x="424521" y="0"/>
                    <a:pt x="548531" y="53746"/>
                    <a:pt x="548531" y="119116"/>
                  </a:cubicBezTo>
                  <a:cubicBezTo>
                    <a:pt x="548531" y="186837"/>
                    <a:pt x="424521" y="240583"/>
                    <a:pt x="274266" y="240583"/>
                  </a:cubicBezTo>
                  <a:cubicBezTo>
                    <a:pt x="123931" y="240583"/>
                    <a:pt x="0" y="186837"/>
                    <a:pt x="0" y="119116"/>
                  </a:cubicBezTo>
                  <a:cubicBezTo>
                    <a:pt x="0" y="53746"/>
                    <a:pt x="123931"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Rectangle 49">
              <a:extLst>
                <a:ext uri="{FF2B5EF4-FFF2-40B4-BE49-F238E27FC236}">
                  <a16:creationId xmlns:a16="http://schemas.microsoft.com/office/drawing/2014/main" id="{B2C21C35-4235-9993-6190-D1A75DEAB20E}"/>
                </a:ext>
              </a:extLst>
            </p:cNvPr>
            <p:cNvSpPr/>
            <p:nvPr/>
          </p:nvSpPr>
          <p:spPr>
            <a:xfrm>
              <a:off x="2878086" y="3856942"/>
              <a:ext cx="1166808"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Detection of Attack</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1" name="Shape 1646">
              <a:extLst>
                <a:ext uri="{FF2B5EF4-FFF2-40B4-BE49-F238E27FC236}">
                  <a16:creationId xmlns:a16="http://schemas.microsoft.com/office/drawing/2014/main" id="{AAC66625-56A6-3272-FE95-B75764653C19}"/>
                </a:ext>
              </a:extLst>
            </p:cNvPr>
            <p:cNvSpPr/>
            <p:nvPr/>
          </p:nvSpPr>
          <p:spPr>
            <a:xfrm>
              <a:off x="3083924" y="4096102"/>
              <a:ext cx="548532" cy="240583"/>
            </a:xfrm>
            <a:custGeom>
              <a:avLst/>
              <a:gdLst/>
              <a:ahLst/>
              <a:cxnLst/>
              <a:rect l="0" t="0" r="0" b="0"/>
              <a:pathLst>
                <a:path w="548532" h="240583">
                  <a:moveTo>
                    <a:pt x="274266" y="0"/>
                  </a:moveTo>
                  <a:cubicBezTo>
                    <a:pt x="424600" y="0"/>
                    <a:pt x="548532" y="53746"/>
                    <a:pt x="548532" y="119116"/>
                  </a:cubicBezTo>
                  <a:cubicBezTo>
                    <a:pt x="548532" y="186837"/>
                    <a:pt x="424600" y="240583"/>
                    <a:pt x="274266" y="240583"/>
                  </a:cubicBezTo>
                  <a:cubicBezTo>
                    <a:pt x="124010" y="240583"/>
                    <a:pt x="0" y="186837"/>
                    <a:pt x="0" y="119116"/>
                  </a:cubicBezTo>
                  <a:cubicBezTo>
                    <a:pt x="0" y="53746"/>
                    <a:pt x="124010"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2" name="Rectangle 51">
              <a:extLst>
                <a:ext uri="{FF2B5EF4-FFF2-40B4-BE49-F238E27FC236}">
                  <a16:creationId xmlns:a16="http://schemas.microsoft.com/office/drawing/2014/main" id="{2CACE9F2-E5F8-8838-97D8-F619FACEED87}"/>
                </a:ext>
              </a:extLst>
            </p:cNvPr>
            <p:cNvSpPr/>
            <p:nvPr/>
          </p:nvSpPr>
          <p:spPr>
            <a:xfrm>
              <a:off x="3063388" y="4407644"/>
              <a:ext cx="78534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Visualisation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3" name="Shape 1649">
              <a:extLst>
                <a:ext uri="{FF2B5EF4-FFF2-40B4-BE49-F238E27FC236}">
                  <a16:creationId xmlns:a16="http://schemas.microsoft.com/office/drawing/2014/main" id="{E777B781-A6F6-F19C-1794-57E44B2C1DFE}"/>
                </a:ext>
              </a:extLst>
            </p:cNvPr>
            <p:cNvSpPr/>
            <p:nvPr/>
          </p:nvSpPr>
          <p:spPr>
            <a:xfrm>
              <a:off x="2921220" y="3029096"/>
              <a:ext cx="548611" cy="240584"/>
            </a:xfrm>
            <a:custGeom>
              <a:avLst/>
              <a:gdLst/>
              <a:ahLst/>
              <a:cxnLst/>
              <a:rect l="0" t="0" r="0" b="0"/>
              <a:pathLst>
                <a:path w="548611" h="240584">
                  <a:moveTo>
                    <a:pt x="274345" y="0"/>
                  </a:moveTo>
                  <a:cubicBezTo>
                    <a:pt x="424759" y="0"/>
                    <a:pt x="548611" y="53747"/>
                    <a:pt x="548611" y="119116"/>
                  </a:cubicBezTo>
                  <a:cubicBezTo>
                    <a:pt x="548611" y="186837"/>
                    <a:pt x="424759" y="240584"/>
                    <a:pt x="274345" y="240584"/>
                  </a:cubicBezTo>
                  <a:cubicBezTo>
                    <a:pt x="124010" y="240584"/>
                    <a:pt x="0" y="186837"/>
                    <a:pt x="0" y="119116"/>
                  </a:cubicBezTo>
                  <a:cubicBezTo>
                    <a:pt x="0" y="53747"/>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Rectangle 53">
              <a:extLst>
                <a:ext uri="{FF2B5EF4-FFF2-40B4-BE49-F238E27FC236}">
                  <a16:creationId xmlns:a16="http://schemas.microsoft.com/office/drawing/2014/main" id="{A2E31E7C-2B14-019C-9B27-EC07509D3885}"/>
                </a:ext>
              </a:extLst>
            </p:cNvPr>
            <p:cNvSpPr/>
            <p:nvPr/>
          </p:nvSpPr>
          <p:spPr>
            <a:xfrm>
              <a:off x="2461415" y="3340705"/>
              <a:ext cx="1939144"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Attack Classification  based on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304AD55-A048-9E31-7A3D-2751C03956CD}"/>
                </a:ext>
              </a:extLst>
            </p:cNvPr>
            <p:cNvSpPr/>
            <p:nvPr/>
          </p:nvSpPr>
          <p:spPr>
            <a:xfrm>
              <a:off x="3055855" y="3448199"/>
              <a:ext cx="368475"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model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6" name="Shape 1653">
              <a:extLst>
                <a:ext uri="{FF2B5EF4-FFF2-40B4-BE49-F238E27FC236}">
                  <a16:creationId xmlns:a16="http://schemas.microsoft.com/office/drawing/2014/main" id="{EA23E6F2-16D4-A0CA-E538-06B7893ADFEC}"/>
                </a:ext>
              </a:extLst>
            </p:cNvPr>
            <p:cNvSpPr/>
            <p:nvPr/>
          </p:nvSpPr>
          <p:spPr>
            <a:xfrm>
              <a:off x="81820" y="2568689"/>
              <a:ext cx="136372" cy="113271"/>
            </a:xfrm>
            <a:custGeom>
              <a:avLst/>
              <a:gdLst/>
              <a:ahLst/>
              <a:cxnLst/>
              <a:rect l="0" t="0" r="0" b="0"/>
              <a:pathLst>
                <a:path w="136372" h="113271">
                  <a:moveTo>
                    <a:pt x="0" y="56501"/>
                  </a:moveTo>
                  <a:cubicBezTo>
                    <a:pt x="0" y="88346"/>
                    <a:pt x="29988" y="113271"/>
                    <a:pt x="68285" y="113271"/>
                  </a:cubicBezTo>
                  <a:cubicBezTo>
                    <a:pt x="106392" y="113271"/>
                    <a:pt x="136372" y="88346"/>
                    <a:pt x="136372" y="56501"/>
                  </a:cubicBezTo>
                  <a:cubicBezTo>
                    <a:pt x="136372" y="24925"/>
                    <a:pt x="106392" y="0"/>
                    <a:pt x="68285" y="0"/>
                  </a:cubicBezTo>
                  <a:cubicBezTo>
                    <a:pt x="29988" y="0"/>
                    <a:pt x="0" y="24925"/>
                    <a:pt x="0" y="56501"/>
                  </a:cubicBezTo>
                  <a:close/>
                </a:path>
              </a:pathLst>
            </a:custGeom>
            <a:no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Shape 1654">
              <a:extLst>
                <a:ext uri="{FF2B5EF4-FFF2-40B4-BE49-F238E27FC236}">
                  <a16:creationId xmlns:a16="http://schemas.microsoft.com/office/drawing/2014/main" id="{B45B0A2D-5432-16BD-4775-FE42AEB028AE}"/>
                </a:ext>
              </a:extLst>
            </p:cNvPr>
            <p:cNvSpPr/>
            <p:nvPr/>
          </p:nvSpPr>
          <p:spPr>
            <a:xfrm>
              <a:off x="147393" y="2679608"/>
              <a:ext cx="0" cy="104268"/>
            </a:xfrm>
            <a:custGeom>
              <a:avLst/>
              <a:gdLst/>
              <a:ahLst/>
              <a:cxnLst/>
              <a:rect l="0" t="0" r="0" b="0"/>
              <a:pathLst>
                <a:path h="104268">
                  <a:moveTo>
                    <a:pt x="0" y="0"/>
                  </a:moveTo>
                  <a:lnTo>
                    <a:pt x="0" y="104268"/>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Shape 1655">
              <a:extLst>
                <a:ext uri="{FF2B5EF4-FFF2-40B4-BE49-F238E27FC236}">
                  <a16:creationId xmlns:a16="http://schemas.microsoft.com/office/drawing/2014/main" id="{9DE0FEAA-A486-17A5-2F03-562E4E78BF3D}"/>
                </a:ext>
              </a:extLst>
            </p:cNvPr>
            <p:cNvSpPr/>
            <p:nvPr/>
          </p:nvSpPr>
          <p:spPr>
            <a:xfrm>
              <a:off x="40811" y="2709169"/>
              <a:ext cx="212974" cy="0"/>
            </a:xfrm>
            <a:custGeom>
              <a:avLst/>
              <a:gdLst/>
              <a:ahLst/>
              <a:cxnLst/>
              <a:rect l="0" t="0" r="0" b="0"/>
              <a:pathLst>
                <a:path w="212974">
                  <a:moveTo>
                    <a:pt x="0" y="0"/>
                  </a:moveTo>
                  <a:lnTo>
                    <a:pt x="212974" y="0"/>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Shape 1656">
              <a:extLst>
                <a:ext uri="{FF2B5EF4-FFF2-40B4-BE49-F238E27FC236}">
                  <a16:creationId xmlns:a16="http://schemas.microsoft.com/office/drawing/2014/main" id="{2589D2CE-0D16-0776-9DD4-2837AC66AAB6}"/>
                </a:ext>
              </a:extLst>
            </p:cNvPr>
            <p:cNvSpPr/>
            <p:nvPr/>
          </p:nvSpPr>
          <p:spPr>
            <a:xfrm>
              <a:off x="0" y="2783877"/>
              <a:ext cx="294596" cy="122408"/>
            </a:xfrm>
            <a:custGeom>
              <a:avLst/>
              <a:gdLst/>
              <a:ahLst/>
              <a:cxnLst/>
              <a:rect l="0" t="0" r="0" b="0"/>
              <a:pathLst>
                <a:path w="294596" h="122408">
                  <a:moveTo>
                    <a:pt x="0" y="122408"/>
                  </a:moveTo>
                  <a:lnTo>
                    <a:pt x="147393" y="0"/>
                  </a:lnTo>
                  <a:lnTo>
                    <a:pt x="294596" y="122408"/>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Rectangle 59">
              <a:extLst>
                <a:ext uri="{FF2B5EF4-FFF2-40B4-BE49-F238E27FC236}">
                  <a16:creationId xmlns:a16="http://schemas.microsoft.com/office/drawing/2014/main" id="{A5585186-A058-6D32-F873-D4D3485105C7}"/>
                </a:ext>
              </a:extLst>
            </p:cNvPr>
            <p:cNvSpPr/>
            <p:nvPr/>
          </p:nvSpPr>
          <p:spPr>
            <a:xfrm>
              <a:off x="40621" y="2974824"/>
              <a:ext cx="289281"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61" name="Shape 1658">
              <a:extLst>
                <a:ext uri="{FF2B5EF4-FFF2-40B4-BE49-F238E27FC236}">
                  <a16:creationId xmlns:a16="http://schemas.microsoft.com/office/drawing/2014/main" id="{BBCEFDD6-1ACE-0DA8-5473-A056AB0B5D15}"/>
                </a:ext>
              </a:extLst>
            </p:cNvPr>
            <p:cNvSpPr/>
            <p:nvPr/>
          </p:nvSpPr>
          <p:spPr>
            <a:xfrm>
              <a:off x="1634811" y="474247"/>
              <a:ext cx="1084615" cy="948830"/>
            </a:xfrm>
            <a:custGeom>
              <a:avLst/>
              <a:gdLst/>
              <a:ahLst/>
              <a:cxnLst/>
              <a:rect l="0" t="0" r="0" b="0"/>
              <a:pathLst>
                <a:path w="1084615" h="948830">
                  <a:moveTo>
                    <a:pt x="0" y="948830"/>
                  </a:moveTo>
                  <a:lnTo>
                    <a:pt x="1084615"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Shape 1659">
              <a:extLst>
                <a:ext uri="{FF2B5EF4-FFF2-40B4-BE49-F238E27FC236}">
                  <a16:creationId xmlns:a16="http://schemas.microsoft.com/office/drawing/2014/main" id="{29881F4F-394A-89E0-CC9B-665EC35A378F}"/>
                </a:ext>
              </a:extLst>
            </p:cNvPr>
            <p:cNvSpPr/>
            <p:nvPr/>
          </p:nvSpPr>
          <p:spPr>
            <a:xfrm>
              <a:off x="2686283" y="472098"/>
              <a:ext cx="35601" cy="75447"/>
            </a:xfrm>
            <a:custGeom>
              <a:avLst/>
              <a:gdLst/>
              <a:ahLst/>
              <a:cxnLst/>
              <a:rect l="0" t="0" r="0" b="0"/>
              <a:pathLst>
                <a:path w="35601" h="75447">
                  <a:moveTo>
                    <a:pt x="35601" y="0"/>
                  </a:moveTo>
                  <a:lnTo>
                    <a:pt x="0" y="75447"/>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3" name="Shape 1660">
              <a:extLst>
                <a:ext uri="{FF2B5EF4-FFF2-40B4-BE49-F238E27FC236}">
                  <a16:creationId xmlns:a16="http://schemas.microsoft.com/office/drawing/2014/main" id="{071CCDCB-DD4B-330B-B455-9607AA73ADA5}"/>
                </a:ext>
              </a:extLst>
            </p:cNvPr>
            <p:cNvSpPr/>
            <p:nvPr/>
          </p:nvSpPr>
          <p:spPr>
            <a:xfrm>
              <a:off x="2633079" y="472098"/>
              <a:ext cx="88805" cy="34465"/>
            </a:xfrm>
            <a:custGeom>
              <a:avLst/>
              <a:gdLst/>
              <a:ahLst/>
              <a:cxnLst/>
              <a:rect l="0" t="0" r="0" b="0"/>
              <a:pathLst>
                <a:path w="88805" h="34465">
                  <a:moveTo>
                    <a:pt x="88805" y="0"/>
                  </a:moveTo>
                  <a:lnTo>
                    <a:pt x="0" y="34465"/>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4" name="Shape 1661">
              <a:extLst>
                <a:ext uri="{FF2B5EF4-FFF2-40B4-BE49-F238E27FC236}">
                  <a16:creationId xmlns:a16="http://schemas.microsoft.com/office/drawing/2014/main" id="{758DF1C3-0FD6-3FAF-E627-9D5A14864CC2}"/>
                </a:ext>
              </a:extLst>
            </p:cNvPr>
            <p:cNvSpPr/>
            <p:nvPr/>
          </p:nvSpPr>
          <p:spPr>
            <a:xfrm>
              <a:off x="298568" y="1423078"/>
              <a:ext cx="1336243" cy="1183233"/>
            </a:xfrm>
            <a:custGeom>
              <a:avLst/>
              <a:gdLst/>
              <a:ahLst/>
              <a:cxnLst/>
              <a:rect l="0" t="0" r="0" b="0"/>
              <a:pathLst>
                <a:path w="1336243" h="1183233">
                  <a:moveTo>
                    <a:pt x="1336243" y="0"/>
                  </a:moveTo>
                  <a:lnTo>
                    <a:pt x="0" y="1183233"/>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5" name="Shape 1662">
              <a:extLst>
                <a:ext uri="{FF2B5EF4-FFF2-40B4-BE49-F238E27FC236}">
                  <a16:creationId xmlns:a16="http://schemas.microsoft.com/office/drawing/2014/main" id="{1C71B893-0D60-2731-EAF8-7CA713C76979}"/>
                </a:ext>
              </a:extLst>
            </p:cNvPr>
            <p:cNvSpPr/>
            <p:nvPr/>
          </p:nvSpPr>
          <p:spPr>
            <a:xfrm>
              <a:off x="1494943" y="956288"/>
              <a:ext cx="1199110" cy="834619"/>
            </a:xfrm>
            <a:custGeom>
              <a:avLst/>
              <a:gdLst/>
              <a:ahLst/>
              <a:cxnLst/>
              <a:rect l="0" t="0" r="0" b="0"/>
              <a:pathLst>
                <a:path w="1199110" h="834619">
                  <a:moveTo>
                    <a:pt x="0" y="834619"/>
                  </a:moveTo>
                  <a:lnTo>
                    <a:pt x="119911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6" name="Shape 1663">
              <a:extLst>
                <a:ext uri="{FF2B5EF4-FFF2-40B4-BE49-F238E27FC236}">
                  <a16:creationId xmlns:a16="http://schemas.microsoft.com/office/drawing/2014/main" id="{7A305756-776E-E2B7-1FC8-8E1C23AE87E8}"/>
                </a:ext>
              </a:extLst>
            </p:cNvPr>
            <p:cNvSpPr/>
            <p:nvPr/>
          </p:nvSpPr>
          <p:spPr>
            <a:xfrm>
              <a:off x="2650919" y="954138"/>
              <a:ext cx="45671" cy="73096"/>
            </a:xfrm>
            <a:custGeom>
              <a:avLst/>
              <a:gdLst/>
              <a:ahLst/>
              <a:cxnLst/>
              <a:rect l="0" t="0" r="0" b="0"/>
              <a:pathLst>
                <a:path w="45671" h="73096">
                  <a:moveTo>
                    <a:pt x="45671" y="0"/>
                  </a:moveTo>
                  <a:lnTo>
                    <a:pt x="0" y="73096"/>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7" name="Shape 1664">
              <a:extLst>
                <a:ext uri="{FF2B5EF4-FFF2-40B4-BE49-F238E27FC236}">
                  <a16:creationId xmlns:a16="http://schemas.microsoft.com/office/drawing/2014/main" id="{8CB90C4D-AD89-8E80-96CE-8191F55EFAB2}"/>
                </a:ext>
              </a:extLst>
            </p:cNvPr>
            <p:cNvSpPr/>
            <p:nvPr/>
          </p:nvSpPr>
          <p:spPr>
            <a:xfrm>
              <a:off x="2602552" y="954138"/>
              <a:ext cx="94038" cy="23649"/>
            </a:xfrm>
            <a:custGeom>
              <a:avLst/>
              <a:gdLst/>
              <a:ahLst/>
              <a:cxnLst/>
              <a:rect l="0" t="0" r="0" b="0"/>
              <a:pathLst>
                <a:path w="94038" h="23649">
                  <a:moveTo>
                    <a:pt x="94038" y="0"/>
                  </a:moveTo>
                  <a:lnTo>
                    <a:pt x="0" y="23649"/>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8" name="Shape 1665">
              <a:extLst>
                <a:ext uri="{FF2B5EF4-FFF2-40B4-BE49-F238E27FC236}">
                  <a16:creationId xmlns:a16="http://schemas.microsoft.com/office/drawing/2014/main" id="{8687204B-377D-8A09-F04F-51F03B50D141}"/>
                </a:ext>
              </a:extLst>
            </p:cNvPr>
            <p:cNvSpPr/>
            <p:nvPr/>
          </p:nvSpPr>
          <p:spPr>
            <a:xfrm>
              <a:off x="298568" y="1790907"/>
              <a:ext cx="1196375" cy="836836"/>
            </a:xfrm>
            <a:custGeom>
              <a:avLst/>
              <a:gdLst/>
              <a:ahLst/>
              <a:cxnLst/>
              <a:rect l="0" t="0" r="0" b="0"/>
              <a:pathLst>
                <a:path w="1196375" h="836836">
                  <a:moveTo>
                    <a:pt x="1196375" y="0"/>
                  </a:moveTo>
                  <a:lnTo>
                    <a:pt x="0" y="836836"/>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9" name="Shape 1666">
              <a:extLst>
                <a:ext uri="{FF2B5EF4-FFF2-40B4-BE49-F238E27FC236}">
                  <a16:creationId xmlns:a16="http://schemas.microsoft.com/office/drawing/2014/main" id="{786D38A9-DFC1-CDF1-F672-181D119C234D}"/>
                </a:ext>
              </a:extLst>
            </p:cNvPr>
            <p:cNvSpPr/>
            <p:nvPr/>
          </p:nvSpPr>
          <p:spPr>
            <a:xfrm>
              <a:off x="1416207" y="1470442"/>
              <a:ext cx="1120375" cy="591550"/>
            </a:xfrm>
            <a:custGeom>
              <a:avLst/>
              <a:gdLst/>
              <a:ahLst/>
              <a:cxnLst/>
              <a:rect l="0" t="0" r="0" b="0"/>
              <a:pathLst>
                <a:path w="1120375" h="591550">
                  <a:moveTo>
                    <a:pt x="0" y="591550"/>
                  </a:moveTo>
                  <a:lnTo>
                    <a:pt x="1120375"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0" name="Shape 1667">
              <a:extLst>
                <a:ext uri="{FF2B5EF4-FFF2-40B4-BE49-F238E27FC236}">
                  <a16:creationId xmlns:a16="http://schemas.microsoft.com/office/drawing/2014/main" id="{E68153BF-E318-FF06-7EF5-F0668504A1B2}"/>
                </a:ext>
              </a:extLst>
            </p:cNvPr>
            <p:cNvSpPr/>
            <p:nvPr/>
          </p:nvSpPr>
          <p:spPr>
            <a:xfrm>
              <a:off x="2483219" y="1470442"/>
              <a:ext cx="55900" cy="66713"/>
            </a:xfrm>
            <a:custGeom>
              <a:avLst/>
              <a:gdLst/>
              <a:ahLst/>
              <a:cxnLst/>
              <a:rect l="0" t="0" r="0" b="0"/>
              <a:pathLst>
                <a:path w="55900" h="66713">
                  <a:moveTo>
                    <a:pt x="55900" y="0"/>
                  </a:moveTo>
                  <a:lnTo>
                    <a:pt x="0" y="66713"/>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1" name="Shape 1668">
              <a:extLst>
                <a:ext uri="{FF2B5EF4-FFF2-40B4-BE49-F238E27FC236}">
                  <a16:creationId xmlns:a16="http://schemas.microsoft.com/office/drawing/2014/main" id="{C7BA6D79-D8C9-4BC4-4DCC-35D3559197B2}"/>
                </a:ext>
              </a:extLst>
            </p:cNvPr>
            <p:cNvSpPr/>
            <p:nvPr/>
          </p:nvSpPr>
          <p:spPr>
            <a:xfrm>
              <a:off x="2442623" y="1470442"/>
              <a:ext cx="96497" cy="12765"/>
            </a:xfrm>
            <a:custGeom>
              <a:avLst/>
              <a:gdLst/>
              <a:ahLst/>
              <a:cxnLst/>
              <a:rect l="0" t="0" r="0" b="0"/>
              <a:pathLst>
                <a:path w="96497" h="12765">
                  <a:moveTo>
                    <a:pt x="96497" y="0"/>
                  </a:moveTo>
                  <a:lnTo>
                    <a:pt x="0" y="12765"/>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2" name="Shape 1669">
              <a:extLst>
                <a:ext uri="{FF2B5EF4-FFF2-40B4-BE49-F238E27FC236}">
                  <a16:creationId xmlns:a16="http://schemas.microsoft.com/office/drawing/2014/main" id="{0DF0B5A6-BBD6-6339-243E-030B52582F2A}"/>
                </a:ext>
              </a:extLst>
            </p:cNvPr>
            <p:cNvSpPr/>
            <p:nvPr/>
          </p:nvSpPr>
          <p:spPr>
            <a:xfrm>
              <a:off x="298568" y="2061992"/>
              <a:ext cx="1117639" cy="593767"/>
            </a:xfrm>
            <a:custGeom>
              <a:avLst/>
              <a:gdLst/>
              <a:ahLst/>
              <a:cxnLst/>
              <a:rect l="0" t="0" r="0" b="0"/>
              <a:pathLst>
                <a:path w="1117639" h="593767">
                  <a:moveTo>
                    <a:pt x="1117639" y="0"/>
                  </a:moveTo>
                  <a:lnTo>
                    <a:pt x="0" y="593767"/>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3" name="Shape 1670">
              <a:extLst>
                <a:ext uri="{FF2B5EF4-FFF2-40B4-BE49-F238E27FC236}">
                  <a16:creationId xmlns:a16="http://schemas.microsoft.com/office/drawing/2014/main" id="{2E5ABE7E-2A27-34C2-4391-E1D915419C15}"/>
                </a:ext>
              </a:extLst>
            </p:cNvPr>
            <p:cNvSpPr/>
            <p:nvPr/>
          </p:nvSpPr>
          <p:spPr>
            <a:xfrm>
              <a:off x="1266348" y="1993129"/>
              <a:ext cx="970437" cy="344180"/>
            </a:xfrm>
            <a:custGeom>
              <a:avLst/>
              <a:gdLst/>
              <a:ahLst/>
              <a:cxnLst/>
              <a:rect l="0" t="0" r="0" b="0"/>
              <a:pathLst>
                <a:path w="970437" h="344180">
                  <a:moveTo>
                    <a:pt x="0" y="344180"/>
                  </a:moveTo>
                  <a:lnTo>
                    <a:pt x="970437"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4" name="Shape 1671">
              <a:extLst>
                <a:ext uri="{FF2B5EF4-FFF2-40B4-BE49-F238E27FC236}">
                  <a16:creationId xmlns:a16="http://schemas.microsoft.com/office/drawing/2014/main" id="{393BC966-331A-4A3E-7260-863C748BD4A6}"/>
                </a:ext>
              </a:extLst>
            </p:cNvPr>
            <p:cNvSpPr/>
            <p:nvPr/>
          </p:nvSpPr>
          <p:spPr>
            <a:xfrm>
              <a:off x="2173352" y="1993129"/>
              <a:ext cx="65970" cy="58181"/>
            </a:xfrm>
            <a:custGeom>
              <a:avLst/>
              <a:gdLst/>
              <a:ahLst/>
              <a:cxnLst/>
              <a:rect l="0" t="0" r="0" b="0"/>
              <a:pathLst>
                <a:path w="65970" h="58181">
                  <a:moveTo>
                    <a:pt x="65970" y="0"/>
                  </a:moveTo>
                  <a:lnTo>
                    <a:pt x="0" y="58181"/>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5" name="Shape 1672">
              <a:extLst>
                <a:ext uri="{FF2B5EF4-FFF2-40B4-BE49-F238E27FC236}">
                  <a16:creationId xmlns:a16="http://schemas.microsoft.com/office/drawing/2014/main" id="{E8DF4F4B-858B-3ABB-733E-A3FAD5B54772}"/>
                </a:ext>
              </a:extLst>
            </p:cNvPr>
            <p:cNvSpPr/>
            <p:nvPr/>
          </p:nvSpPr>
          <p:spPr>
            <a:xfrm>
              <a:off x="2142746" y="1993129"/>
              <a:ext cx="96576" cy="0"/>
            </a:xfrm>
            <a:custGeom>
              <a:avLst/>
              <a:gdLst/>
              <a:ahLst/>
              <a:cxnLst/>
              <a:rect l="0" t="0" r="0" b="0"/>
              <a:pathLst>
                <a:path w="96576">
                  <a:moveTo>
                    <a:pt x="96576" y="0"/>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6" name="Shape 1673">
              <a:extLst>
                <a:ext uri="{FF2B5EF4-FFF2-40B4-BE49-F238E27FC236}">
                  <a16:creationId xmlns:a16="http://schemas.microsoft.com/office/drawing/2014/main" id="{7EBF1A76-E2C7-539F-3ED4-2B1724309AE0}"/>
                </a:ext>
              </a:extLst>
            </p:cNvPr>
            <p:cNvSpPr/>
            <p:nvPr/>
          </p:nvSpPr>
          <p:spPr>
            <a:xfrm>
              <a:off x="298568" y="2337309"/>
              <a:ext cx="967780" cy="344180"/>
            </a:xfrm>
            <a:custGeom>
              <a:avLst/>
              <a:gdLst/>
              <a:ahLst/>
              <a:cxnLst/>
              <a:rect l="0" t="0" r="0" b="0"/>
              <a:pathLst>
                <a:path w="967780" h="344180">
                  <a:moveTo>
                    <a:pt x="967780" y="0"/>
                  </a:moveTo>
                  <a:lnTo>
                    <a:pt x="0" y="34418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7" name="Shape 1674">
              <a:extLst>
                <a:ext uri="{FF2B5EF4-FFF2-40B4-BE49-F238E27FC236}">
                  <a16:creationId xmlns:a16="http://schemas.microsoft.com/office/drawing/2014/main" id="{77D8D6F8-1A0C-6DD3-1B12-AC76D305FE73}"/>
                </a:ext>
              </a:extLst>
            </p:cNvPr>
            <p:cNvSpPr/>
            <p:nvPr/>
          </p:nvSpPr>
          <p:spPr>
            <a:xfrm>
              <a:off x="1337472" y="2328777"/>
              <a:ext cx="1041481" cy="187172"/>
            </a:xfrm>
            <a:custGeom>
              <a:avLst/>
              <a:gdLst/>
              <a:ahLst/>
              <a:cxnLst/>
              <a:rect l="0" t="0" r="0" b="0"/>
              <a:pathLst>
                <a:path w="1041481" h="187172">
                  <a:moveTo>
                    <a:pt x="0" y="187172"/>
                  </a:moveTo>
                  <a:lnTo>
                    <a:pt x="1041481"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8" name="Shape 1675">
              <a:extLst>
                <a:ext uri="{FF2B5EF4-FFF2-40B4-BE49-F238E27FC236}">
                  <a16:creationId xmlns:a16="http://schemas.microsoft.com/office/drawing/2014/main" id="{BC62CE79-35E9-2BC0-7CE0-834080BC1BB0}"/>
                </a:ext>
              </a:extLst>
            </p:cNvPr>
            <p:cNvSpPr/>
            <p:nvPr/>
          </p:nvSpPr>
          <p:spPr>
            <a:xfrm>
              <a:off x="2302754" y="2328777"/>
              <a:ext cx="78894" cy="45080"/>
            </a:xfrm>
            <a:custGeom>
              <a:avLst/>
              <a:gdLst/>
              <a:ahLst/>
              <a:cxnLst/>
              <a:rect l="0" t="0" r="0" b="0"/>
              <a:pathLst>
                <a:path w="78894" h="45080">
                  <a:moveTo>
                    <a:pt x="78894" y="0"/>
                  </a:moveTo>
                  <a:lnTo>
                    <a:pt x="0" y="4508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9" name="Shape 1676">
              <a:extLst>
                <a:ext uri="{FF2B5EF4-FFF2-40B4-BE49-F238E27FC236}">
                  <a16:creationId xmlns:a16="http://schemas.microsoft.com/office/drawing/2014/main" id="{DC509F49-AD99-22B8-F528-9003BE768352}"/>
                </a:ext>
              </a:extLst>
            </p:cNvPr>
            <p:cNvSpPr/>
            <p:nvPr/>
          </p:nvSpPr>
          <p:spPr>
            <a:xfrm>
              <a:off x="2287610" y="2311578"/>
              <a:ext cx="94038" cy="17199"/>
            </a:xfrm>
            <a:custGeom>
              <a:avLst/>
              <a:gdLst/>
              <a:ahLst/>
              <a:cxnLst/>
              <a:rect l="0" t="0" r="0" b="0"/>
              <a:pathLst>
                <a:path w="94038" h="17199">
                  <a:moveTo>
                    <a:pt x="94038" y="17199"/>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0" name="Shape 1677">
              <a:extLst>
                <a:ext uri="{FF2B5EF4-FFF2-40B4-BE49-F238E27FC236}">
                  <a16:creationId xmlns:a16="http://schemas.microsoft.com/office/drawing/2014/main" id="{1A1D48EC-F31F-DDC5-7ED9-3003F1208EB7}"/>
                </a:ext>
              </a:extLst>
            </p:cNvPr>
            <p:cNvSpPr/>
            <p:nvPr/>
          </p:nvSpPr>
          <p:spPr>
            <a:xfrm>
              <a:off x="298568" y="2515949"/>
              <a:ext cx="1038903" cy="189323"/>
            </a:xfrm>
            <a:custGeom>
              <a:avLst/>
              <a:gdLst/>
              <a:ahLst/>
              <a:cxnLst/>
              <a:rect l="0" t="0" r="0" b="0"/>
              <a:pathLst>
                <a:path w="1038903" h="189323">
                  <a:moveTo>
                    <a:pt x="1038903" y="0"/>
                  </a:moveTo>
                  <a:lnTo>
                    <a:pt x="0" y="189323"/>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1" name="Shape 1678">
              <a:extLst>
                <a:ext uri="{FF2B5EF4-FFF2-40B4-BE49-F238E27FC236}">
                  <a16:creationId xmlns:a16="http://schemas.microsoft.com/office/drawing/2014/main" id="{F0086E42-22F7-C708-6BBC-CD5B27D85D78}"/>
                </a:ext>
              </a:extLst>
            </p:cNvPr>
            <p:cNvSpPr/>
            <p:nvPr/>
          </p:nvSpPr>
          <p:spPr>
            <a:xfrm>
              <a:off x="1731308" y="3735731"/>
              <a:ext cx="1432620" cy="907848"/>
            </a:xfrm>
            <a:custGeom>
              <a:avLst/>
              <a:gdLst/>
              <a:ahLst/>
              <a:cxnLst/>
              <a:rect l="0" t="0" r="0" b="0"/>
              <a:pathLst>
                <a:path w="1432620" h="907848">
                  <a:moveTo>
                    <a:pt x="0" y="0"/>
                  </a:moveTo>
                  <a:lnTo>
                    <a:pt x="1432620" y="907848"/>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2" name="Shape 1679">
              <a:extLst>
                <a:ext uri="{FF2B5EF4-FFF2-40B4-BE49-F238E27FC236}">
                  <a16:creationId xmlns:a16="http://schemas.microsoft.com/office/drawing/2014/main" id="{6361ECD1-8A20-FE2C-97D3-5329B3EDBFED}"/>
                </a:ext>
              </a:extLst>
            </p:cNvPr>
            <p:cNvSpPr/>
            <p:nvPr/>
          </p:nvSpPr>
          <p:spPr>
            <a:xfrm>
              <a:off x="3115720" y="4574783"/>
              <a:ext cx="50667" cy="70946"/>
            </a:xfrm>
            <a:custGeom>
              <a:avLst/>
              <a:gdLst/>
              <a:ahLst/>
              <a:cxnLst/>
              <a:rect l="0" t="0" r="0" b="0"/>
              <a:pathLst>
                <a:path w="50667" h="70946">
                  <a:moveTo>
                    <a:pt x="50667" y="70946"/>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3" name="Shape 1680">
              <a:extLst>
                <a:ext uri="{FF2B5EF4-FFF2-40B4-BE49-F238E27FC236}">
                  <a16:creationId xmlns:a16="http://schemas.microsoft.com/office/drawing/2014/main" id="{6D343009-FF0D-3CF9-9382-66662F418BA9}"/>
                </a:ext>
              </a:extLst>
            </p:cNvPr>
            <p:cNvSpPr/>
            <p:nvPr/>
          </p:nvSpPr>
          <p:spPr>
            <a:xfrm>
              <a:off x="3072586" y="4624231"/>
              <a:ext cx="93800" cy="21499"/>
            </a:xfrm>
            <a:custGeom>
              <a:avLst/>
              <a:gdLst/>
              <a:ahLst/>
              <a:cxnLst/>
              <a:rect l="0" t="0" r="0" b="0"/>
              <a:pathLst>
                <a:path w="93800" h="21499">
                  <a:moveTo>
                    <a:pt x="93800" y="21499"/>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4" name="Shape 1681">
              <a:extLst>
                <a:ext uri="{FF2B5EF4-FFF2-40B4-BE49-F238E27FC236}">
                  <a16:creationId xmlns:a16="http://schemas.microsoft.com/office/drawing/2014/main" id="{8DBA1E3D-D469-6784-3BA4-FACA1E643FFF}"/>
                </a:ext>
              </a:extLst>
            </p:cNvPr>
            <p:cNvSpPr/>
            <p:nvPr/>
          </p:nvSpPr>
          <p:spPr>
            <a:xfrm>
              <a:off x="298568" y="2830032"/>
              <a:ext cx="1432740" cy="905699"/>
            </a:xfrm>
            <a:custGeom>
              <a:avLst/>
              <a:gdLst/>
              <a:ahLst/>
              <a:cxnLst/>
              <a:rect l="0" t="0" r="0" b="0"/>
              <a:pathLst>
                <a:path w="1432740" h="905699">
                  <a:moveTo>
                    <a:pt x="1432740" y="905699"/>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5" name="Shape 1682">
              <a:extLst>
                <a:ext uri="{FF2B5EF4-FFF2-40B4-BE49-F238E27FC236}">
                  <a16:creationId xmlns:a16="http://schemas.microsoft.com/office/drawing/2014/main" id="{DC9A1A39-E8D4-4EED-03DE-BB25FAFB5E16}"/>
                </a:ext>
              </a:extLst>
            </p:cNvPr>
            <p:cNvSpPr/>
            <p:nvPr/>
          </p:nvSpPr>
          <p:spPr>
            <a:xfrm>
              <a:off x="1606742" y="2703190"/>
              <a:ext cx="1310910" cy="12764"/>
            </a:xfrm>
            <a:custGeom>
              <a:avLst/>
              <a:gdLst/>
              <a:ahLst/>
              <a:cxnLst/>
              <a:rect l="0" t="0" r="0" b="0"/>
              <a:pathLst>
                <a:path w="1310910" h="12764">
                  <a:moveTo>
                    <a:pt x="0" y="12764"/>
                  </a:moveTo>
                  <a:lnTo>
                    <a:pt x="131091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6" name="Shape 1683">
              <a:extLst>
                <a:ext uri="{FF2B5EF4-FFF2-40B4-BE49-F238E27FC236}">
                  <a16:creationId xmlns:a16="http://schemas.microsoft.com/office/drawing/2014/main" id="{E12ACB0E-1995-8F23-163D-3F5334EFE901}"/>
                </a:ext>
              </a:extLst>
            </p:cNvPr>
            <p:cNvSpPr/>
            <p:nvPr/>
          </p:nvSpPr>
          <p:spPr>
            <a:xfrm>
              <a:off x="2831226" y="2703190"/>
              <a:ext cx="88964" cy="32248"/>
            </a:xfrm>
            <a:custGeom>
              <a:avLst/>
              <a:gdLst/>
              <a:ahLst/>
              <a:cxnLst/>
              <a:rect l="0" t="0" r="0" b="0"/>
              <a:pathLst>
                <a:path w="88964" h="32248">
                  <a:moveTo>
                    <a:pt x="88964" y="0"/>
                  </a:moveTo>
                  <a:lnTo>
                    <a:pt x="0" y="32248"/>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7" name="Shape 1684">
              <a:extLst>
                <a:ext uri="{FF2B5EF4-FFF2-40B4-BE49-F238E27FC236}">
                  <a16:creationId xmlns:a16="http://schemas.microsoft.com/office/drawing/2014/main" id="{4DCE0188-F6B5-A950-6EF4-AE60E676479F}"/>
                </a:ext>
              </a:extLst>
            </p:cNvPr>
            <p:cNvSpPr/>
            <p:nvPr/>
          </p:nvSpPr>
          <p:spPr>
            <a:xfrm>
              <a:off x="2831226" y="2670875"/>
              <a:ext cx="88964" cy="32315"/>
            </a:xfrm>
            <a:custGeom>
              <a:avLst/>
              <a:gdLst/>
              <a:ahLst/>
              <a:cxnLst/>
              <a:rect l="0" t="0" r="0" b="0"/>
              <a:pathLst>
                <a:path w="88964" h="32315">
                  <a:moveTo>
                    <a:pt x="88964" y="32315"/>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8" name="Shape 1685">
              <a:extLst>
                <a:ext uri="{FF2B5EF4-FFF2-40B4-BE49-F238E27FC236}">
                  <a16:creationId xmlns:a16="http://schemas.microsoft.com/office/drawing/2014/main" id="{81AD8EC2-703D-DB08-4EDD-D2837B9AEDA3}"/>
                </a:ext>
              </a:extLst>
            </p:cNvPr>
            <p:cNvSpPr/>
            <p:nvPr/>
          </p:nvSpPr>
          <p:spPr>
            <a:xfrm>
              <a:off x="298568" y="2715954"/>
              <a:ext cx="1308174" cy="15049"/>
            </a:xfrm>
            <a:custGeom>
              <a:avLst/>
              <a:gdLst/>
              <a:ahLst/>
              <a:cxnLst/>
              <a:rect l="0" t="0" r="0" b="0"/>
              <a:pathLst>
                <a:path w="1308174" h="15049">
                  <a:moveTo>
                    <a:pt x="1308174" y="0"/>
                  </a:moveTo>
                  <a:lnTo>
                    <a:pt x="0" y="15049"/>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9" name="Shape 1686">
              <a:extLst>
                <a:ext uri="{FF2B5EF4-FFF2-40B4-BE49-F238E27FC236}">
                  <a16:creationId xmlns:a16="http://schemas.microsoft.com/office/drawing/2014/main" id="{6CC2435A-6702-3659-2EFF-D5D699D3A5A9}"/>
                </a:ext>
              </a:extLst>
            </p:cNvPr>
            <p:cNvSpPr/>
            <p:nvPr/>
          </p:nvSpPr>
          <p:spPr>
            <a:xfrm>
              <a:off x="1667717" y="3180796"/>
              <a:ext cx="1371805" cy="402160"/>
            </a:xfrm>
            <a:custGeom>
              <a:avLst/>
              <a:gdLst/>
              <a:ahLst/>
              <a:cxnLst/>
              <a:rect l="0" t="0" r="0" b="0"/>
              <a:pathLst>
                <a:path w="1371805" h="402160">
                  <a:moveTo>
                    <a:pt x="0" y="0"/>
                  </a:moveTo>
                  <a:lnTo>
                    <a:pt x="1371805" y="40216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0" name="Shape 1687">
              <a:extLst>
                <a:ext uri="{FF2B5EF4-FFF2-40B4-BE49-F238E27FC236}">
                  <a16:creationId xmlns:a16="http://schemas.microsoft.com/office/drawing/2014/main" id="{D4CFF41D-2508-8708-6EB3-B786BEE9BAB1}"/>
                </a:ext>
              </a:extLst>
            </p:cNvPr>
            <p:cNvSpPr/>
            <p:nvPr/>
          </p:nvSpPr>
          <p:spPr>
            <a:xfrm>
              <a:off x="2970856" y="3529209"/>
              <a:ext cx="71203" cy="53746"/>
            </a:xfrm>
            <a:custGeom>
              <a:avLst/>
              <a:gdLst/>
              <a:ahLst/>
              <a:cxnLst/>
              <a:rect l="0" t="0" r="0" b="0"/>
              <a:pathLst>
                <a:path w="71203" h="53746">
                  <a:moveTo>
                    <a:pt x="71203" y="53746"/>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1" name="Shape 1688">
              <a:extLst>
                <a:ext uri="{FF2B5EF4-FFF2-40B4-BE49-F238E27FC236}">
                  <a16:creationId xmlns:a16="http://schemas.microsoft.com/office/drawing/2014/main" id="{6E73C453-C777-71C2-87EA-7383CBC6603E}"/>
                </a:ext>
              </a:extLst>
            </p:cNvPr>
            <p:cNvSpPr/>
            <p:nvPr/>
          </p:nvSpPr>
          <p:spPr>
            <a:xfrm>
              <a:off x="2945483" y="3582955"/>
              <a:ext cx="96576" cy="4300"/>
            </a:xfrm>
            <a:custGeom>
              <a:avLst/>
              <a:gdLst/>
              <a:ahLst/>
              <a:cxnLst/>
              <a:rect l="0" t="0" r="0" b="0"/>
              <a:pathLst>
                <a:path w="96576" h="4300">
                  <a:moveTo>
                    <a:pt x="96576" y="0"/>
                  </a:moveTo>
                  <a:lnTo>
                    <a:pt x="0" y="430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2" name="Shape 1689">
              <a:extLst>
                <a:ext uri="{FF2B5EF4-FFF2-40B4-BE49-F238E27FC236}">
                  <a16:creationId xmlns:a16="http://schemas.microsoft.com/office/drawing/2014/main" id="{F12DCDD6-406A-60CD-4898-DEB3B1D09D7F}"/>
                </a:ext>
              </a:extLst>
            </p:cNvPr>
            <p:cNvSpPr/>
            <p:nvPr/>
          </p:nvSpPr>
          <p:spPr>
            <a:xfrm>
              <a:off x="298568" y="2778368"/>
              <a:ext cx="1369148" cy="402428"/>
            </a:xfrm>
            <a:custGeom>
              <a:avLst/>
              <a:gdLst/>
              <a:ahLst/>
              <a:cxnLst/>
              <a:rect l="0" t="0" r="0" b="0"/>
              <a:pathLst>
                <a:path w="1369148" h="402428">
                  <a:moveTo>
                    <a:pt x="1369148" y="402428"/>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3" name="Shape 1690">
              <a:extLst>
                <a:ext uri="{FF2B5EF4-FFF2-40B4-BE49-F238E27FC236}">
                  <a16:creationId xmlns:a16="http://schemas.microsoft.com/office/drawing/2014/main" id="{50365E66-39A1-888A-E89B-34069B88E881}"/>
                </a:ext>
              </a:extLst>
            </p:cNvPr>
            <p:cNvSpPr/>
            <p:nvPr/>
          </p:nvSpPr>
          <p:spPr>
            <a:xfrm>
              <a:off x="1698244" y="3449596"/>
              <a:ext cx="1399715" cy="645431"/>
            </a:xfrm>
            <a:custGeom>
              <a:avLst/>
              <a:gdLst/>
              <a:ahLst/>
              <a:cxnLst/>
              <a:rect l="0" t="0" r="0" b="0"/>
              <a:pathLst>
                <a:path w="1399715" h="645431">
                  <a:moveTo>
                    <a:pt x="0" y="0"/>
                  </a:moveTo>
                  <a:lnTo>
                    <a:pt x="1399715" y="645431"/>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4" name="Shape 1691">
              <a:extLst>
                <a:ext uri="{FF2B5EF4-FFF2-40B4-BE49-F238E27FC236}">
                  <a16:creationId xmlns:a16="http://schemas.microsoft.com/office/drawing/2014/main" id="{9EB2687E-45A7-3A54-DAFF-876CE0EB0752}"/>
                </a:ext>
              </a:extLst>
            </p:cNvPr>
            <p:cNvSpPr/>
            <p:nvPr/>
          </p:nvSpPr>
          <p:spPr>
            <a:xfrm>
              <a:off x="3039522" y="4032547"/>
              <a:ext cx="60895" cy="62481"/>
            </a:xfrm>
            <a:custGeom>
              <a:avLst/>
              <a:gdLst/>
              <a:ahLst/>
              <a:cxnLst/>
              <a:rect l="0" t="0" r="0" b="0"/>
              <a:pathLst>
                <a:path w="60895" h="62481">
                  <a:moveTo>
                    <a:pt x="60895" y="62481"/>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5" name="Shape 1692">
              <a:extLst>
                <a:ext uri="{FF2B5EF4-FFF2-40B4-BE49-F238E27FC236}">
                  <a16:creationId xmlns:a16="http://schemas.microsoft.com/office/drawing/2014/main" id="{41647B08-977A-8D5F-3A4B-86998F935A18}"/>
                </a:ext>
              </a:extLst>
            </p:cNvPr>
            <p:cNvSpPr/>
            <p:nvPr/>
          </p:nvSpPr>
          <p:spPr>
            <a:xfrm>
              <a:off x="3003920" y="4086293"/>
              <a:ext cx="96496" cy="8734"/>
            </a:xfrm>
            <a:custGeom>
              <a:avLst/>
              <a:gdLst/>
              <a:ahLst/>
              <a:cxnLst/>
              <a:rect l="0" t="0" r="0" b="0"/>
              <a:pathLst>
                <a:path w="96496" h="8734">
                  <a:moveTo>
                    <a:pt x="96496" y="8734"/>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6" name="Shape 1693">
              <a:extLst>
                <a:ext uri="{FF2B5EF4-FFF2-40B4-BE49-F238E27FC236}">
                  <a16:creationId xmlns:a16="http://schemas.microsoft.com/office/drawing/2014/main" id="{6B95035B-A0F1-4FBB-CED7-0822176B1B9E}"/>
                </a:ext>
              </a:extLst>
            </p:cNvPr>
            <p:cNvSpPr/>
            <p:nvPr/>
          </p:nvSpPr>
          <p:spPr>
            <a:xfrm>
              <a:off x="298568" y="2806383"/>
              <a:ext cx="1399675" cy="643213"/>
            </a:xfrm>
            <a:custGeom>
              <a:avLst/>
              <a:gdLst/>
              <a:ahLst/>
              <a:cxnLst/>
              <a:rect l="0" t="0" r="0" b="0"/>
              <a:pathLst>
                <a:path w="1399675" h="643213">
                  <a:moveTo>
                    <a:pt x="1399675" y="643213"/>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7" name="Shape 1694">
              <a:extLst>
                <a:ext uri="{FF2B5EF4-FFF2-40B4-BE49-F238E27FC236}">
                  <a16:creationId xmlns:a16="http://schemas.microsoft.com/office/drawing/2014/main" id="{C4E67AE9-0291-1358-EAC3-41A1276762C3}"/>
                </a:ext>
              </a:extLst>
            </p:cNvPr>
            <p:cNvSpPr/>
            <p:nvPr/>
          </p:nvSpPr>
          <p:spPr>
            <a:xfrm>
              <a:off x="1606742" y="2931143"/>
              <a:ext cx="1310910" cy="180791"/>
            </a:xfrm>
            <a:custGeom>
              <a:avLst/>
              <a:gdLst/>
              <a:ahLst/>
              <a:cxnLst/>
              <a:rect l="0" t="0" r="0" b="0"/>
              <a:pathLst>
                <a:path w="1310910" h="180791">
                  <a:moveTo>
                    <a:pt x="0" y="0"/>
                  </a:moveTo>
                  <a:lnTo>
                    <a:pt x="1310910" y="180791"/>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8" name="Shape 1695">
              <a:extLst>
                <a:ext uri="{FF2B5EF4-FFF2-40B4-BE49-F238E27FC236}">
                  <a16:creationId xmlns:a16="http://schemas.microsoft.com/office/drawing/2014/main" id="{0A2150CC-99F7-60D1-76B4-F2E0735D4B2B}"/>
                </a:ext>
              </a:extLst>
            </p:cNvPr>
            <p:cNvSpPr/>
            <p:nvPr/>
          </p:nvSpPr>
          <p:spPr>
            <a:xfrm>
              <a:off x="2836221" y="3066719"/>
              <a:ext cx="83969" cy="45214"/>
            </a:xfrm>
            <a:custGeom>
              <a:avLst/>
              <a:gdLst/>
              <a:ahLst/>
              <a:cxnLst/>
              <a:rect l="0" t="0" r="0" b="0"/>
              <a:pathLst>
                <a:path w="83969" h="45214">
                  <a:moveTo>
                    <a:pt x="83969" y="45214"/>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9" name="Shape 1696">
              <a:extLst>
                <a:ext uri="{FF2B5EF4-FFF2-40B4-BE49-F238E27FC236}">
                  <a16:creationId xmlns:a16="http://schemas.microsoft.com/office/drawing/2014/main" id="{7D89EE7C-DCAB-AF2D-5F77-9EB9195E6322}"/>
                </a:ext>
              </a:extLst>
            </p:cNvPr>
            <p:cNvSpPr/>
            <p:nvPr/>
          </p:nvSpPr>
          <p:spPr>
            <a:xfrm>
              <a:off x="2826151" y="3111933"/>
              <a:ext cx="94039" cy="19349"/>
            </a:xfrm>
            <a:custGeom>
              <a:avLst/>
              <a:gdLst/>
              <a:ahLst/>
              <a:cxnLst/>
              <a:rect l="0" t="0" r="0" b="0"/>
              <a:pathLst>
                <a:path w="94039" h="19349">
                  <a:moveTo>
                    <a:pt x="94039" y="0"/>
                  </a:moveTo>
                  <a:lnTo>
                    <a:pt x="0" y="19349"/>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00" name="Shape 1697">
              <a:extLst>
                <a:ext uri="{FF2B5EF4-FFF2-40B4-BE49-F238E27FC236}">
                  <a16:creationId xmlns:a16="http://schemas.microsoft.com/office/drawing/2014/main" id="{83CDE704-B15E-B89D-02ED-6D7F4E3696B5}"/>
                </a:ext>
              </a:extLst>
            </p:cNvPr>
            <p:cNvSpPr/>
            <p:nvPr/>
          </p:nvSpPr>
          <p:spPr>
            <a:xfrm>
              <a:off x="298568" y="2752636"/>
              <a:ext cx="1308174" cy="178506"/>
            </a:xfrm>
            <a:custGeom>
              <a:avLst/>
              <a:gdLst/>
              <a:ahLst/>
              <a:cxnLst/>
              <a:rect l="0" t="0" r="0" b="0"/>
              <a:pathLst>
                <a:path w="1308174" h="178506">
                  <a:moveTo>
                    <a:pt x="1308174" y="178506"/>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68864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A979-A83B-60D9-045D-8D5DDF4C7C8E}"/>
              </a:ext>
            </a:extLst>
          </p:cNvPr>
          <p:cNvSpPr>
            <a:spLocks noGrp="1"/>
          </p:cNvSpPr>
          <p:nvPr>
            <p:ph type="title" idx="4294967295"/>
          </p:nvPr>
        </p:nvSpPr>
        <p:spPr>
          <a:xfrm>
            <a:off x="0" y="704296"/>
            <a:ext cx="10099938" cy="1049338"/>
          </a:xfrm>
        </p:spPr>
        <p:txBody>
          <a:bodyPr>
            <a:normAutofit/>
          </a:bodyPr>
          <a:lstStyle/>
          <a:p>
            <a:r>
              <a:rPr lang="en-GB" sz="1800" b="1" dirty="0">
                <a:latin typeface="Times New Roman" panose="02020603050405020304" pitchFamily="18" charset="0"/>
                <a:cs typeface="Times New Roman" panose="02020603050405020304" pitchFamily="18" charset="0"/>
              </a:rPr>
              <a:t>CLASS DIAGRAM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2AD6E8-E46F-0A1B-E599-AE4DDAFA0542}"/>
              </a:ext>
            </a:extLst>
          </p:cNvPr>
          <p:cNvSpPr>
            <a:spLocks noGrp="1"/>
          </p:cNvSpPr>
          <p:nvPr>
            <p:ph idx="4294967295"/>
          </p:nvPr>
        </p:nvSpPr>
        <p:spPr>
          <a:xfrm>
            <a:off x="-1" y="1544715"/>
            <a:ext cx="11807301" cy="3895648"/>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	In software engineering, a class diagram in the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type of static structure diagram that describes the structure of a system by showing the system's classes, their attributes, operations (or methods), and the relationships among the classes. It explains which class contains information.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05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CA02CB-8684-CC4F-5417-02355BD85EF3}"/>
              </a:ext>
            </a:extLst>
          </p:cNvPr>
          <p:cNvPicPr/>
          <p:nvPr/>
        </p:nvPicPr>
        <p:blipFill>
          <a:blip r:embed="rId2"/>
          <a:stretch>
            <a:fillRect/>
          </a:stretch>
        </p:blipFill>
        <p:spPr>
          <a:xfrm>
            <a:off x="2957005" y="381741"/>
            <a:ext cx="5638800" cy="5140170"/>
          </a:xfrm>
          <a:prstGeom prst="rect">
            <a:avLst/>
          </a:prstGeom>
        </p:spPr>
      </p:pic>
    </p:spTree>
    <p:extLst>
      <p:ext uri="{BB962C8B-B14F-4D97-AF65-F5344CB8AC3E}">
        <p14:creationId xmlns:p14="http://schemas.microsoft.com/office/powerpoint/2010/main" val="63473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95D58-1349-5DB5-8DE5-5AF4AB8C140F}"/>
              </a:ext>
            </a:extLst>
          </p:cNvPr>
          <p:cNvSpPr txBox="1"/>
          <p:nvPr/>
        </p:nvSpPr>
        <p:spPr>
          <a:xfrm>
            <a:off x="1" y="462469"/>
            <a:ext cx="12100264" cy="1661993"/>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SEQUENCE DIAGRAM :</a:t>
            </a:r>
          </a:p>
          <a:p>
            <a:endParaRPr lang="en-GB" dirty="0"/>
          </a:p>
          <a:p>
            <a:endParaRPr lang="en-GB" dirty="0"/>
          </a:p>
          <a:p>
            <a:r>
              <a:rPr lang="en-GB" sz="1600" dirty="0">
                <a:latin typeface="Times New Roman" panose="02020603050405020304" pitchFamily="18" charset="0"/>
                <a:cs typeface="Times New Roman" panose="02020603050405020304" pitchFamily="18" charset="0"/>
              </a:rPr>
              <a:t>	        A sequence diagram in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68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66F-E06B-D6B5-0419-E390466B471C}"/>
              </a:ext>
            </a:extLst>
          </p:cNvPr>
          <p:cNvSpPr>
            <a:spLocks noGrp="1"/>
          </p:cNvSpPr>
          <p:nvPr>
            <p:ph type="title"/>
          </p:nvPr>
        </p:nvSpPr>
        <p:spPr/>
        <p:txBody>
          <a:bodyPr>
            <a:normAutofit/>
          </a:bodyPr>
          <a:lstStyle/>
          <a:p>
            <a:pPr algn="ctr"/>
            <a:r>
              <a:rPr lang="en-US" sz="3600" b="1" u="sng" dirty="0">
                <a:latin typeface="Arial" panose="020B0604020202020204" pitchFamily="34" charset="0"/>
                <a:cs typeface="Arial" panose="020B0604020202020204" pitchFamily="34" charset="0"/>
              </a:rPr>
              <a:t>INDEX</a:t>
            </a:r>
            <a:endParaRPr lang="en-IN"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0E7C4B-FBC0-FBF1-3834-4D3A43A253F2}"/>
              </a:ext>
            </a:extLst>
          </p:cNvPr>
          <p:cNvSpPr>
            <a:spLocks noGrp="1"/>
          </p:cNvSpPr>
          <p:nvPr>
            <p:ph idx="1"/>
          </p:nvPr>
        </p:nvSpPr>
        <p:spPr>
          <a:xfrm>
            <a:off x="1130270" y="1660123"/>
            <a:ext cx="4385568" cy="4332304"/>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220CC940-BBFA-8A90-16D6-F666DA7051BA}"/>
              </a:ext>
            </a:extLst>
          </p:cNvPr>
          <p:cNvPicPr>
            <a:picLocks noChangeAspect="1"/>
          </p:cNvPicPr>
          <p:nvPr/>
        </p:nvPicPr>
        <p:blipFill>
          <a:blip r:embed="rId2"/>
          <a:stretch>
            <a:fillRect/>
          </a:stretch>
        </p:blipFill>
        <p:spPr>
          <a:xfrm>
            <a:off x="7260250" y="2140807"/>
            <a:ext cx="3473295" cy="2393471"/>
          </a:xfrm>
          <a:prstGeom prst="rect">
            <a:avLst/>
          </a:prstGeom>
        </p:spPr>
      </p:pic>
      <p:sp>
        <p:nvSpPr>
          <p:cNvPr id="6" name="TextBox 5">
            <a:extLst>
              <a:ext uri="{FF2B5EF4-FFF2-40B4-BE49-F238E27FC236}">
                <a16:creationId xmlns:a16="http://schemas.microsoft.com/office/drawing/2014/main" id="{AC812A7E-B5FB-B855-5325-3C4A5135644D}"/>
              </a:ext>
            </a:extLst>
          </p:cNvPr>
          <p:cNvSpPr txBox="1"/>
          <p:nvPr/>
        </p:nvSpPr>
        <p:spPr>
          <a:xfrm>
            <a:off x="641998" y="1611193"/>
            <a:ext cx="6300339" cy="3293209"/>
          </a:xfrm>
          <a:prstGeom prst="rect">
            <a:avLst/>
          </a:prstGeom>
          <a:noFill/>
        </p:spPr>
        <p:txBody>
          <a:bodyPr wrap="square">
            <a:spAutoFit/>
          </a:bodyPr>
          <a:lstStyle/>
          <a:p>
            <a:pPr marL="457200" lvl="1" indent="0" algn="just">
              <a:buNone/>
            </a:pPr>
            <a:r>
              <a:rPr lang="en-US" sz="1600" dirty="0">
                <a:latin typeface="Times New Roman" panose="02020603050405020304" pitchFamily="18" charset="0"/>
                <a:cs typeface="Times New Roman" panose="02020603050405020304" pitchFamily="18" charset="0"/>
              </a:rPr>
              <a:t>   1.ABSTRACT</a:t>
            </a:r>
          </a:p>
          <a:p>
            <a:pPr marL="457200" lvl="1" indent="0" algn="just">
              <a:buNone/>
            </a:pPr>
            <a:r>
              <a:rPr lang="en-US" sz="1600" dirty="0">
                <a:latin typeface="Times New Roman" panose="02020603050405020304" pitchFamily="18" charset="0"/>
                <a:cs typeface="Times New Roman" panose="02020603050405020304" pitchFamily="18" charset="0"/>
              </a:rPr>
              <a:t>   2.EXISTING SYSTEM</a:t>
            </a:r>
          </a:p>
          <a:p>
            <a:pPr marL="0" indent="0" algn="just">
              <a:buNone/>
            </a:pPr>
            <a:r>
              <a:rPr lang="en-US" sz="1600" dirty="0">
                <a:latin typeface="Times New Roman" panose="02020603050405020304" pitchFamily="18" charset="0"/>
                <a:cs typeface="Times New Roman" panose="02020603050405020304" pitchFamily="18" charset="0"/>
              </a:rPr>
              <a:t>            3.DISADVANTAGES</a:t>
            </a:r>
          </a:p>
          <a:p>
            <a:pPr marL="0" indent="0" algn="just">
              <a:buNone/>
            </a:pPr>
            <a:r>
              <a:rPr lang="en-US" sz="1600" dirty="0">
                <a:latin typeface="Times New Roman" panose="02020603050405020304" pitchFamily="18" charset="0"/>
                <a:cs typeface="Times New Roman" panose="02020603050405020304" pitchFamily="18" charset="0"/>
              </a:rPr>
              <a:t>            4.PROPOSED SYSTEM</a:t>
            </a:r>
          </a:p>
          <a:p>
            <a:pPr marL="0" indent="0" algn="just">
              <a:buNone/>
            </a:pPr>
            <a:r>
              <a:rPr lang="en-US" sz="1600" dirty="0">
                <a:latin typeface="Times New Roman" panose="02020603050405020304" pitchFamily="18" charset="0"/>
                <a:cs typeface="Times New Roman" panose="02020603050405020304" pitchFamily="18" charset="0"/>
              </a:rPr>
              <a:t>            5.ADVANTAGES</a:t>
            </a:r>
          </a:p>
          <a:p>
            <a:pPr marL="0" indent="0" algn="just">
              <a:buNone/>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6.SYSTEM ARCHITECTURE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7.SYSTEM REQUIREMENTS</a:t>
            </a:r>
          </a:p>
          <a:p>
            <a:pPr marL="0" indent="0" algn="just">
              <a:buNone/>
            </a:pPr>
            <a:r>
              <a:rPr lang="en-US" sz="1600" dirty="0">
                <a:latin typeface="Times New Roman" panose="02020603050405020304" pitchFamily="18" charset="0"/>
                <a:cs typeface="Times New Roman" panose="02020603050405020304" pitchFamily="18" charset="0"/>
              </a:rPr>
              <a:t>            8.MODULES</a:t>
            </a:r>
          </a:p>
          <a:p>
            <a:pPr marL="0" indent="0" algn="just">
              <a:buNone/>
            </a:pPr>
            <a:r>
              <a:rPr lang="en-US" sz="1600" dirty="0">
                <a:latin typeface="Times New Roman" panose="02020603050405020304" pitchFamily="18" charset="0"/>
                <a:cs typeface="Times New Roman" panose="02020603050405020304" pitchFamily="18" charset="0"/>
              </a:rPr>
              <a:t>            9.M0DULES DISCRIPTION</a:t>
            </a:r>
          </a:p>
          <a:p>
            <a:pPr marL="0" indent="0" algn="just">
              <a:buNone/>
            </a:pPr>
            <a:r>
              <a:rPr lang="en-US" sz="1600" dirty="0">
                <a:latin typeface="Times New Roman" panose="02020603050405020304" pitchFamily="18" charset="0"/>
                <a:cs typeface="Times New Roman" panose="02020603050405020304" pitchFamily="18" charset="0"/>
              </a:rPr>
              <a:t>           10.UML DIAGRAMS</a:t>
            </a:r>
          </a:p>
          <a:p>
            <a:pPr marL="0" indent="0" algn="just">
              <a:buNone/>
            </a:pPr>
            <a:r>
              <a:rPr lang="en-US" sz="1600" dirty="0">
                <a:latin typeface="Times New Roman" panose="02020603050405020304" pitchFamily="18" charset="0"/>
                <a:cs typeface="Times New Roman" panose="02020603050405020304" pitchFamily="18" charset="0"/>
              </a:rPr>
              <a:t>           11.SCREENSHOTS</a:t>
            </a:r>
          </a:p>
          <a:p>
            <a:pPr marL="0" indent="0" algn="just">
              <a:buNone/>
            </a:pPr>
            <a:r>
              <a:rPr lang="en-US" sz="1600" dirty="0">
                <a:latin typeface="Times New Roman" panose="02020603050405020304" pitchFamily="18" charset="0"/>
                <a:cs typeface="Times New Roman" panose="02020603050405020304" pitchFamily="18" charset="0"/>
              </a:rPr>
              <a:t>           12.CONCLUSION</a:t>
            </a:r>
          </a:p>
          <a:p>
            <a:pPr marL="0" indent="0" algn="just">
              <a:buNone/>
            </a:pPr>
            <a:r>
              <a:rPr lang="en-US" sz="1600" dirty="0">
                <a:latin typeface="Times New Roman" panose="02020603050405020304" pitchFamily="18" charset="0"/>
                <a:cs typeface="Times New Roman" panose="02020603050405020304" pitchFamily="18" charset="0"/>
              </a:rPr>
              <a:t>           13.REFERENCES</a:t>
            </a:r>
          </a:p>
        </p:txBody>
      </p:sp>
    </p:spTree>
    <p:extLst>
      <p:ext uri="{BB962C8B-B14F-4D97-AF65-F5344CB8AC3E}">
        <p14:creationId xmlns:p14="http://schemas.microsoft.com/office/powerpoint/2010/main" val="65959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FD21DD-A685-1816-8394-043D9CE7FEC9}"/>
              </a:ext>
            </a:extLst>
          </p:cNvPr>
          <p:cNvGraphicFramePr>
            <a:graphicFrameLocks noGrp="1"/>
          </p:cNvGraphicFramePr>
          <p:nvPr>
            <p:extLst>
              <p:ext uri="{D42A27DB-BD31-4B8C-83A1-F6EECF244321}">
                <p14:modId xmlns:p14="http://schemas.microsoft.com/office/powerpoint/2010/main" val="2563891928"/>
              </p:ext>
            </p:extLst>
          </p:nvPr>
        </p:nvGraphicFramePr>
        <p:xfrm>
          <a:off x="2467537" y="961732"/>
          <a:ext cx="737302" cy="322353"/>
        </p:xfrm>
        <a:graphic>
          <a:graphicData uri="http://schemas.openxmlformats.org/drawingml/2006/table">
            <a:tbl>
              <a:tblPr firstRow="1" firstCol="1" bandRow="1"/>
              <a:tblGrid>
                <a:gridCol w="737302">
                  <a:extLst>
                    <a:ext uri="{9D8B030D-6E8A-4147-A177-3AD203B41FA5}">
                      <a16:colId xmlns:a16="http://schemas.microsoft.com/office/drawing/2014/main" val="4073382078"/>
                    </a:ext>
                  </a:extLst>
                </a:gridCol>
              </a:tblGrid>
              <a:tr h="322353">
                <a:tc>
                  <a:txBody>
                    <a:bodyPr/>
                    <a:lstStyle/>
                    <a:p>
                      <a:pPr marL="17145" indent="-6350" algn="ctr">
                        <a:lnSpc>
                          <a:spcPct val="107000"/>
                        </a:lnSpc>
                        <a:spcAft>
                          <a:spcPts val="15"/>
                        </a:spcAft>
                      </a:pPr>
                      <a:r>
                        <a:rPr lang="en-IN" sz="750" u="sng" kern="100" dirty="0">
                          <a:solidFill>
                            <a:srgbClr val="000000"/>
                          </a:solidFill>
                          <a:effectLst/>
                          <a:uFill>
                            <a:solidFill>
                              <a:srgbClr val="000000"/>
                            </a:solidFill>
                          </a:uFill>
                          <a:latin typeface="Arial" panose="020B0604020202020204" pitchFamily="34" charset="0"/>
                          <a:ea typeface="Arial" panose="020B0604020202020204" pitchFamily="34" charset="0"/>
                          <a:cs typeface="Gautami" panose="020B0502040204020203" pitchFamily="34" charset="0"/>
                        </a:rPr>
                        <a:t>User</a:t>
                      </a:r>
                      <a:endParaRPr lang="en-IN" sz="1200" kern="1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endParaRPr>
                    </a:p>
                  </a:txBody>
                  <a:tcPr marL="73025" marR="73025" marT="22860" marB="0">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a:noFill/>
                    </a:lnT>
                    <a:lnB w="12700" cap="flat" cmpd="sng" algn="ctr">
                      <a:solidFill>
                        <a:srgbClr val="990033"/>
                      </a:solidFill>
                      <a:prstDash val="solid"/>
                      <a:round/>
                      <a:headEnd type="none" w="med" len="med"/>
                      <a:tailEnd type="none" w="med" len="med"/>
                    </a:lnB>
                    <a:solidFill>
                      <a:srgbClr val="FFFFCC"/>
                    </a:solidFill>
                  </a:tcPr>
                </a:tc>
                <a:extLst>
                  <a:ext uri="{0D108BD9-81ED-4DB2-BD59-A6C34878D82A}">
                    <a16:rowId xmlns:a16="http://schemas.microsoft.com/office/drawing/2014/main" val="512705918"/>
                  </a:ext>
                </a:extLst>
              </a:tr>
            </a:tbl>
          </a:graphicData>
        </a:graphic>
      </p:graphicFrame>
      <p:graphicFrame>
        <p:nvGraphicFramePr>
          <p:cNvPr id="3" name="Table 2">
            <a:extLst>
              <a:ext uri="{FF2B5EF4-FFF2-40B4-BE49-F238E27FC236}">
                <a16:creationId xmlns:a16="http://schemas.microsoft.com/office/drawing/2014/main" id="{7192201D-8DC2-8C89-B6A7-4C2CD1F85494}"/>
              </a:ext>
            </a:extLst>
          </p:cNvPr>
          <p:cNvGraphicFramePr>
            <a:graphicFrameLocks noGrp="1"/>
          </p:cNvGraphicFramePr>
          <p:nvPr>
            <p:extLst>
              <p:ext uri="{D42A27DB-BD31-4B8C-83A1-F6EECF244321}">
                <p14:modId xmlns:p14="http://schemas.microsoft.com/office/powerpoint/2010/main" val="2717909753"/>
              </p:ext>
            </p:extLst>
          </p:nvPr>
        </p:nvGraphicFramePr>
        <p:xfrm>
          <a:off x="6480699" y="976543"/>
          <a:ext cx="887767" cy="301841"/>
        </p:xfrm>
        <a:graphic>
          <a:graphicData uri="http://schemas.openxmlformats.org/drawingml/2006/table">
            <a:tbl>
              <a:tblPr firstRow="1" firstCol="1" bandRow="1"/>
              <a:tblGrid>
                <a:gridCol w="887767">
                  <a:extLst>
                    <a:ext uri="{9D8B030D-6E8A-4147-A177-3AD203B41FA5}">
                      <a16:colId xmlns:a16="http://schemas.microsoft.com/office/drawing/2014/main" val="1096299645"/>
                    </a:ext>
                  </a:extLst>
                </a:gridCol>
              </a:tblGrid>
              <a:tr h="301841">
                <a:tc>
                  <a:txBody>
                    <a:bodyPr/>
                    <a:lstStyle/>
                    <a:p>
                      <a:pPr marL="12065" indent="-6350" algn="ctr">
                        <a:lnSpc>
                          <a:spcPct val="107000"/>
                        </a:lnSpc>
                        <a:spcAft>
                          <a:spcPts val="15"/>
                        </a:spcAft>
                      </a:pPr>
                      <a:r>
                        <a:rPr lang="en-IN" sz="750" u="sng" kern="100" dirty="0">
                          <a:solidFill>
                            <a:srgbClr val="000000"/>
                          </a:solidFill>
                          <a:effectLst/>
                          <a:uFill>
                            <a:solidFill>
                              <a:srgbClr val="000000"/>
                            </a:solidFill>
                          </a:uFill>
                          <a:latin typeface="Arial" panose="020B0604020202020204" pitchFamily="34" charset="0"/>
                          <a:ea typeface="Arial" panose="020B0604020202020204" pitchFamily="34" charset="0"/>
                          <a:cs typeface="Gautami" panose="020B0502040204020203" pitchFamily="34" charset="0"/>
                        </a:rPr>
                        <a:t>System</a:t>
                      </a:r>
                      <a:endParaRPr lang="en-IN" sz="1200" kern="1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endParaRPr>
                    </a:p>
                  </a:txBody>
                  <a:tcPr marL="73025" marR="73025" marT="22860" marB="0">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a:noFill/>
                    </a:lnT>
                    <a:lnB w="12700" cap="flat" cmpd="sng" algn="ctr">
                      <a:solidFill>
                        <a:srgbClr val="990033"/>
                      </a:solidFill>
                      <a:prstDash val="solid"/>
                      <a:round/>
                      <a:headEnd type="none" w="med" len="med"/>
                      <a:tailEnd type="none" w="med" len="med"/>
                    </a:lnB>
                    <a:solidFill>
                      <a:srgbClr val="FFFFCC"/>
                    </a:solidFill>
                  </a:tcPr>
                </a:tc>
                <a:extLst>
                  <a:ext uri="{0D108BD9-81ED-4DB2-BD59-A6C34878D82A}">
                    <a16:rowId xmlns:a16="http://schemas.microsoft.com/office/drawing/2014/main" val="3740826757"/>
                  </a:ext>
                </a:extLst>
              </a:tr>
            </a:tbl>
          </a:graphicData>
        </a:graphic>
      </p:graphicFrame>
      <p:grpSp>
        <p:nvGrpSpPr>
          <p:cNvPr id="4" name="Group 3">
            <a:extLst>
              <a:ext uri="{FF2B5EF4-FFF2-40B4-BE49-F238E27FC236}">
                <a16:creationId xmlns:a16="http://schemas.microsoft.com/office/drawing/2014/main" id="{121437CA-0F9A-10A2-3BF6-AC8E5DE92CBA}"/>
              </a:ext>
            </a:extLst>
          </p:cNvPr>
          <p:cNvGrpSpPr/>
          <p:nvPr/>
        </p:nvGrpSpPr>
        <p:grpSpPr>
          <a:xfrm>
            <a:off x="2724180" y="1278384"/>
            <a:ext cx="5040672" cy="4179863"/>
            <a:chOff x="0" y="0"/>
            <a:chExt cx="4566419" cy="3325159"/>
          </a:xfrm>
        </p:grpSpPr>
        <p:sp>
          <p:nvSpPr>
            <p:cNvPr id="5" name="Rectangle 4">
              <a:extLst>
                <a:ext uri="{FF2B5EF4-FFF2-40B4-BE49-F238E27FC236}">
                  <a16:creationId xmlns:a16="http://schemas.microsoft.com/office/drawing/2014/main" id="{A655E644-A309-C931-8A97-9961DAF4CC83}"/>
                </a:ext>
              </a:extLst>
            </p:cNvPr>
            <p:cNvSpPr/>
            <p:nvPr/>
          </p:nvSpPr>
          <p:spPr>
            <a:xfrm>
              <a:off x="4524361" y="3138923"/>
              <a:ext cx="42058" cy="18623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10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6" name="Shape 1764">
              <a:extLst>
                <a:ext uri="{FF2B5EF4-FFF2-40B4-BE49-F238E27FC236}">
                  <a16:creationId xmlns:a16="http://schemas.microsoft.com/office/drawing/2014/main" id="{F8A0A5C1-6CE0-9C13-5C7F-0FD973460D6D}"/>
                </a:ext>
              </a:extLst>
            </p:cNvPr>
            <p:cNvSpPr/>
            <p:nvPr/>
          </p:nvSpPr>
          <p:spPr>
            <a:xfrm>
              <a:off x="57022" y="0"/>
              <a:ext cx="0" cy="3250802"/>
            </a:xfrm>
            <a:custGeom>
              <a:avLst/>
              <a:gdLst/>
              <a:ahLst/>
              <a:cxnLst/>
              <a:rect l="0" t="0" r="0" b="0"/>
              <a:pathLst>
                <a:path h="3250802">
                  <a:moveTo>
                    <a:pt x="0" y="3250802"/>
                  </a:moveTo>
                  <a:lnTo>
                    <a:pt x="0" y="0"/>
                  </a:lnTo>
                </a:path>
              </a:pathLst>
            </a:custGeom>
            <a:noFill/>
            <a:ln w="1012" cap="flat" cmpd="sng" algn="ctr">
              <a:solidFill>
                <a:srgbClr val="000000"/>
              </a:solidFill>
              <a:custDash>
                <a:ds d="23899" sp="7966"/>
              </a:custDash>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Shape 54716">
              <a:extLst>
                <a:ext uri="{FF2B5EF4-FFF2-40B4-BE49-F238E27FC236}">
                  <a16:creationId xmlns:a16="http://schemas.microsoft.com/office/drawing/2014/main" id="{C622A5CA-D596-FDDB-B108-FCC006A1947E}"/>
                </a:ext>
              </a:extLst>
            </p:cNvPr>
            <p:cNvSpPr/>
            <p:nvPr/>
          </p:nvSpPr>
          <p:spPr>
            <a:xfrm>
              <a:off x="0" y="213022"/>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 name="Shape 54717">
              <a:extLst>
                <a:ext uri="{FF2B5EF4-FFF2-40B4-BE49-F238E27FC236}">
                  <a16:creationId xmlns:a16="http://schemas.microsoft.com/office/drawing/2014/main" id="{98732F62-20A0-3FD5-5C03-8A9EAD5A769A}"/>
                </a:ext>
              </a:extLst>
            </p:cNvPr>
            <p:cNvSpPr/>
            <p:nvPr/>
          </p:nvSpPr>
          <p:spPr>
            <a:xfrm>
              <a:off x="0" y="768540"/>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 name="Shape 54718">
              <a:extLst>
                <a:ext uri="{FF2B5EF4-FFF2-40B4-BE49-F238E27FC236}">
                  <a16:creationId xmlns:a16="http://schemas.microsoft.com/office/drawing/2014/main" id="{5C121844-0259-C698-2D28-4F668F3089B5}"/>
                </a:ext>
              </a:extLst>
            </p:cNvPr>
            <p:cNvSpPr/>
            <p:nvPr/>
          </p:nvSpPr>
          <p:spPr>
            <a:xfrm>
              <a:off x="0" y="1101937"/>
              <a:ext cx="102463" cy="344852"/>
            </a:xfrm>
            <a:custGeom>
              <a:avLst/>
              <a:gdLst/>
              <a:ahLst/>
              <a:cxnLst/>
              <a:rect l="0" t="0" r="0" b="0"/>
              <a:pathLst>
                <a:path w="102463" h="344852">
                  <a:moveTo>
                    <a:pt x="0" y="0"/>
                  </a:moveTo>
                  <a:lnTo>
                    <a:pt x="102463" y="0"/>
                  </a:lnTo>
                  <a:lnTo>
                    <a:pt x="102463" y="344852"/>
                  </a:lnTo>
                  <a:lnTo>
                    <a:pt x="0" y="344852"/>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0" name="Shape 54719">
              <a:extLst>
                <a:ext uri="{FF2B5EF4-FFF2-40B4-BE49-F238E27FC236}">
                  <a16:creationId xmlns:a16="http://schemas.microsoft.com/office/drawing/2014/main" id="{E038716B-87CA-F1E5-D04D-5827859349FB}"/>
                </a:ext>
              </a:extLst>
            </p:cNvPr>
            <p:cNvSpPr/>
            <p:nvPr/>
          </p:nvSpPr>
          <p:spPr>
            <a:xfrm>
              <a:off x="0" y="1509351"/>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1" name="Shape 54720">
              <a:extLst>
                <a:ext uri="{FF2B5EF4-FFF2-40B4-BE49-F238E27FC236}">
                  <a16:creationId xmlns:a16="http://schemas.microsoft.com/office/drawing/2014/main" id="{88497609-7009-1550-38D3-B51FA5725FD8}"/>
                </a:ext>
              </a:extLst>
            </p:cNvPr>
            <p:cNvSpPr/>
            <p:nvPr/>
          </p:nvSpPr>
          <p:spPr>
            <a:xfrm>
              <a:off x="0" y="1879619"/>
              <a:ext cx="102463" cy="270980"/>
            </a:xfrm>
            <a:custGeom>
              <a:avLst/>
              <a:gdLst/>
              <a:ahLst/>
              <a:cxnLst/>
              <a:rect l="0" t="0" r="0" b="0"/>
              <a:pathLst>
                <a:path w="102463" h="270980">
                  <a:moveTo>
                    <a:pt x="0" y="0"/>
                  </a:moveTo>
                  <a:lnTo>
                    <a:pt x="102463" y="0"/>
                  </a:lnTo>
                  <a:lnTo>
                    <a:pt x="102463" y="270980"/>
                  </a:lnTo>
                  <a:lnTo>
                    <a:pt x="0" y="270980"/>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2" name="Shape 54721">
              <a:extLst>
                <a:ext uri="{FF2B5EF4-FFF2-40B4-BE49-F238E27FC236}">
                  <a16:creationId xmlns:a16="http://schemas.microsoft.com/office/drawing/2014/main" id="{16B6C25B-09C3-F979-7183-FE169F5E1AE2}"/>
                </a:ext>
              </a:extLst>
            </p:cNvPr>
            <p:cNvSpPr/>
            <p:nvPr/>
          </p:nvSpPr>
          <p:spPr>
            <a:xfrm>
              <a:off x="0" y="2287054"/>
              <a:ext cx="102463" cy="493122"/>
            </a:xfrm>
            <a:custGeom>
              <a:avLst/>
              <a:gdLst/>
              <a:ahLst/>
              <a:cxnLst/>
              <a:rect l="0" t="0" r="0" b="0"/>
              <a:pathLst>
                <a:path w="102463" h="493122">
                  <a:moveTo>
                    <a:pt x="0" y="0"/>
                  </a:moveTo>
                  <a:lnTo>
                    <a:pt x="102463" y="0"/>
                  </a:lnTo>
                  <a:lnTo>
                    <a:pt x="102463" y="493122"/>
                  </a:lnTo>
                  <a:lnTo>
                    <a:pt x="0" y="493122"/>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3" name="Shape 54722">
              <a:extLst>
                <a:ext uri="{FF2B5EF4-FFF2-40B4-BE49-F238E27FC236}">
                  <a16:creationId xmlns:a16="http://schemas.microsoft.com/office/drawing/2014/main" id="{6209ABAF-4A2B-0190-C10B-E29FAB802757}"/>
                </a:ext>
              </a:extLst>
            </p:cNvPr>
            <p:cNvSpPr/>
            <p:nvPr/>
          </p:nvSpPr>
          <p:spPr>
            <a:xfrm>
              <a:off x="0" y="2546388"/>
              <a:ext cx="102463" cy="704350"/>
            </a:xfrm>
            <a:custGeom>
              <a:avLst/>
              <a:gdLst/>
              <a:ahLst/>
              <a:cxnLst/>
              <a:rect l="0" t="0" r="0" b="0"/>
              <a:pathLst>
                <a:path w="102463" h="704350">
                  <a:moveTo>
                    <a:pt x="0" y="0"/>
                  </a:moveTo>
                  <a:lnTo>
                    <a:pt x="102463" y="0"/>
                  </a:lnTo>
                  <a:lnTo>
                    <a:pt x="102463" y="704350"/>
                  </a:lnTo>
                  <a:lnTo>
                    <a:pt x="0" y="704350"/>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Shape 1775">
              <a:extLst>
                <a:ext uri="{FF2B5EF4-FFF2-40B4-BE49-F238E27FC236}">
                  <a16:creationId xmlns:a16="http://schemas.microsoft.com/office/drawing/2014/main" id="{4A33F35A-1370-9433-3516-30A82EAD68D7}"/>
                </a:ext>
              </a:extLst>
            </p:cNvPr>
            <p:cNvSpPr/>
            <p:nvPr/>
          </p:nvSpPr>
          <p:spPr>
            <a:xfrm>
              <a:off x="3702247" y="0"/>
              <a:ext cx="0" cy="3250801"/>
            </a:xfrm>
            <a:custGeom>
              <a:avLst/>
              <a:gdLst/>
              <a:ahLst/>
              <a:cxnLst/>
              <a:rect l="0" t="0" r="0" b="0"/>
              <a:pathLst>
                <a:path h="3250801">
                  <a:moveTo>
                    <a:pt x="0" y="3250801"/>
                  </a:moveTo>
                  <a:lnTo>
                    <a:pt x="0" y="0"/>
                  </a:lnTo>
                </a:path>
              </a:pathLst>
            </a:custGeom>
            <a:noFill/>
            <a:ln w="1012" cap="flat" cmpd="sng" algn="ctr">
              <a:solidFill>
                <a:srgbClr val="000000"/>
              </a:solidFill>
              <a:custDash>
                <a:ds d="23899" sp="7966"/>
              </a:custDash>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5" name="Shape 1776">
              <a:extLst>
                <a:ext uri="{FF2B5EF4-FFF2-40B4-BE49-F238E27FC236}">
                  <a16:creationId xmlns:a16="http://schemas.microsoft.com/office/drawing/2014/main" id="{F5FE9135-09DE-FF37-E277-EE5036B43C81}"/>
                </a:ext>
              </a:extLst>
            </p:cNvPr>
            <p:cNvSpPr/>
            <p:nvPr/>
          </p:nvSpPr>
          <p:spPr>
            <a:xfrm>
              <a:off x="3645297" y="21298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6" name="Shape 1777">
              <a:extLst>
                <a:ext uri="{FF2B5EF4-FFF2-40B4-BE49-F238E27FC236}">
                  <a16:creationId xmlns:a16="http://schemas.microsoft.com/office/drawing/2014/main" id="{8BCE11F6-5C1E-71CF-625E-B6947F724E82}"/>
                </a:ext>
              </a:extLst>
            </p:cNvPr>
            <p:cNvSpPr/>
            <p:nvPr/>
          </p:nvSpPr>
          <p:spPr>
            <a:xfrm>
              <a:off x="3645297" y="76857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7" name="Shape 1778">
              <a:extLst>
                <a:ext uri="{FF2B5EF4-FFF2-40B4-BE49-F238E27FC236}">
                  <a16:creationId xmlns:a16="http://schemas.microsoft.com/office/drawing/2014/main" id="{39C2997C-36BF-40F9-6D14-E0B1122180EC}"/>
                </a:ext>
              </a:extLst>
            </p:cNvPr>
            <p:cNvSpPr/>
            <p:nvPr/>
          </p:nvSpPr>
          <p:spPr>
            <a:xfrm>
              <a:off x="3645297" y="117594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8" name="Shape 54723">
              <a:extLst>
                <a:ext uri="{FF2B5EF4-FFF2-40B4-BE49-F238E27FC236}">
                  <a16:creationId xmlns:a16="http://schemas.microsoft.com/office/drawing/2014/main" id="{B0BFB0CF-F45D-68BD-23C9-5A62A4A436F0}"/>
                </a:ext>
              </a:extLst>
            </p:cNvPr>
            <p:cNvSpPr/>
            <p:nvPr/>
          </p:nvSpPr>
          <p:spPr>
            <a:xfrm>
              <a:off x="3645297" y="1509387"/>
              <a:ext cx="102753" cy="131873"/>
            </a:xfrm>
            <a:custGeom>
              <a:avLst/>
              <a:gdLst/>
              <a:ahLst/>
              <a:cxnLst/>
              <a:rect l="0" t="0" r="0" b="0"/>
              <a:pathLst>
                <a:path w="102753" h="131873">
                  <a:moveTo>
                    <a:pt x="0" y="0"/>
                  </a:moveTo>
                  <a:lnTo>
                    <a:pt x="102753" y="0"/>
                  </a:lnTo>
                  <a:lnTo>
                    <a:pt x="102753" y="131873"/>
                  </a:lnTo>
                  <a:lnTo>
                    <a:pt x="0" y="131873"/>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9" name="Shape 54724">
              <a:extLst>
                <a:ext uri="{FF2B5EF4-FFF2-40B4-BE49-F238E27FC236}">
                  <a16:creationId xmlns:a16="http://schemas.microsoft.com/office/drawing/2014/main" id="{0CCA5289-C159-D70D-D4A0-8DA9A862CECA}"/>
                </a:ext>
              </a:extLst>
            </p:cNvPr>
            <p:cNvSpPr/>
            <p:nvPr/>
          </p:nvSpPr>
          <p:spPr>
            <a:xfrm>
              <a:off x="3645297" y="1879576"/>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Shape 54725">
              <a:extLst>
                <a:ext uri="{FF2B5EF4-FFF2-40B4-BE49-F238E27FC236}">
                  <a16:creationId xmlns:a16="http://schemas.microsoft.com/office/drawing/2014/main" id="{E976F8B4-079D-C370-97D9-96D3C0255FAE}"/>
                </a:ext>
              </a:extLst>
            </p:cNvPr>
            <p:cNvSpPr/>
            <p:nvPr/>
          </p:nvSpPr>
          <p:spPr>
            <a:xfrm>
              <a:off x="3645297" y="2287018"/>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1" name="Shape 54726">
              <a:extLst>
                <a:ext uri="{FF2B5EF4-FFF2-40B4-BE49-F238E27FC236}">
                  <a16:creationId xmlns:a16="http://schemas.microsoft.com/office/drawing/2014/main" id="{D529497F-D0A8-A38F-C44A-448B071C6A6D}"/>
                </a:ext>
              </a:extLst>
            </p:cNvPr>
            <p:cNvSpPr/>
            <p:nvPr/>
          </p:nvSpPr>
          <p:spPr>
            <a:xfrm>
              <a:off x="3645297" y="2509377"/>
              <a:ext cx="102753" cy="131873"/>
            </a:xfrm>
            <a:custGeom>
              <a:avLst/>
              <a:gdLst/>
              <a:ahLst/>
              <a:cxnLst/>
              <a:rect l="0" t="0" r="0" b="0"/>
              <a:pathLst>
                <a:path w="102753" h="131873">
                  <a:moveTo>
                    <a:pt x="0" y="0"/>
                  </a:moveTo>
                  <a:lnTo>
                    <a:pt x="102753" y="0"/>
                  </a:lnTo>
                  <a:lnTo>
                    <a:pt x="102753" y="131873"/>
                  </a:lnTo>
                  <a:lnTo>
                    <a:pt x="0" y="131873"/>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2" name="Shape 54727">
              <a:extLst>
                <a:ext uri="{FF2B5EF4-FFF2-40B4-BE49-F238E27FC236}">
                  <a16:creationId xmlns:a16="http://schemas.microsoft.com/office/drawing/2014/main" id="{8C6E9856-D752-C5E9-F050-6E0FB2DFB397}"/>
                </a:ext>
              </a:extLst>
            </p:cNvPr>
            <p:cNvSpPr/>
            <p:nvPr/>
          </p:nvSpPr>
          <p:spPr>
            <a:xfrm>
              <a:off x="3645297" y="2731512"/>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3" name="Shape 54728">
              <a:extLst>
                <a:ext uri="{FF2B5EF4-FFF2-40B4-BE49-F238E27FC236}">
                  <a16:creationId xmlns:a16="http://schemas.microsoft.com/office/drawing/2014/main" id="{41160A7C-FE92-2801-F404-05138BD42040}"/>
                </a:ext>
              </a:extLst>
            </p:cNvPr>
            <p:cNvSpPr/>
            <p:nvPr/>
          </p:nvSpPr>
          <p:spPr>
            <a:xfrm>
              <a:off x="3645297" y="3027887"/>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4" name="Shape 1785">
              <a:extLst>
                <a:ext uri="{FF2B5EF4-FFF2-40B4-BE49-F238E27FC236}">
                  <a16:creationId xmlns:a16="http://schemas.microsoft.com/office/drawing/2014/main" id="{609FD91A-9B21-9107-06CE-FA921EFEFAC6}"/>
                </a:ext>
              </a:extLst>
            </p:cNvPr>
            <p:cNvSpPr/>
            <p:nvPr/>
          </p:nvSpPr>
          <p:spPr>
            <a:xfrm>
              <a:off x="123440" y="216584"/>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5" name="Shape 1786">
              <a:extLst>
                <a:ext uri="{FF2B5EF4-FFF2-40B4-BE49-F238E27FC236}">
                  <a16:creationId xmlns:a16="http://schemas.microsoft.com/office/drawing/2014/main" id="{2DC5D535-719D-FB24-BBAF-A0EFBAB0AF65}"/>
                </a:ext>
              </a:extLst>
            </p:cNvPr>
            <p:cNvSpPr/>
            <p:nvPr/>
          </p:nvSpPr>
          <p:spPr>
            <a:xfrm>
              <a:off x="3504938" y="212972"/>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6" name="Shape 1787">
              <a:extLst>
                <a:ext uri="{FF2B5EF4-FFF2-40B4-BE49-F238E27FC236}">
                  <a16:creationId xmlns:a16="http://schemas.microsoft.com/office/drawing/2014/main" id="{A3C0A4CF-8F09-DA5B-13D8-A21C98F33136}"/>
                </a:ext>
              </a:extLst>
            </p:cNvPr>
            <p:cNvSpPr/>
            <p:nvPr/>
          </p:nvSpPr>
          <p:spPr>
            <a:xfrm>
              <a:off x="3504938" y="178283"/>
              <a:ext cx="136562" cy="34688"/>
            </a:xfrm>
            <a:custGeom>
              <a:avLst/>
              <a:gdLst/>
              <a:ahLst/>
              <a:cxnLst/>
              <a:rect l="0" t="0" r="0" b="0"/>
              <a:pathLst>
                <a:path w="136562" h="34688">
                  <a:moveTo>
                    <a:pt x="136562" y="3468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7" name="Rectangle 26">
              <a:extLst>
                <a:ext uri="{FF2B5EF4-FFF2-40B4-BE49-F238E27FC236}">
                  <a16:creationId xmlns:a16="http://schemas.microsoft.com/office/drawing/2014/main" id="{FDDADDE4-625F-B730-FCC9-E608F50712C4}"/>
                </a:ext>
              </a:extLst>
            </p:cNvPr>
            <p:cNvSpPr/>
            <p:nvPr/>
          </p:nvSpPr>
          <p:spPr>
            <a:xfrm>
              <a:off x="1712663" y="55213"/>
              <a:ext cx="435904"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Start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28" name="Shape 1790">
              <a:extLst>
                <a:ext uri="{FF2B5EF4-FFF2-40B4-BE49-F238E27FC236}">
                  <a16:creationId xmlns:a16="http://schemas.microsoft.com/office/drawing/2014/main" id="{3F6CF7BF-AA26-D51C-1978-EB7FF39115D5}"/>
                </a:ext>
              </a:extLst>
            </p:cNvPr>
            <p:cNvSpPr/>
            <p:nvPr/>
          </p:nvSpPr>
          <p:spPr>
            <a:xfrm>
              <a:off x="123440" y="772175"/>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9" name="Shape 1791">
              <a:extLst>
                <a:ext uri="{FF2B5EF4-FFF2-40B4-BE49-F238E27FC236}">
                  <a16:creationId xmlns:a16="http://schemas.microsoft.com/office/drawing/2014/main" id="{AD8796E3-BE6E-CCA2-15C2-FD992D891CD5}"/>
                </a:ext>
              </a:extLst>
            </p:cNvPr>
            <p:cNvSpPr/>
            <p:nvPr/>
          </p:nvSpPr>
          <p:spPr>
            <a:xfrm>
              <a:off x="3504938" y="768562"/>
              <a:ext cx="136562" cy="34688"/>
            </a:xfrm>
            <a:custGeom>
              <a:avLst/>
              <a:gdLst/>
              <a:ahLst/>
              <a:cxnLst/>
              <a:rect l="0" t="0" r="0" b="0"/>
              <a:pathLst>
                <a:path w="136562" h="34688">
                  <a:moveTo>
                    <a:pt x="136562" y="0"/>
                  </a:moveTo>
                  <a:lnTo>
                    <a:pt x="0" y="34688"/>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Shape 1792">
              <a:extLst>
                <a:ext uri="{FF2B5EF4-FFF2-40B4-BE49-F238E27FC236}">
                  <a16:creationId xmlns:a16="http://schemas.microsoft.com/office/drawing/2014/main" id="{CBE579EF-A4E0-C28E-15D3-C4CEE0526583}"/>
                </a:ext>
              </a:extLst>
            </p:cNvPr>
            <p:cNvSpPr/>
            <p:nvPr/>
          </p:nvSpPr>
          <p:spPr>
            <a:xfrm>
              <a:off x="3504938" y="733801"/>
              <a:ext cx="136562" cy="34761"/>
            </a:xfrm>
            <a:custGeom>
              <a:avLst/>
              <a:gdLst/>
              <a:ahLst/>
              <a:cxnLst/>
              <a:rect l="0" t="0" r="0" b="0"/>
              <a:pathLst>
                <a:path w="136562" h="34761">
                  <a:moveTo>
                    <a:pt x="136562" y="34761"/>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1" name="Rectangle 30">
              <a:extLst>
                <a:ext uri="{FF2B5EF4-FFF2-40B4-BE49-F238E27FC236}">
                  <a16:creationId xmlns:a16="http://schemas.microsoft.com/office/drawing/2014/main" id="{8481DEC1-8C1B-B656-1341-61D4367CA0C9}"/>
                </a:ext>
              </a:extLst>
            </p:cNvPr>
            <p:cNvSpPr/>
            <p:nvPr/>
          </p:nvSpPr>
          <p:spPr>
            <a:xfrm>
              <a:off x="1549050" y="610803"/>
              <a:ext cx="881180"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Localhost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2" name="Shape 1795">
              <a:extLst>
                <a:ext uri="{FF2B5EF4-FFF2-40B4-BE49-F238E27FC236}">
                  <a16:creationId xmlns:a16="http://schemas.microsoft.com/office/drawing/2014/main" id="{843F4831-CC3E-3393-7ECD-6047A33396C6}"/>
                </a:ext>
              </a:extLst>
            </p:cNvPr>
            <p:cNvSpPr/>
            <p:nvPr/>
          </p:nvSpPr>
          <p:spPr>
            <a:xfrm>
              <a:off x="123440" y="1512986"/>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3" name="Shape 1796">
              <a:extLst>
                <a:ext uri="{FF2B5EF4-FFF2-40B4-BE49-F238E27FC236}">
                  <a16:creationId xmlns:a16="http://schemas.microsoft.com/office/drawing/2014/main" id="{16919532-ADDF-34EE-BF29-B695057F6ABE}"/>
                </a:ext>
              </a:extLst>
            </p:cNvPr>
            <p:cNvSpPr/>
            <p:nvPr/>
          </p:nvSpPr>
          <p:spPr>
            <a:xfrm>
              <a:off x="3504938" y="1509372"/>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4" name="Shape 1797">
              <a:extLst>
                <a:ext uri="{FF2B5EF4-FFF2-40B4-BE49-F238E27FC236}">
                  <a16:creationId xmlns:a16="http://schemas.microsoft.com/office/drawing/2014/main" id="{EDEFE28B-4853-E30D-1131-0AB13955F8BE}"/>
                </a:ext>
              </a:extLst>
            </p:cNvPr>
            <p:cNvSpPr/>
            <p:nvPr/>
          </p:nvSpPr>
          <p:spPr>
            <a:xfrm>
              <a:off x="3504938" y="1474612"/>
              <a:ext cx="136562" cy="34760"/>
            </a:xfrm>
            <a:custGeom>
              <a:avLst/>
              <a:gdLst/>
              <a:ahLst/>
              <a:cxnLst/>
              <a:rect l="0" t="0" r="0" b="0"/>
              <a:pathLst>
                <a:path w="136562" h="34760">
                  <a:moveTo>
                    <a:pt x="136562" y="34760"/>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5" name="Rectangle 34">
              <a:extLst>
                <a:ext uri="{FF2B5EF4-FFF2-40B4-BE49-F238E27FC236}">
                  <a16:creationId xmlns:a16="http://schemas.microsoft.com/office/drawing/2014/main" id="{CF5B7785-B6D2-BB07-D060-77EAA1FE07BA}"/>
                </a:ext>
              </a:extLst>
            </p:cNvPr>
            <p:cNvSpPr/>
            <p:nvPr/>
          </p:nvSpPr>
          <p:spPr>
            <a:xfrm>
              <a:off x="877035" y="1351614"/>
              <a:ext cx="2674592"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Real Time Malware Detection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6" name="Shape 1800">
              <a:extLst>
                <a:ext uri="{FF2B5EF4-FFF2-40B4-BE49-F238E27FC236}">
                  <a16:creationId xmlns:a16="http://schemas.microsoft.com/office/drawing/2014/main" id="{09F408B0-BBF4-3969-09C4-4CA94768BC53}"/>
                </a:ext>
              </a:extLst>
            </p:cNvPr>
            <p:cNvSpPr/>
            <p:nvPr/>
          </p:nvSpPr>
          <p:spPr>
            <a:xfrm>
              <a:off x="123440" y="1883211"/>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7" name="Shape 1801">
              <a:extLst>
                <a:ext uri="{FF2B5EF4-FFF2-40B4-BE49-F238E27FC236}">
                  <a16:creationId xmlns:a16="http://schemas.microsoft.com/office/drawing/2014/main" id="{0F186A67-A8A9-17A7-A64D-A60543011C8A}"/>
                </a:ext>
              </a:extLst>
            </p:cNvPr>
            <p:cNvSpPr/>
            <p:nvPr/>
          </p:nvSpPr>
          <p:spPr>
            <a:xfrm>
              <a:off x="3504938" y="1879597"/>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Shape 1802">
              <a:extLst>
                <a:ext uri="{FF2B5EF4-FFF2-40B4-BE49-F238E27FC236}">
                  <a16:creationId xmlns:a16="http://schemas.microsoft.com/office/drawing/2014/main" id="{7E0D99DB-5060-607A-123B-FDDD90995E62}"/>
                </a:ext>
              </a:extLst>
            </p:cNvPr>
            <p:cNvSpPr/>
            <p:nvPr/>
          </p:nvSpPr>
          <p:spPr>
            <a:xfrm>
              <a:off x="3504938" y="1845054"/>
              <a:ext cx="136562" cy="34544"/>
            </a:xfrm>
            <a:custGeom>
              <a:avLst/>
              <a:gdLst/>
              <a:ahLst/>
              <a:cxnLst/>
              <a:rect l="0" t="0" r="0" b="0"/>
              <a:pathLst>
                <a:path w="136562" h="34544">
                  <a:moveTo>
                    <a:pt x="136562" y="34544"/>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9" name="Rectangle 38">
              <a:extLst>
                <a:ext uri="{FF2B5EF4-FFF2-40B4-BE49-F238E27FC236}">
                  <a16:creationId xmlns:a16="http://schemas.microsoft.com/office/drawing/2014/main" id="{709BABF1-2E0D-099F-6567-0565E65EE844}"/>
                </a:ext>
              </a:extLst>
            </p:cNvPr>
            <p:cNvSpPr/>
            <p:nvPr/>
          </p:nvSpPr>
          <p:spPr>
            <a:xfrm>
              <a:off x="1203788" y="1721839"/>
              <a:ext cx="1789611"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Data Stores in SQL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0" name="Shape 1805">
              <a:extLst>
                <a:ext uri="{FF2B5EF4-FFF2-40B4-BE49-F238E27FC236}">
                  <a16:creationId xmlns:a16="http://schemas.microsoft.com/office/drawing/2014/main" id="{7D1F277A-AB09-EC12-5BF8-1BEBF546C0C3}"/>
                </a:ext>
              </a:extLst>
            </p:cNvPr>
            <p:cNvSpPr/>
            <p:nvPr/>
          </p:nvSpPr>
          <p:spPr>
            <a:xfrm>
              <a:off x="123440" y="2290653"/>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1" name="Shape 1806">
              <a:extLst>
                <a:ext uri="{FF2B5EF4-FFF2-40B4-BE49-F238E27FC236}">
                  <a16:creationId xmlns:a16="http://schemas.microsoft.com/office/drawing/2014/main" id="{AA5C890C-3A75-E0C4-7187-70DCF2C26964}"/>
                </a:ext>
              </a:extLst>
            </p:cNvPr>
            <p:cNvSpPr/>
            <p:nvPr/>
          </p:nvSpPr>
          <p:spPr>
            <a:xfrm>
              <a:off x="3504938" y="2287040"/>
              <a:ext cx="136562" cy="34760"/>
            </a:xfrm>
            <a:custGeom>
              <a:avLst/>
              <a:gdLst/>
              <a:ahLst/>
              <a:cxnLst/>
              <a:rect l="0" t="0" r="0" b="0"/>
              <a:pathLst>
                <a:path w="136562" h="34760">
                  <a:moveTo>
                    <a:pt x="136562" y="0"/>
                  </a:moveTo>
                  <a:lnTo>
                    <a:pt x="0" y="3476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2" name="Shape 1807">
              <a:extLst>
                <a:ext uri="{FF2B5EF4-FFF2-40B4-BE49-F238E27FC236}">
                  <a16:creationId xmlns:a16="http://schemas.microsoft.com/office/drawing/2014/main" id="{49A70A6F-25B4-F9E0-5497-81D065582CD7}"/>
                </a:ext>
              </a:extLst>
            </p:cNvPr>
            <p:cNvSpPr/>
            <p:nvPr/>
          </p:nvSpPr>
          <p:spPr>
            <a:xfrm>
              <a:off x="3504938" y="2252352"/>
              <a:ext cx="136562" cy="34688"/>
            </a:xfrm>
            <a:custGeom>
              <a:avLst/>
              <a:gdLst/>
              <a:ahLst/>
              <a:cxnLst/>
              <a:rect l="0" t="0" r="0" b="0"/>
              <a:pathLst>
                <a:path w="136562" h="34688">
                  <a:moveTo>
                    <a:pt x="136562" y="3468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3" name="Rectangle 42">
              <a:extLst>
                <a:ext uri="{FF2B5EF4-FFF2-40B4-BE49-F238E27FC236}">
                  <a16:creationId xmlns:a16="http://schemas.microsoft.com/office/drawing/2014/main" id="{488681E4-6D9B-B9CE-BDEE-5E91B2074A71}"/>
                </a:ext>
              </a:extLst>
            </p:cNvPr>
            <p:cNvSpPr/>
            <p:nvPr/>
          </p:nvSpPr>
          <p:spPr>
            <a:xfrm>
              <a:off x="1374520" y="2129282"/>
              <a:ext cx="1346234" cy="14091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 Add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4" name="Shape 1810">
              <a:extLst>
                <a:ext uri="{FF2B5EF4-FFF2-40B4-BE49-F238E27FC236}">
                  <a16:creationId xmlns:a16="http://schemas.microsoft.com/office/drawing/2014/main" id="{4C59FFCE-A53C-9760-938A-37C4E07D0DBE}"/>
                </a:ext>
              </a:extLst>
            </p:cNvPr>
            <p:cNvSpPr/>
            <p:nvPr/>
          </p:nvSpPr>
          <p:spPr>
            <a:xfrm>
              <a:off x="123440" y="1179617"/>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5" name="Shape 1811">
              <a:extLst>
                <a:ext uri="{FF2B5EF4-FFF2-40B4-BE49-F238E27FC236}">
                  <a16:creationId xmlns:a16="http://schemas.microsoft.com/office/drawing/2014/main" id="{AE259657-E270-9504-94FD-0B20B3628CE4}"/>
                </a:ext>
              </a:extLst>
            </p:cNvPr>
            <p:cNvSpPr/>
            <p:nvPr/>
          </p:nvSpPr>
          <p:spPr>
            <a:xfrm>
              <a:off x="3504938" y="1176004"/>
              <a:ext cx="136562" cy="34688"/>
            </a:xfrm>
            <a:custGeom>
              <a:avLst/>
              <a:gdLst/>
              <a:ahLst/>
              <a:cxnLst/>
              <a:rect l="0" t="0" r="0" b="0"/>
              <a:pathLst>
                <a:path w="136562" h="34688">
                  <a:moveTo>
                    <a:pt x="136562" y="0"/>
                  </a:moveTo>
                  <a:lnTo>
                    <a:pt x="0" y="34688"/>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6" name="Shape 1812">
              <a:extLst>
                <a:ext uri="{FF2B5EF4-FFF2-40B4-BE49-F238E27FC236}">
                  <a16:creationId xmlns:a16="http://schemas.microsoft.com/office/drawing/2014/main" id="{AB9D06E3-92A9-020F-6C33-630D88A94DEE}"/>
                </a:ext>
              </a:extLst>
            </p:cNvPr>
            <p:cNvSpPr/>
            <p:nvPr/>
          </p:nvSpPr>
          <p:spPr>
            <a:xfrm>
              <a:off x="3504938" y="1141244"/>
              <a:ext cx="136562" cy="34761"/>
            </a:xfrm>
            <a:custGeom>
              <a:avLst/>
              <a:gdLst/>
              <a:ahLst/>
              <a:cxnLst/>
              <a:rect l="0" t="0" r="0" b="0"/>
              <a:pathLst>
                <a:path w="136562" h="34761">
                  <a:moveTo>
                    <a:pt x="136562" y="34761"/>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7" name="Rectangle 46">
              <a:extLst>
                <a:ext uri="{FF2B5EF4-FFF2-40B4-BE49-F238E27FC236}">
                  <a16:creationId xmlns:a16="http://schemas.microsoft.com/office/drawing/2014/main" id="{F6AA26BC-73D0-B644-7101-B22B1177FACB}"/>
                </a:ext>
              </a:extLst>
            </p:cNvPr>
            <p:cNvSpPr/>
            <p:nvPr/>
          </p:nvSpPr>
          <p:spPr>
            <a:xfrm>
              <a:off x="816288" y="1018246"/>
              <a:ext cx="2830625"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&amp; Login to Application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8" name="Shape 1815">
              <a:extLst>
                <a:ext uri="{FF2B5EF4-FFF2-40B4-BE49-F238E27FC236}">
                  <a16:creationId xmlns:a16="http://schemas.microsoft.com/office/drawing/2014/main" id="{D9B56666-D339-D974-0BD4-566D9CBDD8BE}"/>
                </a:ext>
              </a:extLst>
            </p:cNvPr>
            <p:cNvSpPr/>
            <p:nvPr/>
          </p:nvSpPr>
          <p:spPr>
            <a:xfrm>
              <a:off x="123440" y="3031500"/>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9" name="Shape 1816">
              <a:extLst>
                <a:ext uri="{FF2B5EF4-FFF2-40B4-BE49-F238E27FC236}">
                  <a16:creationId xmlns:a16="http://schemas.microsoft.com/office/drawing/2014/main" id="{E8B89FE1-2A50-DED1-F77F-5469644DF7C7}"/>
                </a:ext>
              </a:extLst>
            </p:cNvPr>
            <p:cNvSpPr/>
            <p:nvPr/>
          </p:nvSpPr>
          <p:spPr>
            <a:xfrm>
              <a:off x="3504938" y="3027887"/>
              <a:ext cx="136562" cy="34732"/>
            </a:xfrm>
            <a:custGeom>
              <a:avLst/>
              <a:gdLst/>
              <a:ahLst/>
              <a:cxnLst/>
              <a:rect l="0" t="0" r="0" b="0"/>
              <a:pathLst>
                <a:path w="136562" h="34732">
                  <a:moveTo>
                    <a:pt x="136562" y="0"/>
                  </a:moveTo>
                  <a:lnTo>
                    <a:pt x="0" y="34732"/>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Shape 1817">
              <a:extLst>
                <a:ext uri="{FF2B5EF4-FFF2-40B4-BE49-F238E27FC236}">
                  <a16:creationId xmlns:a16="http://schemas.microsoft.com/office/drawing/2014/main" id="{595BC310-C0B0-29B3-13AC-7D12AEBCBF61}"/>
                </a:ext>
              </a:extLst>
            </p:cNvPr>
            <p:cNvSpPr/>
            <p:nvPr/>
          </p:nvSpPr>
          <p:spPr>
            <a:xfrm>
              <a:off x="3504938" y="2993155"/>
              <a:ext cx="136562" cy="34732"/>
            </a:xfrm>
            <a:custGeom>
              <a:avLst/>
              <a:gdLst/>
              <a:ahLst/>
              <a:cxnLst/>
              <a:rect l="0" t="0" r="0" b="0"/>
              <a:pathLst>
                <a:path w="136562" h="34732">
                  <a:moveTo>
                    <a:pt x="136562" y="34732"/>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1" name="Rectangle 50">
              <a:extLst>
                <a:ext uri="{FF2B5EF4-FFF2-40B4-BE49-F238E27FC236}">
                  <a16:creationId xmlns:a16="http://schemas.microsoft.com/office/drawing/2014/main" id="{0FA8AF8C-F46F-E7DF-14C4-E66C0EC8835F}"/>
                </a:ext>
              </a:extLst>
            </p:cNvPr>
            <p:cNvSpPr/>
            <p:nvPr/>
          </p:nvSpPr>
          <p:spPr>
            <a:xfrm>
              <a:off x="1439064" y="2870128"/>
              <a:ext cx="1174192"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Visualisation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2" name="Shape 1820">
              <a:extLst>
                <a:ext uri="{FF2B5EF4-FFF2-40B4-BE49-F238E27FC236}">
                  <a16:creationId xmlns:a16="http://schemas.microsoft.com/office/drawing/2014/main" id="{A34575CE-4F33-36CC-B420-2A039767C952}"/>
                </a:ext>
              </a:extLst>
            </p:cNvPr>
            <p:cNvSpPr/>
            <p:nvPr/>
          </p:nvSpPr>
          <p:spPr>
            <a:xfrm>
              <a:off x="123440" y="2513019"/>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3" name="Shape 1821">
              <a:extLst>
                <a:ext uri="{FF2B5EF4-FFF2-40B4-BE49-F238E27FC236}">
                  <a16:creationId xmlns:a16="http://schemas.microsoft.com/office/drawing/2014/main" id="{3B2EC1A6-E4F2-6D33-9590-77C921A3A6C8}"/>
                </a:ext>
              </a:extLst>
            </p:cNvPr>
            <p:cNvSpPr/>
            <p:nvPr/>
          </p:nvSpPr>
          <p:spPr>
            <a:xfrm>
              <a:off x="3504938" y="2509406"/>
              <a:ext cx="136562" cy="34696"/>
            </a:xfrm>
            <a:custGeom>
              <a:avLst/>
              <a:gdLst/>
              <a:ahLst/>
              <a:cxnLst/>
              <a:rect l="0" t="0" r="0" b="0"/>
              <a:pathLst>
                <a:path w="136562" h="34696">
                  <a:moveTo>
                    <a:pt x="136562" y="0"/>
                  </a:moveTo>
                  <a:lnTo>
                    <a:pt x="0" y="34696"/>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Shape 1822">
              <a:extLst>
                <a:ext uri="{FF2B5EF4-FFF2-40B4-BE49-F238E27FC236}">
                  <a16:creationId xmlns:a16="http://schemas.microsoft.com/office/drawing/2014/main" id="{EFB8E6B9-DF0F-9412-1EB7-77F38D9457BD}"/>
                </a:ext>
              </a:extLst>
            </p:cNvPr>
            <p:cNvSpPr/>
            <p:nvPr/>
          </p:nvSpPr>
          <p:spPr>
            <a:xfrm>
              <a:off x="3504938" y="2474646"/>
              <a:ext cx="136562" cy="34760"/>
            </a:xfrm>
            <a:custGeom>
              <a:avLst/>
              <a:gdLst/>
              <a:ahLst/>
              <a:cxnLst/>
              <a:rect l="0" t="0" r="0" b="0"/>
              <a:pathLst>
                <a:path w="136562" h="34760">
                  <a:moveTo>
                    <a:pt x="136562" y="34760"/>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5" name="Rectangle 54">
              <a:extLst>
                <a:ext uri="{FF2B5EF4-FFF2-40B4-BE49-F238E27FC236}">
                  <a16:creationId xmlns:a16="http://schemas.microsoft.com/office/drawing/2014/main" id="{D17F1C79-6CE9-C585-E374-3932941DCF55}"/>
                </a:ext>
              </a:extLst>
            </p:cNvPr>
            <p:cNvSpPr/>
            <p:nvPr/>
          </p:nvSpPr>
          <p:spPr>
            <a:xfrm>
              <a:off x="573419" y="2351647"/>
              <a:ext cx="3457009"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Attack Classification  based on model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6" name="Shape 1825">
              <a:extLst>
                <a:ext uri="{FF2B5EF4-FFF2-40B4-BE49-F238E27FC236}">
                  <a16:creationId xmlns:a16="http://schemas.microsoft.com/office/drawing/2014/main" id="{A6D8F544-DC56-3E00-4981-37FBAB15E87C}"/>
                </a:ext>
              </a:extLst>
            </p:cNvPr>
            <p:cNvSpPr/>
            <p:nvPr/>
          </p:nvSpPr>
          <p:spPr>
            <a:xfrm>
              <a:off x="123440" y="2735132"/>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Shape 1826">
              <a:extLst>
                <a:ext uri="{FF2B5EF4-FFF2-40B4-BE49-F238E27FC236}">
                  <a16:creationId xmlns:a16="http://schemas.microsoft.com/office/drawing/2014/main" id="{17E34C64-DFCF-08AD-E586-BB8A5EEF7499}"/>
                </a:ext>
              </a:extLst>
            </p:cNvPr>
            <p:cNvSpPr/>
            <p:nvPr/>
          </p:nvSpPr>
          <p:spPr>
            <a:xfrm>
              <a:off x="3504938" y="2731519"/>
              <a:ext cx="136562" cy="34732"/>
            </a:xfrm>
            <a:custGeom>
              <a:avLst/>
              <a:gdLst/>
              <a:ahLst/>
              <a:cxnLst/>
              <a:rect l="0" t="0" r="0" b="0"/>
              <a:pathLst>
                <a:path w="136562" h="34732">
                  <a:moveTo>
                    <a:pt x="136562" y="0"/>
                  </a:moveTo>
                  <a:lnTo>
                    <a:pt x="0" y="34732"/>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Shape 1827">
              <a:extLst>
                <a:ext uri="{FF2B5EF4-FFF2-40B4-BE49-F238E27FC236}">
                  <a16:creationId xmlns:a16="http://schemas.microsoft.com/office/drawing/2014/main" id="{5A4DF1D5-226E-3B4D-1EBB-44F172D83407}"/>
                </a:ext>
              </a:extLst>
            </p:cNvPr>
            <p:cNvSpPr/>
            <p:nvPr/>
          </p:nvSpPr>
          <p:spPr>
            <a:xfrm>
              <a:off x="3504938" y="2696961"/>
              <a:ext cx="136562" cy="34558"/>
            </a:xfrm>
            <a:custGeom>
              <a:avLst/>
              <a:gdLst/>
              <a:ahLst/>
              <a:cxnLst/>
              <a:rect l="0" t="0" r="0" b="0"/>
              <a:pathLst>
                <a:path w="136562" h="34558">
                  <a:moveTo>
                    <a:pt x="136562" y="3455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Rectangle 58">
              <a:extLst>
                <a:ext uri="{FF2B5EF4-FFF2-40B4-BE49-F238E27FC236}">
                  <a16:creationId xmlns:a16="http://schemas.microsoft.com/office/drawing/2014/main" id="{D5AE00A8-3C28-B1F7-C02E-4287AD7687AC}"/>
                </a:ext>
              </a:extLst>
            </p:cNvPr>
            <p:cNvSpPr/>
            <p:nvPr/>
          </p:nvSpPr>
          <p:spPr>
            <a:xfrm>
              <a:off x="1222653" y="2573761"/>
              <a:ext cx="1742718" cy="14091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Detection of Attack</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00954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3795D-0138-44ED-7F39-CEAA690EBC9B}"/>
              </a:ext>
            </a:extLst>
          </p:cNvPr>
          <p:cNvSpPr txBox="1"/>
          <p:nvPr/>
        </p:nvSpPr>
        <p:spPr>
          <a:xfrm>
            <a:off x="106532" y="368318"/>
            <a:ext cx="11975977" cy="2215083"/>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COLLABORATION DIAGRAM : </a:t>
            </a:r>
          </a:p>
          <a:p>
            <a:endParaRPr lang="en-GB" dirty="0"/>
          </a:p>
          <a:p>
            <a:endParaRPr lang="en-GB" dirty="0"/>
          </a:p>
          <a:p>
            <a:r>
              <a:rPr lang="en-GB" sz="1600" dirty="0">
                <a:latin typeface="Times New Roman" panose="02020603050405020304" pitchFamily="18" charset="0"/>
                <a:cs typeface="Times New Roman" panose="02020603050405020304" pitchFamily="18" charset="0"/>
              </a:rPr>
              <a:t>	         The collaboration diagram in UML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07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23A762-50E8-8805-4436-E0954D8D96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719" y="807868"/>
            <a:ext cx="8209795" cy="4989250"/>
          </a:xfrm>
          <a:prstGeom prst="rect">
            <a:avLst/>
          </a:prstGeom>
          <a:noFill/>
          <a:ln>
            <a:noFill/>
          </a:ln>
        </p:spPr>
      </p:pic>
    </p:spTree>
    <p:extLst>
      <p:ext uri="{BB962C8B-B14F-4D97-AF65-F5344CB8AC3E}">
        <p14:creationId xmlns:p14="http://schemas.microsoft.com/office/powerpoint/2010/main" val="58205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49D59-09FC-8A53-16FB-67404E86857B}"/>
              </a:ext>
            </a:extLst>
          </p:cNvPr>
          <p:cNvSpPr txBox="1"/>
          <p:nvPr/>
        </p:nvSpPr>
        <p:spPr>
          <a:xfrm>
            <a:off x="0" y="168675"/>
            <a:ext cx="12103223" cy="193899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DEPLOYMENT DIAGRAM : </a:t>
            </a:r>
          </a:p>
          <a:p>
            <a:endParaRPr lang="en-GB" dirty="0"/>
          </a:p>
          <a:p>
            <a:endParaRPr lang="en-GB" dirty="0"/>
          </a:p>
          <a:p>
            <a:r>
              <a:rPr lang="en-GB" dirty="0"/>
              <a:t>	        </a:t>
            </a:r>
            <a:r>
              <a:rPr lang="en-GB" sz="1600" dirty="0">
                <a:latin typeface="Times New Roman" panose="02020603050405020304" pitchFamily="18" charset="0"/>
                <a:cs typeface="Times New Roman" panose="02020603050405020304" pitchFamily="18" charset="0"/>
              </a:rPr>
              <a:t>The deployment diagram visualizes the physical hardware on which the software will be deployed. It portrays the static deployment view of a system. It involves the nodes and their </a:t>
            </a:r>
            <a:r>
              <a:rPr lang="en-GB" sz="1600" dirty="0" err="1">
                <a:latin typeface="Times New Roman" panose="02020603050405020304" pitchFamily="18" charset="0"/>
                <a:cs typeface="Times New Roman" panose="02020603050405020304" pitchFamily="18" charset="0"/>
              </a:rPr>
              <a:t>relationships.It</a:t>
            </a:r>
            <a:r>
              <a:rPr lang="en-GB" sz="1600" dirty="0">
                <a:latin typeface="Times New Roman" panose="02020603050405020304" pitchFamily="18" charset="0"/>
                <a:cs typeface="Times New Roman" panose="02020603050405020304" pitchFamily="18" charset="0"/>
              </a:rPr>
              <a: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618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40674-9DBD-1B8B-BF4A-6C12F1688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1146" y="658473"/>
            <a:ext cx="9783192" cy="5114925"/>
          </a:xfrm>
          <a:prstGeom prst="rect">
            <a:avLst/>
          </a:prstGeom>
          <a:noFill/>
          <a:ln>
            <a:noFill/>
          </a:ln>
        </p:spPr>
      </p:pic>
    </p:spTree>
    <p:extLst>
      <p:ext uri="{BB962C8B-B14F-4D97-AF65-F5344CB8AC3E}">
        <p14:creationId xmlns:p14="http://schemas.microsoft.com/office/powerpoint/2010/main" val="10571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E72E9-70F0-69FD-38DC-0F58A544DB4E}"/>
              </a:ext>
            </a:extLst>
          </p:cNvPr>
          <p:cNvSpPr txBox="1"/>
          <p:nvPr/>
        </p:nvSpPr>
        <p:spPr>
          <a:xfrm>
            <a:off x="177553" y="213064"/>
            <a:ext cx="11913834" cy="2219418"/>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COMPONENT DIAGRAM : </a:t>
            </a:r>
          </a:p>
          <a:p>
            <a:endParaRPr lang="en-GB" b="1" dirty="0">
              <a:latin typeface="Times New Roman" panose="02020603050405020304" pitchFamily="18" charset="0"/>
              <a:cs typeface="Times New Roman" panose="02020603050405020304" pitchFamily="18" charset="0"/>
            </a:endParaRPr>
          </a:p>
          <a:p>
            <a:endParaRPr lang="en-GB" dirty="0"/>
          </a:p>
          <a:p>
            <a:r>
              <a:rPr lang="en-GB" dirty="0"/>
              <a:t>	       </a:t>
            </a:r>
            <a:r>
              <a:rPr lang="en-GB" sz="1600" dirty="0">
                <a:latin typeface="Times New Roman" panose="02020603050405020304" pitchFamily="18" charset="0"/>
                <a:cs typeface="Times New Roman" panose="02020603050405020304" pitchFamily="18" charset="0"/>
              </a:rPr>
              <a:t>A component diagram is used to break down a large object-oriented system into the smaller components, so as to make them more manageable. It models the physical view of a system such as executables, files, libraries, etc. that resides within the </a:t>
            </a:r>
            <a:r>
              <a:rPr lang="en-GB" sz="1600" dirty="0" err="1">
                <a:latin typeface="Times New Roman" panose="02020603050405020304" pitchFamily="18" charset="0"/>
                <a:cs typeface="Times New Roman" panose="02020603050405020304" pitchFamily="18" charset="0"/>
              </a:rPr>
              <a:t>node.It</a:t>
            </a:r>
            <a:r>
              <a:rPr lang="en-GB" sz="1600" dirty="0">
                <a:latin typeface="Times New Roman" panose="02020603050405020304" pitchFamily="18" charset="0"/>
                <a:cs typeface="Times New Roman" panose="02020603050405020304" pitchFamily="18" charset="0"/>
              </a:rPr>
              <a: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is explained by the provided and required interfaces.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64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CDA5B1-60D8-FE40-68F9-34DE8248772C}"/>
              </a:ext>
            </a:extLst>
          </p:cNvPr>
          <p:cNvPicPr>
            <a:picLocks noChangeAspect="1"/>
          </p:cNvPicPr>
          <p:nvPr/>
        </p:nvPicPr>
        <p:blipFill rotWithShape="1">
          <a:blip r:embed="rId2">
            <a:extLst>
              <a:ext uri="{28A0092B-C50C-407E-A947-70E740481C1C}">
                <a14:useLocalDpi xmlns:a14="http://schemas.microsoft.com/office/drawing/2010/main" val="0"/>
              </a:ext>
            </a:extLst>
          </a:blip>
          <a:srcRect r="11603" b="17428"/>
          <a:stretch/>
        </p:blipFill>
        <p:spPr bwMode="auto">
          <a:xfrm>
            <a:off x="2272682" y="763480"/>
            <a:ext cx="7785717" cy="50070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850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36256-01B3-54BA-0887-169F458FA480}"/>
              </a:ext>
            </a:extLst>
          </p:cNvPr>
          <p:cNvSpPr txBox="1"/>
          <p:nvPr/>
        </p:nvSpPr>
        <p:spPr>
          <a:xfrm>
            <a:off x="79898" y="297296"/>
            <a:ext cx="11949345" cy="2185214"/>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ACTIVITY DIAGRAM :</a:t>
            </a:r>
          </a:p>
          <a:p>
            <a:endParaRPr lang="en-GB" dirty="0"/>
          </a:p>
          <a:p>
            <a:endParaRPr lang="en-GB" dirty="0"/>
          </a:p>
          <a:p>
            <a:r>
              <a:rPr lang="en-GB" dirty="0"/>
              <a:t>	         </a:t>
            </a:r>
            <a:r>
              <a:rPr lang="en-GB" sz="1600" dirty="0">
                <a:latin typeface="Times New Roman" panose="02020603050405020304" pitchFamily="18" charset="0"/>
                <a:cs typeface="Times New Roman" panose="02020603050405020304" pitchFamily="18" charset="0"/>
              </a:rPr>
              <a:t>In UML, the activity diagram is used to demonstrate the flow of control within the system rather than the implementation. It models the concurrent and sequential </a:t>
            </a:r>
            <a:r>
              <a:rPr lang="en-GB" sz="1600" dirty="0" err="1">
                <a:latin typeface="Times New Roman" panose="02020603050405020304" pitchFamily="18" charset="0"/>
                <a:cs typeface="Times New Roman" panose="02020603050405020304" pitchFamily="18" charset="0"/>
              </a:rPr>
              <a:t>activities.The</a:t>
            </a:r>
            <a:r>
              <a:rPr lang="en-GB" sz="1600" dirty="0">
                <a:latin typeface="Times New Roman" panose="02020603050405020304" pitchFamily="18" charset="0"/>
                <a:cs typeface="Times New Roman" panose="02020603050405020304" pitchFamily="18" charset="0"/>
              </a:rPr>
              <a:t>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a:t>
            </a:r>
            <a:r>
              <a:rPr lang="en-GB" sz="1600" dirty="0" err="1">
                <a:latin typeface="Times New Roman" panose="02020603050405020304" pitchFamily="18" charset="0"/>
                <a:cs typeface="Times New Roman" panose="02020603050405020304" pitchFamily="18" charset="0"/>
              </a:rPr>
              <a:t>etc.It</a:t>
            </a:r>
            <a:r>
              <a:rPr lang="en-GB" sz="1600" dirty="0">
                <a:latin typeface="Times New Roman" panose="02020603050405020304" pitchFamily="18" charset="0"/>
                <a:cs typeface="Times New Roman" panose="02020603050405020304" pitchFamily="18" charset="0"/>
              </a:rPr>
              <a:t> is also termed as an object-oriented </a:t>
            </a:r>
            <a:r>
              <a:rPr lang="en-GB" sz="1600" dirty="0" err="1">
                <a:latin typeface="Times New Roman" panose="02020603050405020304" pitchFamily="18" charset="0"/>
                <a:cs typeface="Times New Roman" panose="02020603050405020304" pitchFamily="18" charset="0"/>
              </a:rPr>
              <a:t>flowchart.It</a:t>
            </a:r>
            <a:r>
              <a:rPr lang="en-GB" sz="1600" dirty="0">
                <a:latin typeface="Times New Roman" panose="02020603050405020304" pitchFamily="18" charset="0"/>
                <a:cs typeface="Times New Roman" panose="02020603050405020304" pitchFamily="18" charset="0"/>
              </a:rPr>
              <a:t> encompasses activities composed of a set of actions or operations that are applied to model the </a:t>
            </a:r>
            <a:r>
              <a:rPr lang="en-GB" sz="1600" dirty="0" err="1">
                <a:latin typeface="Times New Roman" panose="02020603050405020304" pitchFamily="18" charset="0"/>
                <a:cs typeface="Times New Roman" panose="02020603050405020304" pitchFamily="18" charset="0"/>
              </a:rPr>
              <a:t>behavioral</a:t>
            </a:r>
            <a:r>
              <a:rPr lang="en-GB" sz="1600" dirty="0">
                <a:latin typeface="Times New Roman" panose="02020603050405020304" pitchFamily="18" charset="0"/>
                <a:cs typeface="Times New Roman" panose="02020603050405020304" pitchFamily="18" charset="0"/>
              </a:rPr>
              <a:t> diagram.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9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2FA14310-B016-9C46-3C35-B5E6821F2A9E}"/>
              </a:ext>
            </a:extLst>
          </p:cNvPr>
          <p:cNvPicPr>
            <a:picLocks noChangeAspect="1"/>
          </p:cNvPicPr>
          <p:nvPr/>
        </p:nvPicPr>
        <p:blipFill>
          <a:blip r:embed="rId2"/>
          <a:stretch>
            <a:fillRect/>
          </a:stretch>
        </p:blipFill>
        <p:spPr>
          <a:xfrm>
            <a:off x="3873219" y="248575"/>
            <a:ext cx="5226796" cy="5672831"/>
          </a:xfrm>
          <a:prstGeom prst="rect">
            <a:avLst/>
          </a:prstGeom>
        </p:spPr>
      </p:pic>
    </p:spTree>
    <p:extLst>
      <p:ext uri="{BB962C8B-B14F-4D97-AF65-F5344CB8AC3E}">
        <p14:creationId xmlns:p14="http://schemas.microsoft.com/office/powerpoint/2010/main" val="975280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92927-B9AE-B521-622B-F76EE9EDCBAC}"/>
              </a:ext>
            </a:extLst>
          </p:cNvPr>
          <p:cNvSpPr>
            <a:spLocks noGrp="1"/>
          </p:cNvSpPr>
          <p:nvPr>
            <p:ph type="title"/>
          </p:nvPr>
        </p:nvSpPr>
        <p:spPr>
          <a:xfrm>
            <a:off x="1130270" y="988835"/>
            <a:ext cx="9603275" cy="1049235"/>
          </a:xfrm>
        </p:spPr>
        <p:txBody>
          <a:bodyPr/>
          <a:lstStyle/>
          <a:p>
            <a:r>
              <a:rPr lang="en-IN" b="1" dirty="0">
                <a:latin typeface="Times New Roman" panose="02020603050405020304" pitchFamily="18" charset="0"/>
                <a:cs typeface="Times New Roman" panose="02020603050405020304" pitchFamily="18" charset="0"/>
              </a:rPr>
              <a:t>                              SCREEN SHOTS</a:t>
            </a:r>
          </a:p>
        </p:txBody>
      </p:sp>
      <p:sp>
        <p:nvSpPr>
          <p:cNvPr id="5" name="Content Placeholder 4">
            <a:extLst>
              <a:ext uri="{FF2B5EF4-FFF2-40B4-BE49-F238E27FC236}">
                <a16:creationId xmlns:a16="http://schemas.microsoft.com/office/drawing/2014/main" id="{F10C34DE-F6C4-8C56-C397-C8C3CF9F033D}"/>
              </a:ext>
            </a:extLst>
          </p:cNvPr>
          <p:cNvSpPr>
            <a:spLocks noGrp="1"/>
          </p:cNvSpPr>
          <p:nvPr>
            <p:ph idx="1"/>
          </p:nvPr>
        </p:nvSpPr>
        <p:spPr>
          <a:xfrm>
            <a:off x="979350" y="1878806"/>
            <a:ext cx="9603275" cy="3294576"/>
          </a:xfrm>
        </p:spPr>
        <p:txBody>
          <a:bodyPr/>
          <a:lstStyle/>
          <a:p>
            <a:pPr marL="179070" indent="-6350" algn="just">
              <a:lnSpc>
                <a:spcPct val="107000"/>
              </a:lnSpc>
              <a:spcAft>
                <a:spcPts val="935"/>
              </a:spcAft>
            </a:pPr>
            <a:r>
              <a:rPr lang="en-IN" sz="1400" b="1" kern="100" dirty="0">
                <a:solidFill>
                  <a:srgbClr val="000000"/>
                </a:solidFill>
                <a:effectLst/>
                <a:latin typeface="Times New Roman" panose="02020603050405020304" pitchFamily="18" charset="0"/>
                <a:ea typeface="Times New Roman" panose="02020603050405020304" pitchFamily="18" charset="0"/>
              </a:rPr>
              <a:t>Test Results: </a:t>
            </a:r>
            <a:r>
              <a:rPr lang="en-IN" sz="1400" kern="100" dirty="0">
                <a:solidFill>
                  <a:srgbClr val="000000"/>
                </a:solidFill>
                <a:effectLst/>
                <a:latin typeface="Times New Roman" panose="02020603050405020304" pitchFamily="18" charset="0"/>
                <a:ea typeface="Times New Roman" panose="02020603050405020304" pitchFamily="18" charset="0"/>
              </a:rPr>
              <a:t>All the test cases mentioned above passed successfully. No defects encountered. </a:t>
            </a:r>
          </a:p>
          <a:p>
            <a:pPr marL="172720" indent="-6350" algn="l">
              <a:lnSpc>
                <a:spcPct val="107000"/>
              </a:lnSpc>
              <a:spcAft>
                <a:spcPts val="15"/>
              </a:spcAft>
            </a:pPr>
            <a:r>
              <a:rPr lang="en-IN" sz="1400" b="1" kern="100" dirty="0">
                <a:solidFill>
                  <a:srgbClr val="000000"/>
                </a:solidFill>
                <a:effectLst/>
                <a:latin typeface="Times New Roman" panose="02020603050405020304" pitchFamily="18" charset="0"/>
                <a:ea typeface="Times New Roman" panose="02020603050405020304" pitchFamily="18" charset="0"/>
              </a:rPr>
              <a:t>OUTPUT SCREENS </a:t>
            </a:r>
          </a:p>
          <a:p>
            <a:endParaRPr lang="en-IN" dirty="0"/>
          </a:p>
        </p:txBody>
      </p:sp>
      <p:pic>
        <p:nvPicPr>
          <p:cNvPr id="6" name="Picture 5">
            <a:extLst>
              <a:ext uri="{FF2B5EF4-FFF2-40B4-BE49-F238E27FC236}">
                <a16:creationId xmlns:a16="http://schemas.microsoft.com/office/drawing/2014/main" id="{445D12A1-8D62-6BC7-718D-57AE411E86DA}"/>
              </a:ext>
            </a:extLst>
          </p:cNvPr>
          <p:cNvPicPr>
            <a:picLocks noChangeAspect="1"/>
          </p:cNvPicPr>
          <p:nvPr/>
        </p:nvPicPr>
        <p:blipFill>
          <a:blip r:embed="rId2"/>
          <a:stretch>
            <a:fillRect/>
          </a:stretch>
        </p:blipFill>
        <p:spPr>
          <a:xfrm>
            <a:off x="2915618" y="2928041"/>
            <a:ext cx="5730737" cy="2743438"/>
          </a:xfrm>
          <a:prstGeom prst="rect">
            <a:avLst/>
          </a:prstGeom>
        </p:spPr>
      </p:pic>
    </p:spTree>
    <p:extLst>
      <p:ext uri="{BB962C8B-B14F-4D97-AF65-F5344CB8AC3E}">
        <p14:creationId xmlns:p14="http://schemas.microsoft.com/office/powerpoint/2010/main" val="232781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50F9-6E43-C8D0-2895-452826DD4250}"/>
              </a:ext>
            </a:extLst>
          </p:cNvPr>
          <p:cNvSpPr>
            <a:spLocks noGrp="1"/>
          </p:cNvSpPr>
          <p:nvPr>
            <p:ph type="title"/>
          </p:nvPr>
        </p:nvSpPr>
        <p:spPr>
          <a:xfrm>
            <a:off x="1136341" y="1068735"/>
            <a:ext cx="9579448" cy="618024"/>
          </a:xfrm>
        </p:spPr>
        <p:style>
          <a:lnRef idx="2">
            <a:schemeClr val="accent4"/>
          </a:lnRef>
          <a:fillRef idx="1">
            <a:schemeClr val="lt1"/>
          </a:fillRef>
          <a:effectRef idx="0">
            <a:schemeClr val="accent4"/>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ABSTRACT </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CC5DD0-9CB9-CCA0-8C55-912948B18E3E}"/>
              </a:ext>
            </a:extLst>
          </p:cNvPr>
          <p:cNvSpPr txBox="1"/>
          <p:nvPr/>
        </p:nvSpPr>
        <p:spPr>
          <a:xfrm>
            <a:off x="816746" y="1855433"/>
            <a:ext cx="10431262" cy="3782061"/>
          </a:xfrm>
          <a:prstGeom prst="rect">
            <a:avLst/>
          </a:prstGeom>
          <a:noFill/>
        </p:spPr>
        <p:txBody>
          <a:bodyPr wrap="square" rtlCol="0">
            <a:spAutoFit/>
          </a:bodyPr>
          <a:lstStyle/>
          <a:p>
            <a:pPr marL="57150" marR="0" indent="400050" algn="just">
              <a:lnSpc>
                <a:spcPct val="150000"/>
              </a:lnSpc>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rPr>
              <a:t>This project explores the application of machine learning techniques in the realm of cybersecurity, specifically focusing on the identification of network-based cyber threats. Leveraging advanced algorithms and data analysis, the research aims to enhance threat detection capabilities, providing a proactive defense mechanism against evolving cyber threats.</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The project not only seeks to enhance the accuracy and efficiency of threat detection but also addresses the challenges posed by the dynamic nature of cyber threats. This study contribute to the ongoing efforts in growing network security through intelligent and adaptive machine learning approaches.</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So it is all about using smart computer tricks to protect your computer from online bad stuff.</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The idea is to make your time online safer and smoother by using these cool machine learning tricks that learn and adapt to keep the cyber threats away.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5404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9220C0-3AED-DBCD-2562-5AE5B3CCD9EA}"/>
              </a:ext>
            </a:extLst>
          </p:cNvPr>
          <p:cNvPicPr/>
          <p:nvPr/>
        </p:nvPicPr>
        <p:blipFill>
          <a:blip r:embed="rId2"/>
          <a:stretch>
            <a:fillRect/>
          </a:stretch>
        </p:blipFill>
        <p:spPr>
          <a:xfrm>
            <a:off x="1477306" y="303227"/>
            <a:ext cx="6005173" cy="2689934"/>
          </a:xfrm>
          <a:prstGeom prst="rect">
            <a:avLst/>
          </a:prstGeom>
        </p:spPr>
      </p:pic>
      <p:sp>
        <p:nvSpPr>
          <p:cNvPr id="4" name="TextBox 3">
            <a:extLst>
              <a:ext uri="{FF2B5EF4-FFF2-40B4-BE49-F238E27FC236}">
                <a16:creationId xmlns:a16="http://schemas.microsoft.com/office/drawing/2014/main" id="{27A14745-B36C-D0EC-651B-DA21D94B9ADD}"/>
              </a:ext>
            </a:extLst>
          </p:cNvPr>
          <p:cNvSpPr txBox="1"/>
          <p:nvPr/>
        </p:nvSpPr>
        <p:spPr>
          <a:xfrm>
            <a:off x="-79900" y="-4165"/>
            <a:ext cx="9155097"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Data </a:t>
            </a:r>
            <a:r>
              <a:rPr lang="en-IN" sz="1400" b="1" kern="100" dirty="0" err="1">
                <a:solidFill>
                  <a:srgbClr val="000000"/>
                </a:solidFill>
                <a:effectLst/>
                <a:latin typeface="Times New Roman" panose="02020603050405020304" pitchFamily="18" charset="0"/>
                <a:ea typeface="Times New Roman" panose="02020603050405020304" pitchFamily="18" charset="0"/>
              </a:rPr>
              <a:t>preprocessing</a:t>
            </a:r>
            <a:r>
              <a:rPr lang="en-IN" sz="1400" b="1" kern="100" dirty="0">
                <a:solidFill>
                  <a:srgbClr val="000000"/>
                </a:solidFill>
                <a:effectLst/>
                <a:latin typeface="Times New Roman" panose="02020603050405020304" pitchFamily="18" charset="0"/>
                <a:ea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F8121C7-4E2A-0ECE-8FE5-063FBD78A9AB}"/>
              </a:ext>
            </a:extLst>
          </p:cNvPr>
          <p:cNvSpPr txBox="1"/>
          <p:nvPr/>
        </p:nvSpPr>
        <p:spPr>
          <a:xfrm>
            <a:off x="-79900" y="3062796"/>
            <a:ext cx="9234997" cy="307392"/>
          </a:xfrm>
          <a:prstGeom prst="rect">
            <a:avLst/>
          </a:prstGeom>
          <a:noFill/>
        </p:spPr>
        <p:txBody>
          <a:bodyPr wrap="square">
            <a:spAutoFit/>
          </a:bodyPr>
          <a:lstStyle/>
          <a:p>
            <a:pPr marL="169545" marR="644525" lvl="0" indent="-6350" algn="l" defTabSz="457200" rtl="0" eaLnBrk="1" fontAlgn="auto" latinLnBrk="0" hangingPunct="1">
              <a:lnSpc>
                <a:spcPct val="107000"/>
              </a:lnSpc>
              <a:spcBef>
                <a:spcPts val="0"/>
              </a:spcBef>
              <a:spcAft>
                <a:spcPts val="495"/>
              </a:spcAft>
              <a:buClrTx/>
              <a:buSzTx/>
              <a:buFontTx/>
              <a:buNone/>
              <a:tabLst/>
              <a:defRPr/>
            </a:pPr>
            <a:r>
              <a:rPr kumimoji="0" lang="en-IN" sz="14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Data EDA </a:t>
            </a:r>
            <a:endParaRPr kumimoji="0" lang="en-IN" sz="14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pic>
        <p:nvPicPr>
          <p:cNvPr id="7" name="Picture 6">
            <a:extLst>
              <a:ext uri="{FF2B5EF4-FFF2-40B4-BE49-F238E27FC236}">
                <a16:creationId xmlns:a16="http://schemas.microsoft.com/office/drawing/2014/main" id="{5B486695-B033-4771-DAF4-1AFE1A9843FD}"/>
              </a:ext>
            </a:extLst>
          </p:cNvPr>
          <p:cNvPicPr>
            <a:picLocks noChangeAspect="1"/>
          </p:cNvPicPr>
          <p:nvPr/>
        </p:nvPicPr>
        <p:blipFill>
          <a:blip r:embed="rId3"/>
          <a:stretch>
            <a:fillRect/>
          </a:stretch>
        </p:blipFill>
        <p:spPr>
          <a:xfrm>
            <a:off x="1415130" y="3300553"/>
            <a:ext cx="6370872" cy="2689934"/>
          </a:xfrm>
          <a:prstGeom prst="rect">
            <a:avLst/>
          </a:prstGeom>
        </p:spPr>
      </p:pic>
    </p:spTree>
    <p:extLst>
      <p:ext uri="{BB962C8B-B14F-4D97-AF65-F5344CB8AC3E}">
        <p14:creationId xmlns:p14="http://schemas.microsoft.com/office/powerpoint/2010/main" val="936214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163134-2CBD-A5C2-C167-BA60FBDFD27E}"/>
              </a:ext>
            </a:extLst>
          </p:cNvPr>
          <p:cNvPicPr>
            <a:picLocks noChangeAspect="1"/>
          </p:cNvPicPr>
          <p:nvPr/>
        </p:nvPicPr>
        <p:blipFill>
          <a:blip r:embed="rId2"/>
          <a:stretch>
            <a:fillRect/>
          </a:stretch>
        </p:blipFill>
        <p:spPr>
          <a:xfrm>
            <a:off x="1188768" y="57047"/>
            <a:ext cx="6144187" cy="1567567"/>
          </a:xfrm>
          <a:prstGeom prst="rect">
            <a:avLst/>
          </a:prstGeom>
        </p:spPr>
      </p:pic>
      <p:sp>
        <p:nvSpPr>
          <p:cNvPr id="7" name="TextBox 6">
            <a:extLst>
              <a:ext uri="{FF2B5EF4-FFF2-40B4-BE49-F238E27FC236}">
                <a16:creationId xmlns:a16="http://schemas.microsoft.com/office/drawing/2014/main" id="{A6D5C51C-F3EF-E411-B2A7-9B4A82143A02}"/>
              </a:ext>
            </a:extLst>
          </p:cNvPr>
          <p:cNvSpPr txBox="1"/>
          <p:nvPr/>
        </p:nvSpPr>
        <p:spPr>
          <a:xfrm>
            <a:off x="80268" y="1811112"/>
            <a:ext cx="9155097"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ML Deploy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89AE0518-B476-BE62-0A40-834245CECBFE}"/>
              </a:ext>
            </a:extLst>
          </p:cNvPr>
          <p:cNvPicPr>
            <a:picLocks noChangeAspect="1"/>
          </p:cNvPicPr>
          <p:nvPr/>
        </p:nvPicPr>
        <p:blipFill>
          <a:blip r:embed="rId3"/>
          <a:stretch>
            <a:fillRect/>
          </a:stretch>
        </p:blipFill>
        <p:spPr>
          <a:xfrm>
            <a:off x="1188768" y="2305003"/>
            <a:ext cx="6943177" cy="3350074"/>
          </a:xfrm>
          <a:prstGeom prst="rect">
            <a:avLst/>
          </a:prstGeom>
        </p:spPr>
      </p:pic>
    </p:spTree>
    <p:extLst>
      <p:ext uri="{BB962C8B-B14F-4D97-AF65-F5344CB8AC3E}">
        <p14:creationId xmlns:p14="http://schemas.microsoft.com/office/powerpoint/2010/main" val="267458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CB718C-C94F-2CA4-40FA-7E4E7BE40BDE}"/>
              </a:ext>
            </a:extLst>
          </p:cNvPr>
          <p:cNvPicPr>
            <a:picLocks noChangeAspect="1"/>
          </p:cNvPicPr>
          <p:nvPr/>
        </p:nvPicPr>
        <p:blipFill>
          <a:blip r:embed="rId2"/>
          <a:stretch>
            <a:fillRect/>
          </a:stretch>
        </p:blipFill>
        <p:spPr>
          <a:xfrm>
            <a:off x="1526959" y="142437"/>
            <a:ext cx="7155401" cy="2689539"/>
          </a:xfrm>
          <a:prstGeom prst="rect">
            <a:avLst/>
          </a:prstGeom>
        </p:spPr>
      </p:pic>
      <p:pic>
        <p:nvPicPr>
          <p:cNvPr id="3" name="Picture 2">
            <a:extLst>
              <a:ext uri="{FF2B5EF4-FFF2-40B4-BE49-F238E27FC236}">
                <a16:creationId xmlns:a16="http://schemas.microsoft.com/office/drawing/2014/main" id="{71E7E05A-2266-6D73-F55D-C7C2C5417228}"/>
              </a:ext>
            </a:extLst>
          </p:cNvPr>
          <p:cNvPicPr>
            <a:picLocks noChangeAspect="1"/>
          </p:cNvPicPr>
          <p:nvPr/>
        </p:nvPicPr>
        <p:blipFill>
          <a:blip r:embed="rId3"/>
          <a:stretch>
            <a:fillRect/>
          </a:stretch>
        </p:blipFill>
        <p:spPr>
          <a:xfrm>
            <a:off x="1526958" y="2979600"/>
            <a:ext cx="7155401" cy="3011685"/>
          </a:xfrm>
          <a:prstGeom prst="rect">
            <a:avLst/>
          </a:prstGeom>
        </p:spPr>
      </p:pic>
    </p:spTree>
    <p:extLst>
      <p:ext uri="{BB962C8B-B14F-4D97-AF65-F5344CB8AC3E}">
        <p14:creationId xmlns:p14="http://schemas.microsoft.com/office/powerpoint/2010/main" val="288258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7D3914-AEFB-4B0D-BB37-EF8FC1D25873}"/>
              </a:ext>
            </a:extLst>
          </p:cNvPr>
          <p:cNvPicPr>
            <a:picLocks noChangeAspect="1"/>
          </p:cNvPicPr>
          <p:nvPr/>
        </p:nvPicPr>
        <p:blipFill>
          <a:blip r:embed="rId2"/>
          <a:stretch>
            <a:fillRect/>
          </a:stretch>
        </p:blipFill>
        <p:spPr>
          <a:xfrm>
            <a:off x="1012055" y="515834"/>
            <a:ext cx="8078679" cy="3727693"/>
          </a:xfrm>
          <a:prstGeom prst="rect">
            <a:avLst/>
          </a:prstGeom>
        </p:spPr>
      </p:pic>
      <p:sp>
        <p:nvSpPr>
          <p:cNvPr id="4" name="TextBox 3">
            <a:extLst>
              <a:ext uri="{FF2B5EF4-FFF2-40B4-BE49-F238E27FC236}">
                <a16:creationId xmlns:a16="http://schemas.microsoft.com/office/drawing/2014/main" id="{9D2B0941-188F-D846-817B-AD5E55301E32}"/>
              </a:ext>
            </a:extLst>
          </p:cNvPr>
          <p:cNvSpPr txBox="1"/>
          <p:nvPr/>
        </p:nvSpPr>
        <p:spPr>
          <a:xfrm>
            <a:off x="736846" y="4628515"/>
            <a:ext cx="9827581" cy="696216"/>
          </a:xfrm>
          <a:prstGeom prst="rect">
            <a:avLst/>
          </a:prstGeom>
          <a:noFill/>
        </p:spPr>
        <p:txBody>
          <a:bodyPr wrap="square">
            <a:spAutoFit/>
          </a:bodyPr>
          <a:lstStyle/>
          <a:p>
            <a:pPr marL="169545" marR="644525" indent="-6350" algn="l">
              <a:lnSpc>
                <a:spcPct val="149000"/>
              </a:lnSpc>
              <a:spcAft>
                <a:spcPts val="15"/>
              </a:spcAft>
            </a:pPr>
            <a:r>
              <a:rPr lang="en-IN" sz="1400" b="1" kern="100" dirty="0">
                <a:solidFill>
                  <a:srgbClr val="000000"/>
                </a:solidFill>
                <a:effectLst/>
                <a:latin typeface="Times New Roman" panose="02020603050405020304" pitchFamily="18" charset="0"/>
                <a:ea typeface="Times New Roman" panose="02020603050405020304" pitchFamily="18" charset="0"/>
              </a:rPr>
              <a:t>From the score accuracy we concluding the DT &amp; RF give better accuracy and building pickle file for predicting the user input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3620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C17A9-226E-2300-1887-AE6B80A18241}"/>
              </a:ext>
            </a:extLst>
          </p:cNvPr>
          <p:cNvSpPr txBox="1"/>
          <p:nvPr/>
        </p:nvSpPr>
        <p:spPr>
          <a:xfrm>
            <a:off x="379521" y="580192"/>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Application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FF5A0CD0-8C8E-13EF-3B84-8960A49CF89E}"/>
              </a:ext>
            </a:extLst>
          </p:cNvPr>
          <p:cNvPicPr>
            <a:picLocks noChangeAspect="1"/>
          </p:cNvPicPr>
          <p:nvPr/>
        </p:nvPicPr>
        <p:blipFill>
          <a:blip r:embed="rId2"/>
          <a:stretch>
            <a:fillRect/>
          </a:stretch>
        </p:blipFill>
        <p:spPr>
          <a:xfrm>
            <a:off x="736846" y="1111816"/>
            <a:ext cx="9907479" cy="4685301"/>
          </a:xfrm>
          <a:prstGeom prst="rect">
            <a:avLst/>
          </a:prstGeom>
        </p:spPr>
      </p:pic>
    </p:spTree>
    <p:extLst>
      <p:ext uri="{BB962C8B-B14F-4D97-AF65-F5344CB8AC3E}">
        <p14:creationId xmlns:p14="http://schemas.microsoft.com/office/powerpoint/2010/main" val="346033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C5ED9-C831-04E8-D869-C7EFE0622867}"/>
              </a:ext>
            </a:extLst>
          </p:cNvPr>
          <p:cNvSpPr txBox="1"/>
          <p:nvPr/>
        </p:nvSpPr>
        <p:spPr>
          <a:xfrm>
            <a:off x="450542" y="509171"/>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Localhost - in </a:t>
            </a:r>
            <a:r>
              <a:rPr lang="en-IN" sz="1400" b="1" kern="100" dirty="0" err="1">
                <a:solidFill>
                  <a:srgbClr val="000000"/>
                </a:solidFill>
                <a:effectLst/>
                <a:latin typeface="Times New Roman" panose="02020603050405020304" pitchFamily="18" charset="0"/>
                <a:ea typeface="Times New Roman" panose="02020603050405020304" pitchFamily="18" charset="0"/>
              </a:rPr>
              <a:t>cmd</a:t>
            </a:r>
            <a:r>
              <a:rPr lang="en-IN" sz="1400" b="1" kern="100" dirty="0">
                <a:solidFill>
                  <a:srgbClr val="000000"/>
                </a:solidFill>
                <a:effectLst/>
                <a:latin typeface="Times New Roman" panose="02020603050405020304" pitchFamily="18" charset="0"/>
                <a:ea typeface="Times New Roman" panose="02020603050405020304" pitchFamily="18" charset="0"/>
              </a:rPr>
              <a:t> python app.py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ACE3988-90C4-7924-EF4C-14A771131F71}"/>
              </a:ext>
            </a:extLst>
          </p:cNvPr>
          <p:cNvPicPr>
            <a:picLocks noChangeAspect="1"/>
          </p:cNvPicPr>
          <p:nvPr/>
        </p:nvPicPr>
        <p:blipFill>
          <a:blip r:embed="rId2"/>
          <a:stretch>
            <a:fillRect/>
          </a:stretch>
        </p:blipFill>
        <p:spPr>
          <a:xfrm>
            <a:off x="1473693" y="1582914"/>
            <a:ext cx="7714695" cy="3681543"/>
          </a:xfrm>
          <a:prstGeom prst="rect">
            <a:avLst/>
          </a:prstGeom>
        </p:spPr>
      </p:pic>
    </p:spTree>
    <p:extLst>
      <p:ext uri="{BB962C8B-B14F-4D97-AF65-F5344CB8AC3E}">
        <p14:creationId xmlns:p14="http://schemas.microsoft.com/office/powerpoint/2010/main" val="2901355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43E2C-0E03-77F5-9F8B-39604072275D}"/>
              </a:ext>
            </a:extLst>
          </p:cNvPr>
          <p:cNvPicPr>
            <a:picLocks noChangeAspect="1"/>
          </p:cNvPicPr>
          <p:nvPr/>
        </p:nvPicPr>
        <p:blipFill>
          <a:blip r:embed="rId2"/>
          <a:stretch>
            <a:fillRect/>
          </a:stretch>
        </p:blipFill>
        <p:spPr>
          <a:xfrm>
            <a:off x="941033" y="221942"/>
            <a:ext cx="9712171" cy="5566299"/>
          </a:xfrm>
          <a:prstGeom prst="rect">
            <a:avLst/>
          </a:prstGeom>
        </p:spPr>
      </p:pic>
    </p:spTree>
    <p:extLst>
      <p:ext uri="{BB962C8B-B14F-4D97-AF65-F5344CB8AC3E}">
        <p14:creationId xmlns:p14="http://schemas.microsoft.com/office/powerpoint/2010/main" val="2621890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755AA-3F10-A8E8-9AEF-E14FE0C188EC}"/>
              </a:ext>
            </a:extLst>
          </p:cNvPr>
          <p:cNvSpPr txBox="1"/>
          <p:nvPr/>
        </p:nvSpPr>
        <p:spPr>
          <a:xfrm>
            <a:off x="281866" y="269473"/>
            <a:ext cx="6103398" cy="307392"/>
          </a:xfrm>
          <a:prstGeom prst="rect">
            <a:avLst/>
          </a:prstGeom>
          <a:noFill/>
        </p:spPr>
        <p:txBody>
          <a:bodyPr wrap="square">
            <a:spAutoFit/>
          </a:bodyPr>
          <a:lstStyle/>
          <a:p>
            <a:pPr marL="169545" marR="644525" indent="-6350" algn="l">
              <a:lnSpc>
                <a:spcPct val="107000"/>
              </a:lnSpc>
              <a:spcAft>
                <a:spcPts val="495"/>
              </a:spcAft>
            </a:pPr>
            <a:r>
              <a:rPr lang="en-IN" sz="1150" b="1" kern="100" dirty="0">
                <a:solidFill>
                  <a:srgbClr val="000000"/>
                </a:solidFill>
                <a:effectLst/>
                <a:latin typeface="Times New Roman" panose="02020603050405020304" pitchFamily="18" charset="0"/>
                <a:ea typeface="Times New Roman" panose="02020603050405020304" pitchFamily="18" charset="0"/>
              </a:rPr>
              <a:t> </a:t>
            </a:r>
            <a:r>
              <a:rPr lang="en-IN" sz="1400" b="1" kern="100" dirty="0">
                <a:solidFill>
                  <a:srgbClr val="000000"/>
                </a:solidFill>
                <a:effectLst/>
                <a:latin typeface="Times New Roman" panose="02020603050405020304" pitchFamily="18" charset="0"/>
                <a:ea typeface="Times New Roman" panose="02020603050405020304" pitchFamily="18" charset="0"/>
              </a:rPr>
              <a:t>Enter the input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8EB62A7-4D8F-5591-6B75-F4AA42DE9AB9}"/>
              </a:ext>
            </a:extLst>
          </p:cNvPr>
          <p:cNvPicPr>
            <a:picLocks noChangeAspect="1"/>
          </p:cNvPicPr>
          <p:nvPr/>
        </p:nvPicPr>
        <p:blipFill>
          <a:blip r:embed="rId2"/>
          <a:stretch>
            <a:fillRect/>
          </a:stretch>
        </p:blipFill>
        <p:spPr>
          <a:xfrm>
            <a:off x="1783571" y="576865"/>
            <a:ext cx="6730114" cy="3418086"/>
          </a:xfrm>
          <a:prstGeom prst="rect">
            <a:avLst/>
          </a:prstGeom>
        </p:spPr>
      </p:pic>
      <p:sp>
        <p:nvSpPr>
          <p:cNvPr id="6" name="TextBox 5">
            <a:extLst>
              <a:ext uri="{FF2B5EF4-FFF2-40B4-BE49-F238E27FC236}">
                <a16:creationId xmlns:a16="http://schemas.microsoft.com/office/drawing/2014/main" id="{44561675-887D-A8E8-1A37-F3136D160AAB}"/>
              </a:ext>
            </a:extLst>
          </p:cNvPr>
          <p:cNvSpPr txBox="1"/>
          <p:nvPr/>
        </p:nvSpPr>
        <p:spPr>
          <a:xfrm>
            <a:off x="379520" y="4388712"/>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Predict attack -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46E3897-CECD-E585-5819-82E550BB0AA5}"/>
              </a:ext>
            </a:extLst>
          </p:cNvPr>
          <p:cNvPicPr>
            <a:picLocks noChangeAspect="1"/>
          </p:cNvPicPr>
          <p:nvPr/>
        </p:nvPicPr>
        <p:blipFill>
          <a:blip r:embed="rId3"/>
          <a:stretch>
            <a:fillRect/>
          </a:stretch>
        </p:blipFill>
        <p:spPr>
          <a:xfrm>
            <a:off x="2236331" y="4811696"/>
            <a:ext cx="5730737" cy="1183505"/>
          </a:xfrm>
          <a:prstGeom prst="rect">
            <a:avLst/>
          </a:prstGeom>
        </p:spPr>
      </p:pic>
    </p:spTree>
    <p:extLst>
      <p:ext uri="{BB962C8B-B14F-4D97-AF65-F5344CB8AC3E}">
        <p14:creationId xmlns:p14="http://schemas.microsoft.com/office/powerpoint/2010/main" val="414586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D5BBBB-3A0C-DEB8-6DDC-B0D1BFC690E7}"/>
              </a:ext>
            </a:extLst>
          </p:cNvPr>
          <p:cNvSpPr txBox="1"/>
          <p:nvPr/>
        </p:nvSpPr>
        <p:spPr>
          <a:xfrm>
            <a:off x="213065" y="1166842"/>
            <a:ext cx="11878321" cy="3662541"/>
          </a:xfrm>
          <a:prstGeom prst="rect">
            <a:avLst/>
          </a:prstGeom>
          <a:noFill/>
        </p:spPr>
        <p:txBody>
          <a:bodyPr wrap="square">
            <a:spAutoFit/>
          </a:bodyPr>
          <a:lstStyle/>
          <a:p>
            <a:r>
              <a:rPr lang="en-GB" sz="3200" b="1" dirty="0">
                <a:latin typeface="Times New Roman" panose="02020603050405020304" pitchFamily="18" charset="0"/>
                <a:cs typeface="Times New Roman" panose="02020603050405020304" pitchFamily="18" charset="0"/>
              </a:rPr>
              <a:t>                                          CONCLUSION </a:t>
            </a:r>
          </a:p>
          <a:p>
            <a:endParaRPr lang="en-GB" dirty="0"/>
          </a:p>
          <a:p>
            <a:endParaRPr lang="en-GB" dirty="0"/>
          </a:p>
          <a:p>
            <a:endParaRPr lang="en-GB" dirty="0"/>
          </a:p>
          <a:p>
            <a:pPr algn="just"/>
            <a:r>
              <a:rPr lang="en-GB" dirty="0"/>
              <a:t>	</a:t>
            </a:r>
            <a:r>
              <a:rPr lang="en-GB" sz="1600" dirty="0">
                <a:latin typeface="Times New Roman" panose="02020603050405020304" pitchFamily="18" charset="0"/>
                <a:cs typeface="Times New Roman" panose="02020603050405020304" pitchFamily="18" charset="0"/>
              </a:rPr>
              <a:t>  Right now, estimations of help vector machine, ANN, CNN, Random Forest and profound learning calculations dependent on modern CICIDS2017 dataset were introduced relatively. Results show that the profound learning calculation performed fundamentally preferable outcomes over SVM, ANN, RF and CNN. We are going to utilize port sweep </a:t>
            </a:r>
            <a:r>
              <a:rPr lang="en-GB" sz="1600" dirty="0" err="1">
                <a:latin typeface="Times New Roman" panose="02020603050405020304" pitchFamily="18" charset="0"/>
                <a:cs typeface="Times New Roman" panose="02020603050405020304" pitchFamily="18" charset="0"/>
              </a:rPr>
              <a:t>endeavors</a:t>
            </a:r>
            <a:r>
              <a:rPr lang="en-GB" sz="1600" dirty="0">
                <a:latin typeface="Times New Roman" panose="02020603050405020304" pitchFamily="18" charset="0"/>
                <a:cs typeface="Times New Roman" panose="02020603050405020304" pitchFamily="18" charset="0"/>
              </a:rPr>
              <a:t> as well as other assault types with AI and profound learning calculations, </a:t>
            </a:r>
            <a:r>
              <a:rPr lang="en-GB" sz="1600" dirty="0" err="1">
                <a:latin typeface="Times New Roman" panose="02020603050405020304" pitchFamily="18" charset="0"/>
                <a:cs typeface="Times New Roman" panose="02020603050405020304" pitchFamily="18" charset="0"/>
              </a:rPr>
              <a:t>apache</a:t>
            </a:r>
            <a:r>
              <a:rPr lang="en-GB" sz="1600" dirty="0">
                <a:latin typeface="Times New Roman" panose="02020603050405020304" pitchFamily="18" charset="0"/>
                <a:cs typeface="Times New Roman" panose="02020603050405020304" pitchFamily="18" charset="0"/>
              </a:rPr>
              <a:t> Hadoop and sparkle innovations together dependent on this dataset later on. All these calculation helps us to detect the cyber attack in network. It happens in the way that when we consider long back years there may be so many attacks happened so when these attacks are recognized then the features at which values these attacks are happening will be stored in some datasets. So by using these datasets we are going to predict whether cyber attack is done or not. These predictions can be done by four algorithms like SVM, ANN, RF, CNN this paper helps to identify which algorithm predicts the best accuracy rates which helps to predict best results to identify the cyber attacks happened or not. In enhancement we will add some ML Algorithms to increase accuracy.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43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EAA0-7196-B2BE-96F2-1D41B24F22A2}"/>
              </a:ext>
            </a:extLst>
          </p:cNvPr>
          <p:cNvSpPr txBox="1"/>
          <p:nvPr/>
        </p:nvSpPr>
        <p:spPr>
          <a:xfrm>
            <a:off x="71021" y="311315"/>
            <a:ext cx="12029243" cy="369332"/>
          </a:xfrm>
          <a:prstGeom prst="rect">
            <a:avLst/>
          </a:prstGeom>
          <a:noFill/>
        </p:spPr>
        <p:txBody>
          <a:bodyPr wrap="square">
            <a:spAutoFit/>
          </a:bodyPr>
          <a:lstStyle/>
          <a:p>
            <a:r>
              <a:rPr lang="en-IN" dirty="0"/>
              <a:t>                                           </a:t>
            </a:r>
            <a:endParaRPr lang="en-IN" sz="3200" b="1"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2A241508-4309-445D-6319-70B8303AF0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REFERENCES</a:t>
            </a:r>
          </a:p>
        </p:txBody>
      </p:sp>
      <p:sp>
        <p:nvSpPr>
          <p:cNvPr id="5" name="Content Placeholder 4">
            <a:extLst>
              <a:ext uri="{FF2B5EF4-FFF2-40B4-BE49-F238E27FC236}">
                <a16:creationId xmlns:a16="http://schemas.microsoft.com/office/drawing/2014/main" id="{DB196E72-8ADA-D6BA-5A8D-90575E022435}"/>
              </a:ext>
            </a:extLst>
          </p:cNvPr>
          <p:cNvSpPr>
            <a:spLocks noGrp="1"/>
          </p:cNvSpPr>
          <p:nvPr>
            <p:ph idx="1"/>
          </p:nvPr>
        </p:nvSpPr>
        <p:spPr>
          <a:xfrm>
            <a:off x="71021" y="1477941"/>
            <a:ext cx="12029242" cy="3823976"/>
          </a:xfrm>
        </p:spPr>
        <p:txBody>
          <a:bodyPr>
            <a:noAutofit/>
          </a:bodyPr>
          <a:lstStyle/>
          <a:p>
            <a:r>
              <a:rPr lang="en-IN" sz="1200" dirty="0">
                <a:latin typeface="Times New Roman" panose="02020603050405020304" pitchFamily="18" charset="0"/>
                <a:cs typeface="Times New Roman" panose="02020603050405020304" pitchFamily="18" charset="0"/>
              </a:rPr>
              <a:t>1. K. Graves, </a:t>
            </a:r>
            <a:r>
              <a:rPr lang="en-IN" sz="1200" dirty="0" err="1">
                <a:latin typeface="Times New Roman" panose="02020603050405020304" pitchFamily="18" charset="0"/>
                <a:cs typeface="Times New Roman" panose="02020603050405020304" pitchFamily="18" charset="0"/>
              </a:rPr>
              <a:t>Ceh</a:t>
            </a:r>
            <a:r>
              <a:rPr lang="en-IN" sz="1200" dirty="0">
                <a:latin typeface="Times New Roman" panose="02020603050405020304" pitchFamily="18" charset="0"/>
                <a:cs typeface="Times New Roman" panose="02020603050405020304" pitchFamily="18" charset="0"/>
              </a:rPr>
              <a:t>: Official certified ethical hacker review guide: Exam 312-50. John Wiley &amp; Sons, 2007.</a:t>
            </a:r>
          </a:p>
          <a:p>
            <a:r>
              <a:rPr lang="en-IN" sz="1200" dirty="0">
                <a:latin typeface="Times New Roman" panose="02020603050405020304" pitchFamily="18" charset="0"/>
                <a:cs typeface="Times New Roman" panose="02020603050405020304" pitchFamily="18" charset="0"/>
              </a:rPr>
              <a:t> 2. R. Christopher, “Port scanning techniques and the </a:t>
            </a:r>
            <a:r>
              <a:rPr lang="en-IN" sz="1200" dirty="0" err="1">
                <a:latin typeface="Times New Roman" panose="02020603050405020304" pitchFamily="18" charset="0"/>
                <a:cs typeface="Times New Roman" panose="02020603050405020304" pitchFamily="18" charset="0"/>
              </a:rPr>
              <a:t>defense</a:t>
            </a:r>
            <a:r>
              <a:rPr lang="en-IN" sz="1200" dirty="0">
                <a:latin typeface="Times New Roman" panose="02020603050405020304" pitchFamily="18" charset="0"/>
                <a:cs typeface="Times New Roman" panose="02020603050405020304" pitchFamily="18" charset="0"/>
              </a:rPr>
              <a:t> against them,” SANS Institute, 2001.</a:t>
            </a:r>
          </a:p>
          <a:p>
            <a:r>
              <a:rPr lang="en-IN" sz="1200" dirty="0">
                <a:latin typeface="Times New Roman" panose="02020603050405020304" pitchFamily="18" charset="0"/>
                <a:cs typeface="Times New Roman" panose="02020603050405020304" pitchFamily="18" charset="0"/>
              </a:rPr>
              <a:t> 3. M. </a:t>
            </a:r>
            <a:r>
              <a:rPr lang="en-IN" sz="1200" dirty="0" err="1">
                <a:latin typeface="Times New Roman" panose="02020603050405020304" pitchFamily="18" charset="0"/>
                <a:cs typeface="Times New Roman" panose="02020603050405020304" pitchFamily="18" charset="0"/>
              </a:rPr>
              <a:t>Baykara</a:t>
            </a:r>
            <a:r>
              <a:rPr lang="en-IN" sz="1200" dirty="0">
                <a:latin typeface="Times New Roman" panose="02020603050405020304" pitchFamily="18" charset="0"/>
                <a:cs typeface="Times New Roman" panose="02020603050405020304" pitchFamily="18" charset="0"/>
              </a:rPr>
              <a:t>, R. Das¸, and I. </a:t>
            </a:r>
            <a:r>
              <a:rPr lang="en-IN" sz="1200" dirty="0" err="1">
                <a:latin typeface="Times New Roman" panose="02020603050405020304" pitchFamily="18" charset="0"/>
                <a:cs typeface="Times New Roman" panose="02020603050405020304" pitchFamily="18" charset="0"/>
              </a:rPr>
              <a:t>Karado</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gan</a:t>
            </a:r>
            <a:r>
              <a:rPr lang="en-IN" sz="1200" dirty="0">
                <a:latin typeface="Times New Roman" panose="02020603050405020304" pitchFamily="18" charset="0"/>
                <a:cs typeface="Times New Roman" panose="02020603050405020304" pitchFamily="18" charset="0"/>
              </a:rPr>
              <a:t>, “Bilgi g ¨</a:t>
            </a:r>
            <a:r>
              <a:rPr lang="en-IN" sz="1200" dirty="0" err="1">
                <a:latin typeface="Times New Roman" panose="02020603050405020304" pitchFamily="18" charset="0"/>
                <a:cs typeface="Times New Roman" panose="02020603050405020304" pitchFamily="18" charset="0"/>
              </a:rPr>
              <a:t>uvenli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sistemlerinde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kullanilan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arac¸larin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incelenmesi</a:t>
            </a:r>
            <a:r>
              <a:rPr lang="en-IN" sz="1200" dirty="0">
                <a:latin typeface="Times New Roman" panose="02020603050405020304" pitchFamily="18" charset="0"/>
                <a:cs typeface="Times New Roman" panose="02020603050405020304" pitchFamily="18" charset="0"/>
              </a:rPr>
              <a:t>,” in 1st International Symposium on Digital Forensics and Security (ISDFS13), 2013, pp. 231–239. </a:t>
            </a:r>
          </a:p>
          <a:p>
            <a:r>
              <a:rPr lang="en-IN" sz="1200" dirty="0">
                <a:latin typeface="Times New Roman" panose="02020603050405020304" pitchFamily="18" charset="0"/>
                <a:cs typeface="Times New Roman" panose="02020603050405020304" pitchFamily="18" charset="0"/>
              </a:rPr>
              <a:t>4. S. </a:t>
            </a:r>
            <a:r>
              <a:rPr lang="en-IN" sz="1200" dirty="0" err="1">
                <a:latin typeface="Times New Roman" panose="02020603050405020304" pitchFamily="18" charset="0"/>
                <a:cs typeface="Times New Roman" panose="02020603050405020304" pitchFamily="18" charset="0"/>
              </a:rPr>
              <a:t>Staniford</a:t>
            </a:r>
            <a:r>
              <a:rPr lang="en-IN" sz="1200" dirty="0">
                <a:latin typeface="Times New Roman" panose="02020603050405020304" pitchFamily="18" charset="0"/>
                <a:cs typeface="Times New Roman" panose="02020603050405020304" pitchFamily="18" charset="0"/>
              </a:rPr>
              <a:t>, J. A. Hoagland, and J. M. </a:t>
            </a:r>
            <a:r>
              <a:rPr lang="en-IN" sz="1200" dirty="0" err="1">
                <a:latin typeface="Times New Roman" panose="02020603050405020304" pitchFamily="18" charset="0"/>
                <a:cs typeface="Times New Roman" panose="02020603050405020304" pitchFamily="18" charset="0"/>
              </a:rPr>
              <a:t>McAlerney</a:t>
            </a:r>
            <a:r>
              <a:rPr lang="en-IN" sz="1200" dirty="0">
                <a:latin typeface="Times New Roman" panose="02020603050405020304" pitchFamily="18" charset="0"/>
                <a:cs typeface="Times New Roman" panose="02020603050405020304" pitchFamily="18" charset="0"/>
              </a:rPr>
              <a:t>, “Practical automated detection of stealthy </a:t>
            </a:r>
            <a:r>
              <a:rPr lang="en-IN" sz="1200" dirty="0" err="1">
                <a:latin typeface="Times New Roman" panose="02020603050405020304" pitchFamily="18" charset="0"/>
                <a:cs typeface="Times New Roman" panose="02020603050405020304" pitchFamily="18" charset="0"/>
              </a:rPr>
              <a:t>portscans</a:t>
            </a:r>
            <a:r>
              <a:rPr lang="en-IN" sz="1200" dirty="0">
                <a:latin typeface="Times New Roman" panose="02020603050405020304" pitchFamily="18" charset="0"/>
                <a:cs typeface="Times New Roman" panose="02020603050405020304" pitchFamily="18" charset="0"/>
              </a:rPr>
              <a:t>,” Journal of Computer Security, vol. 10, no. 1-2, pp. 105–136, 2002.</a:t>
            </a:r>
          </a:p>
          <a:p>
            <a:r>
              <a:rPr lang="en-IN" sz="1200" dirty="0">
                <a:latin typeface="Times New Roman" panose="02020603050405020304" pitchFamily="18" charset="0"/>
                <a:cs typeface="Times New Roman" panose="02020603050405020304" pitchFamily="18" charset="0"/>
              </a:rPr>
              <a:t> 5. S. Robertson, E. V. Siegel, M. Miller, and S. J. </a:t>
            </a:r>
            <a:r>
              <a:rPr lang="en-IN" sz="1200" dirty="0" err="1">
                <a:latin typeface="Times New Roman" panose="02020603050405020304" pitchFamily="18" charset="0"/>
                <a:cs typeface="Times New Roman" panose="02020603050405020304" pitchFamily="18" charset="0"/>
              </a:rPr>
              <a:t>Stolfo</a:t>
            </a:r>
            <a:r>
              <a:rPr lang="en-IN" sz="1200" dirty="0">
                <a:latin typeface="Times New Roman" panose="02020603050405020304" pitchFamily="18" charset="0"/>
                <a:cs typeface="Times New Roman" panose="02020603050405020304" pitchFamily="18" charset="0"/>
              </a:rPr>
              <a:t>, “Surveillance detection in high bandwidth environments,” in DARPA Information Survivability Conference and Exposition, 2003. Proceedings, vol. 1. IEEE, 2003, pp. 130–138.</a:t>
            </a:r>
          </a:p>
          <a:p>
            <a:r>
              <a:rPr lang="en-IN" sz="1200" dirty="0">
                <a:latin typeface="Times New Roman" panose="02020603050405020304" pitchFamily="18" charset="0"/>
                <a:cs typeface="Times New Roman" panose="02020603050405020304" pitchFamily="18" charset="0"/>
              </a:rPr>
              <a:t> 6. K. </a:t>
            </a:r>
            <a:r>
              <a:rPr lang="en-IN" sz="1200" dirty="0" err="1">
                <a:latin typeface="Times New Roman" panose="02020603050405020304" pitchFamily="18" charset="0"/>
                <a:cs typeface="Times New Roman" panose="02020603050405020304" pitchFamily="18" charset="0"/>
              </a:rPr>
              <a:t>Ibrahimi</a:t>
            </a:r>
            <a:r>
              <a:rPr lang="en-IN" sz="1200" dirty="0">
                <a:latin typeface="Times New Roman" panose="02020603050405020304" pitchFamily="18" charset="0"/>
                <a:cs typeface="Times New Roman" panose="02020603050405020304" pitchFamily="18" charset="0"/>
              </a:rPr>
              <a:t> and M. </a:t>
            </a:r>
            <a:r>
              <a:rPr lang="en-IN" sz="1200" dirty="0" err="1">
                <a:latin typeface="Times New Roman" panose="02020603050405020304" pitchFamily="18" charset="0"/>
                <a:cs typeface="Times New Roman" panose="02020603050405020304" pitchFamily="18" charset="0"/>
              </a:rPr>
              <a:t>Ouaddane</a:t>
            </a:r>
            <a:r>
              <a:rPr lang="en-IN" sz="1200" dirty="0">
                <a:latin typeface="Times New Roman" panose="02020603050405020304" pitchFamily="18" charset="0"/>
                <a:cs typeface="Times New Roman" panose="02020603050405020304" pitchFamily="18" charset="0"/>
              </a:rPr>
              <a:t>, “Management of intrusion detection systems based-kdd99: Analysis with </a:t>
            </a:r>
            <a:r>
              <a:rPr lang="en-IN" sz="1200" dirty="0" err="1">
                <a:latin typeface="Times New Roman" panose="02020603050405020304" pitchFamily="18" charset="0"/>
                <a:cs typeface="Times New Roman" panose="02020603050405020304" pitchFamily="18" charset="0"/>
              </a:rPr>
              <a:t>lda</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pca</a:t>
            </a:r>
            <a:r>
              <a:rPr lang="en-IN" sz="1200" dirty="0">
                <a:latin typeface="Times New Roman" panose="02020603050405020304" pitchFamily="18" charset="0"/>
                <a:cs typeface="Times New Roman" panose="02020603050405020304" pitchFamily="18" charset="0"/>
              </a:rPr>
              <a:t>,” in Wireless Networks and Mobile Communications (WINCOM), 2017 International Conference on. IEEE, 2017, pp. 1–6. </a:t>
            </a:r>
          </a:p>
          <a:p>
            <a:r>
              <a:rPr lang="en-IN" sz="1200" dirty="0">
                <a:latin typeface="Times New Roman" panose="02020603050405020304" pitchFamily="18" charset="0"/>
                <a:cs typeface="Times New Roman" panose="02020603050405020304" pitchFamily="18" charset="0"/>
              </a:rPr>
              <a:t>7. N. </a:t>
            </a:r>
            <a:r>
              <a:rPr lang="en-IN" sz="1200" dirty="0" err="1">
                <a:latin typeface="Times New Roman" panose="02020603050405020304" pitchFamily="18" charset="0"/>
                <a:cs typeface="Times New Roman" panose="02020603050405020304" pitchFamily="18" charset="0"/>
              </a:rPr>
              <a:t>Moustafa</a:t>
            </a:r>
            <a:r>
              <a:rPr lang="en-IN" sz="1200" dirty="0">
                <a:latin typeface="Times New Roman" panose="02020603050405020304" pitchFamily="18" charset="0"/>
                <a:cs typeface="Times New Roman" panose="02020603050405020304" pitchFamily="18" charset="0"/>
              </a:rPr>
              <a:t> and J. Slay, “The significant features of the unsw-nb15 and the kdd99 data sets for network intrusion detection systems,” in Building Analysis Datasets and Gathering Experience Returns for Security (BADGERS), 2015 4th International Workshop on. IEEE, 2015, pp. 25–31. </a:t>
            </a:r>
          </a:p>
          <a:p>
            <a:r>
              <a:rPr lang="en-IN" sz="1200" dirty="0">
                <a:latin typeface="Times New Roman" panose="02020603050405020304" pitchFamily="18" charset="0"/>
                <a:cs typeface="Times New Roman" panose="02020603050405020304" pitchFamily="18" charset="0"/>
              </a:rPr>
              <a:t>8. L. Sun, T. Anthony, H. Z. Xia, J. Chen, X. Huang, and Y. Zhang, “Detection and classification of malicious patterns in network traffic using </a:t>
            </a:r>
            <a:r>
              <a:rPr lang="en-IN" sz="1200" dirty="0" err="1">
                <a:latin typeface="Times New Roman" panose="02020603050405020304" pitchFamily="18" charset="0"/>
                <a:cs typeface="Times New Roman" panose="02020603050405020304" pitchFamily="18" charset="0"/>
              </a:rPr>
              <a:t>benford’s</a:t>
            </a:r>
            <a:r>
              <a:rPr lang="en-IN" sz="1200" dirty="0">
                <a:latin typeface="Times New Roman" panose="02020603050405020304" pitchFamily="18" charset="0"/>
                <a:cs typeface="Times New Roman" panose="02020603050405020304" pitchFamily="18" charset="0"/>
              </a:rPr>
              <a:t> law,” in Asia-Pacific Signal and Information Processing Association Annual Summit and Conference (APSIPA ASC), 2017. IEEE, 2017, pp. 864–872. </a:t>
            </a:r>
          </a:p>
          <a:p>
            <a:r>
              <a:rPr lang="en-IN" sz="1200" dirty="0">
                <a:latin typeface="Times New Roman" panose="02020603050405020304" pitchFamily="18" charset="0"/>
                <a:cs typeface="Times New Roman" panose="02020603050405020304" pitchFamily="18" charset="0"/>
              </a:rPr>
              <a:t>9. S. M. </a:t>
            </a:r>
            <a:r>
              <a:rPr lang="en-IN" sz="1200" dirty="0" err="1">
                <a:latin typeface="Times New Roman" panose="02020603050405020304" pitchFamily="18" charset="0"/>
                <a:cs typeface="Times New Roman" panose="02020603050405020304" pitchFamily="18" charset="0"/>
              </a:rPr>
              <a:t>Almansob</a:t>
            </a:r>
            <a:r>
              <a:rPr lang="en-IN" sz="1200" dirty="0">
                <a:latin typeface="Times New Roman" panose="02020603050405020304" pitchFamily="18" charset="0"/>
                <a:cs typeface="Times New Roman" panose="02020603050405020304" pitchFamily="18" charset="0"/>
              </a:rPr>
              <a:t> and S. S. </a:t>
            </a:r>
            <a:r>
              <a:rPr lang="en-IN" sz="1200" dirty="0" err="1">
                <a:latin typeface="Times New Roman" panose="02020603050405020304" pitchFamily="18" charset="0"/>
                <a:cs typeface="Times New Roman" panose="02020603050405020304" pitchFamily="18" charset="0"/>
              </a:rPr>
              <a:t>Lomte</a:t>
            </a:r>
            <a:r>
              <a:rPr lang="en-IN" sz="1200" dirty="0">
                <a:latin typeface="Times New Roman" panose="02020603050405020304" pitchFamily="18" charset="0"/>
                <a:cs typeface="Times New Roman" panose="02020603050405020304" pitchFamily="18" charset="0"/>
              </a:rPr>
              <a:t>, “Addressing challenges for intrusion detection system using naive bayes and </a:t>
            </a:r>
            <a:r>
              <a:rPr lang="en-IN" sz="1200" dirty="0" err="1">
                <a:latin typeface="Times New Roman" panose="02020603050405020304" pitchFamily="18" charset="0"/>
                <a:cs typeface="Times New Roman" panose="02020603050405020304" pitchFamily="18" charset="0"/>
              </a:rPr>
              <a:t>pca</a:t>
            </a:r>
            <a:r>
              <a:rPr lang="en-IN" sz="1200" dirty="0">
                <a:latin typeface="Times New Roman" panose="02020603050405020304" pitchFamily="18" charset="0"/>
                <a:cs typeface="Times New Roman" panose="02020603050405020304" pitchFamily="18" charset="0"/>
              </a:rPr>
              <a:t> algorithm,” in Convergence in Technology (I2CT), 2017 2nd International Conference for. IEEE, 2017, pp. 565–568. </a:t>
            </a:r>
          </a:p>
        </p:txBody>
      </p:sp>
    </p:spTree>
    <p:extLst>
      <p:ext uri="{BB962C8B-B14F-4D97-AF65-F5344CB8AC3E}">
        <p14:creationId xmlns:p14="http://schemas.microsoft.com/office/powerpoint/2010/main" val="142666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50F8-CE78-0AC9-5DCB-06ADCDDDDEF7}"/>
              </a:ext>
            </a:extLst>
          </p:cNvPr>
          <p:cNvSpPr>
            <a:spLocks noGrp="1"/>
          </p:cNvSpPr>
          <p:nvPr>
            <p:ph type="title"/>
          </p:nvPr>
        </p:nvSpPr>
        <p:spPr>
          <a:xfrm>
            <a:off x="1130270" y="953325"/>
            <a:ext cx="9603275" cy="671290"/>
          </a:xfrm>
        </p:spPr>
        <p:style>
          <a:lnRef idx="2">
            <a:schemeClr val="accent2"/>
          </a:lnRef>
          <a:fillRef idx="1">
            <a:schemeClr val="lt1"/>
          </a:fillRef>
          <a:effectRef idx="0">
            <a:schemeClr val="accent2"/>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CF531D-C11C-9B1A-4D2D-8A7B1D9539B5}"/>
              </a:ext>
            </a:extLst>
          </p:cNvPr>
          <p:cNvSpPr txBox="1"/>
          <p:nvPr/>
        </p:nvSpPr>
        <p:spPr>
          <a:xfrm>
            <a:off x="1541899" y="2210539"/>
            <a:ext cx="878001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existing system for "Machine Learning Approaches for Identifying Network Cyber Threats" typically involves utilizing supervised and unsupervised learning techniques to analyze network traffic patterns.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techniques are limited in their ability to detect new and evolving attacks and may generate positives or negatives.</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existing system follows old traditional methods to detect cyber attacks in network.</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8313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CFF3F-2A6E-6EE1-8C0A-927398703465}"/>
              </a:ext>
            </a:extLst>
          </p:cNvPr>
          <p:cNvSpPr txBox="1"/>
          <p:nvPr/>
        </p:nvSpPr>
        <p:spPr>
          <a:xfrm>
            <a:off x="0" y="2086251"/>
            <a:ext cx="12191999" cy="1600438"/>
          </a:xfrm>
          <a:prstGeom prst="rect">
            <a:avLst/>
          </a:prstGeom>
          <a:noFill/>
        </p:spPr>
        <p:txBody>
          <a:bodyPr wrap="square" rtlCol="0">
            <a:spAutoFit/>
          </a:bodyPr>
          <a:lstStyle/>
          <a:p>
            <a:pPr algn="ctr"/>
            <a:r>
              <a:rPr lang="en-US" sz="8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a:p>
            <a:pPr algn="ctr"/>
            <a:endParaRPr lang="en-IN" dirty="0"/>
          </a:p>
        </p:txBody>
      </p:sp>
    </p:spTree>
    <p:extLst>
      <p:ext uri="{BB962C8B-B14F-4D97-AF65-F5344CB8AC3E}">
        <p14:creationId xmlns:p14="http://schemas.microsoft.com/office/powerpoint/2010/main" val="22976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099-C5A1-B53E-1BCC-2A07A6DF400D}"/>
              </a:ext>
            </a:extLst>
          </p:cNvPr>
          <p:cNvSpPr>
            <a:spLocks noGrp="1"/>
          </p:cNvSpPr>
          <p:nvPr>
            <p:ph type="title"/>
          </p:nvPr>
        </p:nvSpPr>
        <p:spPr>
          <a:xfrm>
            <a:off x="1130270" y="953325"/>
            <a:ext cx="9603275" cy="662412"/>
          </a:xfrm>
        </p:spPr>
        <p:style>
          <a:lnRef idx="2">
            <a:schemeClr val="accent1"/>
          </a:lnRef>
          <a:fillRef idx="1">
            <a:schemeClr val="lt1"/>
          </a:fillRef>
          <a:effectRef idx="0">
            <a:schemeClr val="accent1"/>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235E3B-175B-2389-3B9E-3ED6D9FB08CB}"/>
              </a:ext>
            </a:extLst>
          </p:cNvPr>
          <p:cNvSpPr txBox="1"/>
          <p:nvPr/>
        </p:nvSpPr>
        <p:spPr>
          <a:xfrm>
            <a:off x="3080551" y="2254928"/>
            <a:ext cx="5663954" cy="3277820"/>
          </a:xfrm>
          <a:prstGeom prst="rect">
            <a:avLst/>
          </a:prstGeom>
          <a:noFill/>
        </p:spPr>
        <p:txBody>
          <a:bodyPr wrap="square" rtlCol="0">
            <a:spAutoFit/>
          </a:bodyPr>
          <a:lstStyle/>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Strict Regulations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Difficult to work with for non-technical users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No Sufficient data storage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Constantly needs Patching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Constantly being attacked</a:t>
            </a:r>
          </a:p>
          <a:p>
            <a:pPr marL="342900" marR="0" lvl="0" indent="-34290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Less accurate</a:t>
            </a: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Less efficiency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546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5EEC-8177-B417-A7DD-917D36088C59}"/>
              </a:ext>
            </a:extLst>
          </p:cNvPr>
          <p:cNvSpPr>
            <a:spLocks noGrp="1"/>
          </p:cNvSpPr>
          <p:nvPr>
            <p:ph type="title"/>
          </p:nvPr>
        </p:nvSpPr>
        <p:spPr>
          <a:xfrm>
            <a:off x="1216242" y="1039244"/>
            <a:ext cx="9782308" cy="644657"/>
          </a:xfrm>
        </p:spPr>
        <p:style>
          <a:lnRef idx="2">
            <a:schemeClr val="accent5"/>
          </a:lnRef>
          <a:fillRef idx="1">
            <a:schemeClr val="lt1"/>
          </a:fillRef>
          <a:effectRef idx="0">
            <a:schemeClr val="accent5"/>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B9A8F2-DE02-0A9A-993F-148D1C6BD2AF}"/>
              </a:ext>
            </a:extLst>
          </p:cNvPr>
          <p:cNvSpPr txBox="1"/>
          <p:nvPr/>
        </p:nvSpPr>
        <p:spPr>
          <a:xfrm>
            <a:off x="1120066" y="1908700"/>
            <a:ext cx="9951868" cy="3416320"/>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proposed system uses machine learning algorithms to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analyze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network traffic patterns and detect duplicates or </a:t>
            </a:r>
            <a:r>
              <a:rPr lang="en-IN" dirty="0">
                <a:latin typeface="Calibri" panose="020F0502020204030204" pitchFamily="34" charset="0"/>
                <a:ea typeface="Times New Roman" panose="02020603050405020304" pitchFamily="18" charset="0"/>
                <a:cs typeface="Times New Roman" panose="02020603050405020304" pitchFamily="18" charset="0"/>
              </a:rPr>
              <a:t>abnormal</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that may indicate a cyber attack.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proposed system can also be enhanced with additional features such as real-time monitoring, automatic response mechanisms, and integration with other security system.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proposing system is used to detect cyber attacks using machine learning methods to look after the limitations of existing system.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Real time monitoring is helpful to detect cyber attacks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occured</a:t>
            </a:r>
            <a:r>
              <a:rPr lang="en-IN" dirty="0">
                <a:latin typeface="Calibri" panose="020F0502020204030204" pitchFamily="34" charset="0"/>
                <a:ea typeface="Times New Roman" panose="02020603050405020304" pitchFamily="18" charset="0"/>
                <a:cs typeface="Times New Roman" panose="02020603050405020304" pitchFamily="18" charset="0"/>
              </a:rPr>
              <a:t> and automatic response is used to reduce the severity of the damage done by attacks.</a:t>
            </a:r>
            <a:r>
              <a:rPr lang="en-US" sz="1800" b="0" dirty="0">
                <a:effectLst/>
                <a:latin typeface="Times New Roman" panose="02020603050405020304" pitchFamily="18" charset="0"/>
              </a:rPr>
              <a:t> </a:t>
            </a:r>
          </a:p>
          <a:p>
            <a:pPr marL="285750" indent="-285750">
              <a:buFont typeface="Arial" panose="020B0604020202020204" pitchFamily="34" charset="0"/>
              <a:buChar char="•"/>
            </a:pPr>
            <a:r>
              <a:rPr lang="en-US" sz="1800" b="0" dirty="0">
                <a:effectLst/>
                <a:latin typeface="Times New Roman" panose="02020603050405020304" pitchFamily="18" charset="0"/>
              </a:rPr>
              <a:t>Integration with other security systems, such as firewalls and intrusion detection systems, can improve overall network security and improves the effectiveness of the proposed system.</a:t>
            </a:r>
            <a:endParaRPr lang="en-IN" sz="1800" b="1" dirty="0">
              <a:effectLst/>
              <a:latin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581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B95C-8073-3767-81B5-1EC96C9281B8}"/>
              </a:ext>
            </a:extLst>
          </p:cNvPr>
          <p:cNvSpPr>
            <a:spLocks noGrp="1"/>
          </p:cNvSpPr>
          <p:nvPr>
            <p:ph type="title"/>
          </p:nvPr>
        </p:nvSpPr>
        <p:spPr>
          <a:xfrm>
            <a:off x="1130270" y="1020063"/>
            <a:ext cx="9603275" cy="582513"/>
          </a:xfrm>
        </p:spPr>
        <p:style>
          <a:lnRef idx="2">
            <a:schemeClr val="accent4"/>
          </a:lnRef>
          <a:fillRef idx="1">
            <a:schemeClr val="lt1"/>
          </a:fillRef>
          <a:effectRef idx="0">
            <a:schemeClr val="accent4"/>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709E16-DB84-77C8-8B53-07E32D37D308}"/>
              </a:ext>
            </a:extLst>
          </p:cNvPr>
          <p:cNvSpPr txBox="1"/>
          <p:nvPr/>
        </p:nvSpPr>
        <p:spPr>
          <a:xfrm>
            <a:off x="2264247" y="1882065"/>
            <a:ext cx="8469298" cy="337335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Protection from malicious attacks on your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Deletion and/or guaranteeing malicious elements within a preexisting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Prevents users from unauthorized access to the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Deny's programs from certain resources that could be infected.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Securing confidential information</a:t>
            </a: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More efficient</a:t>
            </a: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High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79450" marR="0" algn="just">
              <a:lnSpc>
                <a:spcPct val="150000"/>
              </a:lnSpc>
              <a:spcBef>
                <a:spcPts val="0"/>
              </a:spcBef>
              <a:spcAft>
                <a:spcPts val="8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6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
            <a:extLst>
              <a:ext uri="{FF2B5EF4-FFF2-40B4-BE49-F238E27FC236}">
                <a16:creationId xmlns:a16="http://schemas.microsoft.com/office/drawing/2014/main" id="{B42D8B4D-99F0-E1F7-EDEA-4B713EB2A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4" y="192024"/>
            <a:ext cx="6965149" cy="58155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A2E8DA6B-17BB-1E2B-F62F-1807CA37FE1B}"/>
              </a:ext>
            </a:extLst>
          </p:cNvPr>
          <p:cNvSpPr>
            <a:spLocks noChangeArrowheads="1"/>
          </p:cNvSpPr>
          <p:nvPr/>
        </p:nvSpPr>
        <p:spPr bwMode="auto">
          <a:xfrm>
            <a:off x="0" y="4733830"/>
            <a:ext cx="14857876" cy="5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9236" tIns="380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84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24E8-42A5-EA44-48A2-6A2068C2C897}"/>
              </a:ext>
            </a:extLst>
          </p:cNvPr>
          <p:cNvSpPr>
            <a:spLocks noGrp="1"/>
          </p:cNvSpPr>
          <p:nvPr>
            <p:ph type="title"/>
          </p:nvPr>
        </p:nvSpPr>
        <p:spPr>
          <a:xfrm>
            <a:off x="1130270" y="1042103"/>
            <a:ext cx="9603275" cy="584775"/>
          </a:xfrm>
        </p:spPr>
        <p:txBody>
          <a:bodyPr>
            <a:normAutofit/>
          </a:bodyPr>
          <a:lstStyle/>
          <a:p>
            <a:pPr algn="ctr"/>
            <a:r>
              <a:rPr lang="en-US" dirty="0">
                <a:latin typeface="Elephant" panose="02020904090505020303" pitchFamily="18" charset="0"/>
              </a:rPr>
              <a:t>SOFTWARE REQUIREMENTS </a:t>
            </a:r>
            <a:endParaRPr lang="en-IN" dirty="0">
              <a:latin typeface="Elephant" panose="02020904090505020303" pitchFamily="18" charset="0"/>
            </a:endParaRPr>
          </a:p>
        </p:txBody>
      </p:sp>
      <p:sp>
        <p:nvSpPr>
          <p:cNvPr id="5" name="TextBox 4">
            <a:extLst>
              <a:ext uri="{FF2B5EF4-FFF2-40B4-BE49-F238E27FC236}">
                <a16:creationId xmlns:a16="http://schemas.microsoft.com/office/drawing/2014/main" id="{F249A230-4686-274B-912E-BAE491E9ECC8}"/>
              </a:ext>
            </a:extLst>
          </p:cNvPr>
          <p:cNvSpPr txBox="1"/>
          <p:nvPr/>
        </p:nvSpPr>
        <p:spPr>
          <a:xfrm>
            <a:off x="1615736" y="2024979"/>
            <a:ext cx="99163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OPERATING SYSTEM :  WINDOWS 10</a:t>
            </a:r>
          </a:p>
          <a:p>
            <a:pPr marL="285750" indent="-285750">
              <a:buFont typeface="Arial" panose="020B0604020202020204" pitchFamily="34" charset="0"/>
              <a:buChar char="•"/>
            </a:pPr>
            <a:r>
              <a:rPr lang="en-US" dirty="0"/>
              <a:t>LANGUAGE              :   PYTHON 3.7</a:t>
            </a:r>
            <a:endParaRPr lang="en-IN" dirty="0"/>
          </a:p>
        </p:txBody>
      </p:sp>
      <p:sp>
        <p:nvSpPr>
          <p:cNvPr id="6" name="TextBox 5">
            <a:extLst>
              <a:ext uri="{FF2B5EF4-FFF2-40B4-BE49-F238E27FC236}">
                <a16:creationId xmlns:a16="http://schemas.microsoft.com/office/drawing/2014/main" id="{FD47AD76-F749-2DDB-D5E3-1A1C851D342B}"/>
              </a:ext>
            </a:extLst>
          </p:cNvPr>
          <p:cNvSpPr txBox="1"/>
          <p:nvPr/>
        </p:nvSpPr>
        <p:spPr>
          <a:xfrm>
            <a:off x="1130270" y="3136612"/>
            <a:ext cx="9916358" cy="584775"/>
          </a:xfrm>
          <a:prstGeom prst="rect">
            <a:avLst/>
          </a:prstGeom>
          <a:noFill/>
        </p:spPr>
        <p:txBody>
          <a:bodyPr wrap="square" rtlCol="0">
            <a:spAutoFit/>
          </a:bodyPr>
          <a:lstStyle/>
          <a:p>
            <a:pPr algn="ctr"/>
            <a:r>
              <a:rPr lang="en-US" sz="3200" dirty="0">
                <a:latin typeface="Elephant" panose="02020904090505020303" pitchFamily="18" charset="0"/>
              </a:rPr>
              <a:t>HARDWARE REQUIREMENTS</a:t>
            </a:r>
            <a:endParaRPr lang="en-IN" sz="3200" dirty="0">
              <a:latin typeface="Elephant" panose="02020904090505020303" pitchFamily="18" charset="0"/>
            </a:endParaRPr>
          </a:p>
        </p:txBody>
      </p:sp>
      <p:sp>
        <p:nvSpPr>
          <p:cNvPr id="7" name="TextBox 6">
            <a:extLst>
              <a:ext uri="{FF2B5EF4-FFF2-40B4-BE49-F238E27FC236}">
                <a16:creationId xmlns:a16="http://schemas.microsoft.com/office/drawing/2014/main" id="{52CF2710-4A05-46AF-9348-4A61530295D5}"/>
              </a:ext>
            </a:extLst>
          </p:cNvPr>
          <p:cNvSpPr txBox="1"/>
          <p:nvPr/>
        </p:nvSpPr>
        <p:spPr>
          <a:xfrm>
            <a:off x="1615736" y="4119239"/>
            <a:ext cx="72619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PROCESSOR  : MINIMUM INTEL i3</a:t>
            </a:r>
          </a:p>
          <a:p>
            <a:pPr marL="285750" indent="-285750">
              <a:buFont typeface="Arial" panose="020B0604020202020204" pitchFamily="34" charset="0"/>
              <a:buChar char="•"/>
            </a:pPr>
            <a:r>
              <a:rPr lang="en-US" dirty="0"/>
              <a:t>RAM               : MINIMUN 4gb</a:t>
            </a:r>
          </a:p>
          <a:p>
            <a:pPr marL="285750" indent="-285750">
              <a:buFont typeface="Arial" panose="020B0604020202020204" pitchFamily="34" charset="0"/>
              <a:buChar char="•"/>
            </a:pPr>
            <a:r>
              <a:rPr lang="en-US" dirty="0"/>
              <a:t>HARD DISK     : MINIMUM 250gb</a:t>
            </a:r>
            <a:endParaRPr lang="en-IN" dirty="0"/>
          </a:p>
        </p:txBody>
      </p:sp>
    </p:spTree>
    <p:extLst>
      <p:ext uri="{BB962C8B-B14F-4D97-AF65-F5344CB8AC3E}">
        <p14:creationId xmlns:p14="http://schemas.microsoft.com/office/powerpoint/2010/main" val="17964634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323</TotalTime>
  <Words>2642</Words>
  <Application>Microsoft Office PowerPoint</Application>
  <PresentationFormat>Widescreen</PresentationFormat>
  <Paragraphs>168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Algerian</vt:lpstr>
      <vt:lpstr>Arial</vt:lpstr>
      <vt:lpstr>Arial Rounded MT Bold</vt:lpstr>
      <vt:lpstr>Calibri</vt:lpstr>
      <vt:lpstr>Century Gothic</vt:lpstr>
      <vt:lpstr>Elephant</vt:lpstr>
      <vt:lpstr>Times New Roman</vt:lpstr>
      <vt:lpstr>Gallery</vt:lpstr>
      <vt:lpstr>PowerPoint Presentation</vt:lpstr>
      <vt:lpstr>INDEX</vt:lpstr>
      <vt:lpstr>ABSTRACT </vt:lpstr>
      <vt:lpstr>EXISTING SYSTEM</vt:lpstr>
      <vt:lpstr>DISADVANTAGES</vt:lpstr>
      <vt:lpstr>PROPOSED SYSTEM</vt:lpstr>
      <vt:lpstr>ADVANTAGES</vt:lpstr>
      <vt:lpstr>PowerPoint Presentation</vt:lpstr>
      <vt:lpstr>SOFTWARE REQUIREMENTS </vt:lpstr>
      <vt:lpstr>                                   MODULES </vt:lpstr>
      <vt:lpstr>                       MODULE DISCRIPTION</vt:lpstr>
      <vt:lpstr>PowerPoint Presentation</vt:lpstr>
      <vt:lpstr>PowerPoint Presentation</vt:lpstr>
      <vt:lpstr>                               UML DIAGRAMS </vt:lpstr>
      <vt:lpstr>PowerPoint Presentation</vt:lpstr>
      <vt:lpstr>PowerPoint Presentation</vt:lpstr>
      <vt:lpstr>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reddy</dc:creator>
  <cp:lastModifiedBy>siddiakhila@gmail.com</cp:lastModifiedBy>
  <cp:revision>18</cp:revision>
  <dcterms:created xsi:type="dcterms:W3CDTF">2023-11-21T05:17:45Z</dcterms:created>
  <dcterms:modified xsi:type="dcterms:W3CDTF">2023-12-03T12:25:19Z</dcterms:modified>
</cp:coreProperties>
</file>