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57" r:id="rId3"/>
    <p:sldId id="288" r:id="rId4"/>
    <p:sldId id="285" r:id="rId5"/>
    <p:sldId id="289" r:id="rId6"/>
    <p:sldId id="29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F1285A2-095D-4027-A437-DC2EC9F6CCDA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FE4AFA2-60F0-40AB-9A4E-3E95D6A1C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129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85A2-095D-4027-A437-DC2EC9F6CCDA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AFA2-60F0-40AB-9A4E-3E95D6A1C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29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F1285A2-095D-4027-A437-DC2EC9F6CCDA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FE4AFA2-60F0-40AB-9A4E-3E95D6A1C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66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85A2-095D-4027-A437-DC2EC9F6CCDA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FE4AFA2-60F0-40AB-9A4E-3E95D6A1C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5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F1285A2-095D-4027-A437-DC2EC9F6CCDA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FE4AFA2-60F0-40AB-9A4E-3E95D6A1C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50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85A2-095D-4027-A437-DC2EC9F6CCDA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AFA2-60F0-40AB-9A4E-3E95D6A1C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0050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85A2-095D-4027-A437-DC2EC9F6CCDA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AFA2-60F0-40AB-9A4E-3E95D6A1C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0410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85A2-095D-4027-A437-DC2EC9F6CCDA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AFA2-60F0-40AB-9A4E-3E95D6A1C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04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85A2-095D-4027-A437-DC2EC9F6CCDA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AFA2-60F0-40AB-9A4E-3E95D6A1C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0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F1285A2-095D-4027-A437-DC2EC9F6CCDA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FE4AFA2-60F0-40AB-9A4E-3E95D6A1C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5375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85A2-095D-4027-A437-DC2EC9F6CCDA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AFA2-60F0-40AB-9A4E-3E95D6A1C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43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F1285A2-095D-4027-A437-DC2EC9F6CCDA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FE4AFA2-60F0-40AB-9A4E-3E95D6A1CF3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782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1.microchip.com/downloads/en/devicedoc/spi.pdf" TargetMode="External"/><Relationship Id="rId2" Type="http://schemas.openxmlformats.org/officeDocument/2006/relationships/hyperlink" Target="https://www.ti.com/lit/ug/sprugp2a/sprugp2a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lnware.com/dll/Clock-Phase-and-Polarity" TargetMode="External"/><Relationship Id="rId5" Type="http://schemas.openxmlformats.org/officeDocument/2006/relationships/hyperlink" Target="https://www.analog.com/en/analog-dialogue/articles/introduction-to-spi-interface.html" TargetMode="External"/><Relationship Id="rId4" Type="http://schemas.openxmlformats.org/officeDocument/2006/relationships/hyperlink" Target="https://www.nxp.com/docs/en/application-note/AN3904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1F11-B6AD-4D97-9FC3-A1DC21B749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SPI Protocol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DEB5D-CD5A-4ABC-AFCB-8779A2E18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Implementation on FPGA</a:t>
            </a:r>
          </a:p>
        </p:txBody>
      </p:sp>
    </p:spTree>
    <p:extLst>
      <p:ext uri="{BB962C8B-B14F-4D97-AF65-F5344CB8AC3E}">
        <p14:creationId xmlns:p14="http://schemas.microsoft.com/office/powerpoint/2010/main" val="1093705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B579-2723-49DE-82C7-2AF098D3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Overview of SPI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795D0-CB3F-47E5-BD46-9CB91DDB1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93" y="1913516"/>
            <a:ext cx="11029615" cy="3678303"/>
          </a:xfrm>
        </p:spPr>
        <p:txBody>
          <a:bodyPr anchor="t">
            <a:noAutofit/>
          </a:bodyPr>
          <a:lstStyle/>
          <a:p>
            <a:pPr>
              <a:buClr>
                <a:schemeClr val="tx1"/>
              </a:buClr>
            </a:pPr>
            <a:r>
              <a:rPr lang="en-IN" sz="1100" dirty="0"/>
              <a:t>SPI </a:t>
            </a:r>
            <a:r>
              <a:rPr lang="en-IN" sz="1100" dirty="0">
                <a:sym typeface="Wingdings" panose="05000000000000000000" pitchFamily="2" charset="2"/>
              </a:rPr>
              <a:t> Serial Peripheral Interface</a:t>
            </a:r>
          </a:p>
          <a:p>
            <a:pPr>
              <a:buClr>
                <a:schemeClr val="tx1"/>
              </a:buClr>
            </a:pPr>
            <a:r>
              <a:rPr lang="en-IN" sz="1100" dirty="0">
                <a:sym typeface="Wingdings" panose="05000000000000000000" pitchFamily="2" charset="2"/>
              </a:rPr>
              <a:t>Synchronous, Serial, Suitable for short distance, Master/Slave protocol</a:t>
            </a:r>
          </a:p>
          <a:p>
            <a:pPr>
              <a:buClr>
                <a:schemeClr val="tx1"/>
              </a:buClr>
            </a:pPr>
            <a:r>
              <a:rPr lang="en-IN" sz="1100" dirty="0">
                <a:sym typeface="Wingdings" panose="05000000000000000000" pitchFamily="2" charset="2"/>
              </a:rPr>
              <a:t>The four main input/output lines are</a:t>
            </a:r>
          </a:p>
          <a:p>
            <a:pPr lvl="1">
              <a:buClr>
                <a:schemeClr val="tx1"/>
              </a:buClr>
            </a:pPr>
            <a:r>
              <a:rPr lang="en-IN" sz="1100" b="1" i="1" dirty="0">
                <a:solidFill>
                  <a:schemeClr val="accent1"/>
                </a:solidFill>
                <a:sym typeface="Wingdings" panose="05000000000000000000" pitchFamily="2" charset="2"/>
              </a:rPr>
              <a:t>CS/SS </a:t>
            </a:r>
            <a:r>
              <a:rPr lang="en-IN" sz="1100" dirty="0">
                <a:sym typeface="Wingdings" panose="05000000000000000000" pitchFamily="2" charset="2"/>
              </a:rPr>
              <a:t> Chip Select/Slave Select</a:t>
            </a:r>
          </a:p>
          <a:p>
            <a:pPr lvl="1">
              <a:buClr>
                <a:schemeClr val="tx1"/>
              </a:buClr>
            </a:pPr>
            <a:r>
              <a:rPr lang="en-IN" sz="1100" b="1" i="1" dirty="0">
                <a:solidFill>
                  <a:schemeClr val="accent1"/>
                </a:solidFill>
              </a:rPr>
              <a:t>MISO</a:t>
            </a:r>
            <a:r>
              <a:rPr lang="en-IN" sz="1100" dirty="0"/>
              <a:t> </a:t>
            </a:r>
            <a:r>
              <a:rPr lang="en-IN" sz="1100" dirty="0">
                <a:sym typeface="Wingdings" panose="05000000000000000000" pitchFamily="2" charset="2"/>
              </a:rPr>
              <a:t> Master In Slave Out</a:t>
            </a:r>
            <a:endParaRPr lang="en-IN" sz="1100" dirty="0"/>
          </a:p>
          <a:p>
            <a:pPr lvl="1">
              <a:buClr>
                <a:schemeClr val="tx1"/>
              </a:buClr>
            </a:pPr>
            <a:r>
              <a:rPr lang="en-IN" sz="1100" b="1" i="1" dirty="0">
                <a:solidFill>
                  <a:schemeClr val="accent1"/>
                </a:solidFill>
              </a:rPr>
              <a:t>MOSI </a:t>
            </a:r>
            <a:r>
              <a:rPr lang="en-IN" sz="1100" dirty="0">
                <a:sym typeface="Wingdings" panose="05000000000000000000" pitchFamily="2" charset="2"/>
              </a:rPr>
              <a:t> Master Out Slave In</a:t>
            </a:r>
            <a:endParaRPr lang="en-IN" sz="1100" dirty="0"/>
          </a:p>
          <a:p>
            <a:pPr lvl="1">
              <a:buClr>
                <a:schemeClr val="tx1"/>
              </a:buClr>
            </a:pPr>
            <a:r>
              <a:rPr lang="en-IN" sz="1100" b="1" i="1" dirty="0">
                <a:solidFill>
                  <a:schemeClr val="accent1"/>
                </a:solidFill>
              </a:rPr>
              <a:t>SCLK</a:t>
            </a:r>
            <a:r>
              <a:rPr lang="en-IN" sz="1100" dirty="0"/>
              <a:t> </a:t>
            </a:r>
            <a:r>
              <a:rPr lang="en-IN" sz="1100" dirty="0">
                <a:sym typeface="Wingdings" panose="05000000000000000000" pitchFamily="2" charset="2"/>
              </a:rPr>
              <a:t> SPI Clock</a:t>
            </a:r>
          </a:p>
          <a:p>
            <a:pPr>
              <a:buClr>
                <a:schemeClr val="tx1"/>
              </a:buClr>
            </a:pPr>
            <a:r>
              <a:rPr lang="en-IN" sz="1100" dirty="0"/>
              <a:t>when</a:t>
            </a:r>
            <a:r>
              <a:rPr lang="en-IN" sz="1100" b="1" i="1" dirty="0">
                <a:solidFill>
                  <a:schemeClr val="accent1"/>
                </a:solidFill>
              </a:rPr>
              <a:t> CS/SS </a:t>
            </a:r>
            <a:r>
              <a:rPr lang="en-IN" sz="1100" dirty="0"/>
              <a:t>change from 1 to 0, indicates transmission to begin</a:t>
            </a:r>
          </a:p>
          <a:p>
            <a:pPr algn="just">
              <a:buClr>
                <a:schemeClr val="tx1"/>
              </a:buClr>
            </a:pPr>
            <a:r>
              <a:rPr lang="en-IN" sz="1100" b="1" i="1" dirty="0" err="1">
                <a:solidFill>
                  <a:schemeClr val="accent1"/>
                </a:solidFill>
              </a:rPr>
              <a:t>spi_clk</a:t>
            </a:r>
            <a:r>
              <a:rPr lang="en-IN" sz="1100" b="1" i="1" dirty="0">
                <a:solidFill>
                  <a:schemeClr val="accent1"/>
                </a:solidFill>
              </a:rPr>
              <a:t> </a:t>
            </a:r>
            <a:r>
              <a:rPr lang="en-IN" sz="1100" dirty="0"/>
              <a:t>is derived from </a:t>
            </a:r>
            <a:r>
              <a:rPr lang="en-IN" sz="1100" b="1" i="1" dirty="0" err="1">
                <a:solidFill>
                  <a:schemeClr val="accent1"/>
                </a:solidFill>
              </a:rPr>
              <a:t>clk</a:t>
            </a:r>
            <a:r>
              <a:rPr lang="en-IN" sz="1100" dirty="0"/>
              <a:t>, </a:t>
            </a:r>
            <a:r>
              <a:rPr lang="en-IN" sz="1100" b="1" i="1" dirty="0" err="1">
                <a:solidFill>
                  <a:schemeClr val="accent1"/>
                </a:solidFill>
              </a:rPr>
              <a:t>spi_clk</a:t>
            </a:r>
            <a:r>
              <a:rPr lang="en-IN" sz="1100" b="1" i="1" dirty="0">
                <a:solidFill>
                  <a:schemeClr val="accent1"/>
                </a:solidFill>
              </a:rPr>
              <a:t> is </a:t>
            </a:r>
            <a:r>
              <a:rPr lang="en-IN" sz="1100" dirty="0"/>
              <a:t>slower than </a:t>
            </a:r>
            <a:r>
              <a:rPr lang="en-IN" sz="1100" b="1" i="1" dirty="0" err="1">
                <a:solidFill>
                  <a:schemeClr val="accent1"/>
                </a:solidFill>
              </a:rPr>
              <a:t>clk</a:t>
            </a:r>
            <a:r>
              <a:rPr lang="en-IN" sz="1100" dirty="0"/>
              <a:t> and transmission occur at the rate of </a:t>
            </a:r>
            <a:r>
              <a:rPr lang="en-IN" sz="1100" b="1" i="1" dirty="0" err="1">
                <a:solidFill>
                  <a:schemeClr val="accent1"/>
                </a:solidFill>
              </a:rPr>
              <a:t>spi_clk</a:t>
            </a:r>
            <a:endParaRPr lang="en-IN" sz="1100" b="1" i="1" dirty="0">
              <a:solidFill>
                <a:schemeClr val="accent1"/>
              </a:solidFill>
            </a:endParaRPr>
          </a:p>
          <a:p>
            <a:pPr>
              <a:buClr>
                <a:schemeClr val="tx1"/>
              </a:buClr>
            </a:pPr>
            <a:r>
              <a:rPr lang="en-IN" sz="1100" dirty="0"/>
              <a:t>The data output from Master will go on line </a:t>
            </a:r>
            <a:r>
              <a:rPr lang="en-IN" sz="1100" b="1" i="1" dirty="0">
                <a:solidFill>
                  <a:schemeClr val="accent1"/>
                </a:solidFill>
              </a:rPr>
              <a:t>MOSI</a:t>
            </a:r>
            <a:r>
              <a:rPr lang="en-IN" sz="1100" dirty="0"/>
              <a:t> which is internally fetched from </a:t>
            </a:r>
            <a:r>
              <a:rPr lang="en-IN" sz="1100" b="1" i="1" dirty="0" err="1">
                <a:solidFill>
                  <a:schemeClr val="accent1"/>
                </a:solidFill>
              </a:rPr>
              <a:t>data_wr</a:t>
            </a:r>
            <a:r>
              <a:rPr lang="en-IN" sz="1100" b="1" i="1" dirty="0">
                <a:solidFill>
                  <a:schemeClr val="accent1"/>
                </a:solidFill>
              </a:rPr>
              <a:t> </a:t>
            </a:r>
            <a:r>
              <a:rPr lang="en-IN" sz="1100" dirty="0"/>
              <a:t>signal.</a:t>
            </a:r>
          </a:p>
          <a:p>
            <a:pPr>
              <a:buClr>
                <a:schemeClr val="tx1"/>
              </a:buClr>
            </a:pPr>
            <a:r>
              <a:rPr lang="en-IN" sz="1100" dirty="0"/>
              <a:t>The data input to Master will come through </a:t>
            </a:r>
            <a:r>
              <a:rPr lang="en-IN" sz="1100" b="1" i="1" dirty="0">
                <a:solidFill>
                  <a:schemeClr val="accent1"/>
                </a:solidFill>
              </a:rPr>
              <a:t>MISO</a:t>
            </a:r>
            <a:r>
              <a:rPr lang="en-IN" sz="1100" dirty="0"/>
              <a:t> and written onto </a:t>
            </a:r>
            <a:r>
              <a:rPr lang="en-IN" sz="1100" b="1" i="1" dirty="0" err="1">
                <a:solidFill>
                  <a:schemeClr val="accent1"/>
                </a:solidFill>
              </a:rPr>
              <a:t>data_rd</a:t>
            </a:r>
            <a:r>
              <a:rPr lang="en-IN" sz="1100" b="1" i="1" dirty="0">
                <a:solidFill>
                  <a:schemeClr val="accent1"/>
                </a:solidFill>
              </a:rPr>
              <a:t> </a:t>
            </a:r>
            <a:r>
              <a:rPr lang="en-IN" sz="1100" dirty="0"/>
              <a:t>line internally.</a:t>
            </a:r>
          </a:p>
          <a:p>
            <a:pPr>
              <a:buClr>
                <a:schemeClr val="tx1"/>
              </a:buClr>
            </a:pPr>
            <a:r>
              <a:rPr lang="en-IN" sz="1100" dirty="0"/>
              <a:t>Depending on Phase and Polarity, the SPI data can be transmitted in 4 different format as depicted in table below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63814B-A413-4E43-8E60-1F08E1079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301230"/>
              </p:ext>
            </p:extLst>
          </p:nvPr>
        </p:nvGraphicFramePr>
        <p:xfrm>
          <a:off x="874155" y="5424325"/>
          <a:ext cx="670737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674">
                  <a:extLst>
                    <a:ext uri="{9D8B030D-6E8A-4147-A177-3AD203B41FA5}">
                      <a16:colId xmlns:a16="http://schemas.microsoft.com/office/drawing/2014/main" val="2808719538"/>
                    </a:ext>
                  </a:extLst>
                </a:gridCol>
                <a:gridCol w="732446">
                  <a:extLst>
                    <a:ext uri="{9D8B030D-6E8A-4147-A177-3AD203B41FA5}">
                      <a16:colId xmlns:a16="http://schemas.microsoft.com/office/drawing/2014/main" val="2915948423"/>
                    </a:ext>
                  </a:extLst>
                </a:gridCol>
                <a:gridCol w="1661895">
                  <a:extLst>
                    <a:ext uri="{9D8B030D-6E8A-4147-A177-3AD203B41FA5}">
                      <a16:colId xmlns:a16="http://schemas.microsoft.com/office/drawing/2014/main" val="3838794597"/>
                    </a:ext>
                  </a:extLst>
                </a:gridCol>
                <a:gridCol w="1782629">
                  <a:extLst>
                    <a:ext uri="{9D8B030D-6E8A-4147-A177-3AD203B41FA5}">
                      <a16:colId xmlns:a16="http://schemas.microsoft.com/office/drawing/2014/main" val="2584625008"/>
                    </a:ext>
                  </a:extLst>
                </a:gridCol>
                <a:gridCol w="1642732">
                  <a:extLst>
                    <a:ext uri="{9D8B030D-6E8A-4147-A177-3AD203B41FA5}">
                      <a16:colId xmlns:a16="http://schemas.microsoft.com/office/drawing/2014/main" val="3120989391"/>
                    </a:ext>
                  </a:extLst>
                </a:gridCol>
              </a:tblGrid>
              <a:tr h="209542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Polarity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Phase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SPICLK IDLE 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MOSI (Data Output)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MISO (Data Input)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206135"/>
                  </a:ext>
                </a:extLst>
              </a:tr>
              <a:tr h="176198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Falling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Falling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4350033"/>
                  </a:ext>
                </a:extLst>
              </a:tr>
              <a:tr h="176198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Rising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Rising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6637717"/>
                  </a:ext>
                </a:extLst>
              </a:tr>
              <a:tr h="176198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Falling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Falling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2114629"/>
                  </a:ext>
                </a:extLst>
              </a:tr>
              <a:tr h="176198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Rising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Rising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3107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74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1A60A2-2880-47B2-A48A-72BA8C1C8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89" y="62167"/>
            <a:ext cx="4501828" cy="2435989"/>
          </a:xfrm>
          <a:prstGeom prst="rect">
            <a:avLst/>
          </a:prstGeom>
          <a:ln w="19050">
            <a:solidFill>
              <a:schemeClr val="accent5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43D811-3BFB-4735-973C-3F24667FB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386" y="134572"/>
            <a:ext cx="4501828" cy="2363584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CC24EF-D7CB-4E05-BA44-7AF660C0D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89" y="4343512"/>
            <a:ext cx="4070594" cy="2214882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6E30D8-95EF-46B4-9443-5DEAB5860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6471" y="4513970"/>
            <a:ext cx="3850640" cy="212284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A8834018-DB74-454D-9185-4FA1C48E0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698398"/>
              </p:ext>
            </p:extLst>
          </p:nvPr>
        </p:nvGraphicFramePr>
        <p:xfrm>
          <a:off x="1411193" y="2572316"/>
          <a:ext cx="9698038" cy="1630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81342">
                  <a:extLst>
                    <a:ext uri="{9D8B030D-6E8A-4147-A177-3AD203B41FA5}">
                      <a16:colId xmlns:a16="http://schemas.microsoft.com/office/drawing/2014/main" val="1932825288"/>
                    </a:ext>
                  </a:extLst>
                </a:gridCol>
                <a:gridCol w="490855">
                  <a:extLst>
                    <a:ext uri="{9D8B030D-6E8A-4147-A177-3AD203B41FA5}">
                      <a16:colId xmlns:a16="http://schemas.microsoft.com/office/drawing/2014/main" val="3520996137"/>
                    </a:ext>
                  </a:extLst>
                </a:gridCol>
                <a:gridCol w="4015033">
                  <a:extLst>
                    <a:ext uri="{9D8B030D-6E8A-4147-A177-3AD203B41FA5}">
                      <a16:colId xmlns:a16="http://schemas.microsoft.com/office/drawing/2014/main" val="2415609339"/>
                    </a:ext>
                  </a:extLst>
                </a:gridCol>
                <a:gridCol w="2468502">
                  <a:extLst>
                    <a:ext uri="{9D8B030D-6E8A-4147-A177-3AD203B41FA5}">
                      <a16:colId xmlns:a16="http://schemas.microsoft.com/office/drawing/2014/main" val="4140137183"/>
                    </a:ext>
                  </a:extLst>
                </a:gridCol>
                <a:gridCol w="2142306">
                  <a:extLst>
                    <a:ext uri="{9D8B030D-6E8A-4147-A177-3AD203B41FA5}">
                      <a16:colId xmlns:a16="http://schemas.microsoft.com/office/drawing/2014/main" val="4003476528"/>
                    </a:ext>
                  </a:extLst>
                </a:gridCol>
              </a:tblGrid>
              <a:tr h="159543">
                <a:tc>
                  <a:txBody>
                    <a:bodyPr/>
                    <a:lstStyle/>
                    <a:p>
                      <a:pPr algn="l"/>
                      <a:r>
                        <a:rPr lang="en-IN" sz="700" b="1" dirty="0"/>
                        <a:t>Polarity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700" b="1" dirty="0"/>
                        <a:t>Phase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700" b="1" dirty="0"/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700" b="1" dirty="0"/>
                        <a:t>MOSI (Data Output)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700" b="1" dirty="0"/>
                        <a:t>MISO (Input Data)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960371"/>
                  </a:ext>
                </a:extLst>
              </a:tr>
              <a:tr h="250711">
                <a:tc>
                  <a:txBody>
                    <a:bodyPr/>
                    <a:lstStyle/>
                    <a:p>
                      <a:pPr algn="l"/>
                      <a:r>
                        <a:rPr lang="en-IN" sz="7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7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700" b="1" dirty="0"/>
                        <a:t>Data is output on +</a:t>
                      </a:r>
                      <a:r>
                        <a:rPr lang="en-IN" sz="700" b="1" dirty="0" err="1"/>
                        <a:t>ve</a:t>
                      </a:r>
                      <a:r>
                        <a:rPr lang="en-IN" sz="700" b="1" dirty="0"/>
                        <a:t> edge of SPICLK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700" b="1" dirty="0"/>
                        <a:t>Input data is latched on falling edge of SPICLK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700" b="1" dirty="0"/>
                        <a:t>+</a:t>
                      </a:r>
                      <a:r>
                        <a:rPr lang="en-IN" sz="700" b="1" dirty="0" err="1"/>
                        <a:t>ve</a:t>
                      </a:r>
                      <a:r>
                        <a:rPr lang="en-IN" sz="700" b="1" dirty="0"/>
                        <a:t> edge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700" b="1" dirty="0"/>
                        <a:t>+</a:t>
                      </a:r>
                      <a:r>
                        <a:rPr lang="en-IN" sz="700" b="1" dirty="0" err="1"/>
                        <a:t>ve</a:t>
                      </a:r>
                      <a:r>
                        <a:rPr lang="en-IN" sz="700" b="1" dirty="0"/>
                        <a:t> edge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080014"/>
                  </a:ext>
                </a:extLst>
              </a:tr>
              <a:tr h="393278">
                <a:tc>
                  <a:txBody>
                    <a:bodyPr/>
                    <a:lstStyle/>
                    <a:p>
                      <a:pPr algn="l"/>
                      <a:r>
                        <a:rPr lang="en-IN" sz="7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7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700" b="1" dirty="0"/>
                        <a:t>Data is output one half cycle before the first +</a:t>
                      </a:r>
                      <a:r>
                        <a:rPr lang="en-IN" sz="700" b="1" dirty="0" err="1"/>
                        <a:t>ve</a:t>
                      </a:r>
                      <a:r>
                        <a:rPr lang="en-IN" sz="700" b="1" dirty="0"/>
                        <a:t> edge of SPICLK and on subsequent falling edges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700" b="1" dirty="0"/>
                        <a:t>Input data is latched on rising edge of SPICLK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700" b="1" dirty="0"/>
                        <a:t>1</a:t>
                      </a:r>
                      <a:r>
                        <a:rPr lang="en-IN" sz="700" b="1" baseline="30000" dirty="0"/>
                        <a:t>st</a:t>
                      </a:r>
                      <a:r>
                        <a:rPr lang="en-IN" sz="700" b="1" dirty="0"/>
                        <a:t> output – one and half cycle before 1</a:t>
                      </a:r>
                      <a:r>
                        <a:rPr lang="en-IN" sz="700" b="1" baseline="30000" dirty="0"/>
                        <a:t>st</a:t>
                      </a:r>
                      <a:r>
                        <a:rPr lang="en-IN" sz="700" b="1" dirty="0"/>
                        <a:t> +</a:t>
                      </a:r>
                      <a:r>
                        <a:rPr lang="en-IN" sz="700" b="1" dirty="0" err="1"/>
                        <a:t>ve</a:t>
                      </a:r>
                      <a:r>
                        <a:rPr lang="en-IN" sz="700" b="1" dirty="0"/>
                        <a:t> edge</a:t>
                      </a:r>
                    </a:p>
                    <a:p>
                      <a:pPr algn="l"/>
                      <a:r>
                        <a:rPr lang="en-IN" sz="700" b="1" dirty="0"/>
                        <a:t>Remaining on –</a:t>
                      </a:r>
                      <a:r>
                        <a:rPr lang="en-IN" sz="700" b="1" dirty="0" err="1"/>
                        <a:t>ve</a:t>
                      </a:r>
                      <a:r>
                        <a:rPr lang="en-IN" sz="700" b="1" dirty="0"/>
                        <a:t> edge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700" b="1" dirty="0"/>
                        <a:t>1</a:t>
                      </a:r>
                      <a:r>
                        <a:rPr lang="en-IN" sz="700" b="1" baseline="30000" dirty="0"/>
                        <a:t>st</a:t>
                      </a:r>
                      <a:r>
                        <a:rPr lang="en-IN" sz="700" b="1" dirty="0"/>
                        <a:t> output – one and half cycle before 1</a:t>
                      </a:r>
                      <a:r>
                        <a:rPr lang="en-IN" sz="700" b="1" baseline="30000" dirty="0"/>
                        <a:t>st</a:t>
                      </a:r>
                      <a:r>
                        <a:rPr lang="en-IN" sz="700" b="1" dirty="0"/>
                        <a:t> +</a:t>
                      </a:r>
                      <a:r>
                        <a:rPr lang="en-IN" sz="700" b="1" dirty="0" err="1"/>
                        <a:t>ve</a:t>
                      </a:r>
                      <a:r>
                        <a:rPr lang="en-IN" sz="700" b="1" dirty="0"/>
                        <a:t> edge</a:t>
                      </a:r>
                    </a:p>
                    <a:p>
                      <a:pPr algn="l"/>
                      <a:r>
                        <a:rPr lang="en-IN" sz="700" b="1" dirty="0"/>
                        <a:t>Remaining on –</a:t>
                      </a:r>
                      <a:r>
                        <a:rPr lang="en-IN" sz="700" b="1" dirty="0" err="1"/>
                        <a:t>ve</a:t>
                      </a:r>
                      <a:r>
                        <a:rPr lang="en-IN" sz="700" b="1" dirty="0"/>
                        <a:t> edge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0977738"/>
                  </a:ext>
                </a:extLst>
              </a:tr>
              <a:tr h="250711">
                <a:tc>
                  <a:txBody>
                    <a:bodyPr/>
                    <a:lstStyle/>
                    <a:p>
                      <a:pPr algn="l"/>
                      <a:r>
                        <a:rPr lang="en-IN" sz="7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7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700" b="1" dirty="0"/>
                        <a:t>Data is output on -</a:t>
                      </a:r>
                      <a:r>
                        <a:rPr lang="en-IN" sz="700" b="1" dirty="0" err="1"/>
                        <a:t>ve</a:t>
                      </a:r>
                      <a:r>
                        <a:rPr lang="en-IN" sz="700" b="1" dirty="0"/>
                        <a:t> edge of SPICLK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700" b="1" dirty="0"/>
                        <a:t>Input data is latched on rising edge of SPICLK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700" b="1" dirty="0"/>
                        <a:t>-</a:t>
                      </a:r>
                      <a:r>
                        <a:rPr lang="en-IN" sz="700" b="1" dirty="0" err="1"/>
                        <a:t>ve</a:t>
                      </a:r>
                      <a:r>
                        <a:rPr lang="en-IN" sz="700" b="1" dirty="0"/>
                        <a:t> edge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700" b="1" dirty="0"/>
                        <a:t>-</a:t>
                      </a:r>
                      <a:r>
                        <a:rPr lang="en-IN" sz="700" b="1" dirty="0" err="1"/>
                        <a:t>ve</a:t>
                      </a:r>
                      <a:r>
                        <a:rPr lang="en-IN" sz="700" b="1" dirty="0"/>
                        <a:t> edge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616206"/>
                  </a:ext>
                </a:extLst>
              </a:tr>
              <a:tr h="341878">
                <a:tc>
                  <a:txBody>
                    <a:bodyPr/>
                    <a:lstStyle/>
                    <a:p>
                      <a:pPr algn="l"/>
                      <a:r>
                        <a:rPr lang="en-IN" sz="7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7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700" b="1" dirty="0"/>
                        <a:t>Data is output one half cycle before the first -</a:t>
                      </a:r>
                      <a:r>
                        <a:rPr lang="en-IN" sz="700" b="1" dirty="0" err="1"/>
                        <a:t>ve</a:t>
                      </a:r>
                      <a:r>
                        <a:rPr lang="en-IN" sz="700" b="1" dirty="0"/>
                        <a:t> edge of SPICLK and on subsequent rising edges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700" b="1" dirty="0"/>
                        <a:t>Input data is latched on falling edge of SPICLK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700" b="1" dirty="0"/>
                        <a:t>1</a:t>
                      </a:r>
                      <a:r>
                        <a:rPr lang="en-IN" sz="700" b="1" baseline="30000" dirty="0"/>
                        <a:t>st</a:t>
                      </a:r>
                      <a:r>
                        <a:rPr lang="en-IN" sz="700" b="1" dirty="0"/>
                        <a:t> output – one and half cycle before 1</a:t>
                      </a:r>
                      <a:r>
                        <a:rPr lang="en-IN" sz="700" b="1" baseline="30000" dirty="0"/>
                        <a:t>st</a:t>
                      </a:r>
                      <a:r>
                        <a:rPr lang="en-IN" sz="700" b="1" dirty="0"/>
                        <a:t> +</a:t>
                      </a:r>
                      <a:r>
                        <a:rPr lang="en-IN" sz="700" b="1" dirty="0" err="1"/>
                        <a:t>ve</a:t>
                      </a:r>
                      <a:r>
                        <a:rPr lang="en-IN" sz="700" b="1" dirty="0"/>
                        <a:t> edge</a:t>
                      </a:r>
                    </a:p>
                    <a:p>
                      <a:pPr algn="l"/>
                      <a:endParaRPr lang="en-IN" sz="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700" b="1" dirty="0"/>
                        <a:t>1</a:t>
                      </a:r>
                      <a:r>
                        <a:rPr lang="en-IN" sz="700" b="1" baseline="30000" dirty="0"/>
                        <a:t>st</a:t>
                      </a:r>
                      <a:r>
                        <a:rPr lang="en-IN" sz="700" b="1" dirty="0"/>
                        <a:t> output – one and half cycle before 1</a:t>
                      </a:r>
                      <a:r>
                        <a:rPr lang="en-IN" sz="700" b="1" baseline="30000" dirty="0"/>
                        <a:t>st</a:t>
                      </a:r>
                      <a:r>
                        <a:rPr lang="en-IN" sz="700" b="1" dirty="0"/>
                        <a:t> +</a:t>
                      </a:r>
                      <a:r>
                        <a:rPr lang="en-IN" sz="700" b="1" dirty="0" err="1"/>
                        <a:t>ve</a:t>
                      </a:r>
                      <a:r>
                        <a:rPr lang="en-IN" sz="700" b="1" dirty="0"/>
                        <a:t> edge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826970"/>
                  </a:ext>
                </a:extLst>
              </a:tr>
            </a:tbl>
          </a:graphicData>
        </a:graphic>
      </p:graphicFrame>
      <p:sp>
        <p:nvSpPr>
          <p:cNvPr id="2" name="Arrow: Bent-Up 1">
            <a:extLst>
              <a:ext uri="{FF2B5EF4-FFF2-40B4-BE49-F238E27FC236}">
                <a16:creationId xmlns:a16="http://schemas.microsoft.com/office/drawing/2014/main" id="{7553F6C1-4B1E-4BD4-8709-4B31CBEC0818}"/>
              </a:ext>
            </a:extLst>
          </p:cNvPr>
          <p:cNvSpPr/>
          <p:nvPr/>
        </p:nvSpPr>
        <p:spPr>
          <a:xfrm flipH="1">
            <a:off x="114889" y="2520831"/>
            <a:ext cx="1296304" cy="564657"/>
          </a:xfrm>
          <a:prstGeom prst="bentUpArrow">
            <a:avLst>
              <a:gd name="adj1" fmla="val 0"/>
              <a:gd name="adj2" fmla="val 25000"/>
              <a:gd name="adj3" fmla="val 3174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8176856A-323B-412F-8291-D34D75E4B931}"/>
              </a:ext>
            </a:extLst>
          </p:cNvPr>
          <p:cNvSpPr/>
          <p:nvPr/>
        </p:nvSpPr>
        <p:spPr>
          <a:xfrm flipH="1" flipV="1">
            <a:off x="114889" y="3748162"/>
            <a:ext cx="1296304" cy="564657"/>
          </a:xfrm>
          <a:prstGeom prst="bentUpArrow">
            <a:avLst>
              <a:gd name="adj1" fmla="val 0"/>
              <a:gd name="adj2" fmla="val 25000"/>
              <a:gd name="adj3" fmla="val 3174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A3BC6E18-0EC7-490E-9599-ED69F2E1CA18}"/>
              </a:ext>
            </a:extLst>
          </p:cNvPr>
          <p:cNvSpPr/>
          <p:nvPr/>
        </p:nvSpPr>
        <p:spPr>
          <a:xfrm>
            <a:off x="11109231" y="2533716"/>
            <a:ext cx="790983" cy="840238"/>
          </a:xfrm>
          <a:prstGeom prst="bentUpArrow">
            <a:avLst>
              <a:gd name="adj1" fmla="val 0"/>
              <a:gd name="adj2" fmla="val 16547"/>
              <a:gd name="adj3" fmla="val 19069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AA45A6CF-BFAF-4609-86D6-05BDFA22B236}"/>
              </a:ext>
            </a:extLst>
          </p:cNvPr>
          <p:cNvSpPr/>
          <p:nvPr/>
        </p:nvSpPr>
        <p:spPr>
          <a:xfrm flipV="1">
            <a:off x="11109231" y="3978290"/>
            <a:ext cx="709389" cy="507350"/>
          </a:xfrm>
          <a:prstGeom prst="bentUpArrow">
            <a:avLst>
              <a:gd name="adj1" fmla="val 0"/>
              <a:gd name="adj2" fmla="val 16737"/>
              <a:gd name="adj3" fmla="val 2050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071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DD0E-4492-489B-9D83-264B25D6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Waveform Result</a:t>
            </a:r>
          </a:p>
        </p:txBody>
      </p:sp>
    </p:spTree>
    <p:extLst>
      <p:ext uri="{BB962C8B-B14F-4D97-AF65-F5344CB8AC3E}">
        <p14:creationId xmlns:p14="http://schemas.microsoft.com/office/powerpoint/2010/main" val="380800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F06B50-7D5B-45C1-9E77-C2484A6B6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0209"/>
            <a:ext cx="12192000" cy="2905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CEF1B8-E524-4C2C-9776-A6729C61F5DA}"/>
              </a:ext>
            </a:extLst>
          </p:cNvPr>
          <p:cNvSpPr txBox="1"/>
          <p:nvPr/>
        </p:nvSpPr>
        <p:spPr>
          <a:xfrm>
            <a:off x="470517" y="614557"/>
            <a:ext cx="53088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Output from Master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MOSI/</a:t>
            </a:r>
            <a:r>
              <a:rPr lang="en-IN" sz="1600" dirty="0" err="1"/>
              <a:t>data_wr</a:t>
            </a:r>
            <a:r>
              <a:rPr lang="en-IN" sz="1600" dirty="0"/>
              <a:t> </a:t>
            </a:r>
            <a:r>
              <a:rPr lang="en-IN" sz="1600" dirty="0">
                <a:sym typeface="Wingdings" panose="05000000000000000000" pitchFamily="2" charset="2"/>
              </a:rPr>
              <a:t> 11001010  </a:t>
            </a:r>
            <a:r>
              <a:rPr lang="en-IN" sz="1600" dirty="0" err="1">
                <a:sym typeface="Wingdings" panose="05000000000000000000" pitchFamily="2" charset="2"/>
              </a:rPr>
              <a:t>CAh</a:t>
            </a:r>
            <a:endParaRPr lang="en-IN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ym typeface="Wingdings" panose="05000000000000000000" pitchFamily="2" charset="2"/>
              </a:rPr>
              <a:t>Output from Slave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ym typeface="Wingdings" panose="05000000000000000000" pitchFamily="2" charset="2"/>
              </a:rPr>
              <a:t>MISO/</a:t>
            </a:r>
            <a:r>
              <a:rPr lang="en-IN" sz="1600" dirty="0" err="1">
                <a:sym typeface="Wingdings" panose="05000000000000000000" pitchFamily="2" charset="2"/>
              </a:rPr>
              <a:t>data_rd</a:t>
            </a:r>
            <a:r>
              <a:rPr lang="en-IN" sz="1600" dirty="0">
                <a:sym typeface="Wingdings" panose="05000000000000000000" pitchFamily="2" charset="2"/>
              </a:rPr>
              <a:t>  10101111  </a:t>
            </a:r>
            <a:r>
              <a:rPr lang="en-IN" sz="1600" dirty="0" err="1">
                <a:sym typeface="Wingdings" panose="05000000000000000000" pitchFamily="2" charset="2"/>
              </a:rPr>
              <a:t>AFh</a:t>
            </a:r>
            <a:endParaRPr lang="en-IN" sz="1600" dirty="0">
              <a:sym typeface="Wingdings" panose="05000000000000000000" pitchFamily="2" charset="2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2FA15E-F6CF-4B3C-879D-93EC0A34970F}"/>
              </a:ext>
            </a:extLst>
          </p:cNvPr>
          <p:cNvCxnSpPr/>
          <p:nvPr/>
        </p:nvCxnSpPr>
        <p:spPr>
          <a:xfrm>
            <a:off x="3317684" y="3382284"/>
            <a:ext cx="0" cy="2574524"/>
          </a:xfrm>
          <a:prstGeom prst="line">
            <a:avLst/>
          </a:prstGeom>
          <a:ln w="285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29F406-5090-4988-B0B5-C761AA3FAAFA}"/>
              </a:ext>
            </a:extLst>
          </p:cNvPr>
          <p:cNvCxnSpPr/>
          <p:nvPr/>
        </p:nvCxnSpPr>
        <p:spPr>
          <a:xfrm>
            <a:off x="4902644" y="3382284"/>
            <a:ext cx="0" cy="2574524"/>
          </a:xfrm>
          <a:prstGeom prst="line">
            <a:avLst/>
          </a:prstGeom>
          <a:ln w="285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1E7D41-5418-42E1-8259-478C9F121B35}"/>
              </a:ext>
            </a:extLst>
          </p:cNvPr>
          <p:cNvCxnSpPr/>
          <p:nvPr/>
        </p:nvCxnSpPr>
        <p:spPr>
          <a:xfrm>
            <a:off x="5245544" y="3382284"/>
            <a:ext cx="0" cy="2574524"/>
          </a:xfrm>
          <a:prstGeom prst="line">
            <a:avLst/>
          </a:prstGeom>
          <a:ln w="285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1CDCD1-ADF0-4656-A20F-C2E3D5E131C8}"/>
              </a:ext>
            </a:extLst>
          </p:cNvPr>
          <p:cNvCxnSpPr/>
          <p:nvPr/>
        </p:nvCxnSpPr>
        <p:spPr>
          <a:xfrm>
            <a:off x="6761924" y="3382284"/>
            <a:ext cx="0" cy="2574524"/>
          </a:xfrm>
          <a:prstGeom prst="line">
            <a:avLst/>
          </a:prstGeom>
          <a:ln w="285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AE99CE-BBAE-444C-B0E7-4AD126195319}"/>
              </a:ext>
            </a:extLst>
          </p:cNvPr>
          <p:cNvCxnSpPr/>
          <p:nvPr/>
        </p:nvCxnSpPr>
        <p:spPr>
          <a:xfrm>
            <a:off x="7074344" y="3382284"/>
            <a:ext cx="0" cy="2574524"/>
          </a:xfrm>
          <a:prstGeom prst="line">
            <a:avLst/>
          </a:prstGeom>
          <a:ln w="285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8D081F-B5CB-4A9E-906F-157DF3F6CDBA}"/>
              </a:ext>
            </a:extLst>
          </p:cNvPr>
          <p:cNvCxnSpPr/>
          <p:nvPr/>
        </p:nvCxnSpPr>
        <p:spPr>
          <a:xfrm>
            <a:off x="8644064" y="3382284"/>
            <a:ext cx="0" cy="2574524"/>
          </a:xfrm>
          <a:prstGeom prst="line">
            <a:avLst/>
          </a:prstGeom>
          <a:ln w="285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60346F-2DEB-4693-AE5E-2E320703AACA}"/>
              </a:ext>
            </a:extLst>
          </p:cNvPr>
          <p:cNvCxnSpPr/>
          <p:nvPr/>
        </p:nvCxnSpPr>
        <p:spPr>
          <a:xfrm>
            <a:off x="8895524" y="3364148"/>
            <a:ext cx="0" cy="2574524"/>
          </a:xfrm>
          <a:prstGeom prst="line">
            <a:avLst/>
          </a:prstGeom>
          <a:ln w="285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D64354-75A9-4293-8675-F6149E8D305E}"/>
              </a:ext>
            </a:extLst>
          </p:cNvPr>
          <p:cNvCxnSpPr/>
          <p:nvPr/>
        </p:nvCxnSpPr>
        <p:spPr>
          <a:xfrm>
            <a:off x="10472864" y="3338392"/>
            <a:ext cx="0" cy="2574524"/>
          </a:xfrm>
          <a:prstGeom prst="line">
            <a:avLst/>
          </a:prstGeom>
          <a:ln w="285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B1B544D4-FEF5-4E4D-A253-A07265C4BD8E}"/>
              </a:ext>
            </a:extLst>
          </p:cNvPr>
          <p:cNvSpPr/>
          <p:nvPr/>
        </p:nvSpPr>
        <p:spPr>
          <a:xfrm rot="5400000">
            <a:off x="3937754" y="5237983"/>
            <a:ext cx="344819" cy="1584960"/>
          </a:xfrm>
          <a:prstGeom prst="rightBrace">
            <a:avLst>
              <a:gd name="adj1" fmla="val 0"/>
              <a:gd name="adj2" fmla="val 51953"/>
            </a:avLst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BD96A8B0-0C6C-49DF-8CC5-2CDB0F0D8476}"/>
              </a:ext>
            </a:extLst>
          </p:cNvPr>
          <p:cNvSpPr/>
          <p:nvPr/>
        </p:nvSpPr>
        <p:spPr>
          <a:xfrm rot="5400000">
            <a:off x="5819698" y="5260656"/>
            <a:ext cx="368065" cy="1516374"/>
          </a:xfrm>
          <a:prstGeom prst="rightBrace">
            <a:avLst>
              <a:gd name="adj1" fmla="val 0"/>
              <a:gd name="adj2" fmla="val 51953"/>
            </a:avLst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361A624-45CA-46E0-B8DC-D2A683B6DD11}"/>
              </a:ext>
            </a:extLst>
          </p:cNvPr>
          <p:cNvSpPr/>
          <p:nvPr/>
        </p:nvSpPr>
        <p:spPr>
          <a:xfrm rot="5400000">
            <a:off x="7620055" y="5219446"/>
            <a:ext cx="470666" cy="1577327"/>
          </a:xfrm>
          <a:prstGeom prst="rightBrace">
            <a:avLst>
              <a:gd name="adj1" fmla="val 0"/>
              <a:gd name="adj2" fmla="val 51953"/>
            </a:avLst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7FEC18AD-71FF-4233-80FC-3B8C0FA2F9CD}"/>
              </a:ext>
            </a:extLst>
          </p:cNvPr>
          <p:cNvSpPr/>
          <p:nvPr/>
        </p:nvSpPr>
        <p:spPr>
          <a:xfrm rot="5400000">
            <a:off x="9469150" y="5239727"/>
            <a:ext cx="430099" cy="1577328"/>
          </a:xfrm>
          <a:prstGeom prst="rightBrace">
            <a:avLst>
              <a:gd name="adj1" fmla="val 0"/>
              <a:gd name="adj2" fmla="val 51953"/>
            </a:avLst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1B84E7-6159-4BA8-A511-A67B5D04F437}"/>
              </a:ext>
            </a:extLst>
          </p:cNvPr>
          <p:cNvSpPr txBox="1"/>
          <p:nvPr/>
        </p:nvSpPr>
        <p:spPr>
          <a:xfrm>
            <a:off x="3296477" y="3382284"/>
            <a:ext cx="2299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8495AB-BE55-4986-B8F7-65F5545877EB}"/>
              </a:ext>
            </a:extLst>
          </p:cNvPr>
          <p:cNvSpPr txBox="1"/>
          <p:nvPr/>
        </p:nvSpPr>
        <p:spPr>
          <a:xfrm>
            <a:off x="3482501" y="3382284"/>
            <a:ext cx="2299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87365E-CCA8-49BB-988F-C672D45117F4}"/>
              </a:ext>
            </a:extLst>
          </p:cNvPr>
          <p:cNvSpPr txBox="1"/>
          <p:nvPr/>
        </p:nvSpPr>
        <p:spPr>
          <a:xfrm>
            <a:off x="3712433" y="3364148"/>
            <a:ext cx="2299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2C8F6E-CA45-4D63-A3B1-3DFB72B76638}"/>
              </a:ext>
            </a:extLst>
          </p:cNvPr>
          <p:cNvSpPr txBox="1"/>
          <p:nvPr/>
        </p:nvSpPr>
        <p:spPr>
          <a:xfrm>
            <a:off x="3898457" y="3364148"/>
            <a:ext cx="2299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ED21B5-F291-42A0-9DAF-9B1167565E80}"/>
              </a:ext>
            </a:extLst>
          </p:cNvPr>
          <p:cNvSpPr txBox="1"/>
          <p:nvPr/>
        </p:nvSpPr>
        <p:spPr>
          <a:xfrm>
            <a:off x="4331145" y="3360491"/>
            <a:ext cx="2299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7B516D-8243-4103-9A67-FCEB3F0B83D8}"/>
              </a:ext>
            </a:extLst>
          </p:cNvPr>
          <p:cNvSpPr txBox="1"/>
          <p:nvPr/>
        </p:nvSpPr>
        <p:spPr>
          <a:xfrm>
            <a:off x="4707003" y="3360491"/>
            <a:ext cx="2299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5051BC-050E-48CB-81EF-1CE529CF268B}"/>
              </a:ext>
            </a:extLst>
          </p:cNvPr>
          <p:cNvSpPr txBox="1"/>
          <p:nvPr/>
        </p:nvSpPr>
        <p:spPr>
          <a:xfrm>
            <a:off x="4967161" y="3342508"/>
            <a:ext cx="2299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239637-3792-4F38-883F-E9EE104F16F5}"/>
              </a:ext>
            </a:extLst>
          </p:cNvPr>
          <p:cNvSpPr txBox="1"/>
          <p:nvPr/>
        </p:nvSpPr>
        <p:spPr>
          <a:xfrm>
            <a:off x="5645628" y="3338698"/>
            <a:ext cx="2299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982E76-36D8-4804-8D62-D6BF6A58AE66}"/>
              </a:ext>
            </a:extLst>
          </p:cNvPr>
          <p:cNvSpPr txBox="1"/>
          <p:nvPr/>
        </p:nvSpPr>
        <p:spPr>
          <a:xfrm>
            <a:off x="5840313" y="3339765"/>
            <a:ext cx="2299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6B2B26-7CAF-4F7B-8074-303020B8CC62}"/>
              </a:ext>
            </a:extLst>
          </p:cNvPr>
          <p:cNvSpPr txBox="1"/>
          <p:nvPr/>
        </p:nvSpPr>
        <p:spPr>
          <a:xfrm>
            <a:off x="4114564" y="3389248"/>
            <a:ext cx="2299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180CBF-D2FB-4792-BA92-D55A6C5C2845}"/>
              </a:ext>
            </a:extLst>
          </p:cNvPr>
          <p:cNvSpPr txBox="1"/>
          <p:nvPr/>
        </p:nvSpPr>
        <p:spPr>
          <a:xfrm>
            <a:off x="4526563" y="3382284"/>
            <a:ext cx="2299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891CCD-0397-4704-B60C-873A35C41E31}"/>
              </a:ext>
            </a:extLst>
          </p:cNvPr>
          <p:cNvSpPr txBox="1"/>
          <p:nvPr/>
        </p:nvSpPr>
        <p:spPr>
          <a:xfrm>
            <a:off x="5227319" y="3389248"/>
            <a:ext cx="2299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BB2B78-73E2-42AF-BF99-15762F96FDD7}"/>
              </a:ext>
            </a:extLst>
          </p:cNvPr>
          <p:cNvSpPr txBox="1"/>
          <p:nvPr/>
        </p:nvSpPr>
        <p:spPr>
          <a:xfrm>
            <a:off x="5411616" y="3396212"/>
            <a:ext cx="2299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B0255B-2494-417C-A15B-200FA271D64C}"/>
              </a:ext>
            </a:extLst>
          </p:cNvPr>
          <p:cNvSpPr txBox="1"/>
          <p:nvPr/>
        </p:nvSpPr>
        <p:spPr>
          <a:xfrm>
            <a:off x="6043896" y="3382284"/>
            <a:ext cx="2299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1AE520-D7CA-4651-81BC-7494C99220BE}"/>
              </a:ext>
            </a:extLst>
          </p:cNvPr>
          <p:cNvSpPr txBox="1"/>
          <p:nvPr/>
        </p:nvSpPr>
        <p:spPr>
          <a:xfrm>
            <a:off x="6250042" y="3356375"/>
            <a:ext cx="2299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335E96-A8B2-40F6-A984-30A45230E5DC}"/>
              </a:ext>
            </a:extLst>
          </p:cNvPr>
          <p:cNvSpPr txBox="1"/>
          <p:nvPr/>
        </p:nvSpPr>
        <p:spPr>
          <a:xfrm>
            <a:off x="6603692" y="3370902"/>
            <a:ext cx="2299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527676-A41E-4D10-90A9-AABCD9E3D291}"/>
              </a:ext>
            </a:extLst>
          </p:cNvPr>
          <p:cNvSpPr txBox="1"/>
          <p:nvPr/>
        </p:nvSpPr>
        <p:spPr>
          <a:xfrm>
            <a:off x="6886058" y="3338392"/>
            <a:ext cx="2299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BCD127-A6AA-401A-B5FD-1C607307C747}"/>
              </a:ext>
            </a:extLst>
          </p:cNvPr>
          <p:cNvSpPr txBox="1"/>
          <p:nvPr/>
        </p:nvSpPr>
        <p:spPr>
          <a:xfrm>
            <a:off x="6445460" y="3378168"/>
            <a:ext cx="2299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23BC66F-7155-4E74-BDAC-8B77F322EDED}"/>
              </a:ext>
            </a:extLst>
          </p:cNvPr>
          <p:cNvSpPr txBox="1"/>
          <p:nvPr/>
        </p:nvSpPr>
        <p:spPr>
          <a:xfrm>
            <a:off x="7471352" y="3326233"/>
            <a:ext cx="2299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DCCFDE7-8CD2-45C6-BE89-B1A2DFB991A9}"/>
              </a:ext>
            </a:extLst>
          </p:cNvPr>
          <p:cNvSpPr txBox="1"/>
          <p:nvPr/>
        </p:nvSpPr>
        <p:spPr>
          <a:xfrm>
            <a:off x="7666037" y="3327300"/>
            <a:ext cx="2299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623036-37B9-43E2-BBB2-4F8D8BF015F3}"/>
              </a:ext>
            </a:extLst>
          </p:cNvPr>
          <p:cNvSpPr txBox="1"/>
          <p:nvPr/>
        </p:nvSpPr>
        <p:spPr>
          <a:xfrm>
            <a:off x="7053043" y="3376783"/>
            <a:ext cx="2299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5CA24E-472F-4BAD-A2D7-19AB888ED7CB}"/>
              </a:ext>
            </a:extLst>
          </p:cNvPr>
          <p:cNvSpPr txBox="1"/>
          <p:nvPr/>
        </p:nvSpPr>
        <p:spPr>
          <a:xfrm>
            <a:off x="7237340" y="3383747"/>
            <a:ext cx="2299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B1B46B5-2A3A-4A5E-8EBB-C8581C4D7702}"/>
              </a:ext>
            </a:extLst>
          </p:cNvPr>
          <p:cNvSpPr txBox="1"/>
          <p:nvPr/>
        </p:nvSpPr>
        <p:spPr>
          <a:xfrm>
            <a:off x="7869620" y="3369819"/>
            <a:ext cx="2299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28D6F0-6207-444A-A148-1D3206A30ADE}"/>
              </a:ext>
            </a:extLst>
          </p:cNvPr>
          <p:cNvSpPr txBox="1"/>
          <p:nvPr/>
        </p:nvSpPr>
        <p:spPr>
          <a:xfrm>
            <a:off x="8075766" y="3343910"/>
            <a:ext cx="2299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53B852A-F1D8-4F44-8031-90C165E8D632}"/>
              </a:ext>
            </a:extLst>
          </p:cNvPr>
          <p:cNvSpPr txBox="1"/>
          <p:nvPr/>
        </p:nvSpPr>
        <p:spPr>
          <a:xfrm>
            <a:off x="8429416" y="3358437"/>
            <a:ext cx="2299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D55707-067A-423E-AEBD-94290C9CAA03}"/>
              </a:ext>
            </a:extLst>
          </p:cNvPr>
          <p:cNvSpPr txBox="1"/>
          <p:nvPr/>
        </p:nvSpPr>
        <p:spPr>
          <a:xfrm>
            <a:off x="8711782" y="3325927"/>
            <a:ext cx="2299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A0BE7D-03BD-46E7-8BE8-E859A61DB8A2}"/>
              </a:ext>
            </a:extLst>
          </p:cNvPr>
          <p:cNvSpPr txBox="1"/>
          <p:nvPr/>
        </p:nvSpPr>
        <p:spPr>
          <a:xfrm>
            <a:off x="8271184" y="3365703"/>
            <a:ext cx="2299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E84F61A-71DD-4AD0-84C4-C575233E19AD}"/>
              </a:ext>
            </a:extLst>
          </p:cNvPr>
          <p:cNvSpPr txBox="1"/>
          <p:nvPr/>
        </p:nvSpPr>
        <p:spPr>
          <a:xfrm>
            <a:off x="9275083" y="3320654"/>
            <a:ext cx="2299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4A25A7-88B0-4B48-8436-846C6B6E901A}"/>
              </a:ext>
            </a:extLst>
          </p:cNvPr>
          <p:cNvSpPr txBox="1"/>
          <p:nvPr/>
        </p:nvSpPr>
        <p:spPr>
          <a:xfrm>
            <a:off x="9469768" y="3321721"/>
            <a:ext cx="2299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9A6A283-4E1E-486F-A344-C7B539966A09}"/>
              </a:ext>
            </a:extLst>
          </p:cNvPr>
          <p:cNvSpPr txBox="1"/>
          <p:nvPr/>
        </p:nvSpPr>
        <p:spPr>
          <a:xfrm>
            <a:off x="9041071" y="3378168"/>
            <a:ext cx="2299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A362C55-2176-47CF-80A0-EA5FDABDAF26}"/>
              </a:ext>
            </a:extLst>
          </p:cNvPr>
          <p:cNvSpPr txBox="1"/>
          <p:nvPr/>
        </p:nvSpPr>
        <p:spPr>
          <a:xfrm>
            <a:off x="9673351" y="3364240"/>
            <a:ext cx="2299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CD752B-89FF-4E7C-9489-504B145D7210}"/>
              </a:ext>
            </a:extLst>
          </p:cNvPr>
          <p:cNvSpPr txBox="1"/>
          <p:nvPr/>
        </p:nvSpPr>
        <p:spPr>
          <a:xfrm>
            <a:off x="9879497" y="3338331"/>
            <a:ext cx="2299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9E761D-2FBC-4869-9391-11C413D83707}"/>
              </a:ext>
            </a:extLst>
          </p:cNvPr>
          <p:cNvSpPr txBox="1"/>
          <p:nvPr/>
        </p:nvSpPr>
        <p:spPr>
          <a:xfrm>
            <a:off x="10233147" y="3352858"/>
            <a:ext cx="2299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D5D2F1A-47B8-44E2-9680-20E5588B13F3}"/>
              </a:ext>
            </a:extLst>
          </p:cNvPr>
          <p:cNvSpPr txBox="1"/>
          <p:nvPr/>
        </p:nvSpPr>
        <p:spPr>
          <a:xfrm>
            <a:off x="10515513" y="3320348"/>
            <a:ext cx="2299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AE3A1C1-2481-4B7C-90A5-9361CFE0E0D8}"/>
              </a:ext>
            </a:extLst>
          </p:cNvPr>
          <p:cNvSpPr txBox="1"/>
          <p:nvPr/>
        </p:nvSpPr>
        <p:spPr>
          <a:xfrm>
            <a:off x="10074915" y="3360124"/>
            <a:ext cx="2299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B6767-F45B-488A-9F9A-87DC58EDDD02}"/>
              </a:ext>
            </a:extLst>
          </p:cNvPr>
          <p:cNvSpPr txBox="1"/>
          <p:nvPr/>
        </p:nvSpPr>
        <p:spPr>
          <a:xfrm>
            <a:off x="8888607" y="3376783"/>
            <a:ext cx="2299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5C4DD7D-C1A3-43D8-9943-15D91057107E}"/>
              </a:ext>
            </a:extLst>
          </p:cNvPr>
          <p:cNvCxnSpPr>
            <a:cxnSpLocks/>
          </p:cNvCxnSpPr>
          <p:nvPr/>
        </p:nvCxnSpPr>
        <p:spPr>
          <a:xfrm flipV="1">
            <a:off x="3131271" y="2023603"/>
            <a:ext cx="702459" cy="115914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AB3C7A0-542F-4196-A6EA-86EED9D91F5A}"/>
              </a:ext>
            </a:extLst>
          </p:cNvPr>
          <p:cNvCxnSpPr>
            <a:cxnSpLocks/>
          </p:cNvCxnSpPr>
          <p:nvPr/>
        </p:nvCxnSpPr>
        <p:spPr>
          <a:xfrm flipV="1">
            <a:off x="4910517" y="2044474"/>
            <a:ext cx="702459" cy="115914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ADCE42C-B5FC-4E5C-AED8-57B261F4282B}"/>
              </a:ext>
            </a:extLst>
          </p:cNvPr>
          <p:cNvCxnSpPr>
            <a:cxnSpLocks/>
          </p:cNvCxnSpPr>
          <p:nvPr/>
        </p:nvCxnSpPr>
        <p:spPr>
          <a:xfrm flipV="1">
            <a:off x="6886320" y="1561419"/>
            <a:ext cx="969068" cy="1503692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569D984-1D84-4F89-A24C-708F58CAAADE}"/>
              </a:ext>
            </a:extLst>
          </p:cNvPr>
          <p:cNvCxnSpPr>
            <a:cxnSpLocks/>
          </p:cNvCxnSpPr>
          <p:nvPr/>
        </p:nvCxnSpPr>
        <p:spPr>
          <a:xfrm flipV="1">
            <a:off x="8758014" y="1280850"/>
            <a:ext cx="1121483" cy="177785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6D08DA2-0F83-47F9-8A78-85DB60EB6B05}"/>
              </a:ext>
            </a:extLst>
          </p:cNvPr>
          <p:cNvCxnSpPr>
            <a:cxnSpLocks/>
          </p:cNvCxnSpPr>
          <p:nvPr/>
        </p:nvCxnSpPr>
        <p:spPr>
          <a:xfrm flipV="1">
            <a:off x="3515040" y="3203621"/>
            <a:ext cx="0" cy="839113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9E2EDBA-6C43-4B63-BA06-C0BEC532E3F1}"/>
              </a:ext>
            </a:extLst>
          </p:cNvPr>
          <p:cNvCxnSpPr>
            <a:cxnSpLocks/>
          </p:cNvCxnSpPr>
          <p:nvPr/>
        </p:nvCxnSpPr>
        <p:spPr>
          <a:xfrm flipV="1">
            <a:off x="5450962" y="3195022"/>
            <a:ext cx="0" cy="839113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D700B35-CA8D-4E0A-808B-4F9725DA8B48}"/>
              </a:ext>
            </a:extLst>
          </p:cNvPr>
          <p:cNvCxnSpPr>
            <a:cxnSpLocks/>
          </p:cNvCxnSpPr>
          <p:nvPr/>
        </p:nvCxnSpPr>
        <p:spPr>
          <a:xfrm flipV="1">
            <a:off x="9094125" y="3168492"/>
            <a:ext cx="0" cy="839113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2AA08BB-5E3E-46D2-BF78-BA922F8AE3EB}"/>
              </a:ext>
            </a:extLst>
          </p:cNvPr>
          <p:cNvCxnSpPr>
            <a:cxnSpLocks/>
          </p:cNvCxnSpPr>
          <p:nvPr/>
        </p:nvCxnSpPr>
        <p:spPr>
          <a:xfrm flipV="1">
            <a:off x="7272495" y="3182750"/>
            <a:ext cx="0" cy="839113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F8C9DA4-F229-48CF-83D3-F17E1808E5F4}"/>
              </a:ext>
            </a:extLst>
          </p:cNvPr>
          <p:cNvSpPr txBox="1"/>
          <p:nvPr/>
        </p:nvSpPr>
        <p:spPr>
          <a:xfrm>
            <a:off x="3461052" y="1949416"/>
            <a:ext cx="1614152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800" b="1" dirty="0"/>
              <a:t>Polarity = 0, Phase =0</a:t>
            </a:r>
          </a:p>
          <a:p>
            <a:r>
              <a:rPr lang="en-IN" sz="800" b="1" dirty="0"/>
              <a:t>SPI idle clock = 0 @ reset = 1</a:t>
            </a:r>
          </a:p>
          <a:p>
            <a:r>
              <a:rPr lang="en-IN" sz="800" b="1" dirty="0"/>
              <a:t>Data transition at +</a:t>
            </a:r>
            <a:r>
              <a:rPr lang="en-IN" sz="800" b="1" dirty="0" err="1"/>
              <a:t>ve</a:t>
            </a:r>
            <a:r>
              <a:rPr lang="en-IN" sz="800" b="1" dirty="0"/>
              <a:t> edge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372DE56-2F8F-40C9-A471-5299C1B775FF}"/>
              </a:ext>
            </a:extLst>
          </p:cNvPr>
          <p:cNvSpPr txBox="1"/>
          <p:nvPr/>
        </p:nvSpPr>
        <p:spPr>
          <a:xfrm>
            <a:off x="5364108" y="1775845"/>
            <a:ext cx="1614152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800" b="1" dirty="0"/>
              <a:t>Polarity = 0, Phase =1</a:t>
            </a:r>
          </a:p>
          <a:p>
            <a:r>
              <a:rPr lang="en-IN" sz="800" b="1" dirty="0"/>
              <a:t>SPI idle clock = 0 @ reset = 1</a:t>
            </a:r>
          </a:p>
          <a:p>
            <a:r>
              <a:rPr lang="en-IN" sz="800" b="1" dirty="0"/>
              <a:t>Data transition at -</a:t>
            </a:r>
            <a:r>
              <a:rPr lang="en-IN" sz="800" b="1" dirty="0" err="1"/>
              <a:t>ve</a:t>
            </a:r>
            <a:r>
              <a:rPr lang="en-IN" sz="800" b="1" dirty="0"/>
              <a:t> edge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D493934-2851-4E80-934F-5FC4383720C1}"/>
              </a:ext>
            </a:extLst>
          </p:cNvPr>
          <p:cNvSpPr txBox="1"/>
          <p:nvPr/>
        </p:nvSpPr>
        <p:spPr>
          <a:xfrm>
            <a:off x="7274455" y="1290518"/>
            <a:ext cx="1614152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800" b="1" dirty="0"/>
              <a:t>Polarity = 1,  Phase =0</a:t>
            </a:r>
          </a:p>
          <a:p>
            <a:r>
              <a:rPr lang="en-IN" sz="800" b="1" dirty="0"/>
              <a:t>SPI idle clock = 1 @ reset = 1</a:t>
            </a:r>
          </a:p>
          <a:p>
            <a:r>
              <a:rPr lang="en-IN" sz="800" b="1" dirty="0"/>
              <a:t>Data transition at +</a:t>
            </a:r>
            <a:r>
              <a:rPr lang="en-IN" sz="800" b="1" dirty="0" err="1"/>
              <a:t>ve</a:t>
            </a:r>
            <a:r>
              <a:rPr lang="en-IN" sz="800" b="1" dirty="0"/>
              <a:t> edge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B71809C-ADDB-4BE6-89DE-5C2804D39D3F}"/>
              </a:ext>
            </a:extLst>
          </p:cNvPr>
          <p:cNvSpPr txBox="1"/>
          <p:nvPr/>
        </p:nvSpPr>
        <p:spPr>
          <a:xfrm>
            <a:off x="9271003" y="986892"/>
            <a:ext cx="1614152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800" b="1" dirty="0"/>
              <a:t>Polarity = 1, Phase =1</a:t>
            </a:r>
          </a:p>
          <a:p>
            <a:r>
              <a:rPr lang="en-IN" sz="800" b="1" dirty="0"/>
              <a:t>SPI idle clock = 1 @ reset = 1</a:t>
            </a:r>
          </a:p>
          <a:p>
            <a:r>
              <a:rPr lang="en-IN" sz="800" b="1" dirty="0"/>
              <a:t>Data transition at -</a:t>
            </a:r>
            <a:r>
              <a:rPr lang="en-IN" sz="800" b="1" dirty="0" err="1"/>
              <a:t>ve</a:t>
            </a:r>
            <a:r>
              <a:rPr lang="en-IN" sz="800" b="1" dirty="0"/>
              <a:t> edge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DBEF817-16A6-4DF1-B184-FDCB664C3FD0}"/>
              </a:ext>
            </a:extLst>
          </p:cNvPr>
          <p:cNvSpPr txBox="1"/>
          <p:nvPr/>
        </p:nvSpPr>
        <p:spPr>
          <a:xfrm>
            <a:off x="3288492" y="6214563"/>
            <a:ext cx="1614152" cy="2154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800" b="1" dirty="0"/>
              <a:t>Data = MOSI = 11001010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C99AAF7-15DA-4C8F-A96E-8DAA6EB7FC1F}"/>
              </a:ext>
            </a:extLst>
          </p:cNvPr>
          <p:cNvSpPr txBox="1"/>
          <p:nvPr/>
        </p:nvSpPr>
        <p:spPr>
          <a:xfrm>
            <a:off x="5227319" y="6214563"/>
            <a:ext cx="1614152" cy="2154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800" b="1" dirty="0"/>
              <a:t>Data = MOSI = 11001010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1F7D1EF-6293-42B9-8270-3C72BA07F916}"/>
              </a:ext>
            </a:extLst>
          </p:cNvPr>
          <p:cNvSpPr txBox="1"/>
          <p:nvPr/>
        </p:nvSpPr>
        <p:spPr>
          <a:xfrm>
            <a:off x="7048312" y="6223634"/>
            <a:ext cx="1614152" cy="2154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800" b="1" dirty="0"/>
              <a:t>Data = MOSI = 11001010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F2031F0-7B9F-46C4-B116-44E11B782062}"/>
              </a:ext>
            </a:extLst>
          </p:cNvPr>
          <p:cNvSpPr txBox="1"/>
          <p:nvPr/>
        </p:nvSpPr>
        <p:spPr>
          <a:xfrm>
            <a:off x="8869305" y="6194865"/>
            <a:ext cx="1614152" cy="2154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800" b="1" dirty="0"/>
              <a:t>Data = MOSI = 11001010</a:t>
            </a:r>
          </a:p>
        </p:txBody>
      </p:sp>
    </p:spTree>
    <p:extLst>
      <p:ext uri="{BB962C8B-B14F-4D97-AF65-F5344CB8AC3E}">
        <p14:creationId xmlns:p14="http://schemas.microsoft.com/office/powerpoint/2010/main" val="278040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9C33-612F-4ECA-A54D-3A6797FC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5ADB72-10F2-43D6-B3B1-47B268B76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https://www.ti.com/lit/ug/sprugp2a/sprugp2a.pdf</a:t>
            </a:r>
            <a:endParaRPr lang="en-IN" dirty="0"/>
          </a:p>
          <a:p>
            <a:r>
              <a:rPr lang="en-IN" dirty="0">
                <a:hlinkClick r:id="rId3"/>
              </a:rPr>
              <a:t>http://ww1.microchip.com/downloads/en/devicedoc/spi.pdf</a:t>
            </a:r>
            <a:endParaRPr lang="en-IN" dirty="0"/>
          </a:p>
          <a:p>
            <a:r>
              <a:rPr lang="en-IN" dirty="0">
                <a:hlinkClick r:id="rId4"/>
              </a:rPr>
              <a:t>https://www.nxp.com/docs/en/application-note/AN3904.pdf</a:t>
            </a:r>
            <a:endParaRPr lang="en-IN" dirty="0"/>
          </a:p>
          <a:p>
            <a:r>
              <a:rPr lang="en-IN" dirty="0">
                <a:hlinkClick r:id="rId5"/>
              </a:rPr>
              <a:t>https://www.analog.com/en/analog-dialogue/articles/introduction-to-spi-interface.html</a:t>
            </a:r>
            <a:endParaRPr lang="en-IN" dirty="0"/>
          </a:p>
          <a:p>
            <a:r>
              <a:rPr lang="en-IN">
                <a:hlinkClick r:id="rId6"/>
              </a:rPr>
              <a:t>https://dlnware.com/dll/Clock-Phase-and-Polarity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513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247</TotalTime>
  <Words>624</Words>
  <Application>Microsoft Office PowerPoint</Application>
  <PresentationFormat>Widescreen</PresentationFormat>
  <Paragraphs>134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Wingdings 2</vt:lpstr>
      <vt:lpstr>Dividend</vt:lpstr>
      <vt:lpstr>SPI Protocol</vt:lpstr>
      <vt:lpstr>Overview of SPI</vt:lpstr>
      <vt:lpstr>PowerPoint Presentation</vt:lpstr>
      <vt:lpstr>Final Waveform Result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 Protocol</dc:title>
  <dc:creator>Akhila Rao</dc:creator>
  <cp:lastModifiedBy>Akhila Rao</cp:lastModifiedBy>
  <cp:revision>78</cp:revision>
  <dcterms:created xsi:type="dcterms:W3CDTF">2021-12-29T11:51:00Z</dcterms:created>
  <dcterms:modified xsi:type="dcterms:W3CDTF">2021-12-29T15:58:04Z</dcterms:modified>
</cp:coreProperties>
</file>