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emon Tuesday" panose="020B0604020202020204" charset="0"/>
      <p:regular r:id="rId13"/>
    </p:embeddedFont>
    <p:embeddedFont>
      <p:font typeface="Open Sans" panose="020B0604020202020204" charset="0"/>
      <p:regular r:id="rId14"/>
    </p:embeddedFont>
    <p:embeddedFont>
      <p:font typeface="Open Sans Bold" panose="020B0604020202020204" charset="0"/>
      <p:regular r:id="rId15"/>
    </p:embeddedFont>
    <p:embeddedFont>
      <p:font typeface="Open Sans Extra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04.10.2020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04.10.2020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04.10.2020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85319" y="3326256"/>
            <a:ext cx="14517363" cy="2864239"/>
            <a:chOff x="0" y="0"/>
            <a:chExt cx="19356483" cy="381898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9356483" cy="2424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400"/>
                </a:lnSpc>
              </a:pPr>
              <a:r>
                <a:rPr lang="en-US" sz="12000">
                  <a:solidFill>
                    <a:srgbClr val="004AAD"/>
                  </a:solidFill>
                  <a:latin typeface="Open Sans Bold"/>
                </a:rPr>
                <a:t>AgroBot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973230" y="2989543"/>
              <a:ext cx="11410022" cy="8294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03"/>
                </a:lnSpc>
                <a:spcBef>
                  <a:spcPct val="0"/>
                </a:spcBef>
              </a:pPr>
              <a:r>
                <a:rPr lang="en-US" sz="3788">
                  <a:solidFill>
                    <a:srgbClr val="004AAD"/>
                  </a:solidFill>
                  <a:latin typeface="Open Sans"/>
                </a:rPr>
                <a:t>Team Name: Decision Tree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028700"/>
            <a:ext cx="4025059" cy="130665"/>
          </a:xfrm>
          <a:prstGeom prst="rect">
            <a:avLst/>
          </a:prstGeom>
          <a:solidFill>
            <a:srgbClr val="004AAD"/>
          </a:solidFill>
        </p:spPr>
      </p:sp>
      <p:sp>
        <p:nvSpPr>
          <p:cNvPr id="6" name="AutoShape 6"/>
          <p:cNvSpPr/>
          <p:nvPr/>
        </p:nvSpPr>
        <p:spPr>
          <a:xfrm>
            <a:off x="13234241" y="9127635"/>
            <a:ext cx="4025059" cy="130665"/>
          </a:xfrm>
          <a:prstGeom prst="rect">
            <a:avLst/>
          </a:prstGeom>
          <a:solidFill>
            <a:srgbClr val="004AAD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52500"/>
            <a:ext cx="9092718" cy="1112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6800" dirty="0">
                <a:solidFill>
                  <a:srgbClr val="004AAD"/>
                </a:solidFill>
                <a:latin typeface="Open Sans Bold"/>
              </a:rPr>
              <a:t>OUR PRODUCT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087419"/>
            <a:ext cx="16230600" cy="364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0" lvl="1" indent="-280670">
              <a:lnSpc>
                <a:spcPts val="5780"/>
              </a:lnSpc>
              <a:buFont typeface="Arial"/>
              <a:buChar char="•"/>
            </a:pPr>
            <a:r>
              <a:rPr lang="en-US" sz="3400" dirty="0">
                <a:solidFill>
                  <a:srgbClr val="171717"/>
                </a:solidFill>
                <a:latin typeface="Open Sans"/>
              </a:rPr>
              <a:t>Conversational bot to help farmers to find solutions to eradicate the weeds.</a:t>
            </a:r>
          </a:p>
          <a:p>
            <a:pPr marL="280670" lvl="1">
              <a:lnSpc>
                <a:spcPts val="5780"/>
              </a:lnSpc>
            </a:pPr>
            <a:endParaRPr lang="en-US" sz="3400" dirty="0">
              <a:solidFill>
                <a:srgbClr val="171717"/>
              </a:solidFill>
              <a:latin typeface="Open Sans"/>
            </a:endParaRPr>
          </a:p>
          <a:p>
            <a:pPr marL="561340" lvl="1" indent="-280670">
              <a:lnSpc>
                <a:spcPts val="5780"/>
              </a:lnSpc>
              <a:buFont typeface="Arial"/>
              <a:buChar char="•"/>
            </a:pPr>
            <a:r>
              <a:rPr lang="en-US" sz="3400" dirty="0">
                <a:solidFill>
                  <a:srgbClr val="171717"/>
                </a:solidFill>
                <a:latin typeface="Open Sans"/>
              </a:rPr>
              <a:t>The bot provides FAQ's about  weed control.</a:t>
            </a:r>
          </a:p>
          <a:p>
            <a:pPr marL="280670" lvl="1">
              <a:lnSpc>
                <a:spcPts val="5780"/>
              </a:lnSpc>
            </a:pPr>
            <a:endParaRPr lang="en-US" sz="3400" dirty="0">
              <a:solidFill>
                <a:srgbClr val="171717"/>
              </a:solidFill>
              <a:latin typeface="Open Sans"/>
            </a:endParaRPr>
          </a:p>
          <a:p>
            <a:pPr marL="561340" lvl="1" indent="-280670">
              <a:lnSpc>
                <a:spcPts val="5780"/>
              </a:lnSpc>
              <a:buFont typeface="Arial"/>
              <a:buChar char="•"/>
            </a:pPr>
            <a:r>
              <a:rPr lang="en-US" sz="3400" dirty="0">
                <a:solidFill>
                  <a:srgbClr val="171717"/>
                </a:solidFill>
                <a:latin typeface="Open Sans"/>
              </a:rPr>
              <a:t>The bot works for all the languages - (user friendly)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2263469"/>
            <a:ext cx="4025059" cy="130665"/>
          </a:xfrm>
          <a:prstGeom prst="rect">
            <a:avLst/>
          </a:prstGeom>
          <a:solidFill>
            <a:srgbClr val="004AAD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34306"/>
            <a:ext cx="10355324" cy="1112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6800">
                <a:solidFill>
                  <a:srgbClr val="004AAD"/>
                </a:solidFill>
                <a:latin typeface="Open Sans Bold"/>
              </a:rPr>
              <a:t>ARCHITECTURE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546894"/>
            <a:ext cx="4025059" cy="130665"/>
          </a:xfrm>
          <a:prstGeom prst="rect">
            <a:avLst/>
          </a:prstGeom>
          <a:solidFill>
            <a:srgbClr val="004AAD"/>
          </a:solidFill>
        </p:spPr>
      </p:sp>
      <p:grpSp>
        <p:nvGrpSpPr>
          <p:cNvPr id="4" name="Group 4"/>
          <p:cNvGrpSpPr/>
          <p:nvPr/>
        </p:nvGrpSpPr>
        <p:grpSpPr>
          <a:xfrm>
            <a:off x="1028700" y="2080913"/>
            <a:ext cx="15880091" cy="7581363"/>
            <a:chOff x="0" y="0"/>
            <a:chExt cx="21173454" cy="10108484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8523907" y="1585593"/>
              <a:ext cx="1404307" cy="1291963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8517748" y="7541578"/>
              <a:ext cx="1416626" cy="1291963"/>
            </a:xfrm>
            <a:prstGeom prst="rect">
              <a:avLst/>
            </a:prstGeom>
          </p:spPr>
        </p:pic>
        <p:grpSp>
          <p:nvGrpSpPr>
            <p:cNvPr id="7" name="Group 7"/>
            <p:cNvGrpSpPr/>
            <p:nvPr/>
          </p:nvGrpSpPr>
          <p:grpSpPr>
            <a:xfrm>
              <a:off x="10157331" y="7563264"/>
              <a:ext cx="1491713" cy="1291963"/>
              <a:chOff x="0" y="0"/>
              <a:chExt cx="6202680" cy="53721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0465150" y="7904824"/>
              <a:ext cx="876074" cy="578803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2705828" y="1433368"/>
              <a:ext cx="1503164" cy="1370885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10107075" y="1613669"/>
              <a:ext cx="1303297" cy="1261923"/>
            </a:xfrm>
            <a:prstGeom prst="rect">
              <a:avLst/>
            </a:prstGeom>
          </p:spPr>
        </p:pic>
        <p:grpSp>
          <p:nvGrpSpPr>
            <p:cNvPr id="12" name="Group 12"/>
            <p:cNvGrpSpPr/>
            <p:nvPr/>
          </p:nvGrpSpPr>
          <p:grpSpPr>
            <a:xfrm rot="8693966">
              <a:off x="11079888" y="1400231"/>
              <a:ext cx="1567891" cy="268647"/>
              <a:chOff x="0" y="0"/>
              <a:chExt cx="3335415" cy="5715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255270"/>
                <a:ext cx="3335415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3335415" h="69850">
                    <a:moveTo>
                      <a:pt x="304458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3335415" y="69850"/>
                    </a:lnTo>
                    <a:lnTo>
                      <a:pt x="3335415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8874401" y="596847"/>
              <a:ext cx="589827" cy="510845"/>
              <a:chOff x="0" y="0"/>
              <a:chExt cx="6202680" cy="53721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9060239" y="481454"/>
              <a:ext cx="218150" cy="6262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Open Sans Extra Bold"/>
                </a:rPr>
                <a:t>t</a:t>
              </a:r>
            </a:p>
          </p:txBody>
        </p:sp>
        <p:grpSp>
          <p:nvGrpSpPr>
            <p:cNvPr id="17" name="Group 17"/>
            <p:cNvGrpSpPr/>
            <p:nvPr/>
          </p:nvGrpSpPr>
          <p:grpSpPr>
            <a:xfrm rot="-5400000">
              <a:off x="10473863" y="1295088"/>
              <a:ext cx="571376" cy="268647"/>
              <a:chOff x="0" y="0"/>
              <a:chExt cx="1215502" cy="5715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255270"/>
                <a:ext cx="121550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215502" h="69850">
                    <a:moveTo>
                      <a:pt x="924673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215502" y="69850"/>
                    </a:lnTo>
                    <a:lnTo>
                      <a:pt x="121550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10463197" y="638849"/>
              <a:ext cx="602582" cy="521892"/>
              <a:chOff x="0" y="0"/>
              <a:chExt cx="6202680" cy="53721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 rot="2387864">
              <a:off x="8972541" y="1401481"/>
              <a:ext cx="1499202" cy="268647"/>
              <a:chOff x="0" y="0"/>
              <a:chExt cx="3189292" cy="571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255270"/>
                <a:ext cx="318929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3189292" h="69850">
                    <a:moveTo>
                      <a:pt x="289846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3189292" y="69850"/>
                    </a:lnTo>
                    <a:lnTo>
                      <a:pt x="318929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12120168" y="627964"/>
              <a:ext cx="602582" cy="521892"/>
              <a:chOff x="0" y="0"/>
              <a:chExt cx="6202680" cy="53721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9249515" y="3130028"/>
              <a:ext cx="3029945" cy="1006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Data</a:t>
              </a:r>
            </a:p>
            <a:p>
              <a:pPr algn="ctr"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Pre-processing</a:t>
              </a:r>
            </a:p>
          </p:txBody>
        </p: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14400648" y="4365799"/>
              <a:ext cx="1371655" cy="1261923"/>
            </a:xfrm>
            <a:prstGeom prst="rect">
              <a:avLst/>
            </a:prstGeom>
          </p:spPr>
        </p:pic>
        <p:grpSp>
          <p:nvGrpSpPr>
            <p:cNvPr id="27" name="Group 27"/>
            <p:cNvGrpSpPr/>
            <p:nvPr/>
          </p:nvGrpSpPr>
          <p:grpSpPr>
            <a:xfrm>
              <a:off x="7464827" y="2039338"/>
              <a:ext cx="2642249" cy="425521"/>
              <a:chOff x="0" y="0"/>
              <a:chExt cx="3154397" cy="508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215900"/>
                <a:ext cx="285848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2858487" h="76200">
                    <a:moveTo>
                      <a:pt x="0" y="0"/>
                    </a:moveTo>
                    <a:lnTo>
                      <a:pt x="2858487" y="0"/>
                    </a:lnTo>
                    <a:lnTo>
                      <a:pt x="2858487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2779747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30" name="Group 30"/>
            <p:cNvGrpSpPr/>
            <p:nvPr/>
          </p:nvGrpSpPr>
          <p:grpSpPr>
            <a:xfrm rot="-10800000">
              <a:off x="11649044" y="8014970"/>
              <a:ext cx="6874863" cy="425521"/>
              <a:chOff x="0" y="0"/>
              <a:chExt cx="8207421" cy="508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215900"/>
                <a:ext cx="7911511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911511" h="76200">
                    <a:moveTo>
                      <a:pt x="0" y="0"/>
                    </a:moveTo>
                    <a:lnTo>
                      <a:pt x="7911511" y="0"/>
                    </a:lnTo>
                    <a:lnTo>
                      <a:pt x="7911511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32" name="Freeform 32"/>
              <p:cNvSpPr/>
              <p:nvPr/>
            </p:nvSpPr>
            <p:spPr>
              <a:xfrm>
                <a:off x="7832771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 rot="-10800000">
              <a:off x="7898084" y="7981465"/>
              <a:ext cx="2325698" cy="246266"/>
              <a:chOff x="0" y="0"/>
              <a:chExt cx="4797481" cy="508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215900"/>
                <a:ext cx="4501571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4501571" h="76200">
                    <a:moveTo>
                      <a:pt x="0" y="0"/>
                    </a:moveTo>
                    <a:lnTo>
                      <a:pt x="4501571" y="0"/>
                    </a:lnTo>
                    <a:lnTo>
                      <a:pt x="4501571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4422831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36" name="Group 36"/>
            <p:cNvGrpSpPr/>
            <p:nvPr/>
          </p:nvGrpSpPr>
          <p:grpSpPr>
            <a:xfrm>
              <a:off x="11145215" y="2060883"/>
              <a:ext cx="7372532" cy="425521"/>
              <a:chOff x="0" y="0"/>
              <a:chExt cx="8801553" cy="5080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215900"/>
                <a:ext cx="850564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8505644" h="76200">
                    <a:moveTo>
                      <a:pt x="0" y="0"/>
                    </a:moveTo>
                    <a:lnTo>
                      <a:pt x="8505644" y="0"/>
                    </a:lnTo>
                    <a:lnTo>
                      <a:pt x="850564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8426903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 rot="5400000">
              <a:off x="16866328" y="4940091"/>
              <a:ext cx="4777452" cy="425521"/>
              <a:chOff x="0" y="0"/>
              <a:chExt cx="5703468" cy="508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215900"/>
                <a:ext cx="5407558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5407558" h="76200">
                    <a:moveTo>
                      <a:pt x="0" y="0"/>
                    </a:moveTo>
                    <a:lnTo>
                      <a:pt x="5407558" y="0"/>
                    </a:lnTo>
                    <a:lnTo>
                      <a:pt x="5407558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5328818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42" name="Group 42"/>
            <p:cNvGrpSpPr/>
            <p:nvPr/>
          </p:nvGrpSpPr>
          <p:grpSpPr>
            <a:xfrm rot="2017051">
              <a:off x="15087743" y="6400559"/>
              <a:ext cx="4025412" cy="425521"/>
              <a:chOff x="0" y="0"/>
              <a:chExt cx="4805659" cy="5080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215900"/>
                <a:ext cx="4509749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4509749" h="76200">
                    <a:moveTo>
                      <a:pt x="0" y="0"/>
                    </a:moveTo>
                    <a:lnTo>
                      <a:pt x="4509749" y="0"/>
                    </a:lnTo>
                    <a:lnTo>
                      <a:pt x="4509749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4431009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 rot="-2007809">
              <a:off x="15300130" y="3435318"/>
              <a:ext cx="3696542" cy="434208"/>
              <a:chOff x="0" y="0"/>
              <a:chExt cx="4368003" cy="51308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4368003" cy="513080"/>
              </a:xfrm>
              <a:custGeom>
                <a:avLst/>
                <a:gdLst/>
                <a:ahLst/>
                <a:cxnLst/>
                <a:rect l="l" t="t" r="r" b="b"/>
                <a:pathLst>
                  <a:path w="4368003" h="513080">
                    <a:moveTo>
                      <a:pt x="4368003" y="261620"/>
                    </a:moveTo>
                    <a:lnTo>
                      <a:pt x="3993353" y="8890"/>
                    </a:lnTo>
                    <a:lnTo>
                      <a:pt x="3993353" y="223520"/>
                    </a:lnTo>
                    <a:lnTo>
                      <a:pt x="374650" y="223520"/>
                    </a:lnTo>
                    <a:lnTo>
                      <a:pt x="374650" y="0"/>
                    </a:lnTo>
                    <a:lnTo>
                      <a:pt x="0" y="252730"/>
                    </a:lnTo>
                    <a:lnTo>
                      <a:pt x="374650" y="504190"/>
                    </a:lnTo>
                    <a:lnTo>
                      <a:pt x="374650" y="299720"/>
                    </a:lnTo>
                    <a:lnTo>
                      <a:pt x="3993353" y="299720"/>
                    </a:lnTo>
                    <a:lnTo>
                      <a:pt x="3993353" y="51308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pic>
          <p:nvPicPr>
            <p:cNvPr id="47" name="Picture 47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2943715" y="7602772"/>
              <a:ext cx="1418365" cy="1293549"/>
            </a:xfrm>
            <a:prstGeom prst="rect">
              <a:avLst/>
            </a:prstGeom>
          </p:spPr>
        </p:pic>
        <p:sp>
          <p:nvSpPr>
            <p:cNvPr id="48" name="TextBox 48"/>
            <p:cNvSpPr txBox="1"/>
            <p:nvPr/>
          </p:nvSpPr>
          <p:spPr>
            <a:xfrm>
              <a:off x="2502956" y="9101741"/>
              <a:ext cx="2299882" cy="1006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Bot</a:t>
              </a:r>
            </a:p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Actions</a:t>
              </a:r>
            </a:p>
          </p:txBody>
        </p:sp>
        <p:grpSp>
          <p:nvGrpSpPr>
            <p:cNvPr id="49" name="Group 49"/>
            <p:cNvGrpSpPr/>
            <p:nvPr/>
          </p:nvGrpSpPr>
          <p:grpSpPr>
            <a:xfrm rot="8427810">
              <a:off x="1782945" y="8713322"/>
              <a:ext cx="1602706" cy="405117"/>
              <a:chOff x="0" y="0"/>
              <a:chExt cx="2260942" cy="5715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255270"/>
                <a:ext cx="226094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260942" h="69850">
                    <a:moveTo>
                      <a:pt x="197011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260942" y="69850"/>
                    </a:lnTo>
                    <a:lnTo>
                      <a:pt x="226094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1837336" y="8074882"/>
              <a:ext cx="1218545" cy="405117"/>
              <a:chOff x="0" y="0"/>
              <a:chExt cx="1719005" cy="5715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255270"/>
                <a:ext cx="1719005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719005" h="69850">
                    <a:moveTo>
                      <a:pt x="142817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719005" y="69850"/>
                    </a:lnTo>
                    <a:lnTo>
                      <a:pt x="1719005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 rot="-8399917">
              <a:off x="1652183" y="7348681"/>
              <a:ext cx="1764250" cy="405117"/>
              <a:chOff x="0" y="0"/>
              <a:chExt cx="2488832" cy="5715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255270"/>
                <a:ext cx="248883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488832" h="69850">
                    <a:moveTo>
                      <a:pt x="219800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488832" y="69850"/>
                    </a:lnTo>
                    <a:lnTo>
                      <a:pt x="248883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pic>
          <p:nvPicPr>
            <p:cNvPr id="55" name="Picture 55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1262060" y="8016494"/>
              <a:ext cx="572250" cy="521892"/>
            </a:xfrm>
            <a:prstGeom prst="rect">
              <a:avLst/>
            </a:prstGeom>
          </p:spPr>
        </p:pic>
        <p:pic>
          <p:nvPicPr>
            <p:cNvPr id="56" name="Picture 56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445444" y="9139841"/>
              <a:ext cx="543638" cy="521892"/>
            </a:xfrm>
            <a:prstGeom prst="rect">
              <a:avLst/>
            </a:prstGeom>
          </p:spPr>
        </p:pic>
        <p:sp>
          <p:nvSpPr>
            <p:cNvPr id="57" name="TextBox 57"/>
            <p:cNvSpPr txBox="1"/>
            <p:nvPr/>
          </p:nvSpPr>
          <p:spPr>
            <a:xfrm>
              <a:off x="0" y="6441402"/>
              <a:ext cx="1548185" cy="1109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types of weeds available</a:t>
              </a:r>
            </a:p>
          </p:txBody>
        </p:sp>
        <p:pic>
          <p:nvPicPr>
            <p:cNvPr id="58" name="Picture 58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1416831" y="6829039"/>
              <a:ext cx="572250" cy="521892"/>
            </a:xfrm>
            <a:prstGeom prst="rect">
              <a:avLst/>
            </a:prstGeom>
          </p:spPr>
        </p:pic>
        <p:sp>
          <p:nvSpPr>
            <p:cNvPr id="59" name="TextBox 59"/>
            <p:cNvSpPr txBox="1"/>
            <p:nvPr/>
          </p:nvSpPr>
          <p:spPr>
            <a:xfrm>
              <a:off x="0" y="7829281"/>
              <a:ext cx="1548185" cy="7313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weed</a:t>
              </a:r>
            </a:p>
            <a:p>
              <a:pPr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solutions</a:t>
              </a:r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0" y="9047915"/>
              <a:ext cx="1548185" cy="3528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FAQ's</a:t>
              </a:r>
            </a:p>
          </p:txBody>
        </p:sp>
        <p:grpSp>
          <p:nvGrpSpPr>
            <p:cNvPr id="61" name="Group 61"/>
            <p:cNvGrpSpPr/>
            <p:nvPr/>
          </p:nvGrpSpPr>
          <p:grpSpPr>
            <a:xfrm rot="-8692704">
              <a:off x="10925652" y="3414053"/>
              <a:ext cx="3956981" cy="488967"/>
              <a:chOff x="0" y="0"/>
              <a:chExt cx="4152113" cy="51308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4152113" cy="513080"/>
              </a:xfrm>
              <a:custGeom>
                <a:avLst/>
                <a:gdLst/>
                <a:ahLst/>
                <a:cxnLst/>
                <a:rect l="l" t="t" r="r" b="b"/>
                <a:pathLst>
                  <a:path w="4152113" h="513080">
                    <a:moveTo>
                      <a:pt x="4152113" y="261620"/>
                    </a:moveTo>
                    <a:lnTo>
                      <a:pt x="3777463" y="8890"/>
                    </a:lnTo>
                    <a:lnTo>
                      <a:pt x="3777463" y="223520"/>
                    </a:lnTo>
                    <a:lnTo>
                      <a:pt x="374650" y="223520"/>
                    </a:lnTo>
                    <a:lnTo>
                      <a:pt x="374650" y="0"/>
                    </a:lnTo>
                    <a:lnTo>
                      <a:pt x="0" y="252730"/>
                    </a:lnTo>
                    <a:lnTo>
                      <a:pt x="374650" y="504190"/>
                    </a:lnTo>
                    <a:lnTo>
                      <a:pt x="374650" y="299720"/>
                    </a:lnTo>
                    <a:lnTo>
                      <a:pt x="3777463" y="299720"/>
                    </a:lnTo>
                    <a:lnTo>
                      <a:pt x="3777463" y="51308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 rot="-5400000">
              <a:off x="1129886" y="5022979"/>
              <a:ext cx="4655048" cy="425521"/>
              <a:chOff x="0" y="0"/>
              <a:chExt cx="5557338" cy="5080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215900"/>
                <a:ext cx="5261428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5261428" h="76200">
                    <a:moveTo>
                      <a:pt x="0" y="0"/>
                    </a:moveTo>
                    <a:lnTo>
                      <a:pt x="5261428" y="0"/>
                    </a:lnTo>
                    <a:lnTo>
                      <a:pt x="5261428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65" name="Freeform 65"/>
              <p:cNvSpPr/>
              <p:nvPr/>
            </p:nvSpPr>
            <p:spPr>
              <a:xfrm>
                <a:off x="5182688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pic>
          <p:nvPicPr>
            <p:cNvPr id="66" name="Picture 66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5783092" y="1277943"/>
              <a:ext cx="1681735" cy="1681735"/>
            </a:xfrm>
            <a:prstGeom prst="rect">
              <a:avLst/>
            </a:prstGeom>
          </p:spPr>
        </p:pic>
        <p:grpSp>
          <p:nvGrpSpPr>
            <p:cNvPr id="67" name="Group 67"/>
            <p:cNvGrpSpPr/>
            <p:nvPr/>
          </p:nvGrpSpPr>
          <p:grpSpPr>
            <a:xfrm>
              <a:off x="3855233" y="2015099"/>
              <a:ext cx="1895210" cy="305214"/>
              <a:chOff x="0" y="0"/>
              <a:chExt cx="3154397" cy="50800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215900"/>
                <a:ext cx="285848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2858487" h="76200">
                    <a:moveTo>
                      <a:pt x="0" y="0"/>
                    </a:moveTo>
                    <a:lnTo>
                      <a:pt x="2858487" y="0"/>
                    </a:lnTo>
                    <a:lnTo>
                      <a:pt x="2858487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69" name="Freeform 69"/>
              <p:cNvSpPr/>
              <p:nvPr/>
            </p:nvSpPr>
            <p:spPr>
              <a:xfrm>
                <a:off x="2779747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id="70" name="TextBox 70"/>
            <p:cNvSpPr txBox="1"/>
            <p:nvPr/>
          </p:nvSpPr>
          <p:spPr>
            <a:xfrm>
              <a:off x="13982403" y="5919303"/>
              <a:ext cx="2208144" cy="1006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Inference</a:t>
              </a:r>
            </a:p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Data</a:t>
              </a:r>
            </a:p>
          </p:txBody>
        </p:sp>
        <p:sp>
          <p:nvSpPr>
            <p:cNvPr id="71" name="TextBox 71"/>
            <p:cNvSpPr txBox="1"/>
            <p:nvPr/>
          </p:nvSpPr>
          <p:spPr>
            <a:xfrm>
              <a:off x="17797066" y="8965904"/>
              <a:ext cx="2915978" cy="1006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Cosine Similarity</a:t>
              </a:r>
            </a:p>
          </p:txBody>
        </p:sp>
        <p:pic>
          <p:nvPicPr>
            <p:cNvPr id="72" name="Picture 72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6216349" y="7263730"/>
              <a:ext cx="1681735" cy="1681735"/>
            </a:xfrm>
            <a:prstGeom prst="rect">
              <a:avLst/>
            </a:prstGeom>
          </p:spPr>
        </p:pic>
        <p:sp>
          <p:nvSpPr>
            <p:cNvPr id="73" name="TextBox 73"/>
            <p:cNvSpPr txBox="1"/>
            <p:nvPr/>
          </p:nvSpPr>
          <p:spPr>
            <a:xfrm>
              <a:off x="8215075" y="-28575"/>
              <a:ext cx="1810628" cy="353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Tokenization</a:t>
              </a:r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9827955" y="8965904"/>
              <a:ext cx="2150464" cy="1006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Inference Function</a:t>
              </a:r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1435774" y="785048"/>
              <a:ext cx="2236263" cy="375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25"/>
                </a:lnSpc>
              </a:pPr>
              <a:r>
                <a:rPr lang="en-US" sz="1661">
                  <a:solidFill>
                    <a:srgbClr val="000000"/>
                  </a:solidFill>
                  <a:latin typeface="Open Sans Bold"/>
                </a:rPr>
                <a:t>User</a:t>
              </a:r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10127298" y="-28575"/>
              <a:ext cx="1472820" cy="353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Stemming</a:t>
              </a:r>
            </a:p>
          </p:txBody>
        </p:sp>
        <p:sp>
          <p:nvSpPr>
            <p:cNvPr id="77" name="TextBox 77"/>
            <p:cNvSpPr txBox="1"/>
            <p:nvPr/>
          </p:nvSpPr>
          <p:spPr>
            <a:xfrm>
              <a:off x="11769834" y="-17689"/>
              <a:ext cx="1544066" cy="353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Stopwords</a:t>
              </a:r>
            </a:p>
          </p:txBody>
        </p:sp>
        <p:sp>
          <p:nvSpPr>
            <p:cNvPr id="78" name="TextBox 78"/>
            <p:cNvSpPr txBox="1"/>
            <p:nvPr/>
          </p:nvSpPr>
          <p:spPr>
            <a:xfrm>
              <a:off x="10635322" y="492340"/>
              <a:ext cx="258330" cy="638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05"/>
                </a:lnSpc>
              </a:pPr>
              <a:r>
                <a:rPr lang="en-US" sz="2861">
                  <a:solidFill>
                    <a:srgbClr val="FFFFFF"/>
                  </a:solidFill>
                  <a:latin typeface="Open Sans Extra Bold"/>
                </a:rPr>
                <a:t>s</a:t>
              </a:r>
            </a:p>
          </p:txBody>
        </p:sp>
        <p:sp>
          <p:nvSpPr>
            <p:cNvPr id="79" name="TextBox 79"/>
            <p:cNvSpPr txBox="1"/>
            <p:nvPr/>
          </p:nvSpPr>
          <p:spPr>
            <a:xfrm>
              <a:off x="12292294" y="481454"/>
              <a:ext cx="258330" cy="638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05"/>
                </a:lnSpc>
              </a:pPr>
              <a:r>
                <a:rPr lang="en-US" sz="2861">
                  <a:solidFill>
                    <a:srgbClr val="FFFFFF"/>
                  </a:solidFill>
                  <a:latin typeface="Open Sans Extra Bold"/>
                </a:rPr>
                <a:t>s</a:t>
              </a:r>
            </a:p>
          </p:txBody>
        </p:sp>
        <p:sp>
          <p:nvSpPr>
            <p:cNvPr id="80" name="TextBox 80"/>
            <p:cNvSpPr txBox="1"/>
            <p:nvPr/>
          </p:nvSpPr>
          <p:spPr>
            <a:xfrm>
              <a:off x="17762176" y="785048"/>
              <a:ext cx="3411278" cy="485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Tfidfvectorizer()</a:t>
              </a:r>
            </a:p>
          </p:txBody>
        </p:sp>
        <p:sp>
          <p:nvSpPr>
            <p:cNvPr id="81" name="TextBox 81"/>
            <p:cNvSpPr txBox="1"/>
            <p:nvPr/>
          </p:nvSpPr>
          <p:spPr>
            <a:xfrm>
              <a:off x="4802838" y="372352"/>
              <a:ext cx="2701532" cy="3676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8"/>
                </a:lnSpc>
              </a:pPr>
              <a:r>
                <a:rPr lang="en-US" sz="1670">
                  <a:solidFill>
                    <a:srgbClr val="000000"/>
                  </a:solidFill>
                  <a:latin typeface="Open Sans"/>
                </a:rPr>
                <a:t>Translate to english</a:t>
              </a:r>
            </a:p>
          </p:txBody>
        </p:sp>
        <p:grpSp>
          <p:nvGrpSpPr>
            <p:cNvPr id="82" name="Group 82"/>
            <p:cNvGrpSpPr/>
            <p:nvPr/>
          </p:nvGrpSpPr>
          <p:grpSpPr>
            <a:xfrm rot="-10800000">
              <a:off x="4310888" y="8187560"/>
              <a:ext cx="2313071" cy="244929"/>
              <a:chOff x="0" y="0"/>
              <a:chExt cx="4797481" cy="508000"/>
            </a:xfrm>
          </p:grpSpPr>
          <p:sp>
            <p:nvSpPr>
              <p:cNvPr id="83" name="Freeform 83"/>
              <p:cNvSpPr/>
              <p:nvPr/>
            </p:nvSpPr>
            <p:spPr>
              <a:xfrm>
                <a:off x="0" y="215900"/>
                <a:ext cx="4501571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4501571" h="76200">
                    <a:moveTo>
                      <a:pt x="0" y="0"/>
                    </a:moveTo>
                    <a:lnTo>
                      <a:pt x="4501571" y="0"/>
                    </a:lnTo>
                    <a:lnTo>
                      <a:pt x="4501571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84" name="Freeform 84"/>
              <p:cNvSpPr/>
              <p:nvPr/>
            </p:nvSpPr>
            <p:spPr>
              <a:xfrm>
                <a:off x="4422831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id="85" name="TextBox 85"/>
            <p:cNvSpPr txBox="1"/>
            <p:nvPr/>
          </p:nvSpPr>
          <p:spPr>
            <a:xfrm>
              <a:off x="5928022" y="9120704"/>
              <a:ext cx="2701532" cy="753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8"/>
                </a:lnSpc>
              </a:pPr>
              <a:r>
                <a:rPr lang="en-US" sz="1670">
                  <a:solidFill>
                    <a:srgbClr val="000000"/>
                  </a:solidFill>
                  <a:latin typeface="Open Sans"/>
                </a:rPr>
                <a:t>Translate to user language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52500"/>
            <a:ext cx="9092718" cy="1112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6800">
                <a:solidFill>
                  <a:srgbClr val="004AAD"/>
                </a:solidFill>
                <a:latin typeface="Open Sans Bold"/>
              </a:rPr>
              <a:t>CHALLENGES FACED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375815"/>
            <a:ext cx="16230600" cy="3002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0" lvl="1" indent="-28067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171717"/>
                </a:solidFill>
                <a:latin typeface="Open Sans"/>
              </a:rPr>
              <a:t>Conversation with the chatbot was initially instructive due to issues with ontology matching</a:t>
            </a:r>
          </a:p>
          <a:p>
            <a:pPr>
              <a:lnSpc>
                <a:spcPts val="4759"/>
              </a:lnSpc>
            </a:pPr>
            <a:endParaRPr lang="en-US" sz="3400">
              <a:solidFill>
                <a:srgbClr val="171717"/>
              </a:solidFill>
              <a:latin typeface="Open Sans"/>
            </a:endParaRPr>
          </a:p>
          <a:p>
            <a:pPr marL="561340" lvl="1" indent="-28067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171717"/>
                </a:solidFill>
                <a:latin typeface="Open Sans"/>
              </a:rPr>
              <a:t>Getting a dialog dataset to aid with detecting the similarity between test data and inference data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2263469"/>
            <a:ext cx="4025059" cy="130665"/>
          </a:xfrm>
          <a:prstGeom prst="rect">
            <a:avLst/>
          </a:prstGeom>
          <a:solidFill>
            <a:srgbClr val="004AAD"/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52500"/>
            <a:ext cx="12864618" cy="1112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6800">
                <a:solidFill>
                  <a:srgbClr val="004AAD"/>
                </a:solidFill>
                <a:latin typeface="Open Sans Bold"/>
              </a:rPr>
              <a:t>POTENTIAL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306578"/>
            <a:ext cx="16230600" cy="242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>
              <a:lnSpc>
                <a:spcPts val="4760"/>
              </a:lnSpc>
              <a:buFont typeface="Arial"/>
              <a:buChar char="•"/>
            </a:pPr>
            <a:r>
              <a:rPr lang="en-US" sz="3400" dirty="0">
                <a:solidFill>
                  <a:srgbClr val="171717"/>
                </a:solidFill>
                <a:latin typeface="Open Sans"/>
              </a:rPr>
              <a:t>A standalone web application/Mobile app</a:t>
            </a:r>
          </a:p>
          <a:p>
            <a:pPr marL="367030" lvl="1">
              <a:lnSpc>
                <a:spcPts val="4760"/>
              </a:lnSpc>
            </a:pPr>
            <a:endParaRPr lang="en-US" sz="3400" dirty="0">
              <a:solidFill>
                <a:srgbClr val="171717"/>
              </a:solidFill>
              <a:latin typeface="Open Sans"/>
            </a:endParaRPr>
          </a:p>
          <a:p>
            <a:pPr marL="734060" lvl="1" indent="-367030">
              <a:lnSpc>
                <a:spcPts val="4760"/>
              </a:lnSpc>
              <a:buFont typeface="Arial"/>
              <a:buChar char="•"/>
            </a:pPr>
            <a:r>
              <a:rPr lang="en-US" sz="3400" dirty="0">
                <a:solidFill>
                  <a:srgbClr val="171717"/>
                </a:solidFill>
                <a:latin typeface="Open Sans"/>
              </a:rPr>
              <a:t>Implementing</a:t>
            </a:r>
            <a:r>
              <a:rPr lang="en-US" sz="3400" dirty="0">
                <a:solidFill>
                  <a:srgbClr val="000000"/>
                </a:solidFill>
                <a:latin typeface="Open Sans"/>
              </a:rPr>
              <a:t> Image Recognition</a:t>
            </a:r>
          </a:p>
          <a:p>
            <a:pPr>
              <a:lnSpc>
                <a:spcPts val="4759"/>
              </a:lnSpc>
            </a:pPr>
            <a:endParaRPr lang="en-US" sz="3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28700" y="2263469"/>
            <a:ext cx="4025059" cy="130665"/>
          </a:xfrm>
          <a:prstGeom prst="rect">
            <a:avLst/>
          </a:prstGeom>
          <a:solidFill>
            <a:srgbClr val="004AAD"/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9717952" y="6882683"/>
            <a:ext cx="7541348" cy="1643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2B5ADC"/>
                </a:solidFill>
                <a:latin typeface="Lemon Tuesday"/>
              </a:rPr>
              <a:t>Thank you!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7073183"/>
            <a:ext cx="7120134" cy="2185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dirty="0">
                <a:solidFill>
                  <a:srgbClr val="004AAD"/>
                </a:solidFill>
                <a:latin typeface="Open Sans Bold"/>
              </a:rPr>
              <a:t>"Build a team so strong that you don't know who the boss is"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76400" y="3213818"/>
            <a:ext cx="13758005" cy="1253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endParaRPr lang="en-US" sz="2999" dirty="0">
              <a:solidFill>
                <a:srgbClr val="191919"/>
              </a:solidFill>
              <a:latin typeface="Open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71600" y="2686555"/>
            <a:ext cx="15621000" cy="535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6600" dirty="0">
                <a:solidFill>
                  <a:schemeClr val="tx2"/>
                </a:solidFill>
                <a:latin typeface="Open Sans Bold"/>
              </a:rPr>
              <a:t>Team Decision Tree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143</Words>
  <Application>Microsoft Office PowerPoint</Application>
  <PresentationFormat>Custom</PresentationFormat>
  <Paragraphs>46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Open Sans Extra Bold</vt:lpstr>
      <vt:lpstr>Open Sans Bold</vt:lpstr>
      <vt:lpstr>Open Sans</vt:lpstr>
      <vt:lpstr>Lemon Tuesday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Assistant</dc:title>
  <cp:lastModifiedBy>Gayathri suresh</cp:lastModifiedBy>
  <cp:revision>3</cp:revision>
  <dcterms:created xsi:type="dcterms:W3CDTF">2006-08-16T00:00:00Z</dcterms:created>
  <dcterms:modified xsi:type="dcterms:W3CDTF">2020-10-04T06:14:55Z</dcterms:modified>
  <dc:identifier>DAD6AbT1TsQ</dc:identifier>
</cp:coreProperties>
</file>