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17"/>
    <p:sldId id="257" r:id="rId21"/>
    <p:sldId id="258" r:id="rId22"/>
    <p:sldId id="259" r:id="rId24"/>
    <p:sldId id="260" r:id="rId25"/>
    <p:sldId id="261" r:id="rId26"/>
  </p:sldIdLst>
  <p:sldSz cx="18288000" cy="10287000"/>
  <p:notesSz cx="6858000" cy="9144000"/>
  <p:embeddedFontLst>
    <p:embeddedFont>
      <p:font typeface="Open Sans" charset="1" panose="020B0606030504020204"/>
      <p:regular r:id="rId6"/>
    </p:embeddedFont>
    <p:embeddedFont>
      <p:font typeface="Open Sans Bold" charset="1" panose="020B0806030504020204"/>
      <p:regular r:id="rId7"/>
    </p:embeddedFont>
    <p:embeddedFont>
      <p:font typeface="Open Sans Italics" charset="1" panose="020B0606030504020204"/>
      <p:regular r:id="rId8"/>
    </p:embeddedFont>
    <p:embeddedFont>
      <p:font typeface="Open Sans Bold Italics" charset="1" panose="020B080603050402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Arimo" charset="1" panose="020B0604020202020204"/>
      <p:regular r:id="rId12"/>
    </p:embeddedFont>
    <p:embeddedFont>
      <p:font typeface="Arimo Bold" charset="1" panose="020B0704020202020204"/>
      <p:regular r:id="rId13"/>
    </p:embeddedFont>
    <p:embeddedFont>
      <p:font typeface="Arimo Italics" charset="1" panose="020B0604020202090204"/>
      <p:regular r:id="rId14"/>
    </p:embeddedFont>
    <p:embeddedFont>
      <p:font typeface="Arimo Bold Italics" charset="1" panose="020B0704020202090204"/>
      <p:regular r:id="rId15"/>
    </p:embeddedFont>
    <p:embeddedFont>
      <p:font typeface="Lemon Tuesday" charset="1" panose="020005060400000200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notesSlides/notesSlide2.xml" Type="http://schemas.openxmlformats.org/officeDocument/2006/relationships/notesSlide"/><Relationship Id="rId24" Target="slides/slide4.xml" Type="http://schemas.openxmlformats.org/officeDocument/2006/relationships/slide"/><Relationship Id="rId25" Target="slides/slide5.xml" Type="http://schemas.openxmlformats.org/officeDocument/2006/relationships/slide"/><Relationship Id="rId26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png" Type="http://schemas.openxmlformats.org/officeDocument/2006/relationships/image"/><Relationship Id="rId12" Target="../media/image10.png" Type="http://schemas.openxmlformats.org/officeDocument/2006/relationships/image"/><Relationship Id="rId13" Target="../media/image11.jpe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Relationship Id="rId7" Target="../media/image5.png" Type="http://schemas.openxmlformats.org/officeDocument/2006/relationships/image"/><Relationship Id="rId8" Target="../media/image6.png" Type="http://schemas.openxmlformats.org/officeDocument/2006/relationships/image"/><Relationship Id="rId9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jpeg" Type="http://schemas.openxmlformats.org/officeDocument/2006/relationships/image"/><Relationship Id="rId4" Target="../media/image14.jpeg" Type="http://schemas.openxmlformats.org/officeDocument/2006/relationships/image"/><Relationship Id="rId5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85319" y="3326256"/>
            <a:ext cx="14517363" cy="2864239"/>
            <a:chOff x="0" y="0"/>
            <a:chExt cx="19356483" cy="381898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9356483" cy="2424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400"/>
                </a:lnSpc>
              </a:pPr>
              <a:r>
                <a:rPr lang="en-US" sz="12000">
                  <a:solidFill>
                    <a:srgbClr val="004AAD"/>
                  </a:solidFill>
                  <a:latin typeface="Open Sans Bold"/>
                </a:rPr>
                <a:t>AgroBot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3973230" y="2989543"/>
              <a:ext cx="11410022" cy="829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03"/>
                </a:lnSpc>
                <a:spcBef>
                  <a:spcPct val="0"/>
                </a:spcBef>
              </a:pPr>
              <a:r>
                <a:rPr lang="en-US" sz="3788">
                  <a:solidFill>
                    <a:srgbClr val="004AAD"/>
                  </a:solidFill>
                  <a:latin typeface="Open Sans"/>
                </a:rPr>
                <a:t>Team Name: Decision Tree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1028700" y="1028700"/>
            <a:ext cx="4025059" cy="130665"/>
          </a:xfrm>
          <a:prstGeom prst="rect">
            <a:avLst/>
          </a:prstGeom>
          <a:solidFill>
            <a:srgbClr val="004AAD"/>
          </a:solidFill>
        </p:spPr>
      </p:sp>
      <p:sp>
        <p:nvSpPr>
          <p:cNvPr name="AutoShape 6" id="6"/>
          <p:cNvSpPr/>
          <p:nvPr/>
        </p:nvSpPr>
        <p:spPr>
          <a:xfrm rot="0">
            <a:off x="13234241" y="9127635"/>
            <a:ext cx="4025059" cy="130665"/>
          </a:xfrm>
          <a:prstGeom prst="rect">
            <a:avLst/>
          </a:prstGeom>
          <a:solidFill>
            <a:srgbClr val="004AAD"/>
          </a:solid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9092718" cy="1112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40"/>
              </a:lnSpc>
            </a:pPr>
            <a:r>
              <a:rPr lang="en-US" sz="6800">
                <a:solidFill>
                  <a:srgbClr val="004AAD"/>
                </a:solidFill>
                <a:latin typeface="Open Sans Bold"/>
              </a:rPr>
              <a:t>OUR PRODUCT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087419"/>
            <a:ext cx="16230600" cy="211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40" indent="-280670" lvl="1">
              <a:lnSpc>
                <a:spcPts val="5780"/>
              </a:lnSpc>
              <a:buFont typeface="Arial"/>
              <a:buChar char="•"/>
            </a:pPr>
            <a:r>
              <a:rPr lang="en-US" sz="3400">
                <a:solidFill>
                  <a:srgbClr val="171717"/>
                </a:solidFill>
                <a:latin typeface="Open Sans"/>
              </a:rPr>
              <a:t>Conversational bot to help farmers to find solutions to eradicate the weeds.</a:t>
            </a:r>
          </a:p>
          <a:p>
            <a:pPr marL="561340" indent="-280670" lvl="1">
              <a:lnSpc>
                <a:spcPts val="5780"/>
              </a:lnSpc>
              <a:buFont typeface="Arial"/>
              <a:buChar char="•"/>
            </a:pPr>
            <a:r>
              <a:rPr lang="en-US" sz="3400">
                <a:solidFill>
                  <a:srgbClr val="171717"/>
                </a:solidFill>
                <a:latin typeface="Open Sans"/>
              </a:rPr>
              <a:t>The bot provides FAQ's about  weed control.</a:t>
            </a:r>
          </a:p>
          <a:p>
            <a:pPr marL="561340" indent="-280670" lvl="1">
              <a:lnSpc>
                <a:spcPts val="5780"/>
              </a:lnSpc>
              <a:buFont typeface="Arial"/>
              <a:buChar char="•"/>
            </a:pPr>
            <a:r>
              <a:rPr lang="en-US" sz="3400">
                <a:solidFill>
                  <a:srgbClr val="171717"/>
                </a:solidFill>
                <a:latin typeface="Open Sans"/>
              </a:rPr>
              <a:t>The bot works for all the languages - (user friendly)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028700" y="2263469"/>
            <a:ext cx="4025059" cy="130665"/>
          </a:xfrm>
          <a:prstGeom prst="rect">
            <a:avLst/>
          </a:prstGeom>
          <a:solidFill>
            <a:srgbClr val="004AAD"/>
          </a:solid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34306"/>
            <a:ext cx="10355324" cy="1112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40"/>
              </a:lnSpc>
            </a:pPr>
            <a:r>
              <a:rPr lang="en-US" sz="6800">
                <a:solidFill>
                  <a:srgbClr val="004AAD"/>
                </a:solidFill>
                <a:latin typeface="Open Sans Bold"/>
              </a:rPr>
              <a:t>ARCHITECTURE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028700" y="1546894"/>
            <a:ext cx="4025059" cy="130665"/>
          </a:xfrm>
          <a:prstGeom prst="rect">
            <a:avLst/>
          </a:prstGeom>
          <a:solidFill>
            <a:srgbClr val="004AAD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028700" y="2080913"/>
            <a:ext cx="15880091" cy="7581363"/>
            <a:chOff x="0" y="0"/>
            <a:chExt cx="21173454" cy="10108484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18523907" y="1585593"/>
              <a:ext cx="1404307" cy="1291963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0">
              <a:off x="18517748" y="7541578"/>
              <a:ext cx="1416626" cy="1291963"/>
            </a:xfrm>
            <a:prstGeom prst="rect">
              <a:avLst/>
            </a:prstGeom>
          </p:spPr>
        </p:pic>
        <p:grpSp>
          <p:nvGrpSpPr>
            <p:cNvPr name="Group 7" id="7"/>
            <p:cNvGrpSpPr/>
            <p:nvPr/>
          </p:nvGrpSpPr>
          <p:grpSpPr>
            <a:xfrm rot="0">
              <a:off x="10157331" y="7563264"/>
              <a:ext cx="1491713" cy="1291963"/>
              <a:chOff x="0" y="0"/>
              <a:chExt cx="6202680" cy="53721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5"/>
            <a:srcRect l="0" t="0" r="0" b="0"/>
            <a:stretch>
              <a:fillRect/>
            </a:stretch>
          </p:blipFill>
          <p:spPr>
            <a:xfrm flipH="false" flipV="false" rot="0">
              <a:off x="10465150" y="7904824"/>
              <a:ext cx="876074" cy="578803"/>
            </a:xfrm>
            <a:prstGeom prst="rect">
              <a:avLst/>
            </a:prstGeom>
          </p:spPr>
        </p:pic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6"/>
            <a:srcRect l="0" t="0" r="0" b="0"/>
            <a:stretch>
              <a:fillRect/>
            </a:stretch>
          </p:blipFill>
          <p:spPr>
            <a:xfrm flipH="false" flipV="false" rot="0">
              <a:off x="2705828" y="1433368"/>
              <a:ext cx="1503164" cy="1370885"/>
            </a:xfrm>
            <a:prstGeom prst="rect">
              <a:avLst/>
            </a:prstGeom>
          </p:spPr>
        </p:pic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7"/>
            <a:srcRect l="0" t="0" r="0" b="0"/>
            <a:stretch>
              <a:fillRect/>
            </a:stretch>
          </p:blipFill>
          <p:spPr>
            <a:xfrm flipH="false" flipV="false" rot="0">
              <a:off x="10107075" y="1613669"/>
              <a:ext cx="1303297" cy="1261923"/>
            </a:xfrm>
            <a:prstGeom prst="rect">
              <a:avLst/>
            </a:prstGeom>
          </p:spPr>
        </p:pic>
        <p:grpSp>
          <p:nvGrpSpPr>
            <p:cNvPr name="Group 12" id="12"/>
            <p:cNvGrpSpPr/>
            <p:nvPr/>
          </p:nvGrpSpPr>
          <p:grpSpPr>
            <a:xfrm rot="8693966">
              <a:off x="11079888" y="1400231"/>
              <a:ext cx="1567891" cy="268647"/>
              <a:chOff x="0" y="0"/>
              <a:chExt cx="3335415" cy="571500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0" y="255270"/>
                <a:ext cx="3335415" cy="69850"/>
              </a:xfrm>
              <a:custGeom>
                <a:avLst/>
                <a:gdLst/>
                <a:ahLst/>
                <a:cxnLst/>
                <a:rect r="r" b="b" t="t" l="l"/>
                <a:pathLst>
                  <a:path h="69850" w="3335415">
                    <a:moveTo>
                      <a:pt x="304458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3335415" y="69850"/>
                    </a:lnTo>
                    <a:lnTo>
                      <a:pt x="3335415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0">
              <a:off x="8874401" y="596847"/>
              <a:ext cx="589827" cy="510845"/>
              <a:chOff x="0" y="0"/>
              <a:chExt cx="6202680" cy="5372100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9060239" y="481454"/>
              <a:ext cx="218150" cy="6262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Open Sans Extra Bold"/>
                </a:rPr>
                <a:t>t</a:t>
              </a:r>
            </a:p>
          </p:txBody>
        </p:sp>
        <p:grpSp>
          <p:nvGrpSpPr>
            <p:cNvPr name="Group 17" id="17"/>
            <p:cNvGrpSpPr/>
            <p:nvPr/>
          </p:nvGrpSpPr>
          <p:grpSpPr>
            <a:xfrm rot="-5400000">
              <a:off x="10473863" y="1295088"/>
              <a:ext cx="571376" cy="268647"/>
              <a:chOff x="0" y="0"/>
              <a:chExt cx="1215502" cy="571500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0" y="255270"/>
                <a:ext cx="1215502" cy="69850"/>
              </a:xfrm>
              <a:custGeom>
                <a:avLst/>
                <a:gdLst/>
                <a:ahLst/>
                <a:cxnLst/>
                <a:rect r="r" b="b" t="t" l="l"/>
                <a:pathLst>
                  <a:path h="69850" w="1215502">
                    <a:moveTo>
                      <a:pt x="924673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1215502" y="69850"/>
                    </a:lnTo>
                    <a:lnTo>
                      <a:pt x="1215502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0">
              <a:off x="10463197" y="638849"/>
              <a:ext cx="602582" cy="521892"/>
              <a:chOff x="0" y="0"/>
              <a:chExt cx="6202680" cy="5372100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name="Group 21" id="21"/>
            <p:cNvGrpSpPr/>
            <p:nvPr/>
          </p:nvGrpSpPr>
          <p:grpSpPr>
            <a:xfrm rot="2387864">
              <a:off x="8972541" y="1401481"/>
              <a:ext cx="1499202" cy="268647"/>
              <a:chOff x="0" y="0"/>
              <a:chExt cx="3189292" cy="571500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0" y="255270"/>
                <a:ext cx="3189292" cy="69850"/>
              </a:xfrm>
              <a:custGeom>
                <a:avLst/>
                <a:gdLst/>
                <a:ahLst/>
                <a:cxnLst/>
                <a:rect r="r" b="b" t="t" l="l"/>
                <a:pathLst>
                  <a:path h="69850" w="3189292">
                    <a:moveTo>
                      <a:pt x="2898462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3189292" y="69850"/>
                    </a:lnTo>
                    <a:lnTo>
                      <a:pt x="3189292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name="Group 23" id="23"/>
            <p:cNvGrpSpPr/>
            <p:nvPr/>
          </p:nvGrpSpPr>
          <p:grpSpPr>
            <a:xfrm rot="0">
              <a:off x="12120168" y="627964"/>
              <a:ext cx="602582" cy="521892"/>
              <a:chOff x="0" y="0"/>
              <a:chExt cx="6202680" cy="5372100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9249515" y="3130028"/>
              <a:ext cx="3029945" cy="10066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Data</a:t>
              </a:r>
            </a:p>
            <a:p>
              <a:pPr algn="ctr">
                <a:lnSpc>
                  <a:spcPts val="3079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Pre-processing</a:t>
              </a:r>
            </a:p>
          </p:txBody>
        </p:sp>
        <p:pic>
          <p:nvPicPr>
            <p:cNvPr name="Picture 26" id="26"/>
            <p:cNvPicPr>
              <a:picLocks noChangeAspect="true"/>
            </p:cNvPicPr>
            <p:nvPr/>
          </p:nvPicPr>
          <p:blipFill>
            <a:blip r:embed="rId8"/>
            <a:srcRect l="0" t="0" r="0" b="0"/>
            <a:stretch>
              <a:fillRect/>
            </a:stretch>
          </p:blipFill>
          <p:spPr>
            <a:xfrm flipH="false" flipV="false" rot="0">
              <a:off x="14400648" y="4365799"/>
              <a:ext cx="1371655" cy="1261923"/>
            </a:xfrm>
            <a:prstGeom prst="rect">
              <a:avLst/>
            </a:prstGeom>
          </p:spPr>
        </p:pic>
        <p:grpSp>
          <p:nvGrpSpPr>
            <p:cNvPr name="Group 27" id="27"/>
            <p:cNvGrpSpPr/>
            <p:nvPr/>
          </p:nvGrpSpPr>
          <p:grpSpPr>
            <a:xfrm rot="0">
              <a:off x="7464827" y="2039338"/>
              <a:ext cx="2642249" cy="425521"/>
              <a:chOff x="0" y="0"/>
              <a:chExt cx="3154397" cy="508000"/>
            </a:xfrm>
          </p:grpSpPr>
          <p:sp>
            <p:nvSpPr>
              <p:cNvPr name="Freeform 28" id="28"/>
              <p:cNvSpPr/>
              <p:nvPr/>
            </p:nvSpPr>
            <p:spPr>
              <a:xfrm>
                <a:off x="0" y="215900"/>
                <a:ext cx="2858487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2858487">
                    <a:moveTo>
                      <a:pt x="0" y="0"/>
                    </a:moveTo>
                    <a:lnTo>
                      <a:pt x="2858487" y="0"/>
                    </a:lnTo>
                    <a:lnTo>
                      <a:pt x="2858487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>
                <a:off x="2779747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name="Group 30" id="30"/>
            <p:cNvGrpSpPr/>
            <p:nvPr/>
          </p:nvGrpSpPr>
          <p:grpSpPr>
            <a:xfrm rot="-10800000">
              <a:off x="11649044" y="8014970"/>
              <a:ext cx="6874863" cy="425521"/>
              <a:chOff x="0" y="0"/>
              <a:chExt cx="8207421" cy="508000"/>
            </a:xfrm>
          </p:grpSpPr>
          <p:sp>
            <p:nvSpPr>
              <p:cNvPr name="Freeform 31" id="31"/>
              <p:cNvSpPr/>
              <p:nvPr/>
            </p:nvSpPr>
            <p:spPr>
              <a:xfrm>
                <a:off x="0" y="215900"/>
                <a:ext cx="7911511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7911511">
                    <a:moveTo>
                      <a:pt x="0" y="0"/>
                    </a:moveTo>
                    <a:lnTo>
                      <a:pt x="7911511" y="0"/>
                    </a:lnTo>
                    <a:lnTo>
                      <a:pt x="7911511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name="Freeform 32" id="32"/>
              <p:cNvSpPr/>
              <p:nvPr/>
            </p:nvSpPr>
            <p:spPr>
              <a:xfrm>
                <a:off x="7832771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name="Group 33" id="33"/>
            <p:cNvGrpSpPr/>
            <p:nvPr/>
          </p:nvGrpSpPr>
          <p:grpSpPr>
            <a:xfrm rot="-10800000">
              <a:off x="7898084" y="7981465"/>
              <a:ext cx="2325698" cy="246266"/>
              <a:chOff x="0" y="0"/>
              <a:chExt cx="4797481" cy="508000"/>
            </a:xfrm>
          </p:grpSpPr>
          <p:sp>
            <p:nvSpPr>
              <p:cNvPr name="Freeform 34" id="34"/>
              <p:cNvSpPr/>
              <p:nvPr/>
            </p:nvSpPr>
            <p:spPr>
              <a:xfrm>
                <a:off x="0" y="215900"/>
                <a:ext cx="4501571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4501571">
                    <a:moveTo>
                      <a:pt x="0" y="0"/>
                    </a:moveTo>
                    <a:lnTo>
                      <a:pt x="4501571" y="0"/>
                    </a:lnTo>
                    <a:lnTo>
                      <a:pt x="4501571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name="Freeform 35" id="35"/>
              <p:cNvSpPr/>
              <p:nvPr/>
            </p:nvSpPr>
            <p:spPr>
              <a:xfrm>
                <a:off x="4422831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name="Group 36" id="36"/>
            <p:cNvGrpSpPr/>
            <p:nvPr/>
          </p:nvGrpSpPr>
          <p:grpSpPr>
            <a:xfrm rot="0">
              <a:off x="11145215" y="2060883"/>
              <a:ext cx="7372532" cy="425521"/>
              <a:chOff x="0" y="0"/>
              <a:chExt cx="8801553" cy="508000"/>
            </a:xfrm>
          </p:grpSpPr>
          <p:sp>
            <p:nvSpPr>
              <p:cNvPr name="Freeform 37" id="37"/>
              <p:cNvSpPr/>
              <p:nvPr/>
            </p:nvSpPr>
            <p:spPr>
              <a:xfrm>
                <a:off x="0" y="215900"/>
                <a:ext cx="8505644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8505644">
                    <a:moveTo>
                      <a:pt x="0" y="0"/>
                    </a:moveTo>
                    <a:lnTo>
                      <a:pt x="8505644" y="0"/>
                    </a:lnTo>
                    <a:lnTo>
                      <a:pt x="850564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name="Freeform 38" id="38"/>
              <p:cNvSpPr/>
              <p:nvPr/>
            </p:nvSpPr>
            <p:spPr>
              <a:xfrm>
                <a:off x="8426903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name="Group 39" id="39"/>
            <p:cNvGrpSpPr/>
            <p:nvPr/>
          </p:nvGrpSpPr>
          <p:grpSpPr>
            <a:xfrm rot="5400000">
              <a:off x="16866328" y="4940091"/>
              <a:ext cx="4777452" cy="425521"/>
              <a:chOff x="0" y="0"/>
              <a:chExt cx="5703468" cy="508000"/>
            </a:xfrm>
          </p:grpSpPr>
          <p:sp>
            <p:nvSpPr>
              <p:cNvPr name="Freeform 40" id="40"/>
              <p:cNvSpPr/>
              <p:nvPr/>
            </p:nvSpPr>
            <p:spPr>
              <a:xfrm>
                <a:off x="0" y="215900"/>
                <a:ext cx="5407558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5407558">
                    <a:moveTo>
                      <a:pt x="0" y="0"/>
                    </a:moveTo>
                    <a:lnTo>
                      <a:pt x="5407558" y="0"/>
                    </a:lnTo>
                    <a:lnTo>
                      <a:pt x="5407558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name="Freeform 41" id="41"/>
              <p:cNvSpPr/>
              <p:nvPr/>
            </p:nvSpPr>
            <p:spPr>
              <a:xfrm>
                <a:off x="5328818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name="Group 42" id="42"/>
            <p:cNvGrpSpPr/>
            <p:nvPr/>
          </p:nvGrpSpPr>
          <p:grpSpPr>
            <a:xfrm rot="2017051">
              <a:off x="15087743" y="6400559"/>
              <a:ext cx="4025412" cy="425521"/>
              <a:chOff x="0" y="0"/>
              <a:chExt cx="4805659" cy="508000"/>
            </a:xfrm>
          </p:grpSpPr>
          <p:sp>
            <p:nvSpPr>
              <p:cNvPr name="Freeform 43" id="43"/>
              <p:cNvSpPr/>
              <p:nvPr/>
            </p:nvSpPr>
            <p:spPr>
              <a:xfrm>
                <a:off x="0" y="215900"/>
                <a:ext cx="4509749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4509749">
                    <a:moveTo>
                      <a:pt x="0" y="0"/>
                    </a:moveTo>
                    <a:lnTo>
                      <a:pt x="4509749" y="0"/>
                    </a:lnTo>
                    <a:lnTo>
                      <a:pt x="4509749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name="Freeform 44" id="44"/>
              <p:cNvSpPr/>
              <p:nvPr/>
            </p:nvSpPr>
            <p:spPr>
              <a:xfrm>
                <a:off x="4431009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name="Group 45" id="45"/>
            <p:cNvGrpSpPr/>
            <p:nvPr/>
          </p:nvGrpSpPr>
          <p:grpSpPr>
            <a:xfrm rot="-2007809">
              <a:off x="15300130" y="3435318"/>
              <a:ext cx="3696542" cy="434208"/>
              <a:chOff x="0" y="0"/>
              <a:chExt cx="4368003" cy="513080"/>
            </a:xfrm>
          </p:grpSpPr>
          <p:sp>
            <p:nvSpPr>
              <p:cNvPr name="Freeform 46" id="46"/>
              <p:cNvSpPr/>
              <p:nvPr/>
            </p:nvSpPr>
            <p:spPr>
              <a:xfrm>
                <a:off x="0" y="0"/>
                <a:ext cx="4368003" cy="513080"/>
              </a:xfrm>
              <a:custGeom>
                <a:avLst/>
                <a:gdLst/>
                <a:ahLst/>
                <a:cxnLst/>
                <a:rect r="r" b="b" t="t" l="l"/>
                <a:pathLst>
                  <a:path h="513080" w="4368003">
                    <a:moveTo>
                      <a:pt x="4368003" y="261620"/>
                    </a:moveTo>
                    <a:lnTo>
                      <a:pt x="3993353" y="8890"/>
                    </a:lnTo>
                    <a:lnTo>
                      <a:pt x="3993353" y="223520"/>
                    </a:lnTo>
                    <a:lnTo>
                      <a:pt x="374650" y="223520"/>
                    </a:lnTo>
                    <a:lnTo>
                      <a:pt x="374650" y="0"/>
                    </a:lnTo>
                    <a:lnTo>
                      <a:pt x="0" y="252730"/>
                    </a:lnTo>
                    <a:lnTo>
                      <a:pt x="374650" y="504190"/>
                    </a:lnTo>
                    <a:lnTo>
                      <a:pt x="374650" y="299720"/>
                    </a:lnTo>
                    <a:lnTo>
                      <a:pt x="3993353" y="299720"/>
                    </a:lnTo>
                    <a:lnTo>
                      <a:pt x="3993353" y="51308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pic>
          <p:nvPicPr>
            <p:cNvPr name="Picture 47" id="47"/>
            <p:cNvPicPr>
              <a:picLocks noChangeAspect="true"/>
            </p:cNvPicPr>
            <p:nvPr/>
          </p:nvPicPr>
          <p:blipFill>
            <a:blip r:embed="rId9"/>
            <a:srcRect l="0" t="0" r="0" b="0"/>
            <a:stretch>
              <a:fillRect/>
            </a:stretch>
          </p:blipFill>
          <p:spPr>
            <a:xfrm flipH="false" flipV="false" rot="0">
              <a:off x="2943715" y="7602772"/>
              <a:ext cx="1418365" cy="1293549"/>
            </a:xfrm>
            <a:prstGeom prst="rect">
              <a:avLst/>
            </a:prstGeom>
          </p:spPr>
        </p:pic>
        <p:sp>
          <p:nvSpPr>
            <p:cNvPr name="TextBox 48" id="48"/>
            <p:cNvSpPr txBox="true"/>
            <p:nvPr/>
          </p:nvSpPr>
          <p:spPr>
            <a:xfrm rot="0">
              <a:off x="2502956" y="9101741"/>
              <a:ext cx="2299882" cy="10067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Bot</a:t>
              </a:r>
            </a:p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Actions</a:t>
              </a:r>
            </a:p>
          </p:txBody>
        </p:sp>
        <p:grpSp>
          <p:nvGrpSpPr>
            <p:cNvPr name="Group 49" id="49"/>
            <p:cNvGrpSpPr/>
            <p:nvPr/>
          </p:nvGrpSpPr>
          <p:grpSpPr>
            <a:xfrm rot="8427810">
              <a:off x="1782945" y="8713322"/>
              <a:ext cx="1602706" cy="405117"/>
              <a:chOff x="0" y="0"/>
              <a:chExt cx="2260942" cy="571500"/>
            </a:xfrm>
          </p:grpSpPr>
          <p:sp>
            <p:nvSpPr>
              <p:cNvPr name="Freeform 50" id="50"/>
              <p:cNvSpPr/>
              <p:nvPr/>
            </p:nvSpPr>
            <p:spPr>
              <a:xfrm>
                <a:off x="0" y="255270"/>
                <a:ext cx="2260942" cy="69850"/>
              </a:xfrm>
              <a:custGeom>
                <a:avLst/>
                <a:gdLst/>
                <a:ahLst/>
                <a:cxnLst/>
                <a:rect r="r" b="b" t="t" l="l"/>
                <a:pathLst>
                  <a:path h="69850" w="2260942">
                    <a:moveTo>
                      <a:pt x="1970112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260942" y="69850"/>
                    </a:lnTo>
                    <a:lnTo>
                      <a:pt x="2260942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name="Group 51" id="51"/>
            <p:cNvGrpSpPr/>
            <p:nvPr/>
          </p:nvGrpSpPr>
          <p:grpSpPr>
            <a:xfrm rot="0">
              <a:off x="1837336" y="8074882"/>
              <a:ext cx="1218545" cy="405117"/>
              <a:chOff x="0" y="0"/>
              <a:chExt cx="1719005" cy="571500"/>
            </a:xfrm>
          </p:grpSpPr>
          <p:sp>
            <p:nvSpPr>
              <p:cNvPr name="Freeform 52" id="52"/>
              <p:cNvSpPr/>
              <p:nvPr/>
            </p:nvSpPr>
            <p:spPr>
              <a:xfrm>
                <a:off x="0" y="255270"/>
                <a:ext cx="1719005" cy="69850"/>
              </a:xfrm>
              <a:custGeom>
                <a:avLst/>
                <a:gdLst/>
                <a:ahLst/>
                <a:cxnLst/>
                <a:rect r="r" b="b" t="t" l="l"/>
                <a:pathLst>
                  <a:path h="69850" w="1719005">
                    <a:moveTo>
                      <a:pt x="142817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1719005" y="69850"/>
                    </a:lnTo>
                    <a:lnTo>
                      <a:pt x="1719005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name="Group 53" id="53"/>
            <p:cNvGrpSpPr/>
            <p:nvPr/>
          </p:nvGrpSpPr>
          <p:grpSpPr>
            <a:xfrm rot="-8399917">
              <a:off x="1652183" y="7348681"/>
              <a:ext cx="1764250" cy="405117"/>
              <a:chOff x="0" y="0"/>
              <a:chExt cx="2488832" cy="571500"/>
            </a:xfrm>
          </p:grpSpPr>
          <p:sp>
            <p:nvSpPr>
              <p:cNvPr name="Freeform 54" id="54"/>
              <p:cNvSpPr/>
              <p:nvPr/>
            </p:nvSpPr>
            <p:spPr>
              <a:xfrm>
                <a:off x="0" y="255270"/>
                <a:ext cx="2488832" cy="69850"/>
              </a:xfrm>
              <a:custGeom>
                <a:avLst/>
                <a:gdLst/>
                <a:ahLst/>
                <a:cxnLst/>
                <a:rect r="r" b="b" t="t" l="l"/>
                <a:pathLst>
                  <a:path h="69850" w="2488832">
                    <a:moveTo>
                      <a:pt x="2198002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488832" y="69850"/>
                    </a:lnTo>
                    <a:lnTo>
                      <a:pt x="2488832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pic>
          <p:nvPicPr>
            <p:cNvPr name="Picture 55" id="55"/>
            <p:cNvPicPr>
              <a:picLocks noChangeAspect="true"/>
            </p:cNvPicPr>
            <p:nvPr/>
          </p:nvPicPr>
          <p:blipFill>
            <a:blip r:embed="rId10"/>
            <a:srcRect l="0" t="0" r="0" b="0"/>
            <a:stretch>
              <a:fillRect/>
            </a:stretch>
          </p:blipFill>
          <p:spPr>
            <a:xfrm flipH="false" flipV="false" rot="0">
              <a:off x="1262060" y="8016494"/>
              <a:ext cx="572250" cy="521892"/>
            </a:xfrm>
            <a:prstGeom prst="rect">
              <a:avLst/>
            </a:prstGeom>
          </p:spPr>
        </p:pic>
        <p:pic>
          <p:nvPicPr>
            <p:cNvPr name="Picture 56" id="56"/>
            <p:cNvPicPr>
              <a:picLocks noChangeAspect="true"/>
            </p:cNvPicPr>
            <p:nvPr/>
          </p:nvPicPr>
          <p:blipFill>
            <a:blip r:embed="rId11"/>
            <a:srcRect l="0" t="0" r="0" b="0"/>
            <a:stretch>
              <a:fillRect/>
            </a:stretch>
          </p:blipFill>
          <p:spPr>
            <a:xfrm flipH="false" flipV="false" rot="0">
              <a:off x="1445444" y="9139841"/>
              <a:ext cx="543638" cy="521892"/>
            </a:xfrm>
            <a:prstGeom prst="rect">
              <a:avLst/>
            </a:prstGeom>
          </p:spPr>
        </p:pic>
        <p:sp>
          <p:nvSpPr>
            <p:cNvPr name="TextBox 57" id="57"/>
            <p:cNvSpPr txBox="true"/>
            <p:nvPr/>
          </p:nvSpPr>
          <p:spPr>
            <a:xfrm rot="0">
              <a:off x="0" y="6441402"/>
              <a:ext cx="1548185" cy="11098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Open Sans"/>
                </a:rPr>
                <a:t>types of weeds available</a:t>
              </a:r>
            </a:p>
          </p:txBody>
        </p:sp>
        <p:pic>
          <p:nvPicPr>
            <p:cNvPr name="Picture 58" id="58"/>
            <p:cNvPicPr>
              <a:picLocks noChangeAspect="true"/>
            </p:cNvPicPr>
            <p:nvPr/>
          </p:nvPicPr>
          <p:blipFill>
            <a:blip r:embed="rId12"/>
            <a:srcRect l="0" t="0" r="0" b="0"/>
            <a:stretch>
              <a:fillRect/>
            </a:stretch>
          </p:blipFill>
          <p:spPr>
            <a:xfrm flipH="false" flipV="false" rot="0">
              <a:off x="1416831" y="6829039"/>
              <a:ext cx="572250" cy="521892"/>
            </a:xfrm>
            <a:prstGeom prst="rect">
              <a:avLst/>
            </a:prstGeom>
          </p:spPr>
        </p:pic>
        <p:sp>
          <p:nvSpPr>
            <p:cNvPr name="TextBox 59" id="59"/>
            <p:cNvSpPr txBox="true"/>
            <p:nvPr/>
          </p:nvSpPr>
          <p:spPr>
            <a:xfrm rot="0">
              <a:off x="0" y="7829281"/>
              <a:ext cx="1548185" cy="7313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Open Sans"/>
                </a:rPr>
                <a:t>weed</a:t>
              </a:r>
            </a:p>
            <a:p>
              <a:pPr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Open Sans"/>
                </a:rPr>
                <a:t>solutions</a:t>
              </a:r>
            </a:p>
          </p:txBody>
        </p:sp>
        <p:sp>
          <p:nvSpPr>
            <p:cNvPr name="TextBox 60" id="60"/>
            <p:cNvSpPr txBox="true"/>
            <p:nvPr/>
          </p:nvSpPr>
          <p:spPr>
            <a:xfrm rot="0">
              <a:off x="0" y="9047915"/>
              <a:ext cx="1548185" cy="3528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Open Sans"/>
                </a:rPr>
                <a:t>FAQ's</a:t>
              </a:r>
            </a:p>
          </p:txBody>
        </p:sp>
        <p:grpSp>
          <p:nvGrpSpPr>
            <p:cNvPr name="Group 61" id="61"/>
            <p:cNvGrpSpPr/>
            <p:nvPr/>
          </p:nvGrpSpPr>
          <p:grpSpPr>
            <a:xfrm rot="-8692704">
              <a:off x="10925652" y="3414053"/>
              <a:ext cx="3956981" cy="488967"/>
              <a:chOff x="0" y="0"/>
              <a:chExt cx="4152113" cy="513080"/>
            </a:xfrm>
          </p:grpSpPr>
          <p:sp>
            <p:nvSpPr>
              <p:cNvPr name="Freeform 62" id="62"/>
              <p:cNvSpPr/>
              <p:nvPr/>
            </p:nvSpPr>
            <p:spPr>
              <a:xfrm>
                <a:off x="0" y="0"/>
                <a:ext cx="4152113" cy="513080"/>
              </a:xfrm>
              <a:custGeom>
                <a:avLst/>
                <a:gdLst/>
                <a:ahLst/>
                <a:cxnLst/>
                <a:rect r="r" b="b" t="t" l="l"/>
                <a:pathLst>
                  <a:path h="513080" w="4152113">
                    <a:moveTo>
                      <a:pt x="4152113" y="261620"/>
                    </a:moveTo>
                    <a:lnTo>
                      <a:pt x="3777463" y="8890"/>
                    </a:lnTo>
                    <a:lnTo>
                      <a:pt x="3777463" y="223520"/>
                    </a:lnTo>
                    <a:lnTo>
                      <a:pt x="374650" y="223520"/>
                    </a:lnTo>
                    <a:lnTo>
                      <a:pt x="374650" y="0"/>
                    </a:lnTo>
                    <a:lnTo>
                      <a:pt x="0" y="252730"/>
                    </a:lnTo>
                    <a:lnTo>
                      <a:pt x="374650" y="504190"/>
                    </a:lnTo>
                    <a:lnTo>
                      <a:pt x="374650" y="299720"/>
                    </a:lnTo>
                    <a:lnTo>
                      <a:pt x="3777463" y="299720"/>
                    </a:lnTo>
                    <a:lnTo>
                      <a:pt x="3777463" y="51308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name="Group 63" id="63"/>
            <p:cNvGrpSpPr/>
            <p:nvPr/>
          </p:nvGrpSpPr>
          <p:grpSpPr>
            <a:xfrm rot="-5400000">
              <a:off x="1129886" y="5022979"/>
              <a:ext cx="4655048" cy="425521"/>
              <a:chOff x="0" y="0"/>
              <a:chExt cx="5557338" cy="508000"/>
            </a:xfrm>
          </p:grpSpPr>
          <p:sp>
            <p:nvSpPr>
              <p:cNvPr name="Freeform 64" id="64"/>
              <p:cNvSpPr/>
              <p:nvPr/>
            </p:nvSpPr>
            <p:spPr>
              <a:xfrm>
                <a:off x="0" y="215900"/>
                <a:ext cx="5261428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5261428">
                    <a:moveTo>
                      <a:pt x="0" y="0"/>
                    </a:moveTo>
                    <a:lnTo>
                      <a:pt x="5261428" y="0"/>
                    </a:lnTo>
                    <a:lnTo>
                      <a:pt x="5261428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name="Freeform 65" id="65"/>
              <p:cNvSpPr/>
              <p:nvPr/>
            </p:nvSpPr>
            <p:spPr>
              <a:xfrm>
                <a:off x="5182688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pic>
          <p:nvPicPr>
            <p:cNvPr name="Picture 66" id="66"/>
            <p:cNvPicPr>
              <a:picLocks noChangeAspect="true"/>
            </p:cNvPicPr>
            <p:nvPr/>
          </p:nvPicPr>
          <p:blipFill>
            <a:blip r:embed="rId13"/>
            <a:srcRect l="0" t="0" r="0" b="0"/>
            <a:stretch>
              <a:fillRect/>
            </a:stretch>
          </p:blipFill>
          <p:spPr>
            <a:xfrm flipH="false" flipV="false" rot="0">
              <a:off x="5783092" y="1277943"/>
              <a:ext cx="1681735" cy="1681735"/>
            </a:xfrm>
            <a:prstGeom prst="rect">
              <a:avLst/>
            </a:prstGeom>
          </p:spPr>
        </p:pic>
        <p:grpSp>
          <p:nvGrpSpPr>
            <p:cNvPr name="Group 67" id="67"/>
            <p:cNvGrpSpPr/>
            <p:nvPr/>
          </p:nvGrpSpPr>
          <p:grpSpPr>
            <a:xfrm rot="0">
              <a:off x="3855233" y="2015099"/>
              <a:ext cx="1895210" cy="305214"/>
              <a:chOff x="0" y="0"/>
              <a:chExt cx="3154397" cy="508000"/>
            </a:xfrm>
          </p:grpSpPr>
          <p:sp>
            <p:nvSpPr>
              <p:cNvPr name="Freeform 68" id="68"/>
              <p:cNvSpPr/>
              <p:nvPr/>
            </p:nvSpPr>
            <p:spPr>
              <a:xfrm>
                <a:off x="0" y="215900"/>
                <a:ext cx="2858487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2858487">
                    <a:moveTo>
                      <a:pt x="0" y="0"/>
                    </a:moveTo>
                    <a:lnTo>
                      <a:pt x="2858487" y="0"/>
                    </a:lnTo>
                    <a:lnTo>
                      <a:pt x="2858487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name="Freeform 69" id="69"/>
              <p:cNvSpPr/>
              <p:nvPr/>
            </p:nvSpPr>
            <p:spPr>
              <a:xfrm>
                <a:off x="2779747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sp>
          <p:nvSpPr>
            <p:cNvPr name="TextBox 70" id="70"/>
            <p:cNvSpPr txBox="true"/>
            <p:nvPr/>
          </p:nvSpPr>
          <p:spPr>
            <a:xfrm rot="0">
              <a:off x="13982403" y="5919303"/>
              <a:ext cx="2208144" cy="10067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Inference</a:t>
              </a:r>
            </a:p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Data</a:t>
              </a:r>
            </a:p>
          </p:txBody>
        </p:sp>
        <p:sp>
          <p:nvSpPr>
            <p:cNvPr name="TextBox 71" id="71"/>
            <p:cNvSpPr txBox="true"/>
            <p:nvPr/>
          </p:nvSpPr>
          <p:spPr>
            <a:xfrm rot="0">
              <a:off x="17797066" y="8965904"/>
              <a:ext cx="2915978" cy="10067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Cosine Similarity</a:t>
              </a:r>
            </a:p>
          </p:txBody>
        </p:sp>
        <p:pic>
          <p:nvPicPr>
            <p:cNvPr name="Picture 72" id="72"/>
            <p:cNvPicPr>
              <a:picLocks noChangeAspect="true"/>
            </p:cNvPicPr>
            <p:nvPr/>
          </p:nvPicPr>
          <p:blipFill>
            <a:blip r:embed="rId13"/>
            <a:srcRect l="0" t="0" r="0" b="0"/>
            <a:stretch>
              <a:fillRect/>
            </a:stretch>
          </p:blipFill>
          <p:spPr>
            <a:xfrm flipH="false" flipV="false" rot="0">
              <a:off x="6216349" y="7263730"/>
              <a:ext cx="1681735" cy="1681735"/>
            </a:xfrm>
            <a:prstGeom prst="rect">
              <a:avLst/>
            </a:prstGeom>
          </p:spPr>
        </p:pic>
        <p:sp>
          <p:nvSpPr>
            <p:cNvPr name="TextBox 73" id="73"/>
            <p:cNvSpPr txBox="true"/>
            <p:nvPr/>
          </p:nvSpPr>
          <p:spPr>
            <a:xfrm rot="0">
              <a:off x="8215075" y="-28575"/>
              <a:ext cx="1810628" cy="3537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Open Sans"/>
                </a:rPr>
                <a:t>Tokenization</a:t>
              </a:r>
            </a:p>
          </p:txBody>
        </p:sp>
        <p:sp>
          <p:nvSpPr>
            <p:cNvPr name="TextBox 74" id="74"/>
            <p:cNvSpPr txBox="true"/>
            <p:nvPr/>
          </p:nvSpPr>
          <p:spPr>
            <a:xfrm rot="0">
              <a:off x="9827955" y="8965904"/>
              <a:ext cx="2150464" cy="10067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Inference Function</a:t>
              </a:r>
            </a:p>
          </p:txBody>
        </p:sp>
        <p:sp>
          <p:nvSpPr>
            <p:cNvPr name="TextBox 75" id="75"/>
            <p:cNvSpPr txBox="true"/>
            <p:nvPr/>
          </p:nvSpPr>
          <p:spPr>
            <a:xfrm rot="0">
              <a:off x="1435774" y="785048"/>
              <a:ext cx="2236263" cy="3756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25"/>
                </a:lnSpc>
              </a:pPr>
              <a:r>
                <a:rPr lang="en-US" sz="1661">
                  <a:solidFill>
                    <a:srgbClr val="000000"/>
                  </a:solidFill>
                  <a:latin typeface="Open Sans Bold"/>
                </a:rPr>
                <a:t>User</a:t>
              </a:r>
            </a:p>
          </p:txBody>
        </p:sp>
        <p:sp>
          <p:nvSpPr>
            <p:cNvPr name="TextBox 76" id="76"/>
            <p:cNvSpPr txBox="true"/>
            <p:nvPr/>
          </p:nvSpPr>
          <p:spPr>
            <a:xfrm rot="0">
              <a:off x="10127298" y="-28575"/>
              <a:ext cx="1472820" cy="3537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Open Sans"/>
                </a:rPr>
                <a:t>Stemming</a:t>
              </a:r>
            </a:p>
          </p:txBody>
        </p:sp>
        <p:sp>
          <p:nvSpPr>
            <p:cNvPr name="TextBox 77" id="77"/>
            <p:cNvSpPr txBox="true"/>
            <p:nvPr/>
          </p:nvSpPr>
          <p:spPr>
            <a:xfrm rot="0">
              <a:off x="11769834" y="-17689"/>
              <a:ext cx="1544066" cy="3537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Open Sans"/>
                </a:rPr>
                <a:t>Stopwords</a:t>
              </a:r>
            </a:p>
          </p:txBody>
        </p:sp>
        <p:sp>
          <p:nvSpPr>
            <p:cNvPr name="TextBox 78" id="78"/>
            <p:cNvSpPr txBox="true"/>
            <p:nvPr/>
          </p:nvSpPr>
          <p:spPr>
            <a:xfrm rot="0">
              <a:off x="10635322" y="492340"/>
              <a:ext cx="258330" cy="6385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05"/>
                </a:lnSpc>
              </a:pPr>
              <a:r>
                <a:rPr lang="en-US" sz="2861">
                  <a:solidFill>
                    <a:srgbClr val="FFFFFF"/>
                  </a:solidFill>
                  <a:latin typeface="Open Sans Extra Bold"/>
                </a:rPr>
                <a:t>s</a:t>
              </a:r>
            </a:p>
          </p:txBody>
        </p:sp>
        <p:sp>
          <p:nvSpPr>
            <p:cNvPr name="TextBox 79" id="79"/>
            <p:cNvSpPr txBox="true"/>
            <p:nvPr/>
          </p:nvSpPr>
          <p:spPr>
            <a:xfrm rot="0">
              <a:off x="12292294" y="481454"/>
              <a:ext cx="258330" cy="6385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05"/>
                </a:lnSpc>
              </a:pPr>
              <a:r>
                <a:rPr lang="en-US" sz="2861">
                  <a:solidFill>
                    <a:srgbClr val="FFFFFF"/>
                  </a:solidFill>
                  <a:latin typeface="Open Sans Extra Bold"/>
                </a:rPr>
                <a:t>s</a:t>
              </a:r>
            </a:p>
          </p:txBody>
        </p:sp>
        <p:sp>
          <p:nvSpPr>
            <p:cNvPr name="TextBox 80" id="80"/>
            <p:cNvSpPr txBox="true"/>
            <p:nvPr/>
          </p:nvSpPr>
          <p:spPr>
            <a:xfrm rot="0">
              <a:off x="17762176" y="785048"/>
              <a:ext cx="3411278" cy="485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Tfidfvectorizer()</a:t>
              </a:r>
            </a:p>
          </p:txBody>
        </p:sp>
        <p:sp>
          <p:nvSpPr>
            <p:cNvPr name="TextBox 81" id="81"/>
            <p:cNvSpPr txBox="true"/>
            <p:nvPr/>
          </p:nvSpPr>
          <p:spPr>
            <a:xfrm rot="0">
              <a:off x="4802838" y="372352"/>
              <a:ext cx="2701532" cy="3676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38"/>
                </a:lnSpc>
              </a:pPr>
              <a:r>
                <a:rPr lang="en-US" sz="1670">
                  <a:solidFill>
                    <a:srgbClr val="000000"/>
                  </a:solidFill>
                  <a:latin typeface="Open Sans"/>
                </a:rPr>
                <a:t>Translate to english</a:t>
              </a:r>
            </a:p>
          </p:txBody>
        </p:sp>
        <p:grpSp>
          <p:nvGrpSpPr>
            <p:cNvPr name="Group 82" id="82"/>
            <p:cNvGrpSpPr/>
            <p:nvPr/>
          </p:nvGrpSpPr>
          <p:grpSpPr>
            <a:xfrm rot="-10800000">
              <a:off x="4310888" y="8187560"/>
              <a:ext cx="2313071" cy="244929"/>
              <a:chOff x="0" y="0"/>
              <a:chExt cx="4797481" cy="508000"/>
            </a:xfrm>
          </p:grpSpPr>
          <p:sp>
            <p:nvSpPr>
              <p:cNvPr name="Freeform 83" id="83"/>
              <p:cNvSpPr/>
              <p:nvPr/>
            </p:nvSpPr>
            <p:spPr>
              <a:xfrm>
                <a:off x="0" y="215900"/>
                <a:ext cx="4501571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4501571">
                    <a:moveTo>
                      <a:pt x="0" y="0"/>
                    </a:moveTo>
                    <a:lnTo>
                      <a:pt x="4501571" y="0"/>
                    </a:lnTo>
                    <a:lnTo>
                      <a:pt x="4501571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name="Freeform 84" id="84"/>
              <p:cNvSpPr/>
              <p:nvPr/>
            </p:nvSpPr>
            <p:spPr>
              <a:xfrm>
                <a:off x="4422831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sp>
          <p:nvSpPr>
            <p:cNvPr name="TextBox 85" id="85"/>
            <p:cNvSpPr txBox="true"/>
            <p:nvPr/>
          </p:nvSpPr>
          <p:spPr>
            <a:xfrm rot="0">
              <a:off x="5928022" y="9120704"/>
              <a:ext cx="2701532" cy="7537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38"/>
                </a:lnSpc>
              </a:pPr>
              <a:r>
                <a:rPr lang="en-US" sz="1670">
                  <a:solidFill>
                    <a:srgbClr val="000000"/>
                  </a:solidFill>
                  <a:latin typeface="Open Sans"/>
                </a:rPr>
                <a:t>Translate to user language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9092718" cy="1112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40"/>
              </a:lnSpc>
            </a:pPr>
            <a:r>
              <a:rPr lang="en-US" sz="6800">
                <a:solidFill>
                  <a:srgbClr val="004AAD"/>
                </a:solidFill>
                <a:latin typeface="Open Sans Bold"/>
              </a:rPr>
              <a:t>CHALLENGES FACED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375815"/>
            <a:ext cx="16230600" cy="3002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40" indent="-280670" lvl="1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rgbClr val="171717"/>
                </a:solidFill>
                <a:latin typeface="Open Sans"/>
              </a:rPr>
              <a:t>Conversation with the chatbot was initially instructive due to issues with ontology matching</a:t>
            </a:r>
          </a:p>
          <a:p>
            <a:pPr>
              <a:lnSpc>
                <a:spcPts val="4759"/>
              </a:lnSpc>
            </a:pPr>
          </a:p>
          <a:p>
            <a:pPr marL="561340" indent="-280670" lvl="1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rgbClr val="171717"/>
                </a:solidFill>
                <a:latin typeface="Open Sans"/>
              </a:rPr>
              <a:t>Getting a dialog dataset to aid with detecting the similarity between test data and inference data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028700" y="2263469"/>
            <a:ext cx="4025059" cy="130665"/>
          </a:xfrm>
          <a:prstGeom prst="rect">
            <a:avLst/>
          </a:prstGeom>
          <a:solidFill>
            <a:srgbClr val="004AAD"/>
          </a:solid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12864618" cy="1112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40"/>
              </a:lnSpc>
            </a:pPr>
            <a:r>
              <a:rPr lang="en-US" sz="6800">
                <a:solidFill>
                  <a:srgbClr val="004AAD"/>
                </a:solidFill>
                <a:latin typeface="Open Sans Bold"/>
              </a:rPr>
              <a:t>POTENTIAL FEATURES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306578"/>
            <a:ext cx="16230600" cy="1769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60" indent="-367030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171717"/>
                </a:solidFill>
                <a:latin typeface="Open Sans"/>
              </a:rPr>
              <a:t>A standalone web application/Mobile app</a:t>
            </a:r>
          </a:p>
          <a:p>
            <a:pPr marL="734060" indent="-367030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171717"/>
                </a:solidFill>
                <a:latin typeface="Open Sans"/>
              </a:rPr>
              <a:t>Implementing</a:t>
            </a:r>
            <a:r>
              <a:rPr lang="en-US" sz="3400">
                <a:solidFill>
                  <a:srgbClr val="000000"/>
                </a:solidFill>
                <a:latin typeface="Open Sans"/>
              </a:rPr>
              <a:t> Image Recognition</a:t>
            </a:r>
          </a:p>
          <a:p>
            <a:pPr>
              <a:lnSpc>
                <a:spcPts val="4759"/>
              </a:lnSpc>
            </a:pPr>
          </a:p>
        </p:txBody>
      </p:sp>
      <p:sp>
        <p:nvSpPr>
          <p:cNvPr name="AutoShape 4" id="4"/>
          <p:cNvSpPr/>
          <p:nvPr/>
        </p:nvSpPr>
        <p:spPr>
          <a:xfrm rot="0">
            <a:off x="1028700" y="2263469"/>
            <a:ext cx="4025059" cy="130665"/>
          </a:xfrm>
          <a:prstGeom prst="rect">
            <a:avLst/>
          </a:prstGeom>
          <a:solidFill>
            <a:srgbClr val="004AAD"/>
          </a:solid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5000"/>
          </a:blip>
          <a:srcRect l="0" t="0" r="0" b="0"/>
          <a:stretch>
            <a:fillRect/>
          </a:stretch>
        </p:blipFill>
        <p:spPr>
          <a:xfrm flipH="false" flipV="false" rot="-10464449">
            <a:off x="2960311" y="1218677"/>
            <a:ext cx="2217525" cy="2298429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045022" y="1218677"/>
            <a:ext cx="2048103" cy="1971317"/>
            <a:chOff x="30480" y="591820"/>
            <a:chExt cx="12736830" cy="12259310"/>
          </a:xfrm>
        </p:grpSpPr>
        <p:sp>
          <p:nvSpPr>
            <p:cNvPr name="Freeform 4" id="4"/>
            <p:cNvSpPr/>
            <p:nvPr/>
          </p:nvSpPr>
          <p:spPr>
            <a:xfrm>
              <a:off x="30480" y="591820"/>
              <a:ext cx="12736830" cy="12259310"/>
            </a:xfrm>
            <a:custGeom>
              <a:avLst/>
              <a:gdLst/>
              <a:ahLst/>
              <a:cxnLst/>
              <a:rect r="r" b="b" t="t" l="l"/>
              <a:pathLst>
                <a:path h="12259310" w="12736830">
                  <a:moveTo>
                    <a:pt x="11925300" y="4271010"/>
                  </a:moveTo>
                  <a:cubicBezTo>
                    <a:pt x="10819131" y="2120900"/>
                    <a:pt x="8590281" y="544830"/>
                    <a:pt x="6215380" y="297180"/>
                  </a:cubicBezTo>
                  <a:cubicBezTo>
                    <a:pt x="4277360" y="0"/>
                    <a:pt x="3002280" y="913130"/>
                    <a:pt x="1960880" y="2170430"/>
                  </a:cubicBezTo>
                  <a:cubicBezTo>
                    <a:pt x="919480" y="3427730"/>
                    <a:pt x="365760" y="5030470"/>
                    <a:pt x="142240" y="6647180"/>
                  </a:cubicBezTo>
                  <a:cubicBezTo>
                    <a:pt x="24130" y="7500620"/>
                    <a:pt x="0" y="8406130"/>
                    <a:pt x="361950" y="9188450"/>
                  </a:cubicBezTo>
                  <a:cubicBezTo>
                    <a:pt x="820420" y="10180319"/>
                    <a:pt x="1822450" y="10811510"/>
                    <a:pt x="2842260" y="11203940"/>
                  </a:cubicBezTo>
                  <a:cubicBezTo>
                    <a:pt x="5585460" y="12259310"/>
                    <a:pt x="8953500" y="11850370"/>
                    <a:pt x="11088370" y="9828530"/>
                  </a:cubicBezTo>
                  <a:cubicBezTo>
                    <a:pt x="11756390" y="9196070"/>
                    <a:pt x="12303760" y="8403590"/>
                    <a:pt x="12499340" y="7504430"/>
                  </a:cubicBezTo>
                  <a:cubicBezTo>
                    <a:pt x="12736830" y="6413500"/>
                    <a:pt x="12435840" y="5264150"/>
                    <a:pt x="11925300" y="4271010"/>
                  </a:cubicBezTo>
                  <a:close/>
                </a:path>
              </a:pathLst>
            </a:custGeom>
            <a:blipFill>
              <a:blip r:embed="rId3"/>
              <a:stretch>
                <a:fillRect l="504" r="1216" t="1963" b="-4198"/>
              </a:stretch>
            </a:blip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15000"/>
          </a:blip>
          <a:srcRect l="0" t="0" r="0" b="0"/>
          <a:stretch>
            <a:fillRect/>
          </a:stretch>
        </p:blipFill>
        <p:spPr>
          <a:xfrm flipH="false" flipV="false" rot="-10464449">
            <a:off x="12839101" y="1131282"/>
            <a:ext cx="2217525" cy="2298429"/>
          </a:xfrm>
          <a:prstGeom prst="rect">
            <a:avLst/>
          </a:prstGeom>
        </p:spPr>
      </p:pic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2923812" y="1131282"/>
            <a:ext cx="2048103" cy="1971317"/>
            <a:chOff x="30480" y="591820"/>
            <a:chExt cx="12736830" cy="12259310"/>
          </a:xfrm>
        </p:grpSpPr>
        <p:sp>
          <p:nvSpPr>
            <p:cNvPr name="Freeform 7" id="7"/>
            <p:cNvSpPr/>
            <p:nvPr/>
          </p:nvSpPr>
          <p:spPr>
            <a:xfrm>
              <a:off x="30480" y="591820"/>
              <a:ext cx="12736830" cy="12259310"/>
            </a:xfrm>
            <a:custGeom>
              <a:avLst/>
              <a:gdLst/>
              <a:ahLst/>
              <a:cxnLst/>
              <a:rect r="r" b="b" t="t" l="l"/>
              <a:pathLst>
                <a:path h="12259310" w="12736830">
                  <a:moveTo>
                    <a:pt x="11925300" y="4271010"/>
                  </a:moveTo>
                  <a:cubicBezTo>
                    <a:pt x="10819131" y="2120900"/>
                    <a:pt x="8590281" y="544830"/>
                    <a:pt x="6215380" y="297180"/>
                  </a:cubicBezTo>
                  <a:cubicBezTo>
                    <a:pt x="4277360" y="0"/>
                    <a:pt x="3002280" y="913130"/>
                    <a:pt x="1960880" y="2170430"/>
                  </a:cubicBezTo>
                  <a:cubicBezTo>
                    <a:pt x="919480" y="3427730"/>
                    <a:pt x="365760" y="5030470"/>
                    <a:pt x="142240" y="6647180"/>
                  </a:cubicBezTo>
                  <a:cubicBezTo>
                    <a:pt x="24130" y="7500620"/>
                    <a:pt x="0" y="8406130"/>
                    <a:pt x="361950" y="9188450"/>
                  </a:cubicBezTo>
                  <a:cubicBezTo>
                    <a:pt x="820420" y="10180319"/>
                    <a:pt x="1822450" y="10811510"/>
                    <a:pt x="2842260" y="11203940"/>
                  </a:cubicBezTo>
                  <a:cubicBezTo>
                    <a:pt x="5585460" y="12259310"/>
                    <a:pt x="8953500" y="11850370"/>
                    <a:pt x="11088370" y="9828530"/>
                  </a:cubicBezTo>
                  <a:cubicBezTo>
                    <a:pt x="11756390" y="9196070"/>
                    <a:pt x="12303760" y="8403590"/>
                    <a:pt x="12499340" y="7504430"/>
                  </a:cubicBezTo>
                  <a:cubicBezTo>
                    <a:pt x="12736830" y="6413500"/>
                    <a:pt x="12435840" y="5264150"/>
                    <a:pt x="11925300" y="4271010"/>
                  </a:cubicBezTo>
                  <a:close/>
                </a:path>
              </a:pathLst>
            </a:custGeom>
            <a:blipFill>
              <a:blip r:embed="rId4"/>
              <a:stretch>
                <a:fillRect l="504" r="1216" t="1963" b="-105987"/>
              </a:stretch>
            </a:blip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alphaModFix amt="15000"/>
          </a:blip>
          <a:srcRect l="0" t="0" r="0" b="0"/>
          <a:stretch>
            <a:fillRect/>
          </a:stretch>
        </p:blipFill>
        <p:spPr>
          <a:xfrm flipH="false" flipV="false" rot="-10464449">
            <a:off x="7899706" y="1131282"/>
            <a:ext cx="2217525" cy="2298429"/>
          </a:xfrm>
          <a:prstGeom prst="rect">
            <a:avLst/>
          </a:prstGeom>
        </p:spPr>
      </p:pic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7984417" y="1131282"/>
            <a:ext cx="2048103" cy="1971317"/>
            <a:chOff x="30480" y="591820"/>
            <a:chExt cx="12736830" cy="12259310"/>
          </a:xfrm>
        </p:grpSpPr>
        <p:sp>
          <p:nvSpPr>
            <p:cNvPr name="Freeform 10" id="10"/>
            <p:cNvSpPr/>
            <p:nvPr/>
          </p:nvSpPr>
          <p:spPr>
            <a:xfrm>
              <a:off x="30480" y="591820"/>
              <a:ext cx="12736830" cy="12259310"/>
            </a:xfrm>
            <a:custGeom>
              <a:avLst/>
              <a:gdLst/>
              <a:ahLst/>
              <a:cxnLst/>
              <a:rect r="r" b="b" t="t" l="l"/>
              <a:pathLst>
                <a:path h="12259310" w="12736830">
                  <a:moveTo>
                    <a:pt x="11925300" y="4271010"/>
                  </a:moveTo>
                  <a:cubicBezTo>
                    <a:pt x="10819131" y="2120900"/>
                    <a:pt x="8590281" y="544830"/>
                    <a:pt x="6215380" y="297180"/>
                  </a:cubicBezTo>
                  <a:cubicBezTo>
                    <a:pt x="4277360" y="0"/>
                    <a:pt x="3002280" y="913130"/>
                    <a:pt x="1960880" y="2170430"/>
                  </a:cubicBezTo>
                  <a:cubicBezTo>
                    <a:pt x="919480" y="3427730"/>
                    <a:pt x="365760" y="5030470"/>
                    <a:pt x="142240" y="6647180"/>
                  </a:cubicBezTo>
                  <a:cubicBezTo>
                    <a:pt x="24130" y="7500620"/>
                    <a:pt x="0" y="8406130"/>
                    <a:pt x="361950" y="9188450"/>
                  </a:cubicBezTo>
                  <a:cubicBezTo>
                    <a:pt x="820420" y="10180319"/>
                    <a:pt x="1822450" y="10811510"/>
                    <a:pt x="2842260" y="11203940"/>
                  </a:cubicBezTo>
                  <a:cubicBezTo>
                    <a:pt x="5585460" y="12259310"/>
                    <a:pt x="8953500" y="11850370"/>
                    <a:pt x="11088370" y="9828530"/>
                  </a:cubicBezTo>
                  <a:cubicBezTo>
                    <a:pt x="11756390" y="9196070"/>
                    <a:pt x="12303760" y="8403590"/>
                    <a:pt x="12499340" y="7504430"/>
                  </a:cubicBezTo>
                  <a:cubicBezTo>
                    <a:pt x="12736830" y="6413500"/>
                    <a:pt x="12435840" y="5264150"/>
                    <a:pt x="11925300" y="4271010"/>
                  </a:cubicBezTo>
                  <a:close/>
                </a:path>
              </a:pathLst>
            </a:custGeom>
            <a:blipFill>
              <a:blip r:embed="rId5"/>
              <a:stretch>
                <a:fillRect l="504" r="1216" t="-19246" b="-17199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9717952" y="6882683"/>
            <a:ext cx="7541348" cy="1643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600">
                <a:solidFill>
                  <a:srgbClr val="2B5ADC"/>
                </a:solidFill>
                <a:latin typeface="Lemon Tuesday"/>
              </a:rPr>
              <a:t>Thank you!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7073183"/>
            <a:ext cx="7120134" cy="2185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59"/>
              </a:lnSpc>
            </a:pPr>
            <a:r>
              <a:rPr lang="en-US" sz="4800">
                <a:solidFill>
                  <a:srgbClr val="004AAD"/>
                </a:solidFill>
                <a:latin typeface="Open Sans Bold"/>
              </a:rPr>
              <a:t>"Build a team so strong that you don't know who the boss is"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949308" y="4038812"/>
            <a:ext cx="2239530" cy="428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999">
                <a:solidFill>
                  <a:srgbClr val="191919"/>
                </a:solidFill>
                <a:latin typeface="Open Sans Bold"/>
              </a:rPr>
              <a:t>Ashwin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461321" y="4038812"/>
            <a:ext cx="2973084" cy="428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999">
                <a:solidFill>
                  <a:srgbClr val="191919"/>
                </a:solidFill>
                <a:latin typeface="Open Sans Bold"/>
              </a:rPr>
              <a:t>Nithya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569783" y="4038812"/>
            <a:ext cx="2973084" cy="428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999">
                <a:solidFill>
                  <a:srgbClr val="191919"/>
                </a:solidFill>
                <a:latin typeface="Open Sans Bold"/>
              </a:rPr>
              <a:t>Karthik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DAD6AbT1TsQ</dc:identifier>
  <dcterms:modified xsi:type="dcterms:W3CDTF">2011-08-01T06:04:30Z</dcterms:modified>
  <cp:revision>1</cp:revision>
  <dc:title>Product Assistant</dc:title>
</cp:coreProperties>
</file>