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</p:sldIdLst>
  <p:sldSz cx="18288000" cy="10287000"/>
  <p:notesSz cx="6858000" cy="9144000"/>
  <p:embeddedFontLst>
    <p:embeddedFont>
      <p:font typeface="Arvo" charset="0"/>
      <p:regular r:id="rId15"/>
    </p:embeddedFont>
    <p:embeddedFont>
      <p:font typeface="Abhaya Libre Regular Bold" charset="0"/>
      <p:regular r:id="rId16"/>
    </p:embeddedFont>
    <p:embeddedFont>
      <p:font typeface="Open Sans" charset="0"/>
      <p:regular r:id="rId17"/>
    </p:embeddedFont>
    <p:embeddedFont>
      <p:font typeface="Roboto Bold" charset="0"/>
      <p:regular r:id="rId18"/>
    </p:embeddedFont>
    <p:embeddedFont>
      <p:font typeface="Open Sans Extra Bold" charset="0"/>
      <p:regular r:id="rId19"/>
    </p:embeddedFont>
    <p:embeddedFont>
      <p:font typeface="Mistral" pitchFamily="66" charset="0"/>
      <p:regular r:id="rId20"/>
    </p:embeddedFont>
    <p:embeddedFont>
      <p:font typeface="Roboto" charset="0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Open Sans Bold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6CED1-7F75-4699-BC0E-327305DB3E3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01485-8506-4DC6-8AA1-C50181AF9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01485-8506-4DC6-8AA1-C50181AF9E5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5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hyaShree30/Accelathon_La_Nina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ks9ci5NEWBoP2H0FlOGcvQlrco0ZsMN2/view?usp=sharing" TargetMode="External"/><Relationship Id="rId5" Type="http://schemas.openxmlformats.org/officeDocument/2006/relationships/hyperlink" Target="https://www.planetnatural.com/" TargetMode="External"/><Relationship Id="rId4" Type="http://schemas.openxmlformats.org/officeDocument/2006/relationships/hyperlink" Target="https://drive.google.com/file/d/1FZXraDDPqbRTXQeiQclfojgtoLddxQ_/vie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 l="8077" t="4885" r="8077"/>
          <a:stretch>
            <a:fillRect/>
          </a:stretch>
        </p:blipFill>
        <p:spPr>
          <a:xfrm>
            <a:off x="149824" y="144049"/>
            <a:ext cx="17988352" cy="99989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600" y="2933700"/>
            <a:ext cx="16992599" cy="374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69"/>
              </a:lnSpc>
            </a:pPr>
            <a:r>
              <a:rPr lang="en-US" sz="10000" spc="300" dirty="0">
                <a:solidFill>
                  <a:srgbClr val="48FFC2"/>
                </a:solidFill>
                <a:latin typeface="Glacial Indifference Bold"/>
              </a:rPr>
              <a:t>AGROBOT</a:t>
            </a:r>
          </a:p>
          <a:p>
            <a:pPr algn="ctr">
              <a:lnSpc>
                <a:spcPts val="8640"/>
              </a:lnSpc>
            </a:pPr>
            <a:r>
              <a:rPr lang="en-US" sz="4000" spc="300" dirty="0">
                <a:solidFill>
                  <a:srgbClr val="48FFC2"/>
                </a:solidFill>
                <a:latin typeface="Glacial Indifference Bold"/>
              </a:rPr>
              <a:t>TEAM NAME:LA_NINA</a:t>
            </a:r>
          </a:p>
          <a:p>
            <a:pPr algn="ctr">
              <a:lnSpc>
                <a:spcPts val="8640"/>
              </a:lnSpc>
            </a:pPr>
            <a:r>
              <a:rPr lang="en-US" sz="4000" spc="300" dirty="0">
                <a:solidFill>
                  <a:srgbClr val="48FFC2"/>
                </a:solidFill>
                <a:latin typeface="Abhaya Libre Regular Bold" charset="0"/>
                <a:cs typeface="Abhaya Libre Regular Bold" charset="0"/>
              </a:rPr>
              <a:t>From New Horizon College of Engineering, Bangalore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12500" b="1250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76200"/>
          </a:xfrm>
          <a:prstGeom prst="rect">
            <a:avLst/>
          </a:prstGeom>
          <a:solidFill>
            <a:srgbClr val="053D57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608988"/>
            <a:ext cx="16230600" cy="855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7250" indent="-857250">
              <a:lnSpc>
                <a:spcPts val="7680"/>
              </a:lnSpc>
              <a:buFont typeface="Wingdings" pitchFamily="2" charset="2"/>
              <a:buChar char="Ø"/>
            </a:pPr>
            <a:r>
              <a:rPr lang="en-US" sz="5400" spc="127" dirty="0">
                <a:solidFill>
                  <a:srgbClr val="053D57"/>
                </a:solidFill>
                <a:latin typeface="Arvo"/>
              </a:rPr>
              <a:t>Github Link for Code:</a:t>
            </a:r>
          </a:p>
          <a:p>
            <a:pPr marL="457200" indent="-457200">
              <a:lnSpc>
                <a:spcPts val="7680"/>
              </a:lnSpc>
              <a:buFont typeface="Arial" panose="020B0604020202020204" pitchFamily="34" charset="0"/>
              <a:buChar char="•"/>
            </a:pPr>
            <a:r>
              <a:rPr lang="en-US" sz="3200" spc="127" dirty="0">
                <a:solidFill>
                  <a:srgbClr val="053D57"/>
                </a:solidFill>
                <a:latin typeface="Arvo"/>
                <a:hlinkClick r:id="rId3"/>
              </a:rPr>
              <a:t>https://github.com/NithyaShree30/Accelathon_La_Nina</a:t>
            </a:r>
            <a:endParaRPr lang="en-US" sz="3200" spc="127" dirty="0">
              <a:solidFill>
                <a:srgbClr val="053D57"/>
              </a:solidFill>
              <a:latin typeface="Arvo"/>
            </a:endParaRPr>
          </a:p>
          <a:p>
            <a:pPr marL="457200" indent="-457200">
              <a:lnSpc>
                <a:spcPts val="7680"/>
              </a:lnSpc>
              <a:buFont typeface="Wingdings" panose="05000000000000000000" pitchFamily="2" charset="2"/>
              <a:buChar char="Ø"/>
            </a:pPr>
            <a:r>
              <a:rPr lang="en-US" sz="5400" spc="127" dirty="0">
                <a:solidFill>
                  <a:srgbClr val="053D57"/>
                </a:solidFill>
                <a:latin typeface="Arvo"/>
              </a:rPr>
              <a:t> Datasets used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128" dirty="0">
                <a:latin typeface="Arvo"/>
              </a:rPr>
              <a:t>Plant village dataset-</a:t>
            </a:r>
            <a:r>
              <a:rPr lang="en-US" sz="3200" spc="128" dirty="0" err="1">
                <a:latin typeface="Arvo"/>
              </a:rPr>
              <a:t>kaggle</a:t>
            </a:r>
            <a:r>
              <a:rPr lang="en-US" sz="3200" spc="128" dirty="0">
                <a:latin typeface="Arvo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128" dirty="0" err="1">
                <a:latin typeface="Arvo"/>
              </a:rPr>
              <a:t>Alexnet</a:t>
            </a:r>
            <a:r>
              <a:rPr lang="en-US" sz="3200" spc="128" dirty="0">
                <a:latin typeface="Arvo"/>
              </a:rPr>
              <a:t> Model (for training):-</a:t>
            </a:r>
            <a:r>
              <a:rPr lang="en-IN" sz="3200" dirty="0">
                <a:hlinkClick r:id="rId4"/>
              </a:rPr>
              <a:t>https://drive.google.com/file/d/1FZXraDDPqbRTXQeiQclfojgtoLddxQ_/view</a:t>
            </a:r>
            <a:endParaRPr lang="en-IN" sz="3200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200" spc="128" dirty="0">
                <a:latin typeface="Arvo"/>
              </a:rPr>
              <a:t>Solutions for the diseases:- </a:t>
            </a:r>
            <a:r>
              <a:rPr lang="en-IN" sz="3200" spc="128" dirty="0">
                <a:latin typeface="Arvo"/>
                <a:hlinkClick r:id="rId5"/>
              </a:rPr>
              <a:t>https://www.planetnatural.com/</a:t>
            </a:r>
            <a:endParaRPr lang="en-IN" sz="3200" spc="128" dirty="0">
              <a:latin typeface="Arvo"/>
            </a:endParaRP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5400" spc="128" dirty="0">
                <a:solidFill>
                  <a:srgbClr val="053D57"/>
                </a:solidFill>
                <a:latin typeface="Arvo"/>
              </a:rPr>
              <a:t>Link for Video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128" dirty="0">
                <a:solidFill>
                  <a:srgbClr val="053D57"/>
                </a:solidFill>
                <a:latin typeface="Arvo"/>
                <a:hlinkClick r:id="rId6"/>
              </a:rPr>
              <a:t>https://drive.google.com/file/d/1ks9ci5NEWBoP2H0FlOGcvQlrco0ZsMN2/view?usp=sharing</a:t>
            </a:r>
            <a:endParaRPr lang="en-US" sz="3200" spc="128" dirty="0">
              <a:solidFill>
                <a:srgbClr val="053D57"/>
              </a:solidFill>
              <a:latin typeface="Ar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A0E57-65BC-4726-89E6-B713CEED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6764000" cy="1143000"/>
          </a:xfrm>
        </p:spPr>
        <p:txBody>
          <a:bodyPr/>
          <a:lstStyle/>
          <a:p>
            <a:r>
              <a:rPr lang="en-IN" dirty="0"/>
              <a:t>TEAM SELFIE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37EA537-8BAE-4195-BEEB-524A35A50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71700"/>
            <a:ext cx="11125199" cy="6781799"/>
          </a:xfrm>
        </p:spPr>
      </p:pic>
    </p:spTree>
    <p:extLst>
      <p:ext uri="{BB962C8B-B14F-4D97-AF65-F5344CB8AC3E}">
        <p14:creationId xmlns:p14="http://schemas.microsoft.com/office/powerpoint/2010/main" val="172273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 t="8284" b="8284"/>
          <a:stretch>
            <a:fillRect/>
          </a:stretch>
        </p:blipFill>
        <p:spPr>
          <a:xfrm>
            <a:off x="149824" y="144049"/>
            <a:ext cx="17988352" cy="99989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71869" y="3912393"/>
            <a:ext cx="92964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48FFC2"/>
                </a:solidFill>
                <a:latin typeface="Glacial Indifference"/>
              </a:rPr>
              <a:t>TEAM LA_NINA</a:t>
            </a:r>
          </a:p>
          <a:p>
            <a:pPr algn="ctr">
              <a:lnSpc>
                <a:spcPts val="9600"/>
              </a:lnSpc>
              <a:spcBef>
                <a:spcPct val="0"/>
              </a:spcBef>
            </a:pPr>
            <a:endParaRPr lang="en-US" sz="8000" dirty="0">
              <a:solidFill>
                <a:srgbClr val="48FFC2"/>
              </a:solidFill>
              <a:latin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7894513"/>
            <a:ext cx="952006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48FFC2"/>
                </a:solidFill>
                <a:latin typeface="Glacial Indifference"/>
              </a:rPr>
              <a:t>"Build a team so strong that you don't know who the boss is"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87200" y="7503988"/>
            <a:ext cx="56173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  <a:spcBef>
                <a:spcPct val="0"/>
              </a:spcBef>
            </a:pPr>
            <a:r>
              <a:rPr lang="en-US" sz="9600" dirty="0">
                <a:solidFill>
                  <a:srgbClr val="48FFC2"/>
                </a:solidFill>
                <a:latin typeface="Mistral" pitchFamily="66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627" b="762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76200"/>
          </a:xfrm>
          <a:prstGeom prst="rect">
            <a:avLst/>
          </a:prstGeom>
          <a:solidFill>
            <a:srgbClr val="053D57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648206"/>
            <a:ext cx="16230600" cy="564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76"/>
              </a:lnSpc>
            </a:pPr>
            <a:r>
              <a:rPr lang="en-US" sz="5600" spc="280" dirty="0">
                <a:solidFill>
                  <a:srgbClr val="053D57"/>
                </a:solidFill>
                <a:latin typeface="Roboto Bold"/>
              </a:rPr>
              <a:t>Problem Statement</a:t>
            </a:r>
            <a:endParaRPr lang="en-US" sz="3200" spc="280" dirty="0">
              <a:solidFill>
                <a:srgbClr val="053D57"/>
              </a:solidFill>
              <a:latin typeface="Roboto Bold"/>
            </a:endParaRPr>
          </a:p>
          <a:p>
            <a:pPr>
              <a:lnSpc>
                <a:spcPts val="6156"/>
              </a:lnSpc>
            </a:pPr>
            <a:endParaRPr lang="en-US" sz="3600" u="sng" spc="179" dirty="0">
              <a:solidFill>
                <a:srgbClr val="053D57"/>
              </a:solidFill>
              <a:latin typeface="Roboto Bold"/>
            </a:endParaRPr>
          </a:p>
          <a:p>
            <a:pPr>
              <a:lnSpc>
                <a:spcPts val="6156"/>
              </a:lnSpc>
            </a:pPr>
            <a:r>
              <a:rPr lang="en-US" sz="3600" u="sng" spc="179" dirty="0">
                <a:solidFill>
                  <a:srgbClr val="053D57"/>
                </a:solidFill>
                <a:latin typeface="Roboto Bold"/>
              </a:rPr>
              <a:t>Food and Agri sector Improvement</a:t>
            </a:r>
          </a:p>
          <a:p>
            <a:pPr algn="just">
              <a:lnSpc>
                <a:spcPts val="6156"/>
              </a:lnSpc>
            </a:pPr>
            <a:r>
              <a:rPr lang="en-US" sz="3600" spc="179" dirty="0">
                <a:solidFill>
                  <a:srgbClr val="053D57"/>
                </a:solidFill>
                <a:latin typeface="Roboto"/>
              </a:rPr>
              <a:t>To detect the plant disease using image processing and provide solutions to treat the disease.</a:t>
            </a:r>
          </a:p>
          <a:p>
            <a:pPr>
              <a:lnSpc>
                <a:spcPts val="9576"/>
              </a:lnSpc>
            </a:pPr>
            <a:endParaRPr lang="en-US" sz="3600" b="1" u="sng" spc="179" dirty="0">
              <a:solidFill>
                <a:srgbClr val="053D57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72" r="36472"/>
          <a:stretch>
            <a:fillRect/>
          </a:stretch>
        </p:blipFill>
        <p:spPr>
          <a:xfrm>
            <a:off x="13340799" y="0"/>
            <a:ext cx="4928151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6897448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4" name="TextBox 4"/>
          <p:cNvSpPr txBox="1"/>
          <p:nvPr/>
        </p:nvSpPr>
        <p:spPr>
          <a:xfrm>
            <a:off x="864454" y="817840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48FFC2"/>
                </a:solidFill>
                <a:latin typeface="Glacial Indifference Bold"/>
              </a:rPr>
              <a:t>Benefits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54" y="2781300"/>
            <a:ext cx="11556146" cy="645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ts val="6156"/>
              </a:lnSpc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Glacial Indifference"/>
                <a:ea typeface="Roboto" charset="0"/>
              </a:rPr>
              <a:t>Disease detection in plants plays an important role in agriculture field.</a:t>
            </a:r>
          </a:p>
          <a:p>
            <a:pPr marL="571500" indent="-571500" algn="just">
              <a:lnSpc>
                <a:spcPts val="6156"/>
              </a:lnSpc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Glacial Indifference"/>
                <a:ea typeface="Roboto" charset="0"/>
              </a:rPr>
              <a:t>Our product detects the disease and provides solutions at the same time.</a:t>
            </a:r>
          </a:p>
          <a:p>
            <a:pPr marL="571500" indent="-571500" algn="just">
              <a:lnSpc>
                <a:spcPts val="6156"/>
              </a:lnSpc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Glacial Indifference"/>
                <a:ea typeface="Roboto" charset="0"/>
              </a:rPr>
              <a:t>The workload and  time is reduced as both detection and solution is done on the same application. </a:t>
            </a:r>
          </a:p>
          <a:p>
            <a:pPr marL="571500" indent="-571500" algn="just">
              <a:lnSpc>
                <a:spcPts val="6156"/>
              </a:lnSpc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Glacial Indifference"/>
                <a:ea typeface="Roboto" charset="0"/>
              </a:rPr>
              <a:t>Our product is made more user friendly and can reach out to many people.</a:t>
            </a:r>
          </a:p>
        </p:txBody>
      </p:sp>
    </p:spTree>
    <p:extLst>
      <p:ext uri="{BB962C8B-B14F-4D97-AF65-F5344CB8AC3E}">
        <p14:creationId xmlns:p14="http://schemas.microsoft.com/office/powerpoint/2010/main" val="398184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22942" y="0"/>
            <a:ext cx="5465058" cy="10287000"/>
            <a:chOff x="0" y="0"/>
            <a:chExt cx="7286745" cy="1509914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6760" r="24185"/>
            <a:stretch>
              <a:fillRect/>
            </a:stretch>
          </p:blipFill>
          <p:spPr>
            <a:xfrm>
              <a:off x="0" y="0"/>
              <a:ext cx="7286745" cy="98967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l="945" r="945"/>
            <a:stretch>
              <a:fillRect/>
            </a:stretch>
          </p:blipFill>
          <p:spPr>
            <a:xfrm>
              <a:off x="0" y="10150766"/>
              <a:ext cx="7286745" cy="4948383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16897448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6" name="TextBox 6"/>
          <p:cNvSpPr txBox="1"/>
          <p:nvPr/>
        </p:nvSpPr>
        <p:spPr>
          <a:xfrm>
            <a:off x="864454" y="845404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111111"/>
                </a:solidFill>
                <a:latin typeface="Glacial Indifference Bold"/>
              </a:rPr>
              <a:t>Our Product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4454" y="2476500"/>
            <a:ext cx="11260446" cy="623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endParaRPr dirty="0"/>
          </a:p>
          <a:p>
            <a:pPr marL="571500" indent="-571500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latin typeface="Glacial Indifference"/>
              </a:rPr>
              <a:t>A website that predicts the plant disease using image processing.</a:t>
            </a:r>
          </a:p>
          <a:p>
            <a:pPr>
              <a:lnSpc>
                <a:spcPts val="6300"/>
              </a:lnSpc>
            </a:pPr>
            <a:r>
              <a:rPr lang="en-US" sz="4200" dirty="0">
                <a:latin typeface="Glacial Indifference"/>
              </a:rPr>
              <a:t>    </a:t>
            </a:r>
          </a:p>
          <a:p>
            <a:pPr marL="571500" indent="-571500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latin typeface="Glacial Indifference"/>
              </a:rPr>
              <a:t>Conversational bot which provides solutions for the predicted plant disease.</a:t>
            </a:r>
          </a:p>
          <a:p>
            <a:pPr>
              <a:lnSpc>
                <a:spcPts val="6300"/>
              </a:lnSpc>
            </a:pPr>
            <a:r>
              <a:rPr lang="en-US" sz="4200" dirty="0">
                <a:latin typeface="Glacial Indifference"/>
              </a:rPr>
              <a:t> </a:t>
            </a:r>
          </a:p>
          <a:p>
            <a:pPr algn="l">
              <a:lnSpc>
                <a:spcPts val="5400"/>
              </a:lnSpc>
            </a:pPr>
            <a:endParaRPr lang="en-US" sz="4200" dirty="0"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30680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72" r="36472"/>
          <a:stretch>
            <a:fillRect/>
          </a:stretch>
        </p:blipFill>
        <p:spPr>
          <a:xfrm>
            <a:off x="13340799" y="0"/>
            <a:ext cx="4928151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6897448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4" name="TextBox 4"/>
          <p:cNvSpPr txBox="1"/>
          <p:nvPr/>
        </p:nvSpPr>
        <p:spPr>
          <a:xfrm>
            <a:off x="864454" y="817840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48FFC2"/>
                </a:solidFill>
                <a:latin typeface="Glacial Indifference Bold"/>
              </a:rPr>
              <a:t>Techstack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4454" y="2884170"/>
            <a:ext cx="11260446" cy="5655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Django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Tensorflow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Deep Learning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Tkinter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HTML,CSS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>
                <a:solidFill>
                  <a:srgbClr val="FAFAFA"/>
                </a:solidFill>
                <a:latin typeface="Glacial Indifference"/>
              </a:rPr>
              <a:t>Machine Learning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3200" dirty="0" err="1">
                <a:solidFill>
                  <a:srgbClr val="FAFAFA"/>
                </a:solidFill>
                <a:latin typeface="Glacial Indifference"/>
              </a:rPr>
              <a:t>OpenCV</a:t>
            </a:r>
            <a:endParaRPr lang="en-US" sz="3200" dirty="0">
              <a:solidFill>
                <a:srgbClr val="FAFAFA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64454" y="845404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11111"/>
                </a:solidFill>
                <a:latin typeface="Glacial Indifference Bold"/>
              </a:rPr>
              <a:t>Architecture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1322126" y="2302638"/>
            <a:ext cx="15643748" cy="7497105"/>
            <a:chOff x="0" y="-38100"/>
            <a:chExt cx="20858330" cy="9996140"/>
          </a:xfrm>
        </p:grpSpPr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248215" y="1561995"/>
              <a:ext cx="1383407" cy="1272735"/>
            </a:xfrm>
            <a:prstGeom prst="rect">
              <a:avLst/>
            </a:prstGeom>
          </p:spPr>
        </p:pic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242149" y="7429337"/>
              <a:ext cx="1395542" cy="1272734"/>
            </a:xfrm>
            <a:prstGeom prst="rect">
              <a:avLst/>
            </a:prstGeom>
          </p:spPr>
        </p:pic>
        <p:grpSp>
          <p:nvGrpSpPr>
            <p:cNvPr id="8" name="Group 6"/>
            <p:cNvGrpSpPr/>
            <p:nvPr/>
          </p:nvGrpSpPr>
          <p:grpSpPr>
            <a:xfrm>
              <a:off x="10006159" y="7450700"/>
              <a:ext cx="1469512" cy="1272734"/>
              <a:chOff x="0" y="0"/>
              <a:chExt cx="6202680" cy="5372100"/>
            </a:xfrm>
          </p:grpSpPr>
          <p:sp>
            <p:nvSpPr>
              <p:cNvPr id="77" name="Freeform 7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0377516" y="7831788"/>
              <a:ext cx="863036" cy="5701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665558" y="1412035"/>
              <a:ext cx="1480792" cy="135048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9956652" y="1589653"/>
              <a:ext cx="1283900" cy="1243142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 rot="8693966">
              <a:off x="10914986" y="1379392"/>
              <a:ext cx="1544556" cy="264649"/>
              <a:chOff x="0" y="0"/>
              <a:chExt cx="3335415" cy="571500"/>
            </a:xfrm>
          </p:grpSpPr>
          <p:sp>
            <p:nvSpPr>
              <p:cNvPr id="76" name="Freeform 12"/>
              <p:cNvSpPr/>
              <p:nvPr/>
            </p:nvSpPr>
            <p:spPr>
              <a:xfrm>
                <a:off x="0" y="255270"/>
                <a:ext cx="333541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335415" h="69850">
                    <a:moveTo>
                      <a:pt x="304458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335415" y="69850"/>
                    </a:lnTo>
                    <a:lnTo>
                      <a:pt x="333541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8742324" y="587964"/>
              <a:ext cx="581049" cy="503243"/>
              <a:chOff x="0" y="0"/>
              <a:chExt cx="6202680" cy="5372100"/>
            </a:xfrm>
          </p:grpSpPr>
          <p:sp>
            <p:nvSpPr>
              <p:cNvPr id="75" name="Freeform 14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14" name="TextBox 15"/>
            <p:cNvSpPr txBox="1"/>
            <p:nvPr/>
          </p:nvSpPr>
          <p:spPr>
            <a:xfrm>
              <a:off x="8925396" y="482963"/>
              <a:ext cx="214904" cy="608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2"/>
                </a:lnSpc>
              </a:pPr>
              <a:r>
                <a:rPr lang="en-US" sz="2758">
                  <a:solidFill>
                    <a:srgbClr val="FFFFFF"/>
                  </a:solidFill>
                  <a:latin typeface="Open Sans Extra Bold"/>
                </a:rPr>
                <a:t>t</a:t>
              </a:r>
            </a:p>
          </p:txBody>
        </p:sp>
        <p:grpSp>
          <p:nvGrpSpPr>
            <p:cNvPr id="15" name="Group 16"/>
            <p:cNvGrpSpPr/>
            <p:nvPr/>
          </p:nvGrpSpPr>
          <p:grpSpPr>
            <a:xfrm rot="-5400000">
              <a:off x="10317981" y="1275813"/>
              <a:ext cx="562872" cy="264649"/>
              <a:chOff x="0" y="0"/>
              <a:chExt cx="1215502" cy="571500"/>
            </a:xfrm>
          </p:grpSpPr>
          <p:sp>
            <p:nvSpPr>
              <p:cNvPr id="74" name="Freeform 17"/>
              <p:cNvSpPr/>
              <p:nvPr/>
            </p:nvSpPr>
            <p:spPr>
              <a:xfrm>
                <a:off x="0" y="255270"/>
                <a:ext cx="121550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215502" h="69850">
                    <a:moveTo>
                      <a:pt x="92467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215502" y="69850"/>
                    </a:lnTo>
                    <a:lnTo>
                      <a:pt x="121550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6" name="Group 18"/>
            <p:cNvGrpSpPr/>
            <p:nvPr/>
          </p:nvGrpSpPr>
          <p:grpSpPr>
            <a:xfrm>
              <a:off x="10307473" y="629341"/>
              <a:ext cx="593614" cy="514125"/>
              <a:chOff x="0" y="0"/>
              <a:chExt cx="6202680" cy="5372100"/>
            </a:xfrm>
          </p:grpSpPr>
          <p:sp>
            <p:nvSpPr>
              <p:cNvPr id="73" name="Freeform 19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7" name="Group 20"/>
            <p:cNvGrpSpPr/>
            <p:nvPr/>
          </p:nvGrpSpPr>
          <p:grpSpPr>
            <a:xfrm rot="2387864">
              <a:off x="8839003" y="1380622"/>
              <a:ext cx="1476889" cy="264649"/>
              <a:chOff x="0" y="0"/>
              <a:chExt cx="3189292" cy="571500"/>
            </a:xfrm>
          </p:grpSpPr>
          <p:sp>
            <p:nvSpPr>
              <p:cNvPr id="72" name="Freeform 21"/>
              <p:cNvSpPr/>
              <p:nvPr/>
            </p:nvSpPr>
            <p:spPr>
              <a:xfrm>
                <a:off x="0" y="255270"/>
                <a:ext cx="318929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189292" h="69850">
                    <a:moveTo>
                      <a:pt x="289846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189292" y="69850"/>
                    </a:lnTo>
                    <a:lnTo>
                      <a:pt x="318929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8" name="Group 22"/>
            <p:cNvGrpSpPr/>
            <p:nvPr/>
          </p:nvGrpSpPr>
          <p:grpSpPr>
            <a:xfrm>
              <a:off x="11939784" y="618618"/>
              <a:ext cx="593614" cy="514125"/>
              <a:chOff x="0" y="0"/>
              <a:chExt cx="6202680" cy="5372100"/>
            </a:xfrm>
          </p:grpSpPr>
          <p:sp>
            <p:nvSpPr>
              <p:cNvPr id="71" name="Freeform 23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19" name="TextBox 24"/>
            <p:cNvSpPr txBox="1"/>
            <p:nvPr/>
          </p:nvSpPr>
          <p:spPr>
            <a:xfrm>
              <a:off x="9111854" y="3082877"/>
              <a:ext cx="2984851" cy="992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Data</a:t>
              </a:r>
            </a:p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Pre-processing</a:t>
              </a:r>
            </a:p>
          </p:txBody>
        </p:sp>
        <p:pic>
          <p:nvPicPr>
            <p:cNvPr id="20" name="Picture 25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4186323" y="4300823"/>
              <a:ext cx="1351241" cy="1243142"/>
            </a:xfrm>
            <a:prstGeom prst="rect">
              <a:avLst/>
            </a:prstGeom>
          </p:spPr>
        </p:pic>
        <p:grpSp>
          <p:nvGrpSpPr>
            <p:cNvPr id="21" name="Group 26"/>
            <p:cNvGrpSpPr/>
            <p:nvPr/>
          </p:nvGrpSpPr>
          <p:grpSpPr>
            <a:xfrm>
              <a:off x="4124467" y="1904345"/>
              <a:ext cx="5860879" cy="417092"/>
              <a:chOff x="-3913434" y="-126811"/>
              <a:chExt cx="7102604" cy="505460"/>
            </a:xfrm>
          </p:grpSpPr>
          <p:sp>
            <p:nvSpPr>
              <p:cNvPr id="69" name="Freeform 27"/>
              <p:cNvSpPr/>
              <p:nvPr/>
            </p:nvSpPr>
            <p:spPr>
              <a:xfrm flipV="1">
                <a:off x="-3913434" y="125918"/>
                <a:ext cx="6771920" cy="73874"/>
              </a:xfrm>
              <a:custGeom>
                <a:avLst/>
                <a:gdLst/>
                <a:ahLst/>
                <a:cxnLst/>
                <a:rect l="l" t="t" r="r" b="b"/>
                <a:pathLst>
                  <a:path w="2858487" h="76200">
                    <a:moveTo>
                      <a:pt x="0" y="0"/>
                    </a:moveTo>
                    <a:lnTo>
                      <a:pt x="2858487" y="0"/>
                    </a:lnTo>
                    <a:lnTo>
                      <a:pt x="2858487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70" name="Freeform 28"/>
              <p:cNvSpPr/>
              <p:nvPr/>
            </p:nvSpPr>
            <p:spPr>
              <a:xfrm>
                <a:off x="2814521" y="-126811"/>
                <a:ext cx="374649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2" name="Group 29"/>
            <p:cNvGrpSpPr/>
            <p:nvPr/>
          </p:nvGrpSpPr>
          <p:grpSpPr>
            <a:xfrm rot="-10800000">
              <a:off x="11475671" y="7895683"/>
              <a:ext cx="6772545" cy="419188"/>
              <a:chOff x="0" y="0"/>
              <a:chExt cx="8207421" cy="508000"/>
            </a:xfrm>
          </p:grpSpPr>
          <p:sp>
            <p:nvSpPr>
              <p:cNvPr id="67" name="Freeform 30"/>
              <p:cNvSpPr/>
              <p:nvPr/>
            </p:nvSpPr>
            <p:spPr>
              <a:xfrm>
                <a:off x="0" y="215900"/>
                <a:ext cx="791151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911511" h="76200">
                    <a:moveTo>
                      <a:pt x="0" y="0"/>
                    </a:moveTo>
                    <a:lnTo>
                      <a:pt x="7911511" y="0"/>
                    </a:lnTo>
                    <a:lnTo>
                      <a:pt x="791151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8" name="Freeform 31"/>
              <p:cNvSpPr/>
              <p:nvPr/>
            </p:nvSpPr>
            <p:spPr>
              <a:xfrm>
                <a:off x="783277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3" name="Group 35"/>
            <p:cNvGrpSpPr/>
            <p:nvPr/>
          </p:nvGrpSpPr>
          <p:grpSpPr>
            <a:xfrm>
              <a:off x="10979341" y="2030211"/>
              <a:ext cx="7262807" cy="419188"/>
              <a:chOff x="0" y="0"/>
              <a:chExt cx="8801553" cy="508000"/>
            </a:xfrm>
          </p:grpSpPr>
          <p:sp>
            <p:nvSpPr>
              <p:cNvPr id="65" name="Freeform 36"/>
              <p:cNvSpPr/>
              <p:nvPr/>
            </p:nvSpPr>
            <p:spPr>
              <a:xfrm>
                <a:off x="0" y="215900"/>
                <a:ext cx="850564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505644" h="76200">
                    <a:moveTo>
                      <a:pt x="0" y="0"/>
                    </a:moveTo>
                    <a:lnTo>
                      <a:pt x="8505644" y="0"/>
                    </a:lnTo>
                    <a:lnTo>
                      <a:pt x="850564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6" name="Freeform 37"/>
              <p:cNvSpPr/>
              <p:nvPr/>
            </p:nvSpPr>
            <p:spPr>
              <a:xfrm>
                <a:off x="8426903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4" name="Group 38"/>
            <p:cNvGrpSpPr/>
            <p:nvPr/>
          </p:nvGrpSpPr>
          <p:grpSpPr>
            <a:xfrm rot="5400000">
              <a:off x="16615307" y="4866568"/>
              <a:ext cx="4706350" cy="419188"/>
              <a:chOff x="0" y="0"/>
              <a:chExt cx="5703468" cy="508000"/>
            </a:xfrm>
          </p:grpSpPr>
          <p:sp>
            <p:nvSpPr>
              <p:cNvPr id="63" name="Freeform 39"/>
              <p:cNvSpPr/>
              <p:nvPr/>
            </p:nvSpPr>
            <p:spPr>
              <a:xfrm>
                <a:off x="0" y="215900"/>
                <a:ext cx="540755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407558" h="76200">
                    <a:moveTo>
                      <a:pt x="0" y="0"/>
                    </a:moveTo>
                    <a:lnTo>
                      <a:pt x="5407558" y="0"/>
                    </a:lnTo>
                    <a:lnTo>
                      <a:pt x="540755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4" name="Freeform 40"/>
              <p:cNvSpPr/>
              <p:nvPr/>
            </p:nvSpPr>
            <p:spPr>
              <a:xfrm>
                <a:off x="532881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5" name="Group 41"/>
            <p:cNvGrpSpPr/>
            <p:nvPr/>
          </p:nvGrpSpPr>
          <p:grpSpPr>
            <a:xfrm rot="2017051">
              <a:off x="14863193" y="6305300"/>
              <a:ext cx="3965501" cy="419188"/>
              <a:chOff x="0" y="0"/>
              <a:chExt cx="4805659" cy="508000"/>
            </a:xfrm>
          </p:grpSpPr>
          <p:sp>
            <p:nvSpPr>
              <p:cNvPr id="61" name="Freeform 42"/>
              <p:cNvSpPr/>
              <p:nvPr/>
            </p:nvSpPr>
            <p:spPr>
              <a:xfrm>
                <a:off x="0" y="215900"/>
                <a:ext cx="4509749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9749" h="76200">
                    <a:moveTo>
                      <a:pt x="0" y="0"/>
                    </a:moveTo>
                    <a:lnTo>
                      <a:pt x="4509749" y="0"/>
                    </a:lnTo>
                    <a:lnTo>
                      <a:pt x="4509749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62" name="Freeform 43"/>
              <p:cNvSpPr/>
              <p:nvPr/>
            </p:nvSpPr>
            <p:spPr>
              <a:xfrm>
                <a:off x="4431009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6" name="Group 44"/>
            <p:cNvGrpSpPr/>
            <p:nvPr/>
          </p:nvGrpSpPr>
          <p:grpSpPr>
            <a:xfrm rot="-2007809">
              <a:off x="15072419" y="3384190"/>
              <a:ext cx="3641526" cy="427746"/>
              <a:chOff x="0" y="0"/>
              <a:chExt cx="4368003" cy="513080"/>
            </a:xfrm>
          </p:grpSpPr>
          <p:sp>
            <p:nvSpPr>
              <p:cNvPr id="60" name="Freeform 45"/>
              <p:cNvSpPr/>
              <p:nvPr/>
            </p:nvSpPr>
            <p:spPr>
              <a:xfrm>
                <a:off x="0" y="0"/>
                <a:ext cx="436800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368003" h="513080">
                    <a:moveTo>
                      <a:pt x="4368003" y="261620"/>
                    </a:moveTo>
                    <a:lnTo>
                      <a:pt x="3993353" y="8890"/>
                    </a:lnTo>
                    <a:lnTo>
                      <a:pt x="399335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993353" y="299720"/>
                    </a:lnTo>
                    <a:lnTo>
                      <a:pt x="399335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27" name="Picture 46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899904" y="7489620"/>
              <a:ext cx="1397255" cy="1274297"/>
            </a:xfrm>
            <a:prstGeom prst="rect">
              <a:avLst/>
            </a:prstGeom>
          </p:spPr>
        </p:pic>
        <p:sp>
          <p:nvSpPr>
            <p:cNvPr id="28" name="TextBox 47"/>
            <p:cNvSpPr txBox="1"/>
            <p:nvPr/>
          </p:nvSpPr>
          <p:spPr>
            <a:xfrm>
              <a:off x="2465705" y="8965713"/>
              <a:ext cx="2265653" cy="99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Bot</a:t>
              </a:r>
            </a:p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Actions</a:t>
              </a:r>
            </a:p>
          </p:txBody>
        </p:sp>
        <p:grpSp>
          <p:nvGrpSpPr>
            <p:cNvPr id="29" name="Group 48"/>
            <p:cNvGrpSpPr/>
            <p:nvPr/>
          </p:nvGrpSpPr>
          <p:grpSpPr>
            <a:xfrm rot="8427810">
              <a:off x="1756409" y="8583642"/>
              <a:ext cx="1578853" cy="399088"/>
              <a:chOff x="0" y="0"/>
              <a:chExt cx="2260942" cy="571500"/>
            </a:xfrm>
          </p:grpSpPr>
          <p:sp>
            <p:nvSpPr>
              <p:cNvPr id="59" name="Freeform 49"/>
              <p:cNvSpPr/>
              <p:nvPr/>
            </p:nvSpPr>
            <p:spPr>
              <a:xfrm>
                <a:off x="0" y="255270"/>
                <a:ext cx="226094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260942" h="69850">
                    <a:moveTo>
                      <a:pt x="197011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260942" y="69850"/>
                    </a:lnTo>
                    <a:lnTo>
                      <a:pt x="226094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0" name="Group 50"/>
            <p:cNvGrpSpPr/>
            <p:nvPr/>
          </p:nvGrpSpPr>
          <p:grpSpPr>
            <a:xfrm>
              <a:off x="1809991" y="7954704"/>
              <a:ext cx="1200409" cy="399088"/>
              <a:chOff x="0" y="0"/>
              <a:chExt cx="1719005" cy="571500"/>
            </a:xfrm>
          </p:grpSpPr>
          <p:sp>
            <p:nvSpPr>
              <p:cNvPr id="58" name="Freeform 51"/>
              <p:cNvSpPr/>
              <p:nvPr/>
            </p:nvSpPr>
            <p:spPr>
              <a:xfrm>
                <a:off x="0" y="255270"/>
                <a:ext cx="171900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719005" h="69850">
                    <a:moveTo>
                      <a:pt x="142817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719005" y="69850"/>
                    </a:lnTo>
                    <a:lnTo>
                      <a:pt x="171900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1" name="Group 52"/>
            <p:cNvGrpSpPr/>
            <p:nvPr/>
          </p:nvGrpSpPr>
          <p:grpSpPr>
            <a:xfrm rot="-8399917">
              <a:off x="1627593" y="7239311"/>
              <a:ext cx="1737992" cy="399088"/>
              <a:chOff x="0" y="0"/>
              <a:chExt cx="2488832" cy="571500"/>
            </a:xfrm>
          </p:grpSpPr>
          <p:sp>
            <p:nvSpPr>
              <p:cNvPr id="57" name="Freeform 53"/>
              <p:cNvSpPr/>
              <p:nvPr/>
            </p:nvSpPr>
            <p:spPr>
              <a:xfrm>
                <a:off x="0" y="255270"/>
                <a:ext cx="248883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488832" h="69850">
                    <a:moveTo>
                      <a:pt x="219800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488832" y="69850"/>
                    </a:lnTo>
                    <a:lnTo>
                      <a:pt x="248883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32" name="Picture 54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243277" y="7897185"/>
              <a:ext cx="563733" cy="514125"/>
            </a:xfrm>
            <a:prstGeom prst="rect">
              <a:avLst/>
            </a:prstGeom>
          </p:spPr>
        </p:pic>
        <p:pic>
          <p:nvPicPr>
            <p:cNvPr id="33" name="Picture 55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423931" y="9003813"/>
              <a:ext cx="535547" cy="514125"/>
            </a:xfrm>
            <a:prstGeom prst="rect">
              <a:avLst/>
            </a:prstGeom>
          </p:spPr>
        </p:pic>
        <p:sp>
          <p:nvSpPr>
            <p:cNvPr id="34" name="TextBox 56"/>
            <p:cNvSpPr txBox="1"/>
            <p:nvPr/>
          </p:nvSpPr>
          <p:spPr>
            <a:xfrm>
              <a:off x="0" y="6335585"/>
              <a:ext cx="1525144" cy="150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types of plant diseases available</a:t>
              </a:r>
            </a:p>
          </p:txBody>
        </p:sp>
        <p:pic>
          <p:nvPicPr>
            <p:cNvPr id="35" name="Picture 57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1395744" y="6727402"/>
              <a:ext cx="563733" cy="514125"/>
            </a:xfrm>
            <a:prstGeom prst="rect">
              <a:avLst/>
            </a:prstGeom>
          </p:spPr>
        </p:pic>
        <p:sp>
          <p:nvSpPr>
            <p:cNvPr id="36" name="TextBox 58"/>
            <p:cNvSpPr txBox="1"/>
            <p:nvPr/>
          </p:nvSpPr>
          <p:spPr>
            <a:xfrm>
              <a:off x="0" y="7971092"/>
              <a:ext cx="1525144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disease</a:t>
              </a:r>
            </a:p>
            <a:p>
              <a:pPr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solutions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0" y="9003813"/>
              <a:ext cx="1525144" cy="3575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FAQ's</a:t>
              </a:r>
            </a:p>
          </p:txBody>
        </p:sp>
        <p:grpSp>
          <p:nvGrpSpPr>
            <p:cNvPr id="38" name="Group 60"/>
            <p:cNvGrpSpPr/>
            <p:nvPr/>
          </p:nvGrpSpPr>
          <p:grpSpPr>
            <a:xfrm rot="-8692704">
              <a:off x="10763046" y="3363242"/>
              <a:ext cx="3898089" cy="481690"/>
              <a:chOff x="0" y="0"/>
              <a:chExt cx="4152113" cy="513080"/>
            </a:xfrm>
          </p:grpSpPr>
          <p:sp>
            <p:nvSpPr>
              <p:cNvPr id="56" name="Freeform 61"/>
              <p:cNvSpPr/>
              <p:nvPr/>
            </p:nvSpPr>
            <p:spPr>
              <a:xfrm>
                <a:off x="0" y="0"/>
                <a:ext cx="415211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152113" h="513080">
                    <a:moveTo>
                      <a:pt x="4152113" y="261620"/>
                    </a:moveTo>
                    <a:lnTo>
                      <a:pt x="3777463" y="8890"/>
                    </a:lnTo>
                    <a:lnTo>
                      <a:pt x="377746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777463" y="299720"/>
                    </a:lnTo>
                    <a:lnTo>
                      <a:pt x="377746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9" name="Group 62"/>
            <p:cNvGrpSpPr/>
            <p:nvPr/>
          </p:nvGrpSpPr>
          <p:grpSpPr>
            <a:xfrm rot="-5400000">
              <a:off x="1113070" y="4948223"/>
              <a:ext cx="4585767" cy="419188"/>
              <a:chOff x="0" y="0"/>
              <a:chExt cx="5557338" cy="508000"/>
            </a:xfrm>
          </p:grpSpPr>
          <p:sp>
            <p:nvSpPr>
              <p:cNvPr id="54" name="Freeform 63"/>
              <p:cNvSpPr/>
              <p:nvPr/>
            </p:nvSpPr>
            <p:spPr>
              <a:xfrm>
                <a:off x="0" y="215900"/>
                <a:ext cx="526142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261428" h="76200">
                    <a:moveTo>
                      <a:pt x="0" y="0"/>
                    </a:moveTo>
                    <a:lnTo>
                      <a:pt x="5261428" y="0"/>
                    </a:lnTo>
                    <a:lnTo>
                      <a:pt x="526142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55" name="Freeform 64"/>
              <p:cNvSpPr/>
              <p:nvPr/>
            </p:nvSpPr>
            <p:spPr>
              <a:xfrm>
                <a:off x="518268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41" name="TextBox 69"/>
            <p:cNvSpPr txBox="1"/>
            <p:nvPr/>
          </p:nvSpPr>
          <p:spPr>
            <a:xfrm>
              <a:off x="13774304" y="5830640"/>
              <a:ext cx="2175280" cy="99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>
                  <a:solidFill>
                    <a:srgbClr val="000000"/>
                  </a:solidFill>
                  <a:latin typeface="Open Sans Bold"/>
                </a:rPr>
                <a:t>Inference</a:t>
              </a:r>
            </a:p>
            <a:p>
              <a:pPr algn="ctr">
                <a:lnSpc>
                  <a:spcPts val="3034"/>
                </a:lnSpc>
              </a:pPr>
              <a:r>
                <a:rPr lang="en-US" sz="2167">
                  <a:solidFill>
                    <a:srgbClr val="000000"/>
                  </a:solidFill>
                  <a:latin typeface="Open Sans Bold"/>
                </a:rPr>
                <a:t>Data</a:t>
              </a:r>
            </a:p>
          </p:txBody>
        </p:sp>
        <p:sp>
          <p:nvSpPr>
            <p:cNvPr id="42" name="TextBox 70"/>
            <p:cNvSpPr txBox="1"/>
            <p:nvPr/>
          </p:nvSpPr>
          <p:spPr>
            <a:xfrm>
              <a:off x="17532191" y="8831898"/>
              <a:ext cx="2872580" cy="99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>
                  <a:solidFill>
                    <a:srgbClr val="000000"/>
                  </a:solidFill>
                  <a:latin typeface="Open Sans Bold"/>
                </a:rPr>
                <a:t>Cosine Similarity</a:t>
              </a:r>
            </a:p>
          </p:txBody>
        </p:sp>
        <p:sp>
          <p:nvSpPr>
            <p:cNvPr id="43" name="TextBox 72"/>
            <p:cNvSpPr txBox="1"/>
            <p:nvPr/>
          </p:nvSpPr>
          <p:spPr>
            <a:xfrm>
              <a:off x="8092810" y="-38100"/>
              <a:ext cx="1783680" cy="35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Tokenization</a:t>
              </a:r>
            </a:p>
          </p:txBody>
        </p:sp>
        <p:sp>
          <p:nvSpPr>
            <p:cNvPr id="44" name="TextBox 73"/>
            <p:cNvSpPr txBox="1"/>
            <p:nvPr/>
          </p:nvSpPr>
          <p:spPr>
            <a:xfrm>
              <a:off x="9681686" y="8831898"/>
              <a:ext cx="2118459" cy="99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 dirty="0">
                  <a:solidFill>
                    <a:srgbClr val="000000"/>
                  </a:solidFill>
                  <a:latin typeface="Open Sans Bold"/>
                </a:rPr>
                <a:t>Inference Function</a:t>
              </a:r>
            </a:p>
          </p:txBody>
        </p:sp>
        <p:sp>
          <p:nvSpPr>
            <p:cNvPr id="45" name="TextBox 74"/>
            <p:cNvSpPr txBox="1"/>
            <p:nvPr/>
          </p:nvSpPr>
          <p:spPr>
            <a:xfrm>
              <a:off x="484707" y="1830819"/>
              <a:ext cx="2202981" cy="400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91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 Bold"/>
                </a:rPr>
                <a:t>User</a:t>
              </a:r>
            </a:p>
          </p:txBody>
        </p:sp>
        <p:sp>
          <p:nvSpPr>
            <p:cNvPr id="46" name="TextBox 75"/>
            <p:cNvSpPr txBox="1"/>
            <p:nvPr/>
          </p:nvSpPr>
          <p:spPr>
            <a:xfrm>
              <a:off x="9976574" y="-38100"/>
              <a:ext cx="1450900" cy="35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6"/>
                </a:lnSpc>
              </a:pPr>
              <a:r>
                <a:rPr lang="en-US" sz="1576" dirty="0">
                  <a:solidFill>
                    <a:srgbClr val="000000"/>
                  </a:solidFill>
                  <a:latin typeface="Open Sans"/>
                </a:rPr>
                <a:t>Stemming</a:t>
              </a:r>
            </a:p>
          </p:txBody>
        </p:sp>
        <p:sp>
          <p:nvSpPr>
            <p:cNvPr id="47" name="TextBox 76"/>
            <p:cNvSpPr txBox="1"/>
            <p:nvPr/>
          </p:nvSpPr>
          <p:spPr>
            <a:xfrm>
              <a:off x="11594664" y="-27376"/>
              <a:ext cx="1521087" cy="358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6"/>
                </a:lnSpc>
              </a:pPr>
              <a:r>
                <a:rPr lang="en-US" sz="1576">
                  <a:solidFill>
                    <a:srgbClr val="000000"/>
                  </a:solidFill>
                  <a:latin typeface="Open Sans"/>
                </a:rPr>
                <a:t>Stopwords</a:t>
              </a:r>
            </a:p>
          </p:txBody>
        </p:sp>
        <p:sp>
          <p:nvSpPr>
            <p:cNvPr id="48" name="TextBox 77"/>
            <p:cNvSpPr txBox="1"/>
            <p:nvPr/>
          </p:nvSpPr>
          <p:spPr>
            <a:xfrm>
              <a:off x="10477037" y="493687"/>
              <a:ext cx="254485" cy="620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46"/>
                </a:lnSpc>
              </a:pPr>
              <a:r>
                <a:rPr lang="en-US" sz="2818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49" name="TextBox 78"/>
            <p:cNvSpPr txBox="1"/>
            <p:nvPr/>
          </p:nvSpPr>
          <p:spPr>
            <a:xfrm>
              <a:off x="12109348" y="482963"/>
              <a:ext cx="254485" cy="620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46"/>
                </a:lnSpc>
              </a:pPr>
              <a:r>
                <a:rPr lang="en-US" sz="2818" dirty="0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50" name="TextBox 79"/>
            <p:cNvSpPr txBox="1"/>
            <p:nvPr/>
          </p:nvSpPr>
          <p:spPr>
            <a:xfrm>
              <a:off x="17497822" y="772797"/>
              <a:ext cx="3360508" cy="478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4"/>
                </a:lnSpc>
              </a:pPr>
              <a:r>
                <a:rPr lang="en-US" sz="2167">
                  <a:solidFill>
                    <a:srgbClr val="000000"/>
                  </a:solidFill>
                  <a:latin typeface="Open Sans Bold"/>
                </a:rPr>
                <a:t>Tfidfvectorizer()</a:t>
              </a:r>
            </a:p>
          </p:txBody>
        </p:sp>
        <p:sp>
          <p:nvSpPr>
            <p:cNvPr id="51" name="TextBox 80"/>
            <p:cNvSpPr txBox="1"/>
            <p:nvPr/>
          </p:nvSpPr>
          <p:spPr>
            <a:xfrm>
              <a:off x="2593252" y="225348"/>
              <a:ext cx="2952985" cy="3932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303"/>
                </a:lnSpc>
              </a:pPr>
              <a:r>
                <a:rPr lang="en-US" sz="2000" dirty="0">
                  <a:solidFill>
                    <a:srgbClr val="000000"/>
                  </a:solidFill>
                  <a:latin typeface="Open Sans Bold" charset="0"/>
                  <a:ea typeface="Open Sans Bold" charset="0"/>
                  <a:cs typeface="Open Sans Bold" charset="0"/>
                </a:rPr>
                <a:t>Disease Detection</a:t>
              </a:r>
            </a:p>
          </p:txBody>
        </p:sp>
      </p:grpSp>
      <p:pic>
        <p:nvPicPr>
          <p:cNvPr id="78" name="Picture 3" descr="C:\Users\HP\Desktop\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3" y="2355794"/>
            <a:ext cx="1559510" cy="12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30"/>
          <p:cNvSpPr/>
          <p:nvPr/>
        </p:nvSpPr>
        <p:spPr>
          <a:xfrm rot="10800000">
            <a:off x="4675445" y="8418061"/>
            <a:ext cx="4151300" cy="45719"/>
          </a:xfrm>
          <a:custGeom>
            <a:avLst/>
            <a:gdLst/>
            <a:ahLst/>
            <a:cxnLst/>
            <a:rect l="l" t="t" r="r" b="b"/>
            <a:pathLst>
              <a:path w="7911511" h="76200">
                <a:moveTo>
                  <a:pt x="0" y="0"/>
                </a:moveTo>
                <a:lnTo>
                  <a:pt x="7911511" y="0"/>
                </a:lnTo>
                <a:lnTo>
                  <a:pt x="7911511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0074A7"/>
          </a:solidFill>
        </p:spPr>
      </p:sp>
      <p:sp>
        <p:nvSpPr>
          <p:cNvPr id="80" name="Freeform 31"/>
          <p:cNvSpPr/>
          <p:nvPr/>
        </p:nvSpPr>
        <p:spPr>
          <a:xfrm rot="10800000">
            <a:off x="4544995" y="8253761"/>
            <a:ext cx="231863" cy="312819"/>
          </a:xfrm>
          <a:custGeom>
            <a:avLst/>
            <a:gdLst/>
            <a:ahLst/>
            <a:cxnLst/>
            <a:rect l="l" t="t" r="r" b="b"/>
            <a:pathLst>
              <a:path w="374650" h="505460">
                <a:moveTo>
                  <a:pt x="0" y="505460"/>
                </a:moveTo>
                <a:lnTo>
                  <a:pt x="0" y="0"/>
                </a:lnTo>
                <a:lnTo>
                  <a:pt x="374650" y="252730"/>
                </a:lnTo>
                <a:close/>
              </a:path>
            </a:pathLst>
          </a:custGeom>
          <a:solidFill>
            <a:srgbClr val="0074A7"/>
          </a:solidFill>
        </p:spPr>
      </p:sp>
      <p:sp>
        <p:nvSpPr>
          <p:cNvPr id="81" name="TextBox 80"/>
          <p:cNvSpPr txBox="1"/>
          <p:nvPr/>
        </p:nvSpPr>
        <p:spPr>
          <a:xfrm>
            <a:off x="5117828" y="4108148"/>
            <a:ext cx="2214739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03"/>
              </a:lnSpc>
            </a:pPr>
            <a:r>
              <a:rPr lang="en-US" sz="2000" dirty="0">
                <a:solidFill>
                  <a:srgbClr val="000000"/>
                </a:solidFill>
                <a:latin typeface="Open Sans Bold" charset="0"/>
                <a:ea typeface="Open Sans Bold" charset="0"/>
                <a:cs typeface="Open Sans Bold" charset="0"/>
              </a:rPr>
              <a:t>Find solutions</a:t>
            </a:r>
          </a:p>
        </p:txBody>
      </p:sp>
      <p:sp>
        <p:nvSpPr>
          <p:cNvPr id="84" name="Freeform 45"/>
          <p:cNvSpPr/>
          <p:nvPr/>
        </p:nvSpPr>
        <p:spPr>
          <a:xfrm rot="19592191">
            <a:off x="4036540" y="3338898"/>
            <a:ext cx="1616747" cy="212998"/>
          </a:xfrm>
          <a:custGeom>
            <a:avLst/>
            <a:gdLst/>
            <a:ahLst/>
            <a:cxnLst/>
            <a:rect l="l" t="t" r="r" b="b"/>
            <a:pathLst>
              <a:path w="4368003" h="513080">
                <a:moveTo>
                  <a:pt x="4368003" y="261620"/>
                </a:moveTo>
                <a:lnTo>
                  <a:pt x="3993353" y="8890"/>
                </a:lnTo>
                <a:lnTo>
                  <a:pt x="3993353" y="223520"/>
                </a:lnTo>
                <a:lnTo>
                  <a:pt x="374650" y="223520"/>
                </a:lnTo>
                <a:lnTo>
                  <a:pt x="374650" y="0"/>
                </a:lnTo>
                <a:lnTo>
                  <a:pt x="0" y="252730"/>
                </a:lnTo>
                <a:lnTo>
                  <a:pt x="374650" y="504190"/>
                </a:lnTo>
                <a:lnTo>
                  <a:pt x="374650" y="299720"/>
                </a:lnTo>
                <a:lnTo>
                  <a:pt x="3993353" y="299720"/>
                </a:lnTo>
                <a:lnTo>
                  <a:pt x="3993353" y="513080"/>
                </a:lnTo>
                <a:close/>
              </a:path>
            </a:pathLst>
          </a:custGeom>
          <a:solidFill>
            <a:srgbClr val="0074A7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6472" r="36472"/>
          <a:stretch>
            <a:fillRect/>
          </a:stretch>
        </p:blipFill>
        <p:spPr>
          <a:xfrm>
            <a:off x="13106400" y="0"/>
            <a:ext cx="51816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6893895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4" name="TextBox 4"/>
          <p:cNvSpPr txBox="1"/>
          <p:nvPr/>
        </p:nvSpPr>
        <p:spPr>
          <a:xfrm>
            <a:off x="946577" y="590550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48FFC2"/>
                </a:solidFill>
                <a:latin typeface="Glacial Indifference Bold"/>
              </a:rPr>
              <a:t>Challenges Faced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6577" y="2857500"/>
            <a:ext cx="11747414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ts val="5400"/>
              </a:lnSpc>
              <a:buFont typeface="Wingdings" pitchFamily="2" charset="2"/>
              <a:buChar char="Ø"/>
            </a:pPr>
            <a:r>
              <a:rPr lang="en-US" sz="3600" dirty="0">
                <a:solidFill>
                  <a:srgbClr val="FAFAFA"/>
                </a:solidFill>
                <a:latin typeface="Glacial Indifference"/>
              </a:rPr>
              <a:t> Conversation with the chatbot was initially instructive due  to issues with ontology matching.</a:t>
            </a:r>
          </a:p>
          <a:p>
            <a:pPr algn="just">
              <a:lnSpc>
                <a:spcPts val="5400"/>
              </a:lnSpc>
            </a:pPr>
            <a:endParaRPr lang="en-US" sz="3600" dirty="0">
              <a:solidFill>
                <a:srgbClr val="FAFAFA"/>
              </a:solidFill>
              <a:latin typeface="Glacial Indifference"/>
            </a:endParaRPr>
          </a:p>
          <a:p>
            <a:pPr marL="571500" indent="-571500" algn="just">
              <a:lnSpc>
                <a:spcPts val="5400"/>
              </a:lnSpc>
              <a:buFont typeface="Wingdings" pitchFamily="2" charset="2"/>
              <a:buChar char="Ø"/>
            </a:pPr>
            <a:r>
              <a:rPr lang="en-US" sz="3600" dirty="0">
                <a:solidFill>
                  <a:srgbClr val="FAFAFA"/>
                </a:solidFill>
                <a:latin typeface="Glacial Indifference"/>
              </a:rPr>
              <a:t>Getting a dialog dataset to aid with detecting the similarity between test data and inference data.</a:t>
            </a:r>
          </a:p>
          <a:p>
            <a:pPr algn="just">
              <a:lnSpc>
                <a:spcPts val="5400"/>
              </a:lnSpc>
            </a:pPr>
            <a:endParaRPr lang="en-US" sz="3600" dirty="0">
              <a:solidFill>
                <a:srgbClr val="FAFAFA"/>
              </a:solidFill>
              <a:latin typeface="Glacial Indifference"/>
            </a:endParaRPr>
          </a:p>
          <a:p>
            <a:pPr marL="571500" indent="-571500" algn="just">
              <a:lnSpc>
                <a:spcPts val="5400"/>
              </a:lnSpc>
              <a:buFont typeface="Wingdings" pitchFamily="2" charset="2"/>
              <a:buChar char="Ø"/>
            </a:pPr>
            <a:r>
              <a:rPr lang="en-US" sz="3600" dirty="0">
                <a:solidFill>
                  <a:srgbClr val="FAFAFA"/>
                </a:solidFill>
                <a:latin typeface="Glacial Indifference"/>
              </a:rPr>
              <a:t> Integrating the chatbot with the webpage initially was challenging.</a:t>
            </a:r>
          </a:p>
          <a:p>
            <a:pPr algn="just">
              <a:lnSpc>
                <a:spcPts val="5400"/>
              </a:lnSpc>
            </a:pPr>
            <a:endParaRPr lang="en-US" sz="3600" dirty="0">
              <a:solidFill>
                <a:srgbClr val="FAFAFA"/>
              </a:solidFill>
              <a:latin typeface="Glacial Indifference"/>
            </a:endParaRPr>
          </a:p>
          <a:p>
            <a:pPr algn="just">
              <a:lnSpc>
                <a:spcPts val="5400"/>
              </a:lnSpc>
            </a:pPr>
            <a:endParaRPr lang="en-US" sz="3600" dirty="0">
              <a:solidFill>
                <a:srgbClr val="FAFAFA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22942" y="0"/>
            <a:ext cx="5465058" cy="10287000"/>
            <a:chOff x="0" y="0"/>
            <a:chExt cx="7286745" cy="1509914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6760" r="24185"/>
            <a:stretch>
              <a:fillRect/>
            </a:stretch>
          </p:blipFill>
          <p:spPr>
            <a:xfrm>
              <a:off x="0" y="0"/>
              <a:ext cx="7286745" cy="989676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l="945" r="945"/>
            <a:stretch>
              <a:fillRect/>
            </a:stretch>
          </p:blipFill>
          <p:spPr>
            <a:xfrm>
              <a:off x="0" y="10150766"/>
              <a:ext cx="7286745" cy="4948383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>
            <a:off x="16897448" y="4679620"/>
            <a:ext cx="526099" cy="5607380"/>
          </a:xfrm>
          <a:prstGeom prst="rect">
            <a:avLst/>
          </a:prstGeom>
          <a:solidFill>
            <a:srgbClr val="48FFC2"/>
          </a:solidFill>
        </p:spPr>
      </p:sp>
      <p:sp>
        <p:nvSpPr>
          <p:cNvPr id="6" name="TextBox 6"/>
          <p:cNvSpPr txBox="1"/>
          <p:nvPr/>
        </p:nvSpPr>
        <p:spPr>
          <a:xfrm>
            <a:off x="864454" y="845404"/>
            <a:ext cx="11260446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11111"/>
                </a:solidFill>
                <a:latin typeface="Glacial Indifference Bold"/>
              </a:rPr>
              <a:t>Potential 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4454" y="2476500"/>
            <a:ext cx="11260446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endParaRPr dirty="0"/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solidFill>
                  <a:srgbClr val="111111"/>
                </a:solidFill>
                <a:latin typeface="Glacial Indifference"/>
              </a:rPr>
              <a:t>A standalone Mobile app.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solidFill>
                  <a:srgbClr val="111111"/>
                </a:solidFill>
                <a:latin typeface="Glacial Indifference"/>
              </a:rPr>
              <a:t>Implementing Speech Recognition.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solidFill>
                  <a:srgbClr val="111111"/>
                </a:solidFill>
                <a:latin typeface="Glacial Indifference"/>
              </a:rPr>
              <a:t>Incorporating disease ontologies to get wide  range of information.</a:t>
            </a:r>
          </a:p>
          <a:p>
            <a:pPr marL="571500" indent="-571500" algn="l">
              <a:lnSpc>
                <a:spcPts val="6300"/>
              </a:lnSpc>
              <a:buFont typeface="Wingdings" pitchFamily="2" charset="2"/>
              <a:buChar char="Ø"/>
            </a:pPr>
            <a:r>
              <a:rPr lang="en-US" sz="4200" dirty="0">
                <a:solidFill>
                  <a:srgbClr val="111111"/>
                </a:solidFill>
                <a:latin typeface="Glacial Indifference"/>
              </a:rPr>
              <a:t>Incorporating language translation to make the bot more user friendly.</a:t>
            </a:r>
          </a:p>
          <a:p>
            <a:pPr algn="l">
              <a:lnSpc>
                <a:spcPts val="5400"/>
              </a:lnSpc>
            </a:pPr>
            <a:endParaRPr lang="en-US" sz="4200" dirty="0">
              <a:solidFill>
                <a:srgbClr val="111111"/>
              </a:solidFill>
              <a:latin typeface="Glacial Indifference"/>
            </a:endParaRPr>
          </a:p>
          <a:p>
            <a:pPr algn="l">
              <a:lnSpc>
                <a:spcPts val="5400"/>
              </a:lnSpc>
            </a:pPr>
            <a:endParaRPr lang="en-US" sz="4200" dirty="0">
              <a:solidFill>
                <a:srgbClr val="111111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149824" y="144049"/>
            <a:ext cx="17988352" cy="999890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3431" b="3431"/>
          <a:stretch>
            <a:fillRect/>
          </a:stretch>
        </p:blipFill>
        <p:spPr>
          <a:xfrm>
            <a:off x="1245454" y="2303821"/>
            <a:ext cx="2876391" cy="261712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5026" b="12763"/>
          <a:stretch>
            <a:fillRect/>
          </a:stretch>
        </p:blipFill>
        <p:spPr>
          <a:xfrm>
            <a:off x="5208361" y="2319388"/>
            <a:ext cx="2972092" cy="260155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t="4660" b="12945"/>
          <a:stretch>
            <a:fillRect/>
          </a:stretch>
        </p:blipFill>
        <p:spPr>
          <a:xfrm>
            <a:off x="13972043" y="2253963"/>
            <a:ext cx="2999147" cy="263584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4784" b="4784"/>
          <a:stretch>
            <a:fillRect/>
          </a:stretch>
        </p:blipFill>
        <p:spPr>
          <a:xfrm>
            <a:off x="9532204" y="2379870"/>
            <a:ext cx="2876391" cy="254107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64454" y="864454"/>
            <a:ext cx="112604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48FFC2"/>
                </a:solidFill>
                <a:latin typeface="Glacial Indifference Bold"/>
              </a:rPr>
              <a:t>Team Members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184690"/>
            <a:ext cx="3359845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bhaya Libre Regular Bold"/>
              </a:rPr>
              <a:t>Nithya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bhaya Libre Regular Bold"/>
              </a:rPr>
              <a:t>8553682809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bhaya Libre Regular Bold"/>
              </a:rPr>
              <a:t>nithyashr99@gmail.com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Abhaya Libre Regula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87410" y="6184690"/>
            <a:ext cx="3899743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Varna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9742885120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varnamuralidhar9@gmail.com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28605" y="6202586"/>
            <a:ext cx="366306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Akhila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8105615006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akhila.hema@gmail.com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05343" y="6184690"/>
            <a:ext cx="374445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Vaishnavi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8861231940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bhaya Libre Regular Bold"/>
              </a:rPr>
              <a:t>vaishnavirk.2098@gmail.com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46624" y="8667306"/>
            <a:ext cx="11594753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Abhaya Libre Regular Bold"/>
              </a:rPr>
              <a:t>From New Horizon College of Engineering, Bangalore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324</Words>
  <Application>Microsoft Office PowerPoint</Application>
  <PresentationFormat>Custom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Arvo</vt:lpstr>
      <vt:lpstr>Wingdings</vt:lpstr>
      <vt:lpstr>Abhaya Libre Regular Bold</vt:lpstr>
      <vt:lpstr>Open Sans</vt:lpstr>
      <vt:lpstr>Glacial Indifference Bold</vt:lpstr>
      <vt:lpstr>Roboto Bold</vt:lpstr>
      <vt:lpstr>Open Sans Extra Bold</vt:lpstr>
      <vt:lpstr>Mistral</vt:lpstr>
      <vt:lpstr>Roboto</vt:lpstr>
      <vt:lpstr>Calibri</vt:lpstr>
      <vt:lpstr>Glacial Indifference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SELFIE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AgrOBOT TEAM NAME:LA_NINA</dc:title>
  <dc:creator>AKHILA</dc:creator>
  <cp:lastModifiedBy>HP</cp:lastModifiedBy>
  <cp:revision>34</cp:revision>
  <dcterms:created xsi:type="dcterms:W3CDTF">2006-08-16T00:00:00Z</dcterms:created>
  <dcterms:modified xsi:type="dcterms:W3CDTF">2021-01-16T05:15:27Z</dcterms:modified>
  <dc:identifier>DAEONuRq7y0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1616932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