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3"/>
  </p:notesMasterIdLst>
  <p:handoutMasterIdLst>
    <p:handoutMasterId r:id="rId24"/>
  </p:handoutMasterIdLst>
  <p:sldIdLst>
    <p:sldId id="256" r:id="rId2"/>
    <p:sldId id="278" r:id="rId3"/>
    <p:sldId id="257" r:id="rId4"/>
    <p:sldId id="268" r:id="rId5"/>
    <p:sldId id="258" r:id="rId6"/>
    <p:sldId id="269" r:id="rId7"/>
    <p:sldId id="259" r:id="rId8"/>
    <p:sldId id="270" r:id="rId9"/>
    <p:sldId id="260" r:id="rId10"/>
    <p:sldId id="271" r:id="rId11"/>
    <p:sldId id="261" r:id="rId12"/>
    <p:sldId id="272" r:id="rId13"/>
    <p:sldId id="273" r:id="rId14"/>
    <p:sldId id="262" r:id="rId15"/>
    <p:sldId id="263" r:id="rId16"/>
    <p:sldId id="275" r:id="rId17"/>
    <p:sldId id="274" r:id="rId18"/>
    <p:sldId id="264" r:id="rId19"/>
    <p:sldId id="276" r:id="rId20"/>
    <p:sldId id="277" r:id="rId21"/>
    <p:sldId id="267" r:id="rId22"/>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946DB4-801E-43FF-94A2-E39BE7BCDD5B}" v="2" dt="2024-10-29T07:22:05.2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47" d="100"/>
          <a:sy n="47" d="100"/>
        </p:scale>
        <p:origin x="1474" y="43"/>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80" d="100"/>
          <a:sy n="80" d="100"/>
        </p:scale>
        <p:origin x="2179" y="2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ara hepsiba" userId="c29678997eea51ab" providerId="LiveId" clId="{AA946DB4-801E-43FF-94A2-E39BE7BCDD5B}"/>
    <pc:docChg chg="undo custSel addSld modSld">
      <pc:chgData name="devara hepsiba" userId="c29678997eea51ab" providerId="LiveId" clId="{AA946DB4-801E-43FF-94A2-E39BE7BCDD5B}" dt="2024-10-29T07:23:28.806" v="121" actId="113"/>
      <pc:docMkLst>
        <pc:docMk/>
      </pc:docMkLst>
      <pc:sldChg chg="modSp mod">
        <pc:chgData name="devara hepsiba" userId="c29678997eea51ab" providerId="LiveId" clId="{AA946DB4-801E-43FF-94A2-E39BE7BCDD5B}" dt="2024-10-29T07:18:59.134" v="14" actId="20577"/>
        <pc:sldMkLst>
          <pc:docMk/>
          <pc:sldMk cId="0" sldId="257"/>
        </pc:sldMkLst>
        <pc:spChg chg="mod">
          <ac:chgData name="devara hepsiba" userId="c29678997eea51ab" providerId="LiveId" clId="{AA946DB4-801E-43FF-94A2-E39BE7BCDD5B}" dt="2024-10-29T07:18:59.134" v="14" actId="20577"/>
          <ac:spMkLst>
            <pc:docMk/>
            <pc:sldMk cId="0" sldId="257"/>
            <ac:spMk id="3" creationId="{00000000-0000-0000-0000-000000000000}"/>
          </ac:spMkLst>
        </pc:spChg>
      </pc:sldChg>
      <pc:sldChg chg="addSp delSp modSp new mod">
        <pc:chgData name="devara hepsiba" userId="c29678997eea51ab" providerId="LiveId" clId="{AA946DB4-801E-43FF-94A2-E39BE7BCDD5B}" dt="2024-10-29T07:18:03.585" v="12" actId="20577"/>
        <pc:sldMkLst>
          <pc:docMk/>
          <pc:sldMk cId="1858144023" sldId="277"/>
        </pc:sldMkLst>
        <pc:spChg chg="mod">
          <ac:chgData name="devara hepsiba" userId="c29678997eea51ab" providerId="LiveId" clId="{AA946DB4-801E-43FF-94A2-E39BE7BCDD5B}" dt="2024-10-29T07:18:03.585" v="12" actId="20577"/>
          <ac:spMkLst>
            <pc:docMk/>
            <pc:sldMk cId="1858144023" sldId="277"/>
            <ac:spMk id="2" creationId="{BC651596-A822-3547-103E-1A4D37599F7C}"/>
          </ac:spMkLst>
        </pc:spChg>
        <pc:spChg chg="del">
          <ac:chgData name="devara hepsiba" userId="c29678997eea51ab" providerId="LiveId" clId="{AA946DB4-801E-43FF-94A2-E39BE7BCDD5B}" dt="2024-10-29T07:17:56.904" v="7" actId="931"/>
          <ac:spMkLst>
            <pc:docMk/>
            <pc:sldMk cId="1858144023" sldId="277"/>
            <ac:spMk id="3" creationId="{8F6D07D1-E6B2-35D0-C9D9-66A6CBEE2FB8}"/>
          </ac:spMkLst>
        </pc:spChg>
        <pc:picChg chg="add mod">
          <ac:chgData name="devara hepsiba" userId="c29678997eea51ab" providerId="LiveId" clId="{AA946DB4-801E-43FF-94A2-E39BE7BCDD5B}" dt="2024-10-29T07:17:56.904" v="7" actId="931"/>
          <ac:picMkLst>
            <pc:docMk/>
            <pc:sldMk cId="1858144023" sldId="277"/>
            <ac:picMk id="7" creationId="{C04FC586-B218-AA6F-5297-5090601BCDD8}"/>
          </ac:picMkLst>
        </pc:picChg>
      </pc:sldChg>
      <pc:sldChg chg="delSp modSp new mod">
        <pc:chgData name="devara hepsiba" userId="c29678997eea51ab" providerId="LiveId" clId="{AA946DB4-801E-43FF-94A2-E39BE7BCDD5B}" dt="2024-10-29T07:23:28.806" v="121" actId="113"/>
        <pc:sldMkLst>
          <pc:docMk/>
          <pc:sldMk cId="4005222041" sldId="278"/>
        </pc:sldMkLst>
        <pc:spChg chg="mod">
          <ac:chgData name="devara hepsiba" userId="c29678997eea51ab" providerId="LiveId" clId="{AA946DB4-801E-43FF-94A2-E39BE7BCDD5B}" dt="2024-10-29T07:19:41.511" v="29" actId="20577"/>
          <ac:spMkLst>
            <pc:docMk/>
            <pc:sldMk cId="4005222041" sldId="278"/>
            <ac:spMk id="2" creationId="{3AB8668D-AE55-F2D8-29AD-EBFE63A0CAFA}"/>
          </ac:spMkLst>
        </pc:spChg>
        <pc:spChg chg="mod">
          <ac:chgData name="devara hepsiba" userId="c29678997eea51ab" providerId="LiveId" clId="{AA946DB4-801E-43FF-94A2-E39BE7BCDD5B}" dt="2024-10-29T07:23:28.806" v="121" actId="113"/>
          <ac:spMkLst>
            <pc:docMk/>
            <pc:sldMk cId="4005222041" sldId="278"/>
            <ac:spMk id="3" creationId="{C539CDD3-6584-DB1D-5837-61DD0BBD3CAD}"/>
          </ac:spMkLst>
        </pc:spChg>
        <pc:spChg chg="del">
          <ac:chgData name="devara hepsiba" userId="c29678997eea51ab" providerId="LiveId" clId="{AA946DB4-801E-43FF-94A2-E39BE7BCDD5B}" dt="2024-10-29T07:22:05.221" v="99" actId="21"/>
          <ac:spMkLst>
            <pc:docMk/>
            <pc:sldMk cId="4005222041" sldId="278"/>
            <ac:spMk id="4" creationId="{03C718AB-75C1-09BF-3A9F-6C887785A19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84D819-8700-B9EE-1FD8-B73E5DCD8010}"/>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DC5C1D13-AF88-821E-0CD7-53C7C6981059}"/>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D848EA9B-9323-41D7-8F55-97D47F779BEF}" type="datetimeFigureOut">
              <a:rPr lang="en-IN" smtClean="0"/>
              <a:t>29-10-2024</a:t>
            </a:fld>
            <a:endParaRPr lang="en-IN"/>
          </a:p>
        </p:txBody>
      </p:sp>
      <p:sp>
        <p:nvSpPr>
          <p:cNvPr id="4" name="Footer Placeholder 3">
            <a:extLst>
              <a:ext uri="{FF2B5EF4-FFF2-40B4-BE49-F238E27FC236}">
                <a16:creationId xmlns:a16="http://schemas.microsoft.com/office/drawing/2014/main" id="{43EDD5E6-6E5D-483D-6003-028B7A1DA56F}"/>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A53E789-4EA1-D31C-91F0-41EDCB0BC06C}"/>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508FC8BA-33DE-49D2-802E-48E48837F0B0}" type="slidenum">
              <a:rPr lang="en-IN" smtClean="0"/>
              <a:t>‹#›</a:t>
            </a:fld>
            <a:endParaRPr lang="en-IN"/>
          </a:p>
        </p:txBody>
      </p:sp>
    </p:spTree>
    <p:extLst>
      <p:ext uri="{BB962C8B-B14F-4D97-AF65-F5344CB8AC3E}">
        <p14:creationId xmlns:p14="http://schemas.microsoft.com/office/powerpoint/2010/main" val="12092567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AED90774-13B3-456C-917F-328CF85BC958}" type="datetimeFigureOut">
              <a:rPr lang="en-IN" smtClean="0"/>
              <a:t>29-10-2024</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0ADDE386-9A18-4E18-94F6-961604149975}" type="slidenum">
              <a:rPr lang="en-IN" smtClean="0"/>
              <a:t>‹#›</a:t>
            </a:fld>
            <a:endParaRPr lang="en-IN"/>
          </a:p>
        </p:txBody>
      </p:sp>
    </p:spTree>
    <p:extLst>
      <p:ext uri="{BB962C8B-B14F-4D97-AF65-F5344CB8AC3E}">
        <p14:creationId xmlns:p14="http://schemas.microsoft.com/office/powerpoint/2010/main" val="3147004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9155113" cy="6867525"/>
          </a:xfrm>
          <a:prstGeom prst="rect">
            <a:avLst/>
          </a:prstGeom>
          <a:noFill/>
          <a:ln w="9525">
            <a:noFill/>
          </a:ln>
        </p:spPr>
      </p:pic>
      <p:sp>
        <p:nvSpPr>
          <p:cNvPr id="2051" name="Rectangle 3"/>
          <p:cNvSpPr>
            <a:spLocks noGrp="1" noChangeArrowheads="1"/>
          </p:cNvSpPr>
          <p:nvPr>
            <p:ph type="ctrTitle"/>
          </p:nvPr>
        </p:nvSpPr>
        <p:spPr>
          <a:xfrm>
            <a:off x="1547813" y="1701800"/>
            <a:ext cx="6908800"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1547813" y="2927350"/>
            <a:ext cx="6913562" cy="1752600"/>
          </a:xfrm>
        </p:spPr>
        <p:txBody>
          <a:bodyPr/>
          <a:lstStyle>
            <a:lvl1pPr marL="0" indent="0" algn="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AB0CAF0-5834-4A78-B55F-76C98CFEF62A}" type="datetime1">
              <a:rPr lang="en-US" smtClean="0"/>
              <a:t>10/29/2024</a:t>
            </a:fld>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r>
              <a:rPr lang="en-US"/>
              <a:t>HCI Project</a:t>
            </a:r>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C1FF6DA9-008F-8B48-92A6-B652298478BF}" type="slidenum">
              <a:rPr lang="en-US" smtClean="0"/>
              <a:t>‹#›</a:t>
            </a:fld>
            <a:endParaRPr lang="en-US"/>
          </a:p>
        </p:txBody>
      </p:sp>
      <p:pic>
        <p:nvPicPr>
          <p:cNvPr id="3" name="Picture 2" descr="A white circle with blue text&#10;&#10;Description automatically generated">
            <a:extLst>
              <a:ext uri="{FF2B5EF4-FFF2-40B4-BE49-F238E27FC236}">
                <a16:creationId xmlns:a16="http://schemas.microsoft.com/office/drawing/2014/main" id="{CAD00794-0606-D5DD-B190-6AB26B7B6DA5}"/>
              </a:ext>
            </a:extLst>
          </p:cNvPr>
          <p:cNvPicPr>
            <a:picLocks noChangeAspect="1"/>
          </p:cNvPicPr>
          <p:nvPr userDrawn="1"/>
        </p:nvPicPr>
        <p:blipFill>
          <a:blip r:embed="rId3"/>
          <a:stretch>
            <a:fillRect/>
          </a:stretch>
        </p:blipFill>
        <p:spPr>
          <a:xfrm>
            <a:off x="80962" y="832643"/>
            <a:ext cx="1082676" cy="108267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8572F3-12B4-43C2-9F4F-F6EF33C71F80}" type="datetime1">
              <a:rPr lang="en-US" smtClean="0"/>
              <a:t>10/29/2024</a:t>
            </a:fld>
            <a:endParaRPr lang="en-US"/>
          </a:p>
        </p:txBody>
      </p:sp>
      <p:sp>
        <p:nvSpPr>
          <p:cNvPr id="5" name="Footer Placeholder 4"/>
          <p:cNvSpPr>
            <a:spLocks noGrp="1"/>
          </p:cNvSpPr>
          <p:nvPr>
            <p:ph type="ftr" sz="quarter" idx="11"/>
          </p:nvPr>
        </p:nvSpPr>
        <p:spPr/>
        <p:txBody>
          <a:bodyPr/>
          <a:lstStyle/>
          <a:p>
            <a:r>
              <a:rPr lang="en-US"/>
              <a:t>HCI Project</a:t>
            </a:r>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31DDC1-B4A3-410C-A8F2-02F4F2BDC348}" type="datetime1">
              <a:rPr lang="en-US" smtClean="0"/>
              <a:t>10/29/2024</a:t>
            </a:fld>
            <a:endParaRPr lang="en-US"/>
          </a:p>
        </p:txBody>
      </p:sp>
      <p:sp>
        <p:nvSpPr>
          <p:cNvPr id="5" name="Footer Placeholder 4"/>
          <p:cNvSpPr>
            <a:spLocks noGrp="1"/>
          </p:cNvSpPr>
          <p:nvPr>
            <p:ph type="ftr" sz="quarter" idx="11"/>
          </p:nvPr>
        </p:nvSpPr>
        <p:spPr/>
        <p:txBody>
          <a:bodyPr/>
          <a:lstStyle/>
          <a:p>
            <a:r>
              <a:rPr lang="en-US"/>
              <a:t>HCI Project</a:t>
            </a:r>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F52DFA-5E1F-4D3B-9DFE-06EA3E6EBF95}" type="datetime1">
              <a:rPr lang="en-US" smtClean="0"/>
              <a:t>10/29/2024</a:t>
            </a:fld>
            <a:endParaRPr lang="en-US"/>
          </a:p>
        </p:txBody>
      </p:sp>
      <p:sp>
        <p:nvSpPr>
          <p:cNvPr id="5" name="Footer Placeholder 4"/>
          <p:cNvSpPr>
            <a:spLocks noGrp="1"/>
          </p:cNvSpPr>
          <p:nvPr>
            <p:ph type="ftr" sz="quarter" idx="11"/>
          </p:nvPr>
        </p:nvSpPr>
        <p:spPr/>
        <p:txBody>
          <a:bodyPr/>
          <a:lstStyle/>
          <a:p>
            <a:r>
              <a:rPr lang="en-US"/>
              <a:t>HCI Project</a:t>
            </a:r>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pic>
        <p:nvPicPr>
          <p:cNvPr id="8" name="Picture 7" descr="A white circle with blue text&#10;&#10;Description automatically generated">
            <a:extLst>
              <a:ext uri="{FF2B5EF4-FFF2-40B4-BE49-F238E27FC236}">
                <a16:creationId xmlns:a16="http://schemas.microsoft.com/office/drawing/2014/main" id="{341221F7-4857-8370-9337-C199E2A74E29}"/>
              </a:ext>
            </a:extLst>
          </p:cNvPr>
          <p:cNvPicPr>
            <a:picLocks noChangeAspect="1"/>
          </p:cNvPicPr>
          <p:nvPr userDrawn="1"/>
        </p:nvPicPr>
        <p:blipFill>
          <a:blip r:embed="rId2"/>
          <a:stretch>
            <a:fillRect/>
          </a:stretch>
        </p:blipFill>
        <p:spPr>
          <a:xfrm>
            <a:off x="212724" y="42862"/>
            <a:ext cx="739775" cy="73977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2F27D2C9-59D1-4465-B825-36D84FA86B5E}" type="datetime1">
              <a:rPr lang="en-US" smtClean="0"/>
              <a:t>10/29/2024</a:t>
            </a:fld>
            <a:endParaRPr lang="en-US"/>
          </a:p>
        </p:txBody>
      </p:sp>
      <p:sp>
        <p:nvSpPr>
          <p:cNvPr id="5" name="Footer Placeholder 4"/>
          <p:cNvSpPr>
            <a:spLocks noGrp="1"/>
          </p:cNvSpPr>
          <p:nvPr>
            <p:ph type="ftr" sz="quarter" idx="11"/>
          </p:nvPr>
        </p:nvSpPr>
        <p:spPr/>
        <p:txBody>
          <a:bodyPr/>
          <a:lstStyle/>
          <a:p>
            <a:r>
              <a:rPr lang="en-US"/>
              <a:t>HCI Project</a:t>
            </a:r>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7475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7475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59ED945-2015-4990-8B35-FFBA34221701}" type="datetime1">
              <a:rPr lang="en-US" smtClean="0"/>
              <a:t>10/29/2024</a:t>
            </a:fld>
            <a:endParaRPr lang="en-US"/>
          </a:p>
        </p:txBody>
      </p:sp>
      <p:sp>
        <p:nvSpPr>
          <p:cNvPr id="6" name="Footer Placeholder 5"/>
          <p:cNvSpPr>
            <a:spLocks noGrp="1"/>
          </p:cNvSpPr>
          <p:nvPr>
            <p:ph type="ftr" sz="quarter" idx="11"/>
          </p:nvPr>
        </p:nvSpPr>
        <p:spPr/>
        <p:txBody>
          <a:bodyPr/>
          <a:lstStyle/>
          <a:p>
            <a:r>
              <a:rPr lang="en-US"/>
              <a:t>HCI Project</a:t>
            </a:r>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F08DCD-1265-4D0E-B02F-9FF1B588C563}" type="datetime1">
              <a:rPr lang="en-US" smtClean="0"/>
              <a:t>10/29/2024</a:t>
            </a:fld>
            <a:endParaRPr lang="en-US"/>
          </a:p>
        </p:txBody>
      </p:sp>
      <p:sp>
        <p:nvSpPr>
          <p:cNvPr id="8" name="Footer Placeholder 7"/>
          <p:cNvSpPr>
            <a:spLocks noGrp="1"/>
          </p:cNvSpPr>
          <p:nvPr>
            <p:ph type="ftr" sz="quarter" idx="11"/>
          </p:nvPr>
        </p:nvSpPr>
        <p:spPr/>
        <p:txBody>
          <a:bodyPr/>
          <a:lstStyle/>
          <a:p>
            <a:r>
              <a:rPr lang="en-US"/>
              <a:t>HCI Project</a:t>
            </a:r>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061DC77-C9D9-4563-8015-1355C83BB742}" type="datetime1">
              <a:rPr lang="en-US" smtClean="0"/>
              <a:t>10/29/2024</a:t>
            </a:fld>
            <a:endParaRPr lang="en-US"/>
          </a:p>
        </p:txBody>
      </p:sp>
      <p:sp>
        <p:nvSpPr>
          <p:cNvPr id="4" name="Footer Placeholder 3"/>
          <p:cNvSpPr>
            <a:spLocks noGrp="1"/>
          </p:cNvSpPr>
          <p:nvPr>
            <p:ph type="ftr" sz="quarter" idx="11"/>
          </p:nvPr>
        </p:nvSpPr>
        <p:spPr/>
        <p:txBody>
          <a:bodyPr/>
          <a:lstStyle/>
          <a:p>
            <a:r>
              <a:rPr lang="en-US"/>
              <a:t>HCI Project</a:t>
            </a:r>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2B7D33-FAF4-4A46-8F77-5794C2BC42ED}" type="datetime1">
              <a:rPr lang="en-US" smtClean="0"/>
              <a:t>10/29/2024</a:t>
            </a:fld>
            <a:endParaRPr lang="en-US"/>
          </a:p>
        </p:txBody>
      </p:sp>
      <p:sp>
        <p:nvSpPr>
          <p:cNvPr id="3" name="Footer Placeholder 2"/>
          <p:cNvSpPr>
            <a:spLocks noGrp="1"/>
          </p:cNvSpPr>
          <p:nvPr>
            <p:ph type="ftr" sz="quarter" idx="11"/>
          </p:nvPr>
        </p:nvSpPr>
        <p:spPr/>
        <p:txBody>
          <a:bodyPr/>
          <a:lstStyle/>
          <a:p>
            <a:r>
              <a:rPr lang="en-US"/>
              <a:t>HCI Project</a:t>
            </a:r>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3C6D4F-8212-4187-B3C7-10CAE398AA77}" type="datetime1">
              <a:rPr lang="en-US" smtClean="0"/>
              <a:t>10/29/2024</a:t>
            </a:fld>
            <a:endParaRPr lang="en-US"/>
          </a:p>
        </p:txBody>
      </p:sp>
      <p:sp>
        <p:nvSpPr>
          <p:cNvPr id="6" name="Footer Placeholder 5"/>
          <p:cNvSpPr>
            <a:spLocks noGrp="1"/>
          </p:cNvSpPr>
          <p:nvPr>
            <p:ph type="ftr" sz="quarter" idx="11"/>
          </p:nvPr>
        </p:nvSpPr>
        <p:spPr/>
        <p:txBody>
          <a:bodyPr/>
          <a:lstStyle/>
          <a:p>
            <a:r>
              <a:rPr lang="en-US"/>
              <a:t>HCI Project</a:t>
            </a:r>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E195E7-09C6-430E-AE1F-481D0C8BA4E0}" type="datetime1">
              <a:rPr lang="en-US" smtClean="0"/>
              <a:t>10/29/2024</a:t>
            </a:fld>
            <a:endParaRPr lang="en-US"/>
          </a:p>
        </p:txBody>
      </p:sp>
      <p:sp>
        <p:nvSpPr>
          <p:cNvPr id="6" name="Footer Placeholder 5"/>
          <p:cNvSpPr>
            <a:spLocks noGrp="1"/>
          </p:cNvSpPr>
          <p:nvPr>
            <p:ph type="ftr" sz="quarter" idx="11"/>
          </p:nvPr>
        </p:nvSpPr>
        <p:spPr/>
        <p:txBody>
          <a:bodyPr/>
          <a:lstStyle/>
          <a:p>
            <a:r>
              <a:rPr lang="en-US"/>
              <a:t>HCI Project</a:t>
            </a:r>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p:cNvPicPr>
            <a:picLocks noChangeAspect="1"/>
          </p:cNvPicPr>
          <p:nvPr/>
        </p:nvPicPr>
        <p:blipFill>
          <a:blip r:embed="rId13"/>
          <a:stretch>
            <a:fillRect/>
          </a:stretch>
        </p:blipFill>
        <p:spPr>
          <a:xfrm>
            <a:off x="0" y="0"/>
            <a:ext cx="91440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2BA02B4-1123-4A95-A6E4-19FC89119531}" type="datetime1">
              <a:rPr lang="en-US" smtClean="0"/>
              <a:t>10/29/2024</a:t>
            </a:fld>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r>
              <a:rPr lang="en-US"/>
              <a:t>HCI Project</a:t>
            </a:r>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C1FF6DA9-008F-8B48-92A6-B652298478B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39253" y="938784"/>
            <a:ext cx="6913562" cy="2902836"/>
          </a:xfrm>
        </p:spPr>
        <p:txBody>
          <a:bodyPr/>
          <a:lstStyle/>
          <a:p>
            <a:r>
              <a:rPr dirty="0">
                <a:solidFill>
                  <a:schemeClr val="accent3"/>
                </a:solidFill>
              </a:rPr>
              <a:t>Course: Human-Computer Interface</a:t>
            </a:r>
          </a:p>
          <a:p>
            <a:endParaRPr lang="en-IN" sz="2400" dirty="0">
              <a:solidFill>
                <a:schemeClr val="accent3"/>
              </a:solidFill>
            </a:endParaRPr>
          </a:p>
          <a:p>
            <a:endParaRPr lang="en-IN" sz="2400" dirty="0">
              <a:solidFill>
                <a:schemeClr val="accent3"/>
              </a:solidFill>
            </a:endParaRPr>
          </a:p>
          <a:p>
            <a:r>
              <a:rPr lang="en-IN" sz="3600" b="1" dirty="0">
                <a:solidFill>
                  <a:schemeClr val="accent3"/>
                </a:solidFill>
              </a:rPr>
              <a:t>QR Code Generator</a:t>
            </a:r>
          </a:p>
          <a:p>
            <a:r>
              <a:rPr lang="en-IN" sz="1600" b="1" dirty="0">
                <a:solidFill>
                  <a:schemeClr val="accent3"/>
                </a:solidFill>
              </a:rPr>
              <a:t>Using HTML, CSS  </a:t>
            </a:r>
            <a:r>
              <a:rPr lang="en-IN" sz="1600" b="1" dirty="0" err="1">
                <a:solidFill>
                  <a:schemeClr val="accent3"/>
                </a:solidFill>
              </a:rPr>
              <a:t>javaScript</a:t>
            </a:r>
            <a:r>
              <a:rPr lang="en-IN" sz="1600" b="1" dirty="0">
                <a:solidFill>
                  <a:schemeClr val="accent3"/>
                </a:solidFill>
              </a:rPr>
              <a:t>.</a:t>
            </a:r>
          </a:p>
        </p:txBody>
      </p:sp>
      <p:sp>
        <p:nvSpPr>
          <p:cNvPr id="5" name="TextBox 4">
            <a:extLst>
              <a:ext uri="{FF2B5EF4-FFF2-40B4-BE49-F238E27FC236}">
                <a16:creationId xmlns:a16="http://schemas.microsoft.com/office/drawing/2014/main" id="{A9F10942-CA88-6FAC-CFCB-817C6D916401}"/>
              </a:ext>
            </a:extLst>
          </p:cNvPr>
          <p:cNvSpPr txBox="1"/>
          <p:nvPr/>
        </p:nvSpPr>
        <p:spPr>
          <a:xfrm>
            <a:off x="429260" y="4431437"/>
            <a:ext cx="5676900" cy="2308324"/>
          </a:xfrm>
          <a:prstGeom prst="rect">
            <a:avLst/>
          </a:prstGeom>
          <a:noFill/>
        </p:spPr>
        <p:txBody>
          <a:bodyPr wrap="square">
            <a:spAutoFit/>
          </a:bodyPr>
          <a:lstStyle/>
          <a:p>
            <a:r>
              <a:rPr lang="en-US" b="1" dirty="0"/>
              <a:t>Batch No.[52]			Group No. [] </a:t>
            </a:r>
          </a:p>
          <a:p>
            <a:endParaRPr lang="en-US" b="1" dirty="0"/>
          </a:p>
          <a:p>
            <a:r>
              <a:rPr lang="en-US" dirty="0"/>
              <a:t>[2403A51L40 G. </a:t>
            </a:r>
            <a:r>
              <a:rPr lang="en-US" dirty="0" err="1"/>
              <a:t>Akhila</a:t>
            </a:r>
            <a:r>
              <a:rPr lang="en-US" dirty="0"/>
              <a:t>]</a:t>
            </a:r>
          </a:p>
          <a:p>
            <a:r>
              <a:rPr lang="en-US" dirty="0"/>
              <a:t>[2403A51L41 S. </a:t>
            </a:r>
            <a:r>
              <a:rPr lang="en-US" dirty="0" err="1"/>
              <a:t>Sankeerthana</a:t>
            </a:r>
            <a:r>
              <a:rPr lang="en-US" dirty="0"/>
              <a:t>]</a:t>
            </a:r>
          </a:p>
          <a:p>
            <a:endParaRPr lang="en-US" dirty="0"/>
          </a:p>
          <a:p>
            <a:endParaRPr lang="en-US" dirty="0"/>
          </a:p>
          <a:p>
            <a:r>
              <a:rPr lang="en-US" dirty="0"/>
              <a:t>Instructor: [Dr. </a:t>
            </a:r>
            <a:r>
              <a:rPr lang="en-US" dirty="0" err="1"/>
              <a:t>Sasanko</a:t>
            </a:r>
            <a:r>
              <a:rPr lang="en-US" dirty="0"/>
              <a:t> Sekhar </a:t>
            </a:r>
            <a:r>
              <a:rPr lang="en-US" dirty="0" err="1"/>
              <a:t>Gantayat</a:t>
            </a:r>
            <a:r>
              <a:rPr lang="en-US" dirty="0"/>
              <a:t>]</a:t>
            </a:r>
          </a:p>
          <a:p>
            <a:r>
              <a:rPr lang="en-US" dirty="0"/>
              <a:t>Date: [29/10/2024]</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BADF-1981-31F9-5533-3EC66F3D0CFD}"/>
              </a:ext>
            </a:extLst>
          </p:cNvPr>
          <p:cNvSpPr>
            <a:spLocks noGrp="1"/>
          </p:cNvSpPr>
          <p:nvPr>
            <p:ph type="title"/>
          </p:nvPr>
        </p:nvSpPr>
        <p:spPr/>
        <p:txBody>
          <a:bodyPr/>
          <a:lstStyle/>
          <a:p>
            <a:r>
              <a:rPr lang="en-IN" dirty="0"/>
              <a:t>User Personas</a:t>
            </a:r>
          </a:p>
        </p:txBody>
      </p:sp>
      <p:sp>
        <p:nvSpPr>
          <p:cNvPr id="3" name="Content Placeholder 2">
            <a:extLst>
              <a:ext uri="{FF2B5EF4-FFF2-40B4-BE49-F238E27FC236}">
                <a16:creationId xmlns:a16="http://schemas.microsoft.com/office/drawing/2014/main" id="{0E68642A-6A21-7B92-F658-2C2A316CDF66}"/>
              </a:ext>
            </a:extLst>
          </p:cNvPr>
          <p:cNvSpPr>
            <a:spLocks noGrp="1"/>
          </p:cNvSpPr>
          <p:nvPr>
            <p:ph idx="1"/>
          </p:nvPr>
        </p:nvSpPr>
        <p:spPr/>
        <p: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Arial"/>
                <a:ea typeface="SimSun"/>
                <a:cs typeface="+mn-cs"/>
              </a:rPr>
              <a:t>• How personas will use the interface?</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a:ea typeface="SimSun"/>
                <a:cs typeface="+mn-cs"/>
              </a:rPr>
              <a:t>Alice (Small Business Owner):</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SimSun"/>
                <a:cs typeface="+mn-cs"/>
              </a:rPr>
              <a:t>	Alice will access the QR code generator on her laptop. She'll input her bakery's menu URL, customize the QR code with her brand colors and logo, and download it as a PNG file. Alice will then print the QR code for display in her shop, encouraging customers to order online.</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a:ea typeface="SimSun"/>
                <a:cs typeface="+mn-cs"/>
              </a:rPr>
              <a:t>Mark (Event Organizer):</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a:ea typeface="SimSun"/>
                <a:cs typeface="+mn-cs"/>
              </a:rPr>
              <a:t>	Mark will use the QR code generator on his smartphone to create codes for event tickets and schedules. He will quickly input the relevant information, select a design, and generate multiple QR codes in different formats for printing and sharing. Mark will share these codes via email and social media to ensure easy access for attendees.</a:t>
            </a:r>
          </a:p>
        </p:txBody>
      </p:sp>
      <p:sp>
        <p:nvSpPr>
          <p:cNvPr id="5" name="Slide Number Placeholder 4">
            <a:extLst>
              <a:ext uri="{FF2B5EF4-FFF2-40B4-BE49-F238E27FC236}">
                <a16:creationId xmlns:a16="http://schemas.microsoft.com/office/drawing/2014/main" id="{0A862B85-07F3-94FA-4242-352106FAC222}"/>
              </a:ext>
            </a:extLst>
          </p:cNvPr>
          <p:cNvSpPr>
            <a:spLocks noGrp="1"/>
          </p:cNvSpPr>
          <p:nvPr>
            <p:ph type="sldNum" sz="quarter" idx="12"/>
          </p:nvPr>
        </p:nvSpPr>
        <p:spPr/>
        <p:txBody>
          <a:bodyPr/>
          <a:lstStyle/>
          <a:p>
            <a:fld id="{C1FF6DA9-008F-8B48-92A6-B652298478BF}" type="slidenum">
              <a:rPr lang="en-US" smtClean="0"/>
              <a:t>10</a:t>
            </a:fld>
            <a:endParaRPr lang="en-US"/>
          </a:p>
        </p:txBody>
      </p:sp>
    </p:spTree>
    <p:extLst>
      <p:ext uri="{BB962C8B-B14F-4D97-AF65-F5344CB8AC3E}">
        <p14:creationId xmlns:p14="http://schemas.microsoft.com/office/powerpoint/2010/main" val="270958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Information Architecture</a:t>
            </a:r>
          </a:p>
        </p:txBody>
      </p:sp>
      <p:sp>
        <p:nvSpPr>
          <p:cNvPr id="6" name="Slide Number Placeholder 5">
            <a:extLst>
              <a:ext uri="{FF2B5EF4-FFF2-40B4-BE49-F238E27FC236}">
                <a16:creationId xmlns:a16="http://schemas.microsoft.com/office/drawing/2014/main" id="{599BE922-22C4-4E6D-569C-D1BE8D06A62F}"/>
              </a:ext>
            </a:extLst>
          </p:cNvPr>
          <p:cNvSpPr>
            <a:spLocks noGrp="1"/>
          </p:cNvSpPr>
          <p:nvPr>
            <p:ph type="sldNum" sz="quarter" idx="12"/>
          </p:nvPr>
        </p:nvSpPr>
        <p:spPr/>
        <p:txBody>
          <a:bodyPr/>
          <a:lstStyle/>
          <a:p>
            <a:fld id="{C1FF6DA9-008F-8B48-92A6-B652298478BF}" type="slidenum">
              <a:rPr lang="en-US" smtClean="0"/>
              <a:t>11</a:t>
            </a:fld>
            <a:endParaRPr lang="en-US"/>
          </a:p>
        </p:txBody>
      </p:sp>
      <p:sp>
        <p:nvSpPr>
          <p:cNvPr id="11" name="Content Placeholder 10">
            <a:extLst>
              <a:ext uri="{FF2B5EF4-FFF2-40B4-BE49-F238E27FC236}">
                <a16:creationId xmlns:a16="http://schemas.microsoft.com/office/drawing/2014/main" id="{5B360709-ED7E-1B44-F97D-DBE1240210E0}"/>
              </a:ext>
            </a:extLst>
          </p:cNvPr>
          <p:cNvSpPr>
            <a:spLocks noGrp="1"/>
          </p:cNvSpPr>
          <p:nvPr>
            <p:ph idx="1"/>
          </p:nvPr>
        </p:nvSpPr>
        <p:spPr>
          <a:xfrm>
            <a:off x="457200" y="1174750"/>
            <a:ext cx="8229600" cy="5314540"/>
          </a:xfrm>
        </p:spPr>
        <p:txBody>
          <a:bodyPr/>
          <a:lstStyle/>
          <a:p>
            <a:r>
              <a:rPr lang="en-IN" sz="2800" dirty="0"/>
              <a:t>HTML Structure</a:t>
            </a:r>
          </a:p>
          <a:p>
            <a:r>
              <a:rPr lang="en-IN" sz="1800" dirty="0"/>
              <a:t>Basic Layout:</a:t>
            </a:r>
          </a:p>
          <a:p>
            <a:endParaRPr lang="en-IN" dirty="0"/>
          </a:p>
          <a:p>
            <a:endParaRPr lang="en-IN" dirty="0"/>
          </a:p>
          <a:p>
            <a:endParaRPr lang="en-IN" dirty="0"/>
          </a:p>
          <a:p>
            <a:endParaRPr lang="en-IN" dirty="0"/>
          </a:p>
          <a:p>
            <a:endParaRPr lang="en-IN" dirty="0"/>
          </a:p>
          <a:p>
            <a:pPr marL="0" indent="0">
              <a:buNone/>
            </a:pPr>
            <a:r>
              <a:rPr lang="en-US" sz="1600" b="1" dirty="0"/>
              <a:t>Explanation of Layout</a:t>
            </a:r>
          </a:p>
          <a:p>
            <a:pPr lvl="1" indent="-342900">
              <a:spcAft>
                <a:spcPts val="800"/>
              </a:spcAft>
              <a:buSzPts val="1000"/>
              <a:buFont typeface="Symbol" panose="05050102010706020507" pitchFamily="18" charset="2"/>
              <a:buChar char=""/>
              <a:tabLst>
                <a:tab pos="498475" algn="l"/>
              </a:tabLst>
            </a:pPr>
            <a:r>
              <a:rPr lang="en-US" sz="1600" kern="100" dirty="0">
                <a:ea typeface="Calibri" panose="020F0502020204030204" pitchFamily="34" charset="0"/>
                <a:cs typeface="Calibri" panose="020F0502020204030204" pitchFamily="34" charset="0"/>
              </a:rPr>
              <a:t>Input field for user data.</a:t>
            </a:r>
          </a:p>
          <a:p>
            <a:pPr lvl="1" indent="-342900">
              <a:spcAft>
                <a:spcPts val="800"/>
              </a:spcAft>
              <a:buSzPts val="1000"/>
              <a:buFont typeface="Symbol" panose="05050102010706020507" pitchFamily="18" charset="2"/>
              <a:buChar char=""/>
              <a:tabLst>
                <a:tab pos="498475" algn="l"/>
              </a:tabLst>
            </a:pPr>
            <a:r>
              <a:rPr lang="en-US" sz="1600" kern="100" dirty="0">
                <a:ea typeface="Calibri" panose="020F0502020204030204" pitchFamily="34" charset="0"/>
                <a:cs typeface="Calibri" panose="020F0502020204030204" pitchFamily="34" charset="0"/>
              </a:rPr>
              <a:t>Button to trigger QR code generation.</a:t>
            </a:r>
          </a:p>
          <a:p>
            <a:pPr lvl="1" indent="-342900">
              <a:spcAft>
                <a:spcPts val="800"/>
              </a:spcAft>
              <a:buSzPts val="1000"/>
              <a:buFont typeface="Symbol" panose="05050102010706020507" pitchFamily="18" charset="2"/>
              <a:buChar char=""/>
              <a:tabLst>
                <a:tab pos="498475" algn="l"/>
              </a:tabLst>
            </a:pPr>
            <a:r>
              <a:rPr lang="en-US" sz="1600" kern="100" dirty="0">
                <a:ea typeface="Calibri" panose="020F0502020204030204" pitchFamily="34" charset="0"/>
                <a:cs typeface="Calibri" panose="020F0502020204030204" pitchFamily="34" charset="0"/>
              </a:rPr>
              <a:t>Div to display the generated QR code</a:t>
            </a:r>
            <a:endParaRPr lang="en-IN" sz="1600" dirty="0"/>
          </a:p>
          <a:p>
            <a:endParaRPr lang="en-IN" dirty="0"/>
          </a:p>
        </p:txBody>
      </p:sp>
      <p:pic>
        <p:nvPicPr>
          <p:cNvPr id="12" name="Picture 11">
            <a:extLst>
              <a:ext uri="{FF2B5EF4-FFF2-40B4-BE49-F238E27FC236}">
                <a16:creationId xmlns:a16="http://schemas.microsoft.com/office/drawing/2014/main" id="{32A1C08E-402D-BA3F-CBD6-7DE90BB7B8CC}"/>
              </a:ext>
            </a:extLst>
          </p:cNvPr>
          <p:cNvPicPr>
            <a:picLocks noChangeAspect="1"/>
          </p:cNvPicPr>
          <p:nvPr/>
        </p:nvPicPr>
        <p:blipFill rotWithShape="1">
          <a:blip r:embed="rId2"/>
          <a:srcRect l="5770" t="8124" r="5876" b="23053"/>
          <a:stretch/>
        </p:blipFill>
        <p:spPr bwMode="auto">
          <a:xfrm>
            <a:off x="840659" y="2252867"/>
            <a:ext cx="4414683" cy="2352265"/>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0A42-A89D-F05D-A4FB-DD5544A61DA2}"/>
              </a:ext>
            </a:extLst>
          </p:cNvPr>
          <p:cNvSpPr>
            <a:spLocks noGrp="1"/>
          </p:cNvSpPr>
          <p:nvPr>
            <p:ph type="title"/>
          </p:nvPr>
        </p:nvSpPr>
        <p:spPr/>
        <p:txBody>
          <a:bodyPr/>
          <a:lstStyle/>
          <a:p>
            <a:r>
              <a:rPr lang="en-IN" dirty="0"/>
              <a:t>Information Architecture</a:t>
            </a:r>
          </a:p>
        </p:txBody>
      </p:sp>
      <p:sp>
        <p:nvSpPr>
          <p:cNvPr id="3" name="Content Placeholder 2">
            <a:extLst>
              <a:ext uri="{FF2B5EF4-FFF2-40B4-BE49-F238E27FC236}">
                <a16:creationId xmlns:a16="http://schemas.microsoft.com/office/drawing/2014/main" id="{184ECB7F-80F9-476E-1E98-79A76C1EEEF3}"/>
              </a:ext>
            </a:extLst>
          </p:cNvPr>
          <p:cNvSpPr>
            <a:spLocks noGrp="1"/>
          </p:cNvSpPr>
          <p:nvPr>
            <p:ph idx="1"/>
          </p:nvPr>
        </p:nvSpPr>
        <p:spPr/>
        <p:txBody>
          <a:bodyPr/>
          <a:lstStyle/>
          <a:p>
            <a:pPr>
              <a:lnSpc>
                <a:spcPct val="107000"/>
              </a:lnSpc>
              <a:spcAft>
                <a:spcPts val="800"/>
              </a:spcAf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CSS Styling</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Basic Styles: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b="1" kern="100" dirty="0">
                <a:effectLst/>
                <a:ea typeface="Calibri" panose="020F0502020204030204" pitchFamily="34" charset="0"/>
                <a:cs typeface="Times New Roman" panose="02020603050405020304" pitchFamily="18" charset="0"/>
              </a:rPr>
              <a:t>Considerations:</a:t>
            </a:r>
            <a:endParaRPr lang="en-IN" sz="1800" kern="100" dirty="0">
              <a:effectLs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800" kern="100" dirty="0">
                <a:effectLst/>
                <a:ea typeface="Calibri" panose="020F0502020204030204" pitchFamily="34" charset="0"/>
                <a:cs typeface="Times New Roman" panose="02020603050405020304" pitchFamily="18" charset="0"/>
              </a:rPr>
              <a:t>Responsive design.</a:t>
            </a:r>
            <a:endParaRPr lang="en-IN" sz="1800" kern="100" dirty="0">
              <a:effectLs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800" kern="100" dirty="0">
                <a:effectLst/>
                <a:ea typeface="Calibri" panose="020F0502020204030204" pitchFamily="34" charset="0"/>
                <a:cs typeface="Times New Roman" panose="02020603050405020304" pitchFamily="18" charset="0"/>
              </a:rPr>
              <a:t>User-friendly interface.</a:t>
            </a:r>
            <a:endParaRPr lang="en-IN" sz="1800" kern="100" dirty="0">
              <a:effectLst/>
              <a:ea typeface="Calibri" panose="020F0502020204030204" pitchFamily="34" charset="0"/>
              <a:cs typeface="Times New Roman" panose="02020603050405020304" pitchFamily="18" charset="0"/>
            </a:endParaRPr>
          </a:p>
          <a:p>
            <a:endParaRPr lang="en-IN" dirty="0"/>
          </a:p>
        </p:txBody>
      </p:sp>
      <p:sp>
        <p:nvSpPr>
          <p:cNvPr id="5" name="Slide Number Placeholder 4">
            <a:extLst>
              <a:ext uri="{FF2B5EF4-FFF2-40B4-BE49-F238E27FC236}">
                <a16:creationId xmlns:a16="http://schemas.microsoft.com/office/drawing/2014/main" id="{54736D13-D195-67E3-6F7E-FB13E182FC08}"/>
              </a:ext>
            </a:extLst>
          </p:cNvPr>
          <p:cNvSpPr>
            <a:spLocks noGrp="1"/>
          </p:cNvSpPr>
          <p:nvPr>
            <p:ph type="sldNum" sz="quarter" idx="12"/>
          </p:nvPr>
        </p:nvSpPr>
        <p:spPr/>
        <p:txBody>
          <a:bodyPr/>
          <a:lstStyle/>
          <a:p>
            <a:fld id="{C1FF6DA9-008F-8B48-92A6-B652298478BF}" type="slidenum">
              <a:rPr lang="en-US" smtClean="0"/>
              <a:t>12</a:t>
            </a:fld>
            <a:endParaRPr lang="en-US"/>
          </a:p>
        </p:txBody>
      </p:sp>
      <p:pic>
        <p:nvPicPr>
          <p:cNvPr id="8" name="Picture 7">
            <a:extLst>
              <a:ext uri="{FF2B5EF4-FFF2-40B4-BE49-F238E27FC236}">
                <a16:creationId xmlns:a16="http://schemas.microsoft.com/office/drawing/2014/main" id="{C9412ECA-3FAE-D4EE-43B5-CCFC5CB95A71}"/>
              </a:ext>
            </a:extLst>
          </p:cNvPr>
          <p:cNvPicPr>
            <a:picLocks noChangeAspect="1"/>
          </p:cNvPicPr>
          <p:nvPr/>
        </p:nvPicPr>
        <p:blipFill rotWithShape="1">
          <a:blip r:embed="rId2"/>
          <a:srcRect l="5399" t="3086" r="5656" b="22531"/>
          <a:stretch/>
        </p:blipFill>
        <p:spPr bwMode="auto">
          <a:xfrm>
            <a:off x="4812993" y="1174750"/>
            <a:ext cx="3765550" cy="541757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38820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069EE-9913-E5CF-CD7C-BE7DFB90DC96}"/>
              </a:ext>
            </a:extLst>
          </p:cNvPr>
          <p:cNvSpPr>
            <a:spLocks noGrp="1"/>
          </p:cNvSpPr>
          <p:nvPr>
            <p:ph type="title"/>
          </p:nvPr>
        </p:nvSpPr>
        <p:spPr/>
        <p:txBody>
          <a:bodyPr/>
          <a:lstStyle/>
          <a:p>
            <a:r>
              <a:rPr lang="en-IN" dirty="0"/>
              <a:t>Information Architecture</a:t>
            </a:r>
          </a:p>
        </p:txBody>
      </p:sp>
      <p:sp>
        <p:nvSpPr>
          <p:cNvPr id="3" name="Content Placeholder 2">
            <a:extLst>
              <a:ext uri="{FF2B5EF4-FFF2-40B4-BE49-F238E27FC236}">
                <a16:creationId xmlns:a16="http://schemas.microsoft.com/office/drawing/2014/main" id="{51CC06FB-2AC9-E8C3-B61E-77C9BF79769A}"/>
              </a:ext>
            </a:extLst>
          </p:cNvPr>
          <p:cNvSpPr>
            <a:spLocks noGrp="1"/>
          </p:cNvSpPr>
          <p:nvPr>
            <p:ph idx="1"/>
          </p:nvPr>
        </p:nvSpPr>
        <p:spPr/>
        <p:txBody>
          <a:bodyPr/>
          <a:lstStyle/>
          <a:p>
            <a:pPr>
              <a:lnSpc>
                <a:spcPct val="107000"/>
              </a:lnSpc>
              <a:spcAft>
                <a:spcPts val="800"/>
              </a:spcAft>
            </a:pPr>
            <a:r>
              <a:rPr lang="en-US" sz="2800" b="1" kern="100" dirty="0">
                <a:effectLst/>
                <a:ea typeface="Calibri" panose="020F0502020204030204" pitchFamily="34" charset="0"/>
                <a:cs typeface="Times New Roman" panose="02020603050405020304" pitchFamily="18" charset="0"/>
              </a:rPr>
              <a:t>JavaScript Functionality</a:t>
            </a:r>
            <a:endParaRPr lang="en-IN" sz="28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b="1" kern="100" dirty="0">
                <a:effectLst/>
                <a:ea typeface="Calibri" panose="020F0502020204030204" pitchFamily="34" charset="0"/>
                <a:cs typeface="Times New Roman" panose="02020603050405020304" pitchFamily="18" charset="0"/>
              </a:rPr>
              <a:t>Key Functions</a:t>
            </a:r>
            <a:r>
              <a:rPr lang="en-US" sz="1600" b="1" kern="100" dirty="0">
                <a:effectLst/>
                <a:ea typeface="Calibri" panose="020F0502020204030204" pitchFamily="34" charset="0"/>
                <a:cs typeface="Times New Roman" panose="02020603050405020304" pitchFamily="18" charset="0"/>
              </a:rPr>
              <a:t>:</a:t>
            </a:r>
            <a:endParaRPr lang="en-IN" sz="1600" kern="100" dirty="0">
              <a:effectLs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600" kern="100" dirty="0">
                <a:effectLst/>
                <a:ea typeface="Calibri" panose="020F0502020204030204" pitchFamily="34" charset="0"/>
                <a:cs typeface="Times New Roman" panose="02020603050405020304" pitchFamily="18" charset="0"/>
              </a:rPr>
              <a:t>Capture input from the user.</a:t>
            </a:r>
            <a:endParaRPr lang="en-IN" sz="1600" kern="100" dirty="0">
              <a:effectLs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600" kern="100" dirty="0">
                <a:effectLst/>
                <a:ea typeface="Calibri" panose="020F0502020204030204" pitchFamily="34" charset="0"/>
                <a:cs typeface="Times New Roman" panose="02020603050405020304" pitchFamily="18" charset="0"/>
              </a:rPr>
              <a:t>Generate QR code using the library.</a:t>
            </a:r>
            <a:endParaRPr lang="en-IN" sz="1600" kern="100" dirty="0">
              <a:effectLst/>
              <a:ea typeface="Calibri" panose="020F0502020204030204" pitchFamily="34" charset="0"/>
              <a:cs typeface="Times New Roman" panose="02020603050405020304" pitchFamily="18" charset="0"/>
            </a:endParaRPr>
          </a:p>
          <a:p>
            <a:r>
              <a:rPr lang="en-IN" sz="1800" b="1" dirty="0"/>
              <a:t>Sample Code:</a:t>
            </a:r>
          </a:p>
        </p:txBody>
      </p:sp>
      <p:sp>
        <p:nvSpPr>
          <p:cNvPr id="5" name="Slide Number Placeholder 4">
            <a:extLst>
              <a:ext uri="{FF2B5EF4-FFF2-40B4-BE49-F238E27FC236}">
                <a16:creationId xmlns:a16="http://schemas.microsoft.com/office/drawing/2014/main" id="{9B09A1CE-C444-283B-7B4B-90854FCD91AB}"/>
              </a:ext>
            </a:extLst>
          </p:cNvPr>
          <p:cNvSpPr>
            <a:spLocks noGrp="1"/>
          </p:cNvSpPr>
          <p:nvPr>
            <p:ph type="sldNum" sz="quarter" idx="12"/>
          </p:nvPr>
        </p:nvSpPr>
        <p:spPr/>
        <p:txBody>
          <a:bodyPr/>
          <a:lstStyle/>
          <a:p>
            <a:fld id="{C1FF6DA9-008F-8B48-92A6-B652298478BF}" type="slidenum">
              <a:rPr lang="en-US" smtClean="0"/>
              <a:t>13</a:t>
            </a:fld>
            <a:endParaRPr lang="en-US"/>
          </a:p>
        </p:txBody>
      </p:sp>
      <p:pic>
        <p:nvPicPr>
          <p:cNvPr id="6" name="Picture 5">
            <a:extLst>
              <a:ext uri="{FF2B5EF4-FFF2-40B4-BE49-F238E27FC236}">
                <a16:creationId xmlns:a16="http://schemas.microsoft.com/office/drawing/2014/main" id="{44D62B6D-CBAA-F826-E517-356D179C7A13}"/>
              </a:ext>
            </a:extLst>
          </p:cNvPr>
          <p:cNvPicPr>
            <a:picLocks noChangeAspect="1"/>
          </p:cNvPicPr>
          <p:nvPr/>
        </p:nvPicPr>
        <p:blipFill>
          <a:blip r:embed="rId2"/>
          <a:stretch>
            <a:fillRect/>
          </a:stretch>
        </p:blipFill>
        <p:spPr>
          <a:xfrm>
            <a:off x="1712845" y="3763118"/>
            <a:ext cx="5285690" cy="1615580"/>
          </a:xfrm>
          <a:prstGeom prst="rect">
            <a:avLst/>
          </a:prstGeom>
        </p:spPr>
      </p:pic>
    </p:spTree>
    <p:extLst>
      <p:ext uri="{BB962C8B-B14F-4D97-AF65-F5344CB8AC3E}">
        <p14:creationId xmlns:p14="http://schemas.microsoft.com/office/powerpoint/2010/main" val="937586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Tools Used</a:t>
            </a:r>
            <a:endParaRPr dirty="0"/>
          </a:p>
        </p:txBody>
      </p:sp>
      <p:sp>
        <p:nvSpPr>
          <p:cNvPr id="3" name="Content Placeholder 2"/>
          <p:cNvSpPr>
            <a:spLocks noGrp="1"/>
          </p:cNvSpPr>
          <p:nvPr>
            <p:ph idx="1"/>
          </p:nvPr>
        </p:nvSpPr>
        <p:spPr/>
        <p:txBody>
          <a:bodyPr/>
          <a:lstStyle/>
          <a:p>
            <a:pPr marL="0" indent="0">
              <a:buNone/>
            </a:pPr>
            <a:r>
              <a:rPr lang="en-IN" b="1" dirty="0"/>
              <a:t>• Tools Used:</a:t>
            </a:r>
          </a:p>
          <a:p>
            <a:pPr marL="0" indent="0">
              <a:buNone/>
            </a:pPr>
            <a:r>
              <a:rPr lang="en-IN" sz="2400" b="1" dirty="0"/>
              <a:t>HTML5:  </a:t>
            </a:r>
            <a:r>
              <a:rPr lang="en-IN" sz="2400" dirty="0"/>
              <a:t>Basic structure and elements.</a:t>
            </a:r>
          </a:p>
          <a:p>
            <a:pPr marL="0" indent="0">
              <a:buNone/>
            </a:pPr>
            <a:r>
              <a:rPr lang="en-IN" sz="2400" b="1" dirty="0"/>
              <a:t>CSS3: </a:t>
            </a:r>
            <a:r>
              <a:rPr lang="en-IN" sz="2400" dirty="0"/>
              <a:t>Styling the application for better user experience.</a:t>
            </a:r>
          </a:p>
          <a:p>
            <a:pPr marL="0" indent="0">
              <a:buNone/>
            </a:pPr>
            <a:r>
              <a:rPr lang="en-IN" sz="2400" b="1" dirty="0"/>
              <a:t>JavaScript: </a:t>
            </a:r>
            <a:r>
              <a:rPr lang="en-IN" sz="2400" dirty="0"/>
              <a:t>Core logic for QR code generation.</a:t>
            </a:r>
          </a:p>
          <a:p>
            <a:pPr marL="0" indent="0">
              <a:buNone/>
            </a:pPr>
            <a:r>
              <a:rPr lang="en-IN" sz="2400" b="1" dirty="0"/>
              <a:t>Library Used: </a:t>
            </a:r>
            <a:r>
              <a:rPr lang="en-IN" sz="2400" dirty="0"/>
              <a:t>Example: qrcode.js or QRCode.js (for simplicity).</a:t>
            </a:r>
          </a:p>
          <a:p>
            <a:pPr marL="0" indent="0">
              <a:buNone/>
            </a:pPr>
            <a:endParaRPr dirty="0"/>
          </a:p>
        </p:txBody>
      </p:sp>
      <p:sp>
        <p:nvSpPr>
          <p:cNvPr id="6" name="Slide Number Placeholder 5">
            <a:extLst>
              <a:ext uri="{FF2B5EF4-FFF2-40B4-BE49-F238E27FC236}">
                <a16:creationId xmlns:a16="http://schemas.microsoft.com/office/drawing/2014/main" id="{B0E3063C-95DD-FFC9-C9EA-4A34C768A517}"/>
              </a:ext>
            </a:extLst>
          </p:cNvPr>
          <p:cNvSpPr>
            <a:spLocks noGrp="1"/>
          </p:cNvSpPr>
          <p:nvPr>
            <p:ph type="sldNum" sz="quarter" idx="12"/>
          </p:nvPr>
        </p:nvSpPr>
        <p:spPr/>
        <p:txBody>
          <a:bodyPr/>
          <a:lstStyle/>
          <a:p>
            <a:fld id="{C1FF6DA9-008F-8B48-92A6-B652298478BF}"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Design Considerations</a:t>
            </a:r>
          </a:p>
        </p:txBody>
      </p:sp>
      <p:sp>
        <p:nvSpPr>
          <p:cNvPr id="3" name="Content Placeholder 2"/>
          <p:cNvSpPr>
            <a:spLocks noGrp="1"/>
          </p:cNvSpPr>
          <p:nvPr>
            <p:ph idx="1"/>
          </p:nvPr>
        </p:nvSpPr>
        <p:spPr>
          <a:xfrm>
            <a:off x="475488" y="1174750"/>
            <a:ext cx="8229600" cy="4953000"/>
          </a:xfrm>
        </p:spPr>
        <p:txBody>
          <a:bodyPr/>
          <a:lstStyle/>
          <a:p>
            <a:pPr marL="0" indent="0">
              <a:buNone/>
            </a:pPr>
            <a:r>
              <a:rPr dirty="0"/>
              <a:t>• </a:t>
            </a:r>
            <a:r>
              <a:rPr lang="en-US" dirty="0"/>
              <a:t>User Experience (UX):</a:t>
            </a:r>
          </a:p>
          <a:p>
            <a:pPr>
              <a:buAutoNum type="arabicPeriod"/>
            </a:pPr>
            <a:r>
              <a:rPr lang="en-US" sz="2000" dirty="0"/>
              <a:t>Intuitive Onboarding: Clear introductions guide users through the features of the tool.</a:t>
            </a:r>
          </a:p>
          <a:p>
            <a:pPr>
              <a:buAutoNum type="arabicPeriod"/>
            </a:pPr>
            <a:r>
              <a:rPr lang="en-US" sz="2000" dirty="0"/>
              <a:t>Streamlined Input and Customization: Easy data entry with a single field and real-time visual customization options. </a:t>
            </a:r>
          </a:p>
          <a:p>
            <a:pPr>
              <a:buAutoNum type="arabicPeriod"/>
            </a:pPr>
            <a:r>
              <a:rPr lang="en-US" sz="2000" dirty="0"/>
              <a:t>Instant Feedback: Immediate confirmations and error notifications enhance user confidence.</a:t>
            </a:r>
          </a:p>
          <a:p>
            <a:pPr>
              <a:buAutoNum type="arabicPeriod"/>
            </a:pPr>
            <a:r>
              <a:rPr lang="en-US" sz="2000" dirty="0"/>
              <a:t>Mobile Responsiveness: Optimized for smartphones and tablets, ensuring accessibility on the go. </a:t>
            </a:r>
          </a:p>
          <a:p>
            <a:pPr>
              <a:buAutoNum type="arabicPeriod"/>
            </a:pPr>
            <a:r>
              <a:rPr lang="en-US" sz="2000" dirty="0"/>
              <a:t>Access to Analytics and Support: Users can view performance metrics and access a help section for assistance.</a:t>
            </a:r>
          </a:p>
          <a:p>
            <a:pPr marL="0" indent="0">
              <a:buNone/>
            </a:pPr>
            <a:endParaRPr lang="en-US" dirty="0"/>
          </a:p>
          <a:p>
            <a:pPr marL="0" indent="0">
              <a:buNone/>
            </a:pPr>
            <a:endParaRPr dirty="0"/>
          </a:p>
        </p:txBody>
      </p:sp>
      <p:sp>
        <p:nvSpPr>
          <p:cNvPr id="6" name="Slide Number Placeholder 5">
            <a:extLst>
              <a:ext uri="{FF2B5EF4-FFF2-40B4-BE49-F238E27FC236}">
                <a16:creationId xmlns:a16="http://schemas.microsoft.com/office/drawing/2014/main" id="{9F9AA89B-227E-E9DB-DE21-4116E051206D}"/>
              </a:ext>
            </a:extLst>
          </p:cNvPr>
          <p:cNvSpPr>
            <a:spLocks noGrp="1"/>
          </p:cNvSpPr>
          <p:nvPr>
            <p:ph type="sldNum" sz="quarter" idx="12"/>
          </p:nvPr>
        </p:nvSpPr>
        <p:spPr/>
        <p:txBody>
          <a:bodyPr/>
          <a:lstStyle/>
          <a:p>
            <a:fld id="{C1FF6DA9-008F-8B48-92A6-B652298478BF}"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00596-E6E8-1170-78D9-391E14C6346F}"/>
              </a:ext>
            </a:extLst>
          </p:cNvPr>
          <p:cNvSpPr>
            <a:spLocks noGrp="1"/>
          </p:cNvSpPr>
          <p:nvPr>
            <p:ph type="title"/>
          </p:nvPr>
        </p:nvSpPr>
        <p:spPr/>
        <p:txBody>
          <a:bodyPr/>
          <a:lstStyle/>
          <a:p>
            <a:r>
              <a:rPr lang="en-IN" dirty="0"/>
              <a:t>Design Considerations</a:t>
            </a:r>
          </a:p>
        </p:txBody>
      </p:sp>
      <p:sp>
        <p:nvSpPr>
          <p:cNvPr id="3" name="Content Placeholder 2">
            <a:extLst>
              <a:ext uri="{FF2B5EF4-FFF2-40B4-BE49-F238E27FC236}">
                <a16:creationId xmlns:a16="http://schemas.microsoft.com/office/drawing/2014/main" id="{BDBDD282-77D1-8DEF-8CE1-9DC527282320}"/>
              </a:ext>
            </a:extLst>
          </p:cNvPr>
          <p:cNvSpPr>
            <a:spLocks noGrp="1"/>
          </p:cNvSpPr>
          <p:nvPr>
            <p:ph idx="1"/>
          </p:nvPr>
        </p:nvSpPr>
        <p:spPr/>
        <p:txBody>
          <a:bodyPr/>
          <a:lstStyle/>
          <a:p>
            <a:r>
              <a:rPr lang="en-US" dirty="0"/>
              <a:t>Usability Principles</a:t>
            </a:r>
          </a:p>
          <a:p>
            <a:pPr marL="514350" indent="-514350">
              <a:buAutoNum type="arabicPeriod"/>
            </a:pPr>
            <a:r>
              <a:rPr lang="en-US" sz="2000" b="1" dirty="0"/>
              <a:t>Learnability:</a:t>
            </a:r>
            <a:r>
              <a:rPr lang="en-US" sz="2000" dirty="0"/>
              <a:t> Users can quickly understand how to use the generator.</a:t>
            </a:r>
          </a:p>
          <a:p>
            <a:pPr marL="514350" indent="-514350">
              <a:buAutoNum type="arabicPeriod"/>
            </a:pPr>
            <a:r>
              <a:rPr lang="en-US" sz="2000" b="1" dirty="0"/>
              <a:t>Efficiency:</a:t>
            </a:r>
            <a:r>
              <a:rPr lang="en-US" sz="2000" dirty="0"/>
              <a:t> Tasks are completed quickly with minimal steps.3. </a:t>
            </a:r>
          </a:p>
          <a:p>
            <a:pPr marL="514350" indent="-514350">
              <a:buAutoNum type="arabicPeriod"/>
            </a:pPr>
            <a:r>
              <a:rPr lang="en-US" sz="2000" b="1" dirty="0"/>
              <a:t>Memorability:</a:t>
            </a:r>
            <a:r>
              <a:rPr lang="en-US" sz="2000" dirty="0"/>
              <a:t> Users can easily return and use the tool without relearning.</a:t>
            </a:r>
          </a:p>
          <a:p>
            <a:pPr marL="514350" indent="-514350">
              <a:buAutoNum type="arabicPeriod"/>
            </a:pPr>
            <a:r>
              <a:rPr lang="en-US" sz="2000" b="1" dirty="0"/>
              <a:t>Error Handling:</a:t>
            </a:r>
            <a:r>
              <a:rPr lang="en-US" sz="2000" dirty="0"/>
              <a:t> Clear messages and recovery options help users fix mistakes.</a:t>
            </a:r>
          </a:p>
          <a:p>
            <a:pPr marL="514350" indent="-514350">
              <a:buAutoNum type="arabicPeriod"/>
            </a:pPr>
            <a:r>
              <a:rPr lang="en-US" sz="2000" b="1" dirty="0"/>
              <a:t>Satisfaction: </a:t>
            </a:r>
            <a:r>
              <a:rPr lang="en-US" sz="2000" dirty="0"/>
              <a:t>Users find the experience enjoyable and effective in meeting their needs.</a:t>
            </a:r>
          </a:p>
        </p:txBody>
      </p:sp>
      <p:sp>
        <p:nvSpPr>
          <p:cNvPr id="5" name="Slide Number Placeholder 4">
            <a:extLst>
              <a:ext uri="{FF2B5EF4-FFF2-40B4-BE49-F238E27FC236}">
                <a16:creationId xmlns:a16="http://schemas.microsoft.com/office/drawing/2014/main" id="{94CB93CE-80B2-E697-5A75-4403C8655F9F}"/>
              </a:ext>
            </a:extLst>
          </p:cNvPr>
          <p:cNvSpPr>
            <a:spLocks noGrp="1"/>
          </p:cNvSpPr>
          <p:nvPr>
            <p:ph type="sldNum" sz="quarter" idx="12"/>
          </p:nvPr>
        </p:nvSpPr>
        <p:spPr/>
        <p:txBody>
          <a:bodyPr/>
          <a:lstStyle/>
          <a:p>
            <a:fld id="{C1FF6DA9-008F-8B48-92A6-B652298478BF}" type="slidenum">
              <a:rPr lang="en-US" smtClean="0"/>
              <a:t>16</a:t>
            </a:fld>
            <a:endParaRPr lang="en-US"/>
          </a:p>
        </p:txBody>
      </p:sp>
    </p:spTree>
    <p:extLst>
      <p:ext uri="{BB962C8B-B14F-4D97-AF65-F5344CB8AC3E}">
        <p14:creationId xmlns:p14="http://schemas.microsoft.com/office/powerpoint/2010/main" val="3192006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DFA2E-1ADA-79FD-4030-233333ED612C}"/>
              </a:ext>
            </a:extLst>
          </p:cNvPr>
          <p:cNvSpPr>
            <a:spLocks noGrp="1"/>
          </p:cNvSpPr>
          <p:nvPr>
            <p:ph type="title"/>
          </p:nvPr>
        </p:nvSpPr>
        <p:spPr/>
        <p:txBody>
          <a:bodyPr/>
          <a:lstStyle/>
          <a:p>
            <a:r>
              <a:rPr lang="en-IN" dirty="0"/>
              <a:t>Design Considerations</a:t>
            </a:r>
          </a:p>
        </p:txBody>
      </p:sp>
      <p:sp>
        <p:nvSpPr>
          <p:cNvPr id="3" name="Content Placeholder 2">
            <a:extLst>
              <a:ext uri="{FF2B5EF4-FFF2-40B4-BE49-F238E27FC236}">
                <a16:creationId xmlns:a16="http://schemas.microsoft.com/office/drawing/2014/main" id="{B1297834-AF1F-6351-79DB-5B381D22BC64}"/>
              </a:ext>
            </a:extLst>
          </p:cNvPr>
          <p:cNvSpPr>
            <a:spLocks noGrp="1"/>
          </p:cNvSpPr>
          <p:nvPr>
            <p:ph idx="1"/>
          </p:nvPr>
        </p:nvSpPr>
        <p:spPr/>
        <p:txBody>
          <a:bodyPr/>
          <a:lstStyle/>
          <a:p>
            <a:r>
              <a:rPr lang="en-IN" b="1" dirty="0"/>
              <a:t>Accessibility:</a:t>
            </a:r>
          </a:p>
          <a:p>
            <a:pPr marL="457200" indent="-457200">
              <a:buAutoNum type="arabicPeriod"/>
            </a:pPr>
            <a:r>
              <a:rPr lang="en-US" sz="2000" b="1" dirty="0"/>
              <a:t>Keyboard Navigation: </a:t>
            </a:r>
            <a:r>
              <a:rPr lang="en-US" sz="2000" dirty="0"/>
              <a:t>Ensure all functions can be accessed using a keyboard for users who cannot use a mouse.</a:t>
            </a:r>
          </a:p>
          <a:p>
            <a:pPr marL="457200" indent="-457200">
              <a:buAutoNum type="arabicPeriod"/>
            </a:pPr>
            <a:r>
              <a:rPr lang="en-US" sz="2000" b="1" dirty="0"/>
              <a:t>Screen Reader Compatibility: </a:t>
            </a:r>
            <a:r>
              <a:rPr lang="en-US" sz="2000" dirty="0"/>
              <a:t>Use semantic HTML and ARIA attributes to ensure that visually impaired users can navigate and understand the interface. </a:t>
            </a:r>
          </a:p>
          <a:p>
            <a:pPr marL="457200" indent="-457200">
              <a:buAutoNum type="arabicPeriod"/>
            </a:pPr>
            <a:r>
              <a:rPr lang="en-US" sz="2000" b="1" dirty="0"/>
              <a:t>Color Contrast: </a:t>
            </a:r>
            <a:r>
              <a:rPr lang="en-US" sz="2000" dirty="0"/>
              <a:t>Maintain high contrast between text and background to enhance readability for users with visual impairments.</a:t>
            </a:r>
          </a:p>
          <a:p>
            <a:pPr marL="457200" indent="-457200">
              <a:buAutoNum type="arabicPeriod"/>
            </a:pPr>
            <a:r>
              <a:rPr lang="en-US" sz="2000" b="1" dirty="0"/>
              <a:t>Alt Text for Images: </a:t>
            </a:r>
            <a:r>
              <a:rPr lang="en-US" sz="2000" dirty="0"/>
              <a:t>Provide descriptive alt text for all images and icons to convey information to screen reader users. </a:t>
            </a:r>
          </a:p>
          <a:p>
            <a:pPr marL="457200" indent="-457200">
              <a:buAutoNum type="arabicPeriod"/>
            </a:pPr>
            <a:r>
              <a:rPr lang="en-US" sz="2000" b="1" dirty="0"/>
              <a:t>Adjustable Font Sizes: </a:t>
            </a:r>
            <a:r>
              <a:rPr lang="en-US" sz="2000" dirty="0"/>
              <a:t>Allow users to modify text size easily to accommodate different visual preferences and needs.</a:t>
            </a:r>
            <a:endParaRPr lang="en-IN" sz="2000" dirty="0"/>
          </a:p>
        </p:txBody>
      </p:sp>
      <p:sp>
        <p:nvSpPr>
          <p:cNvPr id="5" name="Slide Number Placeholder 4">
            <a:extLst>
              <a:ext uri="{FF2B5EF4-FFF2-40B4-BE49-F238E27FC236}">
                <a16:creationId xmlns:a16="http://schemas.microsoft.com/office/drawing/2014/main" id="{F4CB3A87-8E62-FDA3-0AEE-B66F43A120FC}"/>
              </a:ext>
            </a:extLst>
          </p:cNvPr>
          <p:cNvSpPr>
            <a:spLocks noGrp="1"/>
          </p:cNvSpPr>
          <p:nvPr>
            <p:ph type="sldNum" sz="quarter" idx="12"/>
          </p:nvPr>
        </p:nvSpPr>
        <p:spPr/>
        <p:txBody>
          <a:bodyPr/>
          <a:lstStyle/>
          <a:p>
            <a:fld id="{C1FF6DA9-008F-8B48-92A6-B652298478BF}" type="slidenum">
              <a:rPr lang="en-US" smtClean="0"/>
              <a:t>17</a:t>
            </a:fld>
            <a:endParaRPr lang="en-US"/>
          </a:p>
        </p:txBody>
      </p:sp>
    </p:spTree>
    <p:extLst>
      <p:ext uri="{BB962C8B-B14F-4D97-AF65-F5344CB8AC3E}">
        <p14:creationId xmlns:p14="http://schemas.microsoft.com/office/powerpoint/2010/main" val="726582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Interaction</a:t>
            </a:r>
            <a:r>
              <a:rPr lang="en-IN" dirty="0"/>
              <a:t>s</a:t>
            </a:r>
            <a:endParaRPr dirty="0"/>
          </a:p>
        </p:txBody>
      </p:sp>
      <p:sp>
        <p:nvSpPr>
          <p:cNvPr id="3" name="Content Placeholder 2"/>
          <p:cNvSpPr>
            <a:spLocks noGrp="1"/>
          </p:cNvSpPr>
          <p:nvPr>
            <p:ph idx="1"/>
          </p:nvPr>
        </p:nvSpPr>
        <p:spPr/>
        <p:txBody>
          <a:bodyPr/>
          <a:lstStyle/>
          <a:p>
            <a:pPr marL="0" indent="0">
              <a:buNone/>
            </a:pPr>
            <a:r>
              <a:rPr dirty="0"/>
              <a:t>• Key Interactions</a:t>
            </a:r>
            <a:r>
              <a:rPr lang="en-IN" dirty="0"/>
              <a:t>:</a:t>
            </a:r>
          </a:p>
          <a:p>
            <a:pPr marL="514350" indent="-514350">
              <a:buAutoNum type="arabicPeriod"/>
            </a:pPr>
            <a:r>
              <a:rPr lang="en-US" sz="2200" b="1" dirty="0"/>
              <a:t>Access Generator: </a:t>
            </a:r>
            <a:r>
              <a:rPr lang="en-US" sz="2200" dirty="0"/>
              <a:t>Navigate to the web application.</a:t>
            </a:r>
          </a:p>
          <a:p>
            <a:pPr marL="514350" indent="-514350">
              <a:buAutoNum type="arabicPeriod"/>
            </a:pPr>
            <a:r>
              <a:rPr lang="en-US" sz="2200" b="1" dirty="0"/>
              <a:t>Input Data: </a:t>
            </a:r>
            <a:r>
              <a:rPr lang="en-US" sz="2200" dirty="0"/>
              <a:t>Enter data (e.g., URL, text) in the input field.</a:t>
            </a:r>
          </a:p>
          <a:p>
            <a:pPr marL="514350" indent="-514350">
              <a:buAutoNum type="arabicPeriod"/>
            </a:pPr>
            <a:r>
              <a:rPr lang="en-US" sz="2200" b="1" dirty="0"/>
              <a:t>Customize QR Code: </a:t>
            </a:r>
            <a:r>
              <a:rPr lang="en-US" sz="2200" dirty="0"/>
              <a:t>Select colors, shapes, and add logos. </a:t>
            </a:r>
          </a:p>
          <a:p>
            <a:pPr marL="514350" indent="-514350">
              <a:buAutoNum type="arabicPeriod"/>
            </a:pPr>
            <a:r>
              <a:rPr lang="en-US" sz="2200" b="1" dirty="0"/>
              <a:t>Generate Code: </a:t>
            </a:r>
            <a:r>
              <a:rPr lang="en-US" sz="2200" dirty="0"/>
              <a:t>Click “Generate QR Code” to create it.</a:t>
            </a:r>
          </a:p>
          <a:p>
            <a:pPr marL="514350" indent="-514350">
              <a:buAutoNum type="arabicPeriod"/>
            </a:pPr>
            <a:r>
              <a:rPr lang="en-US" sz="2200" b="1" dirty="0"/>
              <a:t>View and copy: </a:t>
            </a:r>
            <a:r>
              <a:rPr lang="en-US" sz="2200" dirty="0"/>
              <a:t>View the QR code and copy. </a:t>
            </a:r>
          </a:p>
          <a:p>
            <a:pPr marL="514350" indent="-514350">
              <a:buAutoNum type="arabicPeriod"/>
            </a:pPr>
            <a:r>
              <a:rPr lang="en-US" sz="2200" b="1" dirty="0"/>
              <a:t>Share Options: </a:t>
            </a:r>
            <a:r>
              <a:rPr lang="en-US" sz="2200" dirty="0"/>
              <a:t>Share directly to social media or via email.</a:t>
            </a:r>
          </a:p>
          <a:p>
            <a:pPr marL="514350" indent="-514350">
              <a:buAutoNum type="arabicPeriod"/>
            </a:pPr>
            <a:r>
              <a:rPr lang="en-US" sz="2200" b="1" dirty="0"/>
              <a:t>Access Analytics: </a:t>
            </a:r>
            <a:r>
              <a:rPr lang="en-US" sz="2200" dirty="0"/>
              <a:t>View scan metrics in a dedicated section. </a:t>
            </a:r>
          </a:p>
          <a:p>
            <a:pPr marL="514350" indent="-514350">
              <a:buAutoNum type="arabicPeriod"/>
            </a:pPr>
            <a:r>
              <a:rPr lang="en-US" sz="2200" b="1" dirty="0"/>
              <a:t>Return to Input: </a:t>
            </a:r>
            <a:r>
              <a:rPr lang="en-US" sz="2200" dirty="0"/>
              <a:t>Easily go back to generate more QR codes.</a:t>
            </a:r>
            <a:endParaRPr lang="en-IN" sz="2200" dirty="0"/>
          </a:p>
        </p:txBody>
      </p:sp>
      <p:sp>
        <p:nvSpPr>
          <p:cNvPr id="6" name="Slide Number Placeholder 5">
            <a:extLst>
              <a:ext uri="{FF2B5EF4-FFF2-40B4-BE49-F238E27FC236}">
                <a16:creationId xmlns:a16="http://schemas.microsoft.com/office/drawing/2014/main" id="{71BBDE05-68BC-1ECD-E1BE-EB3F0DD5C03B}"/>
              </a:ext>
            </a:extLst>
          </p:cNvPr>
          <p:cNvSpPr>
            <a:spLocks noGrp="1"/>
          </p:cNvSpPr>
          <p:nvPr>
            <p:ph type="sldNum" sz="quarter" idx="12"/>
          </p:nvPr>
        </p:nvSpPr>
        <p:spPr/>
        <p:txBody>
          <a:bodyPr/>
          <a:lstStyle/>
          <a:p>
            <a:fld id="{C1FF6DA9-008F-8B48-92A6-B652298478BF}"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9007A-BB27-DC9B-E27B-D3E1A6D04E73}"/>
              </a:ext>
            </a:extLst>
          </p:cNvPr>
          <p:cNvSpPr>
            <a:spLocks noGrp="1"/>
          </p:cNvSpPr>
          <p:nvPr>
            <p:ph type="title"/>
          </p:nvPr>
        </p:nvSpPr>
        <p:spPr/>
        <p:txBody>
          <a:bodyPr/>
          <a:lstStyle/>
          <a:p>
            <a:r>
              <a:rPr lang="en-IN" dirty="0"/>
              <a:t>Demonstration</a:t>
            </a:r>
          </a:p>
        </p:txBody>
      </p:sp>
      <p:sp>
        <p:nvSpPr>
          <p:cNvPr id="3" name="Content Placeholder 2">
            <a:extLst>
              <a:ext uri="{FF2B5EF4-FFF2-40B4-BE49-F238E27FC236}">
                <a16:creationId xmlns:a16="http://schemas.microsoft.com/office/drawing/2014/main" id="{A27C65CD-E5BC-5D19-3578-0BB683FC027D}"/>
              </a:ext>
            </a:extLst>
          </p:cNvPr>
          <p:cNvSpPr>
            <a:spLocks noGrp="1"/>
          </p:cNvSpPr>
          <p:nvPr>
            <p:ph idx="1"/>
          </p:nvPr>
        </p:nvSpPr>
        <p:spPr/>
        <p:txBody>
          <a:bodyPr/>
          <a:lstStyle/>
          <a:p>
            <a:pPr marL="0" indent="0">
              <a:buNone/>
            </a:pPr>
            <a:r>
              <a:rPr lang="en-IN" dirty="0"/>
              <a:t>• Demo Link</a:t>
            </a:r>
          </a:p>
          <a:p>
            <a:pPr marL="0" indent="0">
              <a:buNone/>
            </a:pPr>
            <a:r>
              <a:rPr lang="en-IN" sz="1600" u="sng" dirty="0">
                <a:solidFill>
                  <a:schemeClr val="accent1">
                    <a:lumMod val="75000"/>
                  </a:schemeClr>
                </a:solidFill>
              </a:rPr>
              <a:t>file:///C:/Users/cc/AppData/Local/Temp/Rar$EX71.406/QR-Code-Generator-master/index.html</a:t>
            </a:r>
          </a:p>
        </p:txBody>
      </p:sp>
      <p:sp>
        <p:nvSpPr>
          <p:cNvPr id="5" name="Slide Number Placeholder 4">
            <a:extLst>
              <a:ext uri="{FF2B5EF4-FFF2-40B4-BE49-F238E27FC236}">
                <a16:creationId xmlns:a16="http://schemas.microsoft.com/office/drawing/2014/main" id="{D3D90C70-A325-861E-5520-90F4A848CA30}"/>
              </a:ext>
            </a:extLst>
          </p:cNvPr>
          <p:cNvSpPr>
            <a:spLocks noGrp="1"/>
          </p:cNvSpPr>
          <p:nvPr>
            <p:ph type="sldNum" sz="quarter" idx="12"/>
          </p:nvPr>
        </p:nvSpPr>
        <p:spPr/>
        <p:txBody>
          <a:bodyPr/>
          <a:lstStyle/>
          <a:p>
            <a:fld id="{C1FF6DA9-008F-8B48-92A6-B652298478BF}" type="slidenum">
              <a:rPr lang="en-US" smtClean="0"/>
              <a:t>19</a:t>
            </a:fld>
            <a:endParaRPr lang="en-US"/>
          </a:p>
        </p:txBody>
      </p:sp>
    </p:spTree>
    <p:extLst>
      <p:ext uri="{BB962C8B-B14F-4D97-AF65-F5344CB8AC3E}">
        <p14:creationId xmlns:p14="http://schemas.microsoft.com/office/powerpoint/2010/main" val="1745865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8668D-AE55-F2D8-29AD-EBFE63A0CAFA}"/>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C539CDD3-6584-DB1D-5837-61DD0BBD3CAD}"/>
              </a:ext>
            </a:extLst>
          </p:cNvPr>
          <p:cNvSpPr>
            <a:spLocks noGrp="1"/>
          </p:cNvSpPr>
          <p:nvPr>
            <p:ph idx="1"/>
          </p:nvPr>
        </p:nvSpPr>
        <p:spPr>
          <a:xfrm>
            <a:off x="457200" y="1174749"/>
            <a:ext cx="8229600" cy="5373007"/>
          </a:xfrm>
        </p:spPr>
        <p:txBody>
          <a:bodyPr/>
          <a:lstStyle/>
          <a:p>
            <a:pPr marL="0" indent="0">
              <a:buNone/>
            </a:pPr>
            <a:r>
              <a:rPr lang="en-US" sz="1800" b="1" dirty="0"/>
              <a:t>What is a QR Code?</a:t>
            </a:r>
          </a:p>
          <a:p>
            <a:r>
              <a:rPr lang="en-US" sz="1800" dirty="0"/>
              <a:t>A type of matrix barcode (or two-dimensional barcode).</a:t>
            </a:r>
          </a:p>
          <a:p>
            <a:r>
              <a:rPr lang="en-US" sz="1800" dirty="0"/>
              <a:t>Stores information like URLs, text, and more.</a:t>
            </a:r>
          </a:p>
          <a:p>
            <a:pPr marL="0" indent="0">
              <a:buNone/>
            </a:pPr>
            <a:r>
              <a:rPr lang="en-US" sz="1800" b="1" dirty="0"/>
              <a:t>Applications of QR Codes</a:t>
            </a:r>
          </a:p>
          <a:p>
            <a:r>
              <a:rPr lang="en-US" sz="1800" dirty="0"/>
              <a:t>Marketing, ticketing, payments, and product information.</a:t>
            </a:r>
          </a:p>
          <a:p>
            <a:pPr marL="0" indent="0">
              <a:buNone/>
            </a:pPr>
            <a:r>
              <a:rPr lang="en-US" sz="1800" b="1" dirty="0"/>
              <a:t>Use Case: </a:t>
            </a:r>
            <a:r>
              <a:rPr lang="en-US" sz="1800" dirty="0"/>
              <a:t>Event Registration</a:t>
            </a:r>
          </a:p>
          <a:p>
            <a:r>
              <a:rPr lang="en-US" sz="1800" b="1" dirty="0"/>
              <a:t>Scenario:</a:t>
            </a:r>
          </a:p>
          <a:p>
            <a:pPr marL="0" indent="0">
              <a:buNone/>
            </a:pPr>
            <a:r>
              <a:rPr lang="en-US" sz="1800" dirty="0"/>
              <a:t>      An event organizer wants to simplify the registration process for attendees.</a:t>
            </a:r>
          </a:p>
          <a:p>
            <a:r>
              <a:rPr lang="en-US" sz="1800" b="1" dirty="0"/>
              <a:t>Solution:</a:t>
            </a:r>
          </a:p>
          <a:p>
            <a:pPr marL="457200" lvl="1" indent="0">
              <a:buNone/>
            </a:pPr>
            <a:r>
              <a:rPr lang="en-US" sz="1800" dirty="0"/>
              <a:t>Generate a unique QR code for each registrant that links to their personalized event page</a:t>
            </a:r>
            <a:r>
              <a:rPr lang="en-US" sz="1400" dirty="0"/>
              <a:t>.</a:t>
            </a:r>
          </a:p>
          <a:p>
            <a:pPr marL="0" indent="0">
              <a:buNone/>
            </a:pPr>
            <a:r>
              <a:rPr lang="en-US" sz="1800" b="1" dirty="0"/>
              <a:t>Benefits:</a:t>
            </a:r>
          </a:p>
          <a:p>
            <a:r>
              <a:rPr lang="en-US" sz="1800" dirty="0"/>
              <a:t>Faster check-in process.</a:t>
            </a:r>
          </a:p>
          <a:p>
            <a:r>
              <a:rPr lang="en-US" sz="1800" dirty="0"/>
              <a:t>Reduced paper usage (digital tickets).</a:t>
            </a:r>
          </a:p>
          <a:p>
            <a:r>
              <a:rPr lang="en-US" sz="1800" dirty="0"/>
              <a:t>Easy sharing and scanning.</a:t>
            </a:r>
          </a:p>
          <a:p>
            <a:endParaRPr lang="en-IN" dirty="0"/>
          </a:p>
        </p:txBody>
      </p:sp>
      <p:sp>
        <p:nvSpPr>
          <p:cNvPr id="5" name="Slide Number Placeholder 4">
            <a:extLst>
              <a:ext uri="{FF2B5EF4-FFF2-40B4-BE49-F238E27FC236}">
                <a16:creationId xmlns:a16="http://schemas.microsoft.com/office/drawing/2014/main" id="{29F81703-1C8E-5E02-CCAD-C65AAA197A3E}"/>
              </a:ext>
            </a:extLst>
          </p:cNvPr>
          <p:cNvSpPr>
            <a:spLocks noGrp="1"/>
          </p:cNvSpPr>
          <p:nvPr>
            <p:ph type="sldNum" sz="quarter" idx="12"/>
          </p:nvPr>
        </p:nvSpPr>
        <p:spPr/>
        <p:txBody>
          <a:bodyPr/>
          <a:lstStyle/>
          <a:p>
            <a:fld id="{C1FF6DA9-008F-8B48-92A6-B652298478BF}" type="slidenum">
              <a:rPr lang="en-US" smtClean="0"/>
              <a:t>2</a:t>
            </a:fld>
            <a:endParaRPr lang="en-US"/>
          </a:p>
        </p:txBody>
      </p:sp>
    </p:spTree>
    <p:extLst>
      <p:ext uri="{BB962C8B-B14F-4D97-AF65-F5344CB8AC3E}">
        <p14:creationId xmlns:p14="http://schemas.microsoft.com/office/powerpoint/2010/main" val="4005222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51596-A822-3547-103E-1A4D37599F7C}"/>
              </a:ext>
            </a:extLst>
          </p:cNvPr>
          <p:cNvSpPr>
            <a:spLocks noGrp="1"/>
          </p:cNvSpPr>
          <p:nvPr>
            <p:ph type="title"/>
          </p:nvPr>
        </p:nvSpPr>
        <p:spPr/>
        <p:txBody>
          <a:bodyPr/>
          <a:lstStyle/>
          <a:p>
            <a:r>
              <a:rPr lang="en-IN"/>
              <a:t>Figma</a:t>
            </a:r>
            <a:endParaRPr lang="en-IN" dirty="0"/>
          </a:p>
        </p:txBody>
      </p:sp>
      <p:pic>
        <p:nvPicPr>
          <p:cNvPr id="7" name="Content Placeholder 6">
            <a:extLst>
              <a:ext uri="{FF2B5EF4-FFF2-40B4-BE49-F238E27FC236}">
                <a16:creationId xmlns:a16="http://schemas.microsoft.com/office/drawing/2014/main" id="{C04FC586-B218-AA6F-5297-5090601BCDD8}"/>
              </a:ext>
            </a:extLst>
          </p:cNvPr>
          <p:cNvPicPr>
            <a:picLocks noGrp="1" noChangeAspect="1"/>
          </p:cNvPicPr>
          <p:nvPr>
            <p:ph idx="1"/>
          </p:nvPr>
        </p:nvPicPr>
        <p:blipFill>
          <a:blip r:embed="rId2"/>
          <a:stretch>
            <a:fillRect/>
          </a:stretch>
        </p:blipFill>
        <p:spPr>
          <a:xfrm>
            <a:off x="457200" y="1535986"/>
            <a:ext cx="8229600" cy="4230528"/>
          </a:xfrm>
        </p:spPr>
      </p:pic>
      <p:sp>
        <p:nvSpPr>
          <p:cNvPr id="4" name="Date Placeholder 3">
            <a:extLst>
              <a:ext uri="{FF2B5EF4-FFF2-40B4-BE49-F238E27FC236}">
                <a16:creationId xmlns:a16="http://schemas.microsoft.com/office/drawing/2014/main" id="{39797F7C-F2A6-0C6D-98D6-CFF3AE92BE4E}"/>
              </a:ext>
            </a:extLst>
          </p:cNvPr>
          <p:cNvSpPr>
            <a:spLocks noGrp="1"/>
          </p:cNvSpPr>
          <p:nvPr>
            <p:ph type="dt" sz="half" idx="10"/>
          </p:nvPr>
        </p:nvSpPr>
        <p:spPr/>
        <p:txBody>
          <a:bodyPr/>
          <a:lstStyle/>
          <a:p>
            <a:fld id="{7CF52DFA-5E1F-4D3B-9DFE-06EA3E6EBF95}" type="datetime1">
              <a:rPr lang="en-US" smtClean="0"/>
              <a:t>10/29/2024</a:t>
            </a:fld>
            <a:endParaRPr lang="en-US"/>
          </a:p>
        </p:txBody>
      </p:sp>
      <p:sp>
        <p:nvSpPr>
          <p:cNvPr id="5" name="Slide Number Placeholder 4">
            <a:extLst>
              <a:ext uri="{FF2B5EF4-FFF2-40B4-BE49-F238E27FC236}">
                <a16:creationId xmlns:a16="http://schemas.microsoft.com/office/drawing/2014/main" id="{29D0CABD-44E5-5B4C-62C3-C0116F654A8E}"/>
              </a:ext>
            </a:extLst>
          </p:cNvPr>
          <p:cNvSpPr>
            <a:spLocks noGrp="1"/>
          </p:cNvSpPr>
          <p:nvPr>
            <p:ph type="sldNum" sz="quarter" idx="12"/>
          </p:nvPr>
        </p:nvSpPr>
        <p:spPr/>
        <p:txBody>
          <a:bodyPr/>
          <a:lstStyle/>
          <a:p>
            <a:fld id="{C1FF6DA9-008F-8B48-92A6-B652298478BF}" type="slidenum">
              <a:rPr lang="en-US" smtClean="0"/>
              <a:t>20</a:t>
            </a:fld>
            <a:endParaRPr lang="en-US"/>
          </a:p>
        </p:txBody>
      </p:sp>
    </p:spTree>
    <p:extLst>
      <p:ext uri="{BB962C8B-B14F-4D97-AF65-F5344CB8AC3E}">
        <p14:creationId xmlns:p14="http://schemas.microsoft.com/office/powerpoint/2010/main" val="1858144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Conclusion</a:t>
            </a:r>
          </a:p>
        </p:txBody>
      </p:sp>
      <p:sp>
        <p:nvSpPr>
          <p:cNvPr id="3" name="Content Placeholder 2"/>
          <p:cNvSpPr>
            <a:spLocks noGrp="1"/>
          </p:cNvSpPr>
          <p:nvPr>
            <p:ph idx="1"/>
          </p:nvPr>
        </p:nvSpPr>
        <p:spPr/>
        <p:txBody>
          <a:bodyPr/>
          <a:lstStyle/>
          <a:p>
            <a:pPr marL="0" indent="0">
              <a:buNone/>
            </a:pPr>
            <a:r>
              <a:rPr dirty="0"/>
              <a:t>•</a:t>
            </a:r>
            <a:r>
              <a:rPr lang="en-IN" dirty="0"/>
              <a:t>Conclusion:</a:t>
            </a:r>
          </a:p>
          <a:p>
            <a:pPr marL="342900" lvl="0" indent="-342900">
              <a:lnSpc>
                <a:spcPct val="107000"/>
              </a:lnSpc>
              <a:spcAft>
                <a:spcPts val="800"/>
              </a:spcAft>
              <a:buSzPts val="1000"/>
              <a:buFont typeface="Symbol" panose="05050102010706020507" pitchFamily="18" charset="2"/>
              <a:buChar char=""/>
              <a:tabLst>
                <a:tab pos="457200" algn="l"/>
              </a:tabLst>
            </a:pPr>
            <a:r>
              <a:rPr lang="en-US" sz="1800" b="1" kern="100" dirty="0">
                <a:effectLst/>
                <a:ea typeface="Calibri" panose="020F0502020204030204" pitchFamily="34" charset="0"/>
                <a:cs typeface="Times New Roman" panose="02020603050405020304" pitchFamily="18" charset="0"/>
              </a:rPr>
              <a:t>Summary of Learning:</a:t>
            </a:r>
            <a:endParaRPr lang="en-IN" sz="1800" kern="100" dirty="0">
              <a:effectLs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800" kern="100" dirty="0">
                <a:effectLst/>
                <a:ea typeface="Calibri" panose="020F0502020204030204" pitchFamily="34" charset="0"/>
                <a:cs typeface="Times New Roman" panose="02020603050405020304" pitchFamily="18" charset="0"/>
              </a:rPr>
              <a:t>Understanding how to manipulate the DOM with JavaScript.</a:t>
            </a:r>
            <a:endParaRPr lang="en-IN" sz="1800" kern="100" dirty="0">
              <a:effectLs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800" kern="100" dirty="0">
                <a:effectLst/>
                <a:ea typeface="Calibri" panose="020F0502020204030204" pitchFamily="34" charset="0"/>
                <a:cs typeface="Times New Roman" panose="02020603050405020304" pitchFamily="18" charset="0"/>
              </a:rPr>
              <a:t>Integrating third-party libraries.</a:t>
            </a:r>
            <a:endParaRPr lang="en-IN" sz="18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b="1" kern="100" dirty="0">
                <a:effectLst/>
                <a:ea typeface="Calibri" panose="020F0502020204030204" pitchFamily="34" charset="0"/>
                <a:cs typeface="Times New Roman" panose="02020603050405020304" pitchFamily="18" charset="0"/>
              </a:rPr>
              <a:t>Future Enhancements:</a:t>
            </a:r>
            <a:endParaRPr lang="en-IN" sz="1800" kern="100" dirty="0">
              <a:effectLs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800" kern="100" dirty="0">
                <a:effectLst/>
                <a:ea typeface="Calibri" panose="020F0502020204030204" pitchFamily="34" charset="0"/>
                <a:cs typeface="Times New Roman" panose="02020603050405020304" pitchFamily="18" charset="0"/>
              </a:rPr>
              <a:t>Adding download functionality for QR codes.</a:t>
            </a:r>
            <a:endParaRPr lang="en-IN" sz="1800" kern="100" dirty="0">
              <a:effectLst/>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800" kern="100" dirty="0">
                <a:effectLst/>
                <a:ea typeface="Calibri" panose="020F0502020204030204" pitchFamily="34" charset="0"/>
                <a:cs typeface="Times New Roman" panose="02020603050405020304" pitchFamily="18" charset="0"/>
              </a:rPr>
              <a:t>Storing generated codes in local storage.</a:t>
            </a:r>
            <a:endParaRPr dirty="0"/>
          </a:p>
        </p:txBody>
      </p:sp>
      <p:sp>
        <p:nvSpPr>
          <p:cNvPr id="6" name="Slide Number Placeholder 5">
            <a:extLst>
              <a:ext uri="{FF2B5EF4-FFF2-40B4-BE49-F238E27FC236}">
                <a16:creationId xmlns:a16="http://schemas.microsoft.com/office/drawing/2014/main" id="{548D2581-B878-DE16-95BD-92BE910E0A1C}"/>
              </a:ext>
            </a:extLst>
          </p:cNvPr>
          <p:cNvSpPr>
            <a:spLocks noGrp="1"/>
          </p:cNvSpPr>
          <p:nvPr>
            <p:ph type="sldNum" sz="quarter" idx="12"/>
          </p:nvPr>
        </p:nvSpPr>
        <p:spPr/>
        <p:txBody>
          <a:bodyPr/>
          <a:lstStyle/>
          <a:p>
            <a:fld id="{C1FF6DA9-008F-8B48-92A6-B652298478BF}" type="slidenum">
              <a:rPr lang="en-US" smtClean="0"/>
              <a:t>21</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a:xfrm>
            <a:off x="457200" y="1174750"/>
            <a:ext cx="8229600" cy="5287010"/>
          </a:xfrm>
        </p:spPr>
        <p:txBody>
          <a:bodyPr/>
          <a:lstStyle/>
          <a:p>
            <a:pPr marL="0" indent="0">
              <a:buNone/>
            </a:pPr>
            <a:r>
              <a:rPr b="1" dirty="0"/>
              <a:t>• Overview of the Project</a:t>
            </a:r>
            <a:r>
              <a:rPr lang="en-IN" b="1" dirty="0"/>
              <a:t>:</a:t>
            </a:r>
            <a:endParaRPr lang="en-US" b="1" dirty="0"/>
          </a:p>
          <a:p>
            <a:pPr marL="0" indent="0">
              <a:buNone/>
            </a:pPr>
            <a:r>
              <a:rPr lang="en-IN" sz="2000" b="1" dirty="0"/>
              <a:t>QR Code Generator Project OverviewObjective: </a:t>
            </a:r>
            <a:r>
              <a:rPr lang="en-IN" sz="2000" dirty="0"/>
              <a:t>Develop a customizable QR code generator for URLs, Texts, Product Links etc..</a:t>
            </a:r>
          </a:p>
          <a:p>
            <a:pPr marL="0" indent="0">
              <a:buNone/>
            </a:pPr>
            <a:r>
              <a:rPr lang="en-IN" sz="2000" dirty="0"/>
              <a:t>Key Features:</a:t>
            </a:r>
          </a:p>
          <a:p>
            <a:pPr marL="0" indent="0">
              <a:buNone/>
            </a:pPr>
            <a:r>
              <a:rPr lang="en-IN" sz="2000" b="1" dirty="0"/>
              <a:t>Input: </a:t>
            </a:r>
            <a:r>
              <a:rPr lang="en-IN" sz="2000" dirty="0"/>
              <a:t>Text, URLs, contact info, Wi-Fi.</a:t>
            </a:r>
          </a:p>
          <a:p>
            <a:pPr marL="0" indent="0">
              <a:buNone/>
            </a:pPr>
            <a:r>
              <a:rPr lang="en-IN" sz="2000" b="1" dirty="0"/>
              <a:t>Customization</a:t>
            </a:r>
            <a:r>
              <a:rPr lang="en-IN" sz="2000" dirty="0"/>
              <a:t>: Colors, size, error correction, logo integration. </a:t>
            </a:r>
          </a:p>
          <a:p>
            <a:pPr marL="0" indent="0">
              <a:buNone/>
            </a:pPr>
            <a:r>
              <a:rPr lang="en-IN" sz="2000" b="1" dirty="0"/>
              <a:t>Output</a:t>
            </a:r>
            <a:r>
              <a:rPr lang="en-IN" sz="2000" dirty="0"/>
              <a:t>: High-resolution formats (PNG, SVG, PDF).</a:t>
            </a:r>
          </a:p>
          <a:p>
            <a:pPr marL="0" indent="0">
              <a:buNone/>
            </a:pPr>
            <a:r>
              <a:rPr lang="en-IN" sz="2000" b="1" dirty="0"/>
              <a:t>History: </a:t>
            </a:r>
            <a:r>
              <a:rPr lang="en-IN" sz="2000" dirty="0"/>
              <a:t>Save recent QR codes, templates for common uses.Tech Requirements:</a:t>
            </a:r>
          </a:p>
          <a:p>
            <a:pPr marL="0" indent="0">
              <a:buNone/>
            </a:pPr>
            <a:r>
              <a:rPr lang="en-IN" sz="2000" b="1" dirty="0"/>
              <a:t>Frontend: </a:t>
            </a:r>
            <a:r>
              <a:rPr lang="en-IN" sz="2000" dirty="0"/>
              <a:t>Responsive UI with live preview (React/Vue.js).</a:t>
            </a:r>
          </a:p>
          <a:p>
            <a:pPr marL="0" indent="0">
              <a:buNone/>
            </a:pPr>
            <a:r>
              <a:rPr lang="en-IN" sz="2000" b="1" dirty="0"/>
              <a:t>Backend: </a:t>
            </a:r>
            <a:r>
              <a:rPr lang="en-IN" sz="2000" dirty="0"/>
              <a:t>Secure code generation (Node.js/Flask).</a:t>
            </a:r>
          </a:p>
          <a:p>
            <a:pPr marL="0" indent="0">
              <a:buNone/>
            </a:pPr>
            <a:r>
              <a:rPr lang="en-IN" sz="2000" b="1" dirty="0"/>
              <a:t>Database: </a:t>
            </a:r>
            <a:r>
              <a:rPr lang="en-IN" sz="2000" dirty="0"/>
              <a:t>MongoDB or MySQL if saving data.</a:t>
            </a:r>
          </a:p>
          <a:p>
            <a:pPr marL="0" indent="0">
              <a:buNone/>
            </a:pPr>
            <a:r>
              <a:rPr lang="en-IN" sz="2000" b="1" dirty="0"/>
              <a:t>Timeline: </a:t>
            </a:r>
            <a:r>
              <a:rPr lang="en-IN" sz="2000" dirty="0"/>
              <a:t>1 week planning, 2-3 weeks development, 2 weeks testing and launch.</a:t>
            </a:r>
            <a:endParaRPr sz="2000" dirty="0"/>
          </a:p>
        </p:txBody>
      </p:sp>
      <p:sp>
        <p:nvSpPr>
          <p:cNvPr id="6" name="Slide Number Placeholder 5">
            <a:extLst>
              <a:ext uri="{FF2B5EF4-FFF2-40B4-BE49-F238E27FC236}">
                <a16:creationId xmlns:a16="http://schemas.microsoft.com/office/drawing/2014/main" id="{8AAE922B-778B-7E5F-5202-CE8E06044C3C}"/>
              </a:ext>
            </a:extLst>
          </p:cNvPr>
          <p:cNvSpPr>
            <a:spLocks noGrp="1"/>
          </p:cNvSpPr>
          <p:nvPr>
            <p:ph type="sldNum" sz="quarter" idx="12"/>
          </p:nvPr>
        </p:nvSpPr>
        <p:spPr/>
        <p:txBody>
          <a:bodyPr/>
          <a:lstStyle/>
          <a:p>
            <a:fld id="{C1FF6DA9-008F-8B48-92A6-B652298478BF}"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07E4A-1EA5-F413-9AC2-B83B5199F8B0}"/>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5ADFD2E-C7D5-E5F3-0BA8-61755F628495}"/>
              </a:ext>
            </a:extLst>
          </p:cNvPr>
          <p:cNvSpPr>
            <a:spLocks noGrp="1"/>
          </p:cNvSpPr>
          <p:nvPr>
            <p:ph idx="1"/>
          </p:nvPr>
        </p:nvSpPr>
        <p:spPr>
          <a:xfrm>
            <a:off x="457200" y="1174750"/>
            <a:ext cx="8229600" cy="5492750"/>
          </a:xfrm>
        </p:spPr>
        <p:txBody>
          <a:bodyPr/>
          <a:lstStyle/>
          <a:p>
            <a:pPr marL="0" indent="0">
              <a:buNone/>
            </a:pPr>
            <a:r>
              <a:rPr lang="en-IN" sz="3200" dirty="0"/>
              <a:t>• Objective</a:t>
            </a:r>
          </a:p>
          <a:p>
            <a:pPr marL="0" indent="0">
              <a:buNone/>
            </a:pPr>
            <a:r>
              <a:rPr lang="en-US" sz="1800" dirty="0"/>
              <a:t>	The objective of creating a QR code generator using HTML, CSS, and JavaScript is to develop a user-friendly web application that allows users to easily generate QR codes for various types of data, such as URLs, text, or contact information. The application should provide an intuitive interface that enables users to input their data, customize QR code appearance, and download or share the generated codes seamlessly. By leveraging JavaScript libraries for QR code generation, the tool will ensure fast processing and high-quality output, catering to both personal and professional use cases, such as event promotion, marketing, and contact sharing.</a:t>
            </a:r>
            <a:endParaRPr lang="en-IN" sz="1800" dirty="0"/>
          </a:p>
          <a:p>
            <a:pPr marL="0" indent="0">
              <a:buNone/>
            </a:pPr>
            <a:r>
              <a:rPr lang="en-IN" sz="1600" dirty="0"/>
              <a:t>• </a:t>
            </a:r>
            <a:r>
              <a:rPr lang="en-IN" sz="2400" dirty="0"/>
              <a:t>Target Audience</a:t>
            </a:r>
          </a:p>
          <a:p>
            <a:pPr>
              <a:buAutoNum type="arabicPeriod"/>
            </a:pPr>
            <a:r>
              <a:rPr lang="en-US" sz="1800" dirty="0"/>
              <a:t>Small Business Owners: For marketing and promotional materials.</a:t>
            </a:r>
          </a:p>
          <a:p>
            <a:pPr>
              <a:buAutoNum type="arabicPeriod"/>
            </a:pPr>
            <a:r>
              <a:rPr lang="en-US" sz="1800" dirty="0"/>
              <a:t>Event Organizers: To create QR codes for tickets and schedules.</a:t>
            </a:r>
          </a:p>
          <a:p>
            <a:pPr>
              <a:buAutoNum type="arabicPeriod"/>
            </a:pPr>
            <a:r>
              <a:rPr lang="en-US" sz="1800" dirty="0"/>
              <a:t>Marketers: For tracking engagement in campaigns.</a:t>
            </a:r>
          </a:p>
          <a:p>
            <a:pPr>
              <a:buAutoNum type="arabicPeriod"/>
            </a:pPr>
            <a:r>
              <a:rPr lang="en-US" sz="1800" dirty="0"/>
              <a:t>Educators/Students: To share resources and assignments.</a:t>
            </a:r>
          </a:p>
          <a:p>
            <a:pPr>
              <a:buAutoNum type="arabicPeriod"/>
            </a:pPr>
            <a:r>
              <a:rPr lang="en-US" sz="1800" dirty="0"/>
              <a:t>Individuals: For easily sharing contact information.</a:t>
            </a:r>
          </a:p>
          <a:p>
            <a:pPr>
              <a:buAutoNum type="arabicPeriod"/>
            </a:pPr>
            <a:r>
              <a:rPr lang="en-US" sz="1800" dirty="0"/>
              <a:t>Nonprofits: To enhance outreach and facilitate donations.</a:t>
            </a:r>
            <a:endParaRPr lang="en-IN" sz="1800" dirty="0"/>
          </a:p>
        </p:txBody>
      </p:sp>
      <p:sp>
        <p:nvSpPr>
          <p:cNvPr id="5" name="Slide Number Placeholder 4">
            <a:extLst>
              <a:ext uri="{FF2B5EF4-FFF2-40B4-BE49-F238E27FC236}">
                <a16:creationId xmlns:a16="http://schemas.microsoft.com/office/drawing/2014/main" id="{58142B38-B32B-4187-B05F-8E2241B54BD8}"/>
              </a:ext>
            </a:extLst>
          </p:cNvPr>
          <p:cNvSpPr>
            <a:spLocks noGrp="1"/>
          </p:cNvSpPr>
          <p:nvPr>
            <p:ph type="sldNum" sz="quarter" idx="12"/>
          </p:nvPr>
        </p:nvSpPr>
        <p:spPr/>
        <p:txBody>
          <a:bodyPr/>
          <a:lstStyle/>
          <a:p>
            <a:fld id="{C1FF6DA9-008F-8B48-92A6-B652298478BF}" type="slidenum">
              <a:rPr lang="en-US" smtClean="0"/>
              <a:t>4</a:t>
            </a:fld>
            <a:endParaRPr lang="en-US"/>
          </a:p>
        </p:txBody>
      </p:sp>
    </p:spTree>
    <p:extLst>
      <p:ext uri="{BB962C8B-B14F-4D97-AF65-F5344CB8AC3E}">
        <p14:creationId xmlns:p14="http://schemas.microsoft.com/office/powerpoint/2010/main" val="1082731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a:xfrm>
            <a:off x="457200" y="1174750"/>
            <a:ext cx="8229600" cy="4953000"/>
          </a:xfrm>
        </p:spPr>
        <p:txBody>
          <a:bodyPr/>
          <a:lstStyle/>
          <a:p>
            <a:pPr marL="0" indent="0">
              <a:buNone/>
            </a:pPr>
            <a:r>
              <a:rPr dirty="0"/>
              <a:t>•</a:t>
            </a:r>
            <a:r>
              <a:rPr lang="en-IN" dirty="0"/>
              <a:t>   Challenges Faced</a:t>
            </a:r>
          </a:p>
          <a:p>
            <a:pPr marL="0" indent="0">
              <a:buNone/>
            </a:pPr>
            <a:r>
              <a:rPr lang="en-IN" sz="2000" b="1" dirty="0"/>
              <a:t>Common Issues:</a:t>
            </a:r>
          </a:p>
          <a:p>
            <a:pPr marL="0" indent="0">
              <a:buNone/>
            </a:pPr>
            <a:r>
              <a:rPr lang="en-IN" sz="2000" dirty="0"/>
              <a:t>	Handling invalid inputs.</a:t>
            </a:r>
          </a:p>
          <a:p>
            <a:pPr marL="0" indent="0">
              <a:buNone/>
            </a:pPr>
            <a:r>
              <a:rPr lang="en-IN" sz="2000" dirty="0"/>
              <a:t>	Adjusting QR code size and error correction levels.</a:t>
            </a:r>
          </a:p>
          <a:p>
            <a:pPr marL="0" indent="0">
              <a:buNone/>
            </a:pPr>
            <a:r>
              <a:rPr lang="en-IN" sz="2000" b="1" dirty="0"/>
              <a:t>Solutions Implemented:</a:t>
            </a:r>
          </a:p>
          <a:p>
            <a:pPr marL="0" indent="0">
              <a:buNone/>
            </a:pPr>
            <a:r>
              <a:rPr lang="en-IN" dirty="0"/>
              <a:t>	</a:t>
            </a:r>
            <a:r>
              <a:rPr lang="en-IN" sz="2000" dirty="0"/>
              <a:t>Input validation checks.</a:t>
            </a:r>
          </a:p>
          <a:p>
            <a:pPr marL="0" indent="0">
              <a:buNone/>
            </a:pPr>
            <a:r>
              <a:rPr lang="en-IN" sz="2000" dirty="0"/>
              <a:t>	Customizable options for users.</a:t>
            </a:r>
          </a:p>
          <a:p>
            <a:pPr marL="0" indent="0">
              <a:buNone/>
            </a:pPr>
            <a:endParaRPr sz="1800" dirty="0"/>
          </a:p>
        </p:txBody>
      </p:sp>
      <p:sp>
        <p:nvSpPr>
          <p:cNvPr id="6" name="Slide Number Placeholder 5">
            <a:extLst>
              <a:ext uri="{FF2B5EF4-FFF2-40B4-BE49-F238E27FC236}">
                <a16:creationId xmlns:a16="http://schemas.microsoft.com/office/drawing/2014/main" id="{D1443736-7312-DCAA-B885-751064FC49B6}"/>
              </a:ext>
            </a:extLst>
          </p:cNvPr>
          <p:cNvSpPr>
            <a:spLocks noGrp="1"/>
          </p:cNvSpPr>
          <p:nvPr>
            <p:ph type="sldNum" sz="quarter" idx="12"/>
          </p:nvPr>
        </p:nvSpPr>
        <p:spPr/>
        <p:txBody>
          <a:bodyPr/>
          <a:lstStyle/>
          <a:p>
            <a:fld id="{C1FF6DA9-008F-8B48-92A6-B652298478BF}"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87ADC-A360-2D0F-71D8-185A832D96DE}"/>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9140400E-40E8-82B9-522E-2F95A94CC4E2}"/>
              </a:ext>
            </a:extLst>
          </p:cNvPr>
          <p:cNvSpPr>
            <a:spLocks noGrp="1"/>
          </p:cNvSpPr>
          <p:nvPr>
            <p:ph idx="1"/>
          </p:nvPr>
        </p:nvSpPr>
        <p:spPr>
          <a:xfrm>
            <a:off x="457200" y="1292225"/>
            <a:ext cx="8229600" cy="4953000"/>
          </a:xfrm>
        </p:spPr>
        <p:txBody>
          <a:bodyPr/>
          <a:lstStyle/>
          <a:p>
            <a:r>
              <a:rPr lang="en-IN" dirty="0"/>
              <a:t>Mention challenges in existing systems</a:t>
            </a:r>
          </a:p>
          <a:p>
            <a:pPr marL="457200" indent="-457200">
              <a:buAutoNum type="arabicPeriod"/>
            </a:pPr>
            <a:r>
              <a:rPr lang="en-US" sz="2000" dirty="0"/>
              <a:t>Complexity: Confusing interfaces for non-tech-savvy users.</a:t>
            </a:r>
          </a:p>
          <a:p>
            <a:pPr marL="457200" indent="-457200">
              <a:buAutoNum type="arabicPeriod"/>
            </a:pPr>
            <a:r>
              <a:rPr lang="en-US" sz="2000" dirty="0"/>
              <a:t>Limited Customization: Minimal options for branding and design.</a:t>
            </a:r>
          </a:p>
          <a:p>
            <a:pPr marL="457200" indent="-457200">
              <a:buAutoNum type="arabicPeriod"/>
            </a:pPr>
            <a:r>
              <a:rPr lang="en-US" sz="2000" dirty="0"/>
              <a:t>Lack of Analytics: No tracking features for QR code performance. </a:t>
            </a:r>
          </a:p>
          <a:p>
            <a:pPr marL="457200" indent="-457200">
              <a:buAutoNum type="arabicPeriod"/>
            </a:pPr>
            <a:r>
              <a:rPr lang="en-US" sz="2000" dirty="0"/>
              <a:t>Slow Performance: Delays in loading and processing. </a:t>
            </a:r>
          </a:p>
          <a:p>
            <a:pPr marL="457200" indent="-457200">
              <a:buAutoNum type="arabicPeriod"/>
            </a:pPr>
            <a:r>
              <a:rPr lang="en-US" sz="2000" dirty="0"/>
              <a:t>Mobile Compatibility: Not optimized for mobile devices. </a:t>
            </a:r>
          </a:p>
          <a:p>
            <a:pPr marL="457200" indent="-457200">
              <a:buAutoNum type="arabicPeriod"/>
            </a:pPr>
            <a:r>
              <a:rPr lang="en-US" sz="2000" dirty="0"/>
              <a:t>Security Concerns: Inadequate privacy protections.</a:t>
            </a:r>
          </a:p>
          <a:p>
            <a:pPr marL="457200" indent="-457200">
              <a:buAutoNum type="arabicPeriod"/>
            </a:pPr>
            <a:r>
              <a:rPr lang="en-US" sz="2000" dirty="0"/>
              <a:t>File Format Limitations: Few export options for different applications.</a:t>
            </a:r>
          </a:p>
          <a:p>
            <a:pPr marL="457200" indent="-457200">
              <a:buAutoNum type="arabicPeriod"/>
            </a:pPr>
            <a:r>
              <a:rPr lang="en-US" sz="2000" dirty="0"/>
              <a:t>These challenges highlight the need for a more effective QR code generator.</a:t>
            </a:r>
            <a:endParaRPr lang="en-IN" sz="2000" dirty="0"/>
          </a:p>
        </p:txBody>
      </p:sp>
      <p:sp>
        <p:nvSpPr>
          <p:cNvPr id="5" name="Slide Number Placeholder 4">
            <a:extLst>
              <a:ext uri="{FF2B5EF4-FFF2-40B4-BE49-F238E27FC236}">
                <a16:creationId xmlns:a16="http://schemas.microsoft.com/office/drawing/2014/main" id="{9983F278-47A1-5E86-B7C9-1DEE63C07A3D}"/>
              </a:ext>
            </a:extLst>
          </p:cNvPr>
          <p:cNvSpPr>
            <a:spLocks noGrp="1"/>
          </p:cNvSpPr>
          <p:nvPr>
            <p:ph type="sldNum" sz="quarter" idx="12"/>
          </p:nvPr>
        </p:nvSpPr>
        <p:spPr/>
        <p:txBody>
          <a:bodyPr/>
          <a:lstStyle/>
          <a:p>
            <a:fld id="{C1FF6DA9-008F-8B48-92A6-B652298478BF}" type="slidenum">
              <a:rPr lang="en-US" smtClean="0"/>
              <a:t>6</a:t>
            </a:fld>
            <a:endParaRPr lang="en-US"/>
          </a:p>
        </p:txBody>
      </p:sp>
    </p:spTree>
    <p:extLst>
      <p:ext uri="{BB962C8B-B14F-4D97-AF65-F5344CB8AC3E}">
        <p14:creationId xmlns:p14="http://schemas.microsoft.com/office/powerpoint/2010/main" val="2237163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Conceptualization of the Interface</a:t>
            </a:r>
          </a:p>
        </p:txBody>
      </p:sp>
      <p:sp>
        <p:nvSpPr>
          <p:cNvPr id="3" name="Content Placeholder 2"/>
          <p:cNvSpPr>
            <a:spLocks noGrp="1"/>
          </p:cNvSpPr>
          <p:nvPr>
            <p:ph idx="1"/>
          </p:nvPr>
        </p:nvSpPr>
        <p:spPr>
          <a:xfrm>
            <a:off x="457200" y="1174749"/>
            <a:ext cx="8229600" cy="5344037"/>
          </a:xfrm>
        </p:spPr>
        <p:txBody>
          <a:bodyPr/>
          <a:lstStyle/>
          <a:p>
            <a:pPr marL="0" indent="0">
              <a:buNone/>
            </a:pPr>
            <a:r>
              <a:rPr dirty="0"/>
              <a:t>• Initial Idea</a:t>
            </a:r>
            <a:endParaRPr lang="en-US" dirty="0"/>
          </a:p>
          <a:p>
            <a:pPr marL="0" indent="0">
              <a:buNone/>
            </a:pPr>
            <a:r>
              <a:rPr lang="en-US" sz="1600" dirty="0"/>
              <a:t>	</a:t>
            </a:r>
            <a:r>
              <a:rPr lang="en-US" sz="1800" dirty="0"/>
              <a:t>The initial idea for the QR code generator is to create a user-friendly web application that allows users to easily generate customized QR codes for URLs, text, and contact information. Key features will include customization options, multiple download formats, social media sharing, and analytics to track engagement. The application will be optimized for both desktop and mobile use, ensuring accessibility for all users.</a:t>
            </a:r>
          </a:p>
          <a:p>
            <a:pPr marL="0" indent="0">
              <a:buNone/>
            </a:pPr>
            <a:r>
              <a:rPr dirty="0"/>
              <a:t>• Inspiration</a:t>
            </a:r>
            <a:endParaRPr lang="en-IN" dirty="0"/>
          </a:p>
          <a:p>
            <a:pPr marL="0" indent="0">
              <a:buNone/>
            </a:pPr>
            <a:r>
              <a:rPr lang="en-US" sz="1800" dirty="0"/>
              <a:t>	The inspiration for the QR code generator stems from the growing need for seamless digital interactions and the popularity of QR codes in various industries. Observing how businesses, event organizers, and individuals utilize QR codes for marketing, sharing information, and enhancing user engagement highlights their versatility. Additionally, the success of existing user-friendly applications motivates the creation of a tool that combines simplicity, customization, and analytics. The aim is to empower users with an intuitive solution that enhances their ability to create and utilize QR codes effectively in an increasingly digital world.</a:t>
            </a:r>
            <a:endParaRPr sz="1800" dirty="0"/>
          </a:p>
        </p:txBody>
      </p:sp>
      <p:sp>
        <p:nvSpPr>
          <p:cNvPr id="6" name="Slide Number Placeholder 5">
            <a:extLst>
              <a:ext uri="{FF2B5EF4-FFF2-40B4-BE49-F238E27FC236}">
                <a16:creationId xmlns:a16="http://schemas.microsoft.com/office/drawing/2014/main" id="{3D782D69-56BB-3607-5C23-F2FF67FEE072}"/>
              </a:ext>
            </a:extLst>
          </p:cNvPr>
          <p:cNvSpPr>
            <a:spLocks noGrp="1"/>
          </p:cNvSpPr>
          <p:nvPr>
            <p:ph type="sldNum" sz="quarter" idx="12"/>
          </p:nvPr>
        </p:nvSpPr>
        <p:spPr/>
        <p:txBody>
          <a:bodyPr/>
          <a:lstStyle/>
          <a:p>
            <a:fld id="{C1FF6DA9-008F-8B48-92A6-B652298478BF}"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9652A-2567-302F-DB1D-CFF3813234B6}"/>
              </a:ext>
            </a:extLst>
          </p:cNvPr>
          <p:cNvSpPr>
            <a:spLocks noGrp="1"/>
          </p:cNvSpPr>
          <p:nvPr>
            <p:ph type="title"/>
          </p:nvPr>
        </p:nvSpPr>
        <p:spPr/>
        <p:txBody>
          <a:bodyPr/>
          <a:lstStyle/>
          <a:p>
            <a:r>
              <a:rPr lang="en-IN" dirty="0"/>
              <a:t>Conceptualization of the Interface</a:t>
            </a:r>
          </a:p>
        </p:txBody>
      </p:sp>
      <p:sp>
        <p:nvSpPr>
          <p:cNvPr id="3" name="Content Placeholder 2">
            <a:extLst>
              <a:ext uri="{FF2B5EF4-FFF2-40B4-BE49-F238E27FC236}">
                <a16:creationId xmlns:a16="http://schemas.microsoft.com/office/drawing/2014/main" id="{E76ED83E-9023-E4FF-8653-2256EFEBA78F}"/>
              </a:ext>
            </a:extLst>
          </p:cNvPr>
          <p:cNvSpPr>
            <a:spLocks noGrp="1"/>
          </p:cNvSpPr>
          <p:nvPr>
            <p:ph idx="1"/>
          </p:nvPr>
        </p:nvSpPr>
        <p:spPr/>
        <p:txBody>
          <a:bodyPr/>
          <a:lstStyle/>
          <a:p>
            <a:r>
              <a:rPr lang="en-IN" dirty="0"/>
              <a:t>Core Features</a:t>
            </a:r>
          </a:p>
          <a:p>
            <a:pPr>
              <a:buAutoNum type="arabicPeriod"/>
            </a:pPr>
            <a:r>
              <a:rPr lang="en-IN" sz="1800" dirty="0"/>
              <a:t>User-Friendly Interface: Simple and intuitive design for easy navigation.</a:t>
            </a:r>
          </a:p>
          <a:p>
            <a:pPr>
              <a:buAutoNum type="arabicPeriod"/>
            </a:pPr>
            <a:r>
              <a:rPr lang="en-IN" sz="1800" dirty="0"/>
              <a:t>Customization Options: Ability to change </a:t>
            </a:r>
            <a:r>
              <a:rPr lang="en-IN" sz="1800" dirty="0" err="1"/>
              <a:t>colors</a:t>
            </a:r>
            <a:r>
              <a:rPr lang="en-IN" sz="1800" dirty="0"/>
              <a:t>, shapes, and add logos. </a:t>
            </a:r>
          </a:p>
          <a:p>
            <a:pPr>
              <a:buAutoNum type="arabicPeriod"/>
            </a:pPr>
            <a:r>
              <a:rPr lang="en-IN" sz="1800" dirty="0"/>
              <a:t>Multiple Data Types: Generate QR codes for URLs, text, emails, and contact info.</a:t>
            </a:r>
          </a:p>
          <a:p>
            <a:pPr>
              <a:buAutoNum type="arabicPeriod"/>
            </a:pPr>
            <a:r>
              <a:rPr lang="en-IN" sz="1800" dirty="0"/>
              <a:t>Download Formats: Export QR codes in PNG, SVG, and other formats. </a:t>
            </a:r>
          </a:p>
          <a:p>
            <a:pPr>
              <a:buAutoNum type="arabicPeriod"/>
            </a:pPr>
            <a:r>
              <a:rPr lang="en-IN" sz="1800" dirty="0"/>
              <a:t>Social Media Sharing: Quick options to share generated codes on social platforms.</a:t>
            </a:r>
          </a:p>
          <a:p>
            <a:pPr>
              <a:buAutoNum type="arabicPeriod"/>
            </a:pPr>
            <a:r>
              <a:rPr lang="en-IN" sz="1800" dirty="0"/>
              <a:t>Analytics Tracking: Monitor QR code scans and engagement metrics.</a:t>
            </a:r>
          </a:p>
          <a:p>
            <a:pPr>
              <a:buAutoNum type="arabicPeriod"/>
            </a:pPr>
            <a:r>
              <a:rPr lang="en-IN" sz="1800" dirty="0"/>
              <a:t>Mobile Responsiveness: Fully functional on both desktop and mobile devices.</a:t>
            </a:r>
          </a:p>
          <a:p>
            <a:endParaRPr lang="en-IN" dirty="0"/>
          </a:p>
        </p:txBody>
      </p:sp>
      <p:sp>
        <p:nvSpPr>
          <p:cNvPr id="5" name="Slide Number Placeholder 4">
            <a:extLst>
              <a:ext uri="{FF2B5EF4-FFF2-40B4-BE49-F238E27FC236}">
                <a16:creationId xmlns:a16="http://schemas.microsoft.com/office/drawing/2014/main" id="{41B5D7FC-B72C-AA99-6F1E-F27551D70DE3}"/>
              </a:ext>
            </a:extLst>
          </p:cNvPr>
          <p:cNvSpPr>
            <a:spLocks noGrp="1"/>
          </p:cNvSpPr>
          <p:nvPr>
            <p:ph type="sldNum" sz="quarter" idx="12"/>
          </p:nvPr>
        </p:nvSpPr>
        <p:spPr/>
        <p:txBody>
          <a:bodyPr/>
          <a:lstStyle/>
          <a:p>
            <a:fld id="{C1FF6DA9-008F-8B48-92A6-B652298478BF}" type="slidenum">
              <a:rPr lang="en-US" smtClean="0"/>
              <a:t>8</a:t>
            </a:fld>
            <a:endParaRPr lang="en-US"/>
          </a:p>
        </p:txBody>
      </p:sp>
    </p:spTree>
    <p:extLst>
      <p:ext uri="{BB962C8B-B14F-4D97-AF65-F5344CB8AC3E}">
        <p14:creationId xmlns:p14="http://schemas.microsoft.com/office/powerpoint/2010/main" val="1556413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User Personas</a:t>
            </a:r>
          </a:p>
        </p:txBody>
      </p:sp>
      <p:sp>
        <p:nvSpPr>
          <p:cNvPr id="3" name="Content Placeholder 2"/>
          <p:cNvSpPr>
            <a:spLocks noGrp="1"/>
          </p:cNvSpPr>
          <p:nvPr>
            <p:ph idx="1"/>
          </p:nvPr>
        </p:nvSpPr>
        <p:spPr/>
        <p:txBody>
          <a:bodyPr/>
          <a:lstStyle/>
          <a:p>
            <a:pPr marL="0" indent="0">
              <a:buNone/>
            </a:pPr>
            <a:r>
              <a:rPr lang="en-US" dirty="0"/>
              <a:t>Persona 1: </a:t>
            </a:r>
          </a:p>
          <a:p>
            <a:pPr marL="0" indent="0">
              <a:buNone/>
            </a:pPr>
            <a:r>
              <a:rPr lang="en-US" sz="2000" dirty="0"/>
              <a:t>	Small Business </a:t>
            </a:r>
            <a:r>
              <a:rPr lang="en-US" sz="2000" dirty="0" err="1"/>
              <a:t>OwnerAlice</a:t>
            </a:r>
            <a:r>
              <a:rPr lang="en-US" sz="2000" dirty="0"/>
              <a:t>, a small bakery owner, seeks to enhance customer engagement. She wants to create custom QR codes linking to her menu and promotions, aiming to streamline ordering and boost sales.</a:t>
            </a:r>
          </a:p>
          <a:p>
            <a:pPr marL="0" indent="0">
              <a:buNone/>
            </a:pPr>
            <a:r>
              <a:rPr lang="en-US" dirty="0"/>
              <a:t>Persona 2: </a:t>
            </a:r>
          </a:p>
          <a:p>
            <a:pPr marL="0" indent="0">
              <a:buNone/>
            </a:pPr>
            <a:r>
              <a:rPr lang="en-US" sz="2000" dirty="0"/>
              <a:t>	Event </a:t>
            </a:r>
            <a:r>
              <a:rPr lang="en-US" sz="2000" dirty="0" err="1"/>
              <a:t>OrganizerMark</a:t>
            </a:r>
            <a:r>
              <a:rPr lang="en-US" sz="2000" dirty="0"/>
              <a:t> organizes local events and needs QR codes for tickets and schedules. He values quick generation and easy sharing to improve attendee experience and streamline logistics.</a:t>
            </a:r>
            <a:endParaRPr lang="en-IN" sz="2000" dirty="0"/>
          </a:p>
        </p:txBody>
      </p:sp>
      <p:sp>
        <p:nvSpPr>
          <p:cNvPr id="6" name="Slide Number Placeholder 5">
            <a:extLst>
              <a:ext uri="{FF2B5EF4-FFF2-40B4-BE49-F238E27FC236}">
                <a16:creationId xmlns:a16="http://schemas.microsoft.com/office/drawing/2014/main" id="{8D3C851A-4CD6-2D4E-E8E1-8434FD7F50A4}"/>
              </a:ext>
            </a:extLst>
          </p:cNvPr>
          <p:cNvSpPr>
            <a:spLocks noGrp="1"/>
          </p:cNvSpPr>
          <p:nvPr>
            <p:ph type="sldNum" sz="quarter" idx="12"/>
          </p:nvPr>
        </p:nvSpPr>
        <p:spPr/>
        <p:txBody>
          <a:bodyPr/>
          <a:lstStyle/>
          <a:p>
            <a:fld id="{C1FF6DA9-008F-8B48-92A6-B652298478BF}" type="slidenum">
              <a:rPr lang="en-US" smtClean="0"/>
              <a:t>9</a:t>
            </a:fld>
            <a:endParaRPr lang="en-US"/>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200</TotalTime>
  <Words>1653</Words>
  <Application>Microsoft Office PowerPoint</Application>
  <PresentationFormat>On-screen Show (4:3)</PresentationFormat>
  <Paragraphs>187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Aptos</vt:lpstr>
      <vt:lpstr>Arial</vt:lpstr>
      <vt:lpstr>Calibri</vt:lpstr>
      <vt:lpstr>Courier New</vt:lpstr>
      <vt:lpstr>Symbol</vt:lpstr>
      <vt:lpstr>Communications and Dialogues</vt:lpstr>
      <vt:lpstr>PowerPoint Presentation</vt:lpstr>
      <vt:lpstr>Introduction</vt:lpstr>
      <vt:lpstr>Introduction</vt:lpstr>
      <vt:lpstr>Introduction</vt:lpstr>
      <vt:lpstr>Problem Statement</vt:lpstr>
      <vt:lpstr>Problem Statement</vt:lpstr>
      <vt:lpstr>Conceptualization of the Interface</vt:lpstr>
      <vt:lpstr>Conceptualization of the Interface</vt:lpstr>
      <vt:lpstr>User Personas</vt:lpstr>
      <vt:lpstr>User Personas</vt:lpstr>
      <vt:lpstr>Information Architecture</vt:lpstr>
      <vt:lpstr>Information Architecture</vt:lpstr>
      <vt:lpstr>Information Architecture</vt:lpstr>
      <vt:lpstr>Tools Used</vt:lpstr>
      <vt:lpstr>Design Considerations</vt:lpstr>
      <vt:lpstr>Design Considerations</vt:lpstr>
      <vt:lpstr>Design Considerations</vt:lpstr>
      <vt:lpstr>Interactions</vt:lpstr>
      <vt:lpstr>Demonstration</vt:lpstr>
      <vt:lpstr>Figma</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Prototype Design - Phase I</dc:title>
  <dc:creator>HP-SSG</dc:creator>
  <dc:description>generated using python-pptx</dc:description>
  <cp:lastModifiedBy>devara hepsiba</cp:lastModifiedBy>
  <cp:revision>17</cp:revision>
  <dcterms:created xsi:type="dcterms:W3CDTF">2013-01-27T09:14:00Z</dcterms:created>
  <dcterms:modified xsi:type="dcterms:W3CDTF">2024-10-29T07:23:30Z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D14187D08730471AB92F79CF910D226D_12</vt:lpwstr>
  </property>
  <property fmtid="{D5CDD505-2E9C-101B-9397-08002B2CF9AE}" pid="3" name="KSOProductBuildVer">
    <vt:lpwstr>1033-12.2.0.18607</vt:lpwstr>
  </property>
</Properties>
</file>