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89" r:id="rId4"/>
    <p:sldId id="264" r:id="rId5"/>
    <p:sldId id="259" r:id="rId6"/>
    <p:sldId id="298" r:id="rId7"/>
    <p:sldId id="299" r:id="rId8"/>
    <p:sldId id="300" r:id="rId9"/>
    <p:sldId id="301" r:id="rId10"/>
    <p:sldId id="303" r:id="rId11"/>
    <p:sldId id="302" r:id="rId12"/>
    <p:sldId id="291" r:id="rId13"/>
    <p:sldId id="284" r:id="rId14"/>
    <p:sldId id="290" r:id="rId15"/>
    <p:sldId id="292" r:id="rId16"/>
    <p:sldId id="275" r:id="rId17"/>
    <p:sldId id="265" r:id="rId18"/>
    <p:sldId id="282" r:id="rId19"/>
    <p:sldId id="285" r:id="rId20"/>
    <p:sldId id="297" r:id="rId21"/>
    <p:sldId id="304" r:id="rId22"/>
    <p:sldId id="295" r:id="rId23"/>
    <p:sldId id="296" r:id="rId24"/>
    <p:sldId id="268"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5FCB2-D99E-4143-8217-31977AFA0D04}" type="datetimeFigureOut">
              <a:rPr lang="en-IN" smtClean="0"/>
              <a:t>07-06-2025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9E60F-6B4F-475D-80A8-1DA5B90965D6}" type="slidenum">
              <a:rPr lang="en-IN" smtClean="0"/>
              <a:t>‹#›</a:t>
            </a:fld>
            <a:endParaRPr lang="en-IN"/>
          </a:p>
        </p:txBody>
      </p:sp>
    </p:spTree>
    <p:extLst>
      <p:ext uri="{BB962C8B-B14F-4D97-AF65-F5344CB8AC3E}">
        <p14:creationId xmlns:p14="http://schemas.microsoft.com/office/powerpoint/2010/main" val="68440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6949F0-8805-44D0-8F88-87434FF01730}" type="slidenum">
              <a:rPr lang="en-IN" smtClean="0"/>
              <a:t>12</a:t>
            </a:fld>
            <a:endParaRPr lang="en-IN"/>
          </a:p>
        </p:txBody>
      </p:sp>
    </p:spTree>
    <p:extLst>
      <p:ext uri="{BB962C8B-B14F-4D97-AF65-F5344CB8AC3E}">
        <p14:creationId xmlns:p14="http://schemas.microsoft.com/office/powerpoint/2010/main" val="4017786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2736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F18A-0029-5927-8099-8DCB679395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86D3A9-D7AA-69D6-3149-F6BEEB976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8098E3-28E4-D217-7725-90CFCFDD2A2C}"/>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5" name="Footer Placeholder 4">
            <a:extLst>
              <a:ext uri="{FF2B5EF4-FFF2-40B4-BE49-F238E27FC236}">
                <a16:creationId xmlns:a16="http://schemas.microsoft.com/office/drawing/2014/main" id="{3ACBB730-5091-C26D-7223-EA83A7F7F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F8CC3-E65C-99F0-547B-3E08B6967991}"/>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166088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DF24-A3C8-9122-EC1D-B51E79701D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51FB39-6F36-B681-70BF-138EF56FF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2C667A-F7E8-8611-CA9C-EF73B7B8C5E7}"/>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5" name="Footer Placeholder 4">
            <a:extLst>
              <a:ext uri="{FF2B5EF4-FFF2-40B4-BE49-F238E27FC236}">
                <a16:creationId xmlns:a16="http://schemas.microsoft.com/office/drawing/2014/main" id="{12B8C8A0-EBF5-2BF4-F5F3-671FCD72C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23651-8561-7F13-49E9-9502D588F914}"/>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268564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E62C5-9EE7-7B28-B930-45D6141720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24D894-01DC-D210-3607-258A99F58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0872D-8468-709D-86CF-FDB93A4B6A1D}"/>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5" name="Footer Placeholder 4">
            <a:extLst>
              <a:ext uri="{FF2B5EF4-FFF2-40B4-BE49-F238E27FC236}">
                <a16:creationId xmlns:a16="http://schemas.microsoft.com/office/drawing/2014/main" id="{13FC3650-49C2-6B77-498D-1BD9A4AB7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3AAFF-388E-F6EF-F364-00257377801C}"/>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2207497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AC28-B5BE-D7CF-6FE1-FF1C2BF353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51F3D4-7498-01E3-4795-B5330E623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D76D00-5115-245E-60DB-EFA86CA1ECFD}"/>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5" name="Footer Placeholder 4">
            <a:extLst>
              <a:ext uri="{FF2B5EF4-FFF2-40B4-BE49-F238E27FC236}">
                <a16:creationId xmlns:a16="http://schemas.microsoft.com/office/drawing/2014/main" id="{B96F85E1-494A-4706-F7B8-2BD4CDE54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80B16A-F708-9F58-CBBD-214C318CDA1A}"/>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357489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EFC86-C2D6-D612-9C45-BBF65933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40F015-87E3-3F2B-9AA7-DA9CC40A59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BFA52-9019-1598-509B-7C1929F9CDB8}"/>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5" name="Footer Placeholder 4">
            <a:extLst>
              <a:ext uri="{FF2B5EF4-FFF2-40B4-BE49-F238E27FC236}">
                <a16:creationId xmlns:a16="http://schemas.microsoft.com/office/drawing/2014/main" id="{249C10B8-9C60-65E6-ED25-FCB0A2C5F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302A2-A973-5F7D-75A9-8D9E65FA4775}"/>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139581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1B8B8-0CA7-826A-5708-7649DC953B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43270-688C-9338-8A0C-05BE68BFE9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56EA4E-8D50-63EE-AA57-61B3ABB44A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90A79A-34B4-AFED-A3CA-B63767D2E964}"/>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6" name="Footer Placeholder 5">
            <a:extLst>
              <a:ext uri="{FF2B5EF4-FFF2-40B4-BE49-F238E27FC236}">
                <a16:creationId xmlns:a16="http://schemas.microsoft.com/office/drawing/2014/main" id="{1A536CA1-00DD-B534-C442-AE071DE816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4CC7AE-406A-7743-ECBA-14027D743A20}"/>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221047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CE5A-A538-993B-11D3-9C526E0C23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8DD5D8-8406-429F-76D2-B20A131993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D1D87A-0BE3-FEE8-37F6-5FECFFC515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EDB293-318B-944D-C842-F2457D4BE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1EA377-F12C-1007-E114-1491C1E9E1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939AD8-DA4A-9C54-DD5F-B03D0D829123}"/>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8" name="Footer Placeholder 7">
            <a:extLst>
              <a:ext uri="{FF2B5EF4-FFF2-40B4-BE49-F238E27FC236}">
                <a16:creationId xmlns:a16="http://schemas.microsoft.com/office/drawing/2014/main" id="{0E375EC7-9542-5238-33F5-8C8E578DE8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0F3E22-DD29-2F00-029F-D969DA67A9FA}"/>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66747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B0D8-6069-60D9-C269-08BFE756A7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D03D9D-DA26-9CC9-9B0D-83F0D687078A}"/>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4" name="Footer Placeholder 3">
            <a:extLst>
              <a:ext uri="{FF2B5EF4-FFF2-40B4-BE49-F238E27FC236}">
                <a16:creationId xmlns:a16="http://schemas.microsoft.com/office/drawing/2014/main" id="{B284B6CD-1746-6526-E0FD-D12D6C29CD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9E597C-EF0F-AC6E-8FA1-B8DDEA3F9CC7}"/>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502912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815863-5E5F-F725-34BC-B089EEF270AD}"/>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3" name="Footer Placeholder 2">
            <a:extLst>
              <a:ext uri="{FF2B5EF4-FFF2-40B4-BE49-F238E27FC236}">
                <a16:creationId xmlns:a16="http://schemas.microsoft.com/office/drawing/2014/main" id="{1EB5CC02-4265-7169-7F3C-1B8D60D2A5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7E5A33-95BB-D275-6775-F35D18126BDE}"/>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4034825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85D5-D091-5319-AC05-94B7BF95B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E4A20E-B486-2F3E-22A4-B9C70A28A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45725B-1CA3-B9BB-D815-B3A88DED5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5463A-E2A9-5FC1-90A3-0D925D17C640}"/>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6" name="Footer Placeholder 5">
            <a:extLst>
              <a:ext uri="{FF2B5EF4-FFF2-40B4-BE49-F238E27FC236}">
                <a16:creationId xmlns:a16="http://schemas.microsoft.com/office/drawing/2014/main" id="{2B055EC0-55B1-C13A-40BD-33B2967806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4588A3-2896-C21E-304A-F13A67DB227F}"/>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1783111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10C8-2815-852F-026A-22F531FF56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4BB9AF-43A4-C13E-E3C2-F7E183BDA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8A4075-BF99-AA8A-7E85-2B835A5E6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43AD6-9C54-0258-07F1-8A0B739DCE19}"/>
              </a:ext>
            </a:extLst>
          </p:cNvPr>
          <p:cNvSpPr>
            <a:spLocks noGrp="1"/>
          </p:cNvSpPr>
          <p:nvPr>
            <p:ph type="dt" sz="half" idx="10"/>
          </p:nvPr>
        </p:nvSpPr>
        <p:spPr/>
        <p:txBody>
          <a:bodyPr/>
          <a:lstStyle/>
          <a:p>
            <a:fld id="{E72EEE38-22D2-4E8E-822D-30536CDF2313}" type="datetimeFigureOut">
              <a:rPr lang="en-IN" smtClean="0"/>
              <a:t>07-06-2025</a:t>
            </a:fld>
            <a:endParaRPr lang="en-IN"/>
          </a:p>
        </p:txBody>
      </p:sp>
      <p:sp>
        <p:nvSpPr>
          <p:cNvPr id="6" name="Footer Placeholder 5">
            <a:extLst>
              <a:ext uri="{FF2B5EF4-FFF2-40B4-BE49-F238E27FC236}">
                <a16:creationId xmlns:a16="http://schemas.microsoft.com/office/drawing/2014/main" id="{68AEDE31-3700-5E6B-8F56-A56C2D80F0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6BCFA8-5796-850B-A522-B1C5021F57EC}"/>
              </a:ext>
            </a:extLst>
          </p:cNvPr>
          <p:cNvSpPr>
            <a:spLocks noGrp="1"/>
          </p:cNvSpPr>
          <p:nvPr>
            <p:ph type="sldNum" sz="quarter" idx="12"/>
          </p:nvPr>
        </p:nvSpPr>
        <p:spPr/>
        <p:txBody>
          <a:bodyPr/>
          <a:lstStyle/>
          <a:p>
            <a:fld id="{E85DE825-7C86-4CA9-A06C-A2E1021B7FC6}" type="slidenum">
              <a:rPr lang="en-IN" smtClean="0"/>
              <a:t>‹#›</a:t>
            </a:fld>
            <a:endParaRPr lang="en-IN"/>
          </a:p>
        </p:txBody>
      </p:sp>
    </p:spTree>
    <p:extLst>
      <p:ext uri="{BB962C8B-B14F-4D97-AF65-F5344CB8AC3E}">
        <p14:creationId xmlns:p14="http://schemas.microsoft.com/office/powerpoint/2010/main" val="241844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73EC1E-CE4B-7B2A-8916-45859E5A0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AC6058-E01A-8EA1-359B-BB99F637D6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997B0-B1B1-5E6D-CD7C-3A7CFF72B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EEE38-22D2-4E8E-822D-30536CDF2313}" type="datetimeFigureOut">
              <a:rPr lang="en-IN" smtClean="0"/>
              <a:t>07-06-2025</a:t>
            </a:fld>
            <a:endParaRPr lang="en-IN"/>
          </a:p>
        </p:txBody>
      </p:sp>
      <p:sp>
        <p:nvSpPr>
          <p:cNvPr id="5" name="Footer Placeholder 4">
            <a:extLst>
              <a:ext uri="{FF2B5EF4-FFF2-40B4-BE49-F238E27FC236}">
                <a16:creationId xmlns:a16="http://schemas.microsoft.com/office/drawing/2014/main" id="{D774D9F4-F0BE-4207-1663-C4B341183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9CEE5B-841F-3329-BF8A-585DD51D9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5DE825-7C86-4CA9-A06C-A2E1021B7FC6}" type="slidenum">
              <a:rPr lang="en-IN" smtClean="0"/>
              <a:t>‹#›</a:t>
            </a:fld>
            <a:endParaRPr lang="en-IN"/>
          </a:p>
        </p:txBody>
      </p:sp>
    </p:spTree>
    <p:extLst>
      <p:ext uri="{BB962C8B-B14F-4D97-AF65-F5344CB8AC3E}">
        <p14:creationId xmlns:p14="http://schemas.microsoft.com/office/powerpoint/2010/main" val="60726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7.png"/><Relationship Id="rId5"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90918C8F-8021-12DF-7239-C15788E1A088}"/>
              </a:ext>
            </a:extLst>
          </p:cNvPr>
          <p:cNvPicPr>
            <a:picLocks noChangeAspect="1"/>
          </p:cNvPicPr>
          <p:nvPr/>
        </p:nvPicPr>
        <p:blipFill>
          <a:blip r:embed="rId3"/>
          <a:stretch>
            <a:fillRect/>
          </a:stretch>
        </p:blipFill>
        <p:spPr>
          <a:xfrm>
            <a:off x="242626" y="1"/>
            <a:ext cx="1281375" cy="711643"/>
          </a:xfrm>
          <a:prstGeom prst="rect">
            <a:avLst/>
          </a:prstGeom>
        </p:spPr>
      </p:pic>
      <p:sp>
        <p:nvSpPr>
          <p:cNvPr id="12" name="Title 1">
            <a:extLst>
              <a:ext uri="{FF2B5EF4-FFF2-40B4-BE49-F238E27FC236}">
                <a16:creationId xmlns:a16="http://schemas.microsoft.com/office/drawing/2014/main" id="{6DC37B5C-AE74-F32E-79B5-74CA6CDA24E5}"/>
              </a:ext>
            </a:extLst>
          </p:cNvPr>
          <p:cNvSpPr>
            <a:spLocks noGrp="1"/>
          </p:cNvSpPr>
          <p:nvPr>
            <p:ph type="ctrTitle"/>
          </p:nvPr>
        </p:nvSpPr>
        <p:spPr>
          <a:xfrm>
            <a:off x="0" y="711644"/>
            <a:ext cx="12154024" cy="1508350"/>
          </a:xfrm>
        </p:spPr>
        <p:txBody>
          <a:bodyPr>
            <a:normAutofit/>
          </a:bodyPr>
          <a:lstStyle/>
          <a:p>
            <a:r>
              <a:rPr lang="en-US" sz="4400" b="1" dirty="0">
                <a:solidFill>
                  <a:schemeClr val="accent5">
                    <a:lumMod val="50000"/>
                  </a:schemeClr>
                </a:solidFill>
              </a:rPr>
              <a:t>Efficient Protein Structure Modeling and Analysis Using Graph Neural Networks</a:t>
            </a:r>
            <a:endParaRPr lang="en-IN" sz="13800" b="1" dirty="0">
              <a:solidFill>
                <a:schemeClr val="accent5">
                  <a:lumMod val="50000"/>
                </a:schemeClr>
              </a:solidFill>
            </a:endParaRPr>
          </a:p>
        </p:txBody>
      </p:sp>
      <p:graphicFrame>
        <p:nvGraphicFramePr>
          <p:cNvPr id="13" name="Table 12">
            <a:extLst>
              <a:ext uri="{FF2B5EF4-FFF2-40B4-BE49-F238E27FC236}">
                <a16:creationId xmlns:a16="http://schemas.microsoft.com/office/drawing/2014/main" id="{ED3800A8-D122-2F92-29B5-11BED6044905}"/>
              </a:ext>
            </a:extLst>
          </p:cNvPr>
          <p:cNvGraphicFramePr>
            <a:graphicFrameLocks noGrp="1"/>
          </p:cNvGraphicFramePr>
          <p:nvPr/>
        </p:nvGraphicFramePr>
        <p:xfrm>
          <a:off x="977900" y="3392575"/>
          <a:ext cx="10236200" cy="2490863"/>
        </p:xfrm>
        <a:graphic>
          <a:graphicData uri="http://schemas.openxmlformats.org/drawingml/2006/table">
            <a:tbl>
              <a:tblPr firstRow="1" bandRow="1">
                <a:tableStyleId>{BDBED569-4797-4DF1-A0F4-6AAB3CD982D8}</a:tableStyleId>
              </a:tblPr>
              <a:tblGrid>
                <a:gridCol w="1246648">
                  <a:extLst>
                    <a:ext uri="{9D8B030D-6E8A-4147-A177-3AD203B41FA5}">
                      <a16:colId xmlns:a16="http://schemas.microsoft.com/office/drawing/2014/main" val="3247961466"/>
                    </a:ext>
                  </a:extLst>
                </a:gridCol>
                <a:gridCol w="3303639">
                  <a:extLst>
                    <a:ext uri="{9D8B030D-6E8A-4147-A177-3AD203B41FA5}">
                      <a16:colId xmlns:a16="http://schemas.microsoft.com/office/drawing/2014/main" val="1105695465"/>
                    </a:ext>
                  </a:extLst>
                </a:gridCol>
                <a:gridCol w="2261419">
                  <a:extLst>
                    <a:ext uri="{9D8B030D-6E8A-4147-A177-3AD203B41FA5}">
                      <a16:colId xmlns:a16="http://schemas.microsoft.com/office/drawing/2014/main" val="2295499945"/>
                    </a:ext>
                  </a:extLst>
                </a:gridCol>
                <a:gridCol w="1769807">
                  <a:extLst>
                    <a:ext uri="{9D8B030D-6E8A-4147-A177-3AD203B41FA5}">
                      <a16:colId xmlns:a16="http://schemas.microsoft.com/office/drawing/2014/main" val="2815289131"/>
                    </a:ext>
                  </a:extLst>
                </a:gridCol>
                <a:gridCol w="1654687">
                  <a:extLst>
                    <a:ext uri="{9D8B030D-6E8A-4147-A177-3AD203B41FA5}">
                      <a16:colId xmlns:a16="http://schemas.microsoft.com/office/drawing/2014/main" val="1870035569"/>
                    </a:ext>
                  </a:extLst>
                </a:gridCol>
              </a:tblGrid>
              <a:tr h="662063">
                <a:tc>
                  <a:txBody>
                    <a:bodyPr/>
                    <a:lstStyle/>
                    <a:p>
                      <a:r>
                        <a:rPr lang="en-AU" sz="2400">
                          <a:latin typeface="+mn-lt"/>
                          <a:cs typeface="Times New Roman" panose="02020603050405020304" pitchFamily="18" charset="0"/>
                        </a:rPr>
                        <a:t>Sl.Num</a:t>
                      </a:r>
                    </a:p>
                  </a:txBody>
                  <a:tcPr marL="121920" marR="121920" marT="60960" marB="60960"/>
                </a:tc>
                <a:tc>
                  <a:txBody>
                    <a:bodyPr/>
                    <a:lstStyle/>
                    <a:p>
                      <a:r>
                        <a:rPr lang="en-AU" sz="2400" dirty="0">
                          <a:latin typeface="+mn-lt"/>
                          <a:cs typeface="Times New Roman" panose="02020603050405020304" pitchFamily="18" charset="0"/>
                        </a:rPr>
                        <a:t>Student Name</a:t>
                      </a:r>
                    </a:p>
                  </a:txBody>
                  <a:tcPr marL="121920" marR="121920" marT="60960" marB="60960"/>
                </a:tc>
                <a:tc>
                  <a:txBody>
                    <a:bodyPr/>
                    <a:lstStyle/>
                    <a:p>
                      <a:r>
                        <a:rPr lang="en-AU" sz="2400" dirty="0">
                          <a:latin typeface="+mn-lt"/>
                          <a:cs typeface="Times New Roman" panose="02020603050405020304" pitchFamily="18" charset="0"/>
                        </a:rPr>
                        <a:t>USN</a:t>
                      </a:r>
                    </a:p>
                  </a:txBody>
                  <a:tcPr marL="121920" marR="121920" marT="60960" marB="60960"/>
                </a:tc>
                <a:tc>
                  <a:txBody>
                    <a:bodyPr/>
                    <a:lstStyle/>
                    <a:p>
                      <a:r>
                        <a:rPr lang="en-AU" sz="2400">
                          <a:latin typeface="+mn-lt"/>
                          <a:cs typeface="Times New Roman" panose="02020603050405020304" pitchFamily="18" charset="0"/>
                        </a:rPr>
                        <a:t>Roll Num.</a:t>
                      </a:r>
                    </a:p>
                  </a:txBody>
                  <a:tcPr marL="121920" marR="121920" marT="60960" marB="60960"/>
                </a:tc>
                <a:tc>
                  <a:txBody>
                    <a:bodyPr/>
                    <a:lstStyle/>
                    <a:p>
                      <a:r>
                        <a:rPr lang="en-AU" sz="2400" dirty="0">
                          <a:latin typeface="+mn-lt"/>
                          <a:cs typeface="Times New Roman" panose="02020603050405020304" pitchFamily="18" charset="0"/>
                        </a:rPr>
                        <a:t>Division</a:t>
                      </a:r>
                    </a:p>
                  </a:txBody>
                  <a:tcPr marL="121920" marR="121920" marT="60960" marB="60960"/>
                </a:tc>
                <a:extLst>
                  <a:ext uri="{0D108BD9-81ED-4DB2-BD59-A6C34878D82A}">
                    <a16:rowId xmlns:a16="http://schemas.microsoft.com/office/drawing/2014/main" val="1061613723"/>
                  </a:ext>
                </a:extLst>
              </a:tr>
              <a:tr h="414192">
                <a:tc>
                  <a:txBody>
                    <a:bodyPr/>
                    <a:lstStyle/>
                    <a:p>
                      <a:pPr algn="just"/>
                      <a:r>
                        <a:rPr lang="en-AU" sz="2400">
                          <a:latin typeface="+mn-lt"/>
                          <a:cs typeface="Times New Roman" panose="02020603050405020304" pitchFamily="18" charset="0"/>
                        </a:rPr>
                        <a:t>1</a:t>
                      </a:r>
                    </a:p>
                  </a:txBody>
                  <a:tcPr/>
                </a:tc>
                <a:tc>
                  <a:txBody>
                    <a:bodyPr/>
                    <a:lstStyle/>
                    <a:p>
                      <a:pPr algn="just"/>
                      <a:r>
                        <a:rPr lang="en-AU" sz="2400" dirty="0">
                          <a:latin typeface="+mn-lt"/>
                          <a:cs typeface="Times New Roman" panose="02020603050405020304" pitchFamily="18" charset="0"/>
                        </a:rPr>
                        <a:t>Akhila Jaya</a:t>
                      </a:r>
                    </a:p>
                  </a:txBody>
                  <a:tcPr/>
                </a:tc>
                <a:tc>
                  <a:txBody>
                    <a:bodyPr/>
                    <a:lstStyle/>
                    <a:p>
                      <a:pPr algn="just"/>
                      <a:r>
                        <a:rPr lang="en-AU" sz="2400" dirty="0">
                          <a:latin typeface="+mn-lt"/>
                          <a:cs typeface="Times New Roman" panose="02020603050405020304" pitchFamily="18" charset="0"/>
                        </a:rPr>
                        <a:t>01fe22bcs019</a:t>
                      </a:r>
                    </a:p>
                  </a:txBody>
                  <a:tcPr/>
                </a:tc>
                <a:tc>
                  <a:txBody>
                    <a:bodyPr/>
                    <a:lstStyle/>
                    <a:p>
                      <a:pPr algn="just"/>
                      <a:r>
                        <a:rPr lang="en-AU" sz="2400" dirty="0">
                          <a:latin typeface="+mn-lt"/>
                          <a:cs typeface="Times New Roman" panose="02020603050405020304" pitchFamily="18" charset="0"/>
                        </a:rPr>
                        <a:t>407</a:t>
                      </a:r>
                    </a:p>
                  </a:txBody>
                  <a:tcPr/>
                </a:tc>
                <a:tc>
                  <a:txBody>
                    <a:bodyPr/>
                    <a:lstStyle/>
                    <a:p>
                      <a:pPr algn="just"/>
                      <a:r>
                        <a:rPr lang="en-AU" sz="2400" dirty="0">
                          <a:latin typeface="+mn-lt"/>
                          <a:cs typeface="Times New Roman" panose="02020603050405020304" pitchFamily="18" charset="0"/>
                        </a:rPr>
                        <a:t>D</a:t>
                      </a:r>
                    </a:p>
                  </a:txBody>
                  <a:tcPr/>
                </a:tc>
                <a:extLst>
                  <a:ext uri="{0D108BD9-81ED-4DB2-BD59-A6C34878D82A}">
                    <a16:rowId xmlns:a16="http://schemas.microsoft.com/office/drawing/2014/main" val="3889112126"/>
                  </a:ext>
                </a:extLst>
              </a:tr>
              <a:tr h="414192">
                <a:tc>
                  <a:txBody>
                    <a:bodyPr/>
                    <a:lstStyle/>
                    <a:p>
                      <a:pPr algn="just"/>
                      <a:r>
                        <a:rPr lang="en-AU" sz="2400" dirty="0">
                          <a:latin typeface="+mn-lt"/>
                          <a:cs typeface="Times New Roman" panose="02020603050405020304" pitchFamily="18" charset="0"/>
                        </a:rPr>
                        <a:t>2</a:t>
                      </a:r>
                    </a:p>
                  </a:txBody>
                  <a:tcPr/>
                </a:tc>
                <a:tc>
                  <a:txBody>
                    <a:bodyPr/>
                    <a:lstStyle/>
                    <a:p>
                      <a:pPr algn="just"/>
                      <a:r>
                        <a:rPr lang="en-AU" sz="2400" dirty="0">
                          <a:latin typeface="+mn-lt"/>
                          <a:cs typeface="Times New Roman" panose="02020603050405020304" pitchFamily="18" charset="0"/>
                        </a:rPr>
                        <a:t>Ananya M Patil</a:t>
                      </a:r>
                    </a:p>
                  </a:txBody>
                  <a:tcPr/>
                </a:tc>
                <a:tc>
                  <a:txBody>
                    <a:bodyPr/>
                    <a:lstStyle/>
                    <a:p>
                      <a:pPr algn="just"/>
                      <a:r>
                        <a:rPr lang="en-AU" sz="2400" dirty="0">
                          <a:latin typeface="+mn-lt"/>
                          <a:cs typeface="Times New Roman" panose="02020603050405020304" pitchFamily="18" charset="0"/>
                        </a:rPr>
                        <a:t>01fe22bcs020</a:t>
                      </a:r>
                    </a:p>
                  </a:txBody>
                  <a:tcPr/>
                </a:tc>
                <a:tc>
                  <a:txBody>
                    <a:bodyPr/>
                    <a:lstStyle/>
                    <a:p>
                      <a:pPr algn="just"/>
                      <a:r>
                        <a:rPr lang="en-AU" sz="2400" dirty="0">
                          <a:latin typeface="+mn-lt"/>
                          <a:cs typeface="Times New Roman" panose="02020603050405020304" pitchFamily="18" charset="0"/>
                        </a:rPr>
                        <a:t>406</a:t>
                      </a:r>
                    </a:p>
                  </a:txBody>
                  <a:tcPr/>
                </a:tc>
                <a:tc>
                  <a:txBody>
                    <a:bodyPr/>
                    <a:lstStyle/>
                    <a:p>
                      <a:pPr algn="just"/>
                      <a:r>
                        <a:rPr lang="en-AU" sz="2400" dirty="0">
                          <a:latin typeface="+mn-lt"/>
                          <a:cs typeface="Times New Roman" panose="02020603050405020304" pitchFamily="18" charset="0"/>
                        </a:rPr>
                        <a:t>D</a:t>
                      </a:r>
                    </a:p>
                  </a:txBody>
                  <a:tcPr/>
                </a:tc>
                <a:extLst>
                  <a:ext uri="{0D108BD9-81ED-4DB2-BD59-A6C34878D82A}">
                    <a16:rowId xmlns:a16="http://schemas.microsoft.com/office/drawing/2014/main" val="3566258976"/>
                  </a:ext>
                </a:extLst>
              </a:tr>
              <a:tr h="414192">
                <a:tc>
                  <a:txBody>
                    <a:bodyPr/>
                    <a:lstStyle/>
                    <a:p>
                      <a:pPr algn="just"/>
                      <a:r>
                        <a:rPr lang="en-AU" sz="2400">
                          <a:latin typeface="+mn-lt"/>
                          <a:cs typeface="Times New Roman" panose="02020603050405020304" pitchFamily="18" charset="0"/>
                        </a:rPr>
                        <a:t>3</a:t>
                      </a:r>
                    </a:p>
                  </a:txBody>
                  <a:tcPr/>
                </a:tc>
                <a:tc>
                  <a:txBody>
                    <a:bodyPr/>
                    <a:lstStyle/>
                    <a:p>
                      <a:pPr algn="just"/>
                      <a:r>
                        <a:rPr lang="en-AU" sz="2400">
                          <a:latin typeface="+mn-lt"/>
                          <a:cs typeface="Times New Roman" panose="02020603050405020304" pitchFamily="18" charset="0"/>
                        </a:rPr>
                        <a:t>Vijaylaxmi MutalikDesai</a:t>
                      </a:r>
                    </a:p>
                  </a:txBody>
                  <a:tcPr/>
                </a:tc>
                <a:tc>
                  <a:txBody>
                    <a:bodyPr/>
                    <a:lstStyle/>
                    <a:p>
                      <a:pPr algn="just"/>
                      <a:r>
                        <a:rPr lang="en-AU" sz="2400" dirty="0">
                          <a:latin typeface="+mn-lt"/>
                          <a:cs typeface="Times New Roman" panose="02020603050405020304" pitchFamily="18" charset="0"/>
                        </a:rPr>
                        <a:t>01fe22bcs135</a:t>
                      </a:r>
                    </a:p>
                  </a:txBody>
                  <a:tcPr/>
                </a:tc>
                <a:tc>
                  <a:txBody>
                    <a:bodyPr/>
                    <a:lstStyle/>
                    <a:p>
                      <a:pPr algn="just"/>
                      <a:r>
                        <a:rPr lang="en-AU" sz="2400">
                          <a:latin typeface="+mn-lt"/>
                          <a:cs typeface="Times New Roman" panose="02020603050405020304" pitchFamily="18" charset="0"/>
                        </a:rPr>
                        <a:t>423</a:t>
                      </a:r>
                    </a:p>
                  </a:txBody>
                  <a:tcPr/>
                </a:tc>
                <a:tc>
                  <a:txBody>
                    <a:bodyPr/>
                    <a:lstStyle/>
                    <a:p>
                      <a:pPr algn="just"/>
                      <a:r>
                        <a:rPr lang="en-AU" sz="2400">
                          <a:latin typeface="+mn-lt"/>
                          <a:cs typeface="Times New Roman" panose="02020603050405020304" pitchFamily="18" charset="0"/>
                        </a:rPr>
                        <a:t>D</a:t>
                      </a:r>
                    </a:p>
                  </a:txBody>
                  <a:tcPr/>
                </a:tc>
                <a:extLst>
                  <a:ext uri="{0D108BD9-81ED-4DB2-BD59-A6C34878D82A}">
                    <a16:rowId xmlns:a16="http://schemas.microsoft.com/office/drawing/2014/main" val="3459415077"/>
                  </a:ext>
                </a:extLst>
              </a:tr>
              <a:tr h="414192">
                <a:tc>
                  <a:txBody>
                    <a:bodyPr/>
                    <a:lstStyle/>
                    <a:p>
                      <a:pPr algn="just"/>
                      <a:r>
                        <a:rPr lang="en-AU" sz="2400">
                          <a:latin typeface="+mn-lt"/>
                          <a:cs typeface="Times New Roman" panose="02020603050405020304" pitchFamily="18" charset="0"/>
                        </a:rPr>
                        <a:t>4</a:t>
                      </a:r>
                    </a:p>
                  </a:txBody>
                  <a:tcPr/>
                </a:tc>
                <a:tc>
                  <a:txBody>
                    <a:bodyPr/>
                    <a:lstStyle/>
                    <a:p>
                      <a:pPr algn="just"/>
                      <a:r>
                        <a:rPr lang="en-AU" sz="2400">
                          <a:latin typeface="+mn-lt"/>
                          <a:cs typeface="Times New Roman" panose="02020603050405020304" pitchFamily="18" charset="0"/>
                        </a:rPr>
                        <a:t>Omkar Harlapur</a:t>
                      </a:r>
                    </a:p>
                  </a:txBody>
                  <a:tcPr/>
                </a:tc>
                <a:tc>
                  <a:txBody>
                    <a:bodyPr/>
                    <a:lstStyle/>
                    <a:p>
                      <a:pPr algn="just"/>
                      <a:r>
                        <a:rPr lang="en-AU" sz="2400">
                          <a:latin typeface="+mn-lt"/>
                          <a:cs typeface="Times New Roman" panose="02020603050405020304" pitchFamily="18" charset="0"/>
                        </a:rPr>
                        <a:t>01fe21bcs031</a:t>
                      </a:r>
                    </a:p>
                  </a:txBody>
                  <a:tcPr/>
                </a:tc>
                <a:tc>
                  <a:txBody>
                    <a:bodyPr/>
                    <a:lstStyle/>
                    <a:p>
                      <a:pPr algn="just"/>
                      <a:r>
                        <a:rPr lang="en-AU" sz="2400">
                          <a:latin typeface="+mn-lt"/>
                          <a:cs typeface="Times New Roman" panose="02020603050405020304" pitchFamily="18" charset="0"/>
                        </a:rPr>
                        <a:t>464</a:t>
                      </a:r>
                    </a:p>
                  </a:txBody>
                  <a:tcPr/>
                </a:tc>
                <a:tc>
                  <a:txBody>
                    <a:bodyPr/>
                    <a:lstStyle/>
                    <a:p>
                      <a:pPr algn="just"/>
                      <a:r>
                        <a:rPr lang="en-AU" sz="2400" dirty="0">
                          <a:latin typeface="+mn-lt"/>
                          <a:cs typeface="Times New Roman" panose="02020603050405020304" pitchFamily="18" charset="0"/>
                        </a:rPr>
                        <a:t>D</a:t>
                      </a:r>
                    </a:p>
                  </a:txBody>
                  <a:tcPr/>
                </a:tc>
                <a:extLst>
                  <a:ext uri="{0D108BD9-81ED-4DB2-BD59-A6C34878D82A}">
                    <a16:rowId xmlns:a16="http://schemas.microsoft.com/office/drawing/2014/main" val="3821655376"/>
                  </a:ext>
                </a:extLst>
              </a:tr>
            </a:tbl>
          </a:graphicData>
        </a:graphic>
      </p:graphicFrame>
      <p:sp>
        <p:nvSpPr>
          <p:cNvPr id="14" name="TextBox 13">
            <a:extLst>
              <a:ext uri="{FF2B5EF4-FFF2-40B4-BE49-F238E27FC236}">
                <a16:creationId xmlns:a16="http://schemas.microsoft.com/office/drawing/2014/main" id="{3CC69F37-7AE8-0085-ABBC-4369F4FEAD30}"/>
              </a:ext>
            </a:extLst>
          </p:cNvPr>
          <p:cNvSpPr txBox="1"/>
          <p:nvPr/>
        </p:nvSpPr>
        <p:spPr>
          <a:xfrm>
            <a:off x="4540913" y="2516138"/>
            <a:ext cx="2676112" cy="830997"/>
          </a:xfrm>
          <a:prstGeom prst="rect">
            <a:avLst/>
          </a:prstGeom>
          <a:noFill/>
        </p:spPr>
        <p:txBody>
          <a:bodyPr wrap="square">
            <a:spAutoFit/>
          </a:bodyPr>
          <a:lstStyle/>
          <a:p>
            <a:r>
              <a:rPr lang="en-US" sz="2400" b="1" dirty="0">
                <a:latin typeface="+mj-lt"/>
                <a:cs typeface="Times New Roman" panose="02020603050405020304" pitchFamily="18" charset="0"/>
              </a:rPr>
              <a:t>Team Details</a:t>
            </a:r>
          </a:p>
          <a:p>
            <a:r>
              <a:rPr lang="en-US" sz="2400" b="1" dirty="0">
                <a:latin typeface="+mj-lt"/>
                <a:cs typeface="Times New Roman" panose="02020603050405020304" pitchFamily="18" charset="0"/>
              </a:rPr>
              <a:t>Team Number: 94</a:t>
            </a:r>
          </a:p>
        </p:txBody>
      </p:sp>
    </p:spTree>
    <p:extLst>
      <p:ext uri="{BB962C8B-B14F-4D97-AF65-F5344CB8AC3E}">
        <p14:creationId xmlns:p14="http://schemas.microsoft.com/office/powerpoint/2010/main" val="2857824457"/>
      </p:ext>
    </p:extLst>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83D48-29A3-5E18-956E-ED4405A17E3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5565220-0631-0003-530A-67DF5F7A3644}"/>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905CBB52-F4F7-C0A7-0F9A-B2428EFAABEE}"/>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18078FC3-B1AD-90FA-0889-F0ADC930BE59}"/>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PROPOSED WORK</a:t>
            </a:r>
          </a:p>
        </p:txBody>
      </p:sp>
      <p:sp>
        <p:nvSpPr>
          <p:cNvPr id="6" name="TextBox 5">
            <a:extLst>
              <a:ext uri="{FF2B5EF4-FFF2-40B4-BE49-F238E27FC236}">
                <a16:creationId xmlns:a16="http://schemas.microsoft.com/office/drawing/2014/main" id="{24DE62D2-1F20-0A64-C3D4-78056781BA13}"/>
              </a:ext>
            </a:extLst>
          </p:cNvPr>
          <p:cNvSpPr txBox="1"/>
          <p:nvPr/>
        </p:nvSpPr>
        <p:spPr>
          <a:xfrm>
            <a:off x="1780674" y="1529153"/>
            <a:ext cx="8582526" cy="4093428"/>
          </a:xfrm>
          <a:prstGeom prst="rect">
            <a:avLst/>
          </a:prstGeom>
          <a:noFill/>
        </p:spPr>
        <p:txBody>
          <a:bodyPr wrap="square">
            <a:spAutoFit/>
          </a:bodyPr>
          <a:lstStyle/>
          <a:p>
            <a:pPr marL="342900" indent="-342900">
              <a:buFont typeface="+mj-lt"/>
              <a:buAutoNum type="arabicPeriod"/>
            </a:pPr>
            <a:r>
              <a:rPr lang="en-IN" sz="2000" dirty="0"/>
              <a:t>Extract structure from AlphaFold PDB</a:t>
            </a:r>
          </a:p>
          <a:p>
            <a:pPr marL="342900" indent="-342900">
              <a:buFont typeface="+mj-lt"/>
              <a:buAutoNum type="arabicPeriod"/>
            </a:pPr>
            <a:r>
              <a:rPr lang="en-IN" sz="2000" dirty="0"/>
              <a:t>Convert to residue graph (nodes = amino acids; edges = spatial proximity)</a:t>
            </a:r>
          </a:p>
          <a:p>
            <a:pPr marL="342900" indent="-342900">
              <a:buFont typeface="+mj-lt"/>
              <a:buAutoNum type="arabicPeriod"/>
            </a:pPr>
            <a:r>
              <a:rPr lang="en-IN" sz="2000" dirty="0"/>
              <a:t>Integrate </a:t>
            </a:r>
            <a:r>
              <a:rPr lang="en-IN" sz="2000" dirty="0" err="1"/>
              <a:t>pLDDT</a:t>
            </a:r>
            <a:r>
              <a:rPr lang="en-IN" sz="2000" dirty="0"/>
              <a:t> scores as features</a:t>
            </a:r>
          </a:p>
          <a:p>
            <a:pPr marL="342900" indent="-342900">
              <a:buFont typeface="+mj-lt"/>
              <a:buAutoNum type="arabicPeriod"/>
            </a:pPr>
            <a:r>
              <a:rPr lang="en-IN" sz="2000" dirty="0"/>
              <a:t>Train GNN (GCN layers) using </a:t>
            </a:r>
            <a:r>
              <a:rPr lang="en-IN" sz="2000" dirty="0" err="1"/>
              <a:t>PyTorch</a:t>
            </a:r>
            <a:r>
              <a:rPr lang="en-IN" sz="2000" dirty="0"/>
              <a:t> Geometric</a:t>
            </a:r>
          </a:p>
          <a:p>
            <a:pPr marL="342900" indent="-342900">
              <a:buFont typeface="+mj-lt"/>
              <a:buAutoNum type="arabicPeriod"/>
            </a:pPr>
            <a:r>
              <a:rPr lang="en-IN" sz="2000" dirty="0"/>
              <a:t>Visualize predictions and confidence metrics</a:t>
            </a:r>
          </a:p>
          <a:p>
            <a:pPr marL="342900" indent="-342900">
              <a:buFont typeface="+mj-lt"/>
              <a:buAutoNum type="arabicPeriod"/>
            </a:pPr>
            <a:endParaRPr lang="en-IN" sz="2000" dirty="0"/>
          </a:p>
          <a:p>
            <a:r>
              <a:rPr lang="en-IN" sz="2000" b="1" dirty="0"/>
              <a:t>Tools Used:</a:t>
            </a:r>
            <a:endParaRPr lang="en-IN" sz="2000" dirty="0"/>
          </a:p>
          <a:p>
            <a:pPr marL="285750" indent="-285750">
              <a:buFont typeface="Arial" panose="020B0604020202020204" pitchFamily="34" charset="0"/>
              <a:buChar char="•"/>
            </a:pPr>
            <a:r>
              <a:rPr lang="en-IN" sz="2000" dirty="0" err="1"/>
              <a:t>PyTorch</a:t>
            </a:r>
            <a:r>
              <a:rPr lang="en-IN" sz="2000" dirty="0"/>
              <a:t> Geometric</a:t>
            </a:r>
          </a:p>
          <a:p>
            <a:pPr marL="285750" indent="-285750">
              <a:buFont typeface="Arial" panose="020B0604020202020204" pitchFamily="34" charset="0"/>
              <a:buChar char="•"/>
            </a:pPr>
            <a:r>
              <a:rPr lang="en-IN" sz="2000" dirty="0" err="1"/>
              <a:t>Biopython</a:t>
            </a:r>
            <a:endParaRPr lang="en-IN" sz="2000" dirty="0"/>
          </a:p>
          <a:p>
            <a:pPr marL="285750" indent="-285750">
              <a:buFont typeface="Arial" panose="020B0604020202020204" pitchFamily="34" charset="0"/>
              <a:buChar char="•"/>
            </a:pPr>
            <a:r>
              <a:rPr lang="en-IN" sz="2000" dirty="0" err="1"/>
              <a:t>NetworkX</a:t>
            </a:r>
            <a:r>
              <a:rPr lang="en-IN" sz="2000" dirty="0"/>
              <a:t> / Matplotlib</a:t>
            </a:r>
          </a:p>
          <a:p>
            <a:pPr marL="285750" indent="-285750">
              <a:buFont typeface="Arial" panose="020B0604020202020204" pitchFamily="34" charset="0"/>
              <a:buChar char="•"/>
            </a:pPr>
            <a:r>
              <a:rPr lang="en-IN" sz="2000" dirty="0"/>
              <a:t>CSV, NumPy, Pandas</a:t>
            </a:r>
          </a:p>
          <a:p>
            <a:pPr marL="285750" indent="-285750">
              <a:buFont typeface="Arial" panose="020B0604020202020204" pitchFamily="34" charset="0"/>
              <a:buChar char="•"/>
            </a:pPr>
            <a:endParaRPr lang="en-IN" sz="2000" dirty="0"/>
          </a:p>
          <a:p>
            <a:r>
              <a:rPr lang="en-IN" sz="2000" b="1" dirty="0"/>
              <a:t>Goal:</a:t>
            </a:r>
            <a:r>
              <a:rPr lang="en-IN" sz="2000" dirty="0"/>
              <a:t> Learn from structure, go beyond AlphaFold prediction</a:t>
            </a:r>
          </a:p>
        </p:txBody>
      </p:sp>
    </p:spTree>
    <p:extLst>
      <p:ext uri="{BB962C8B-B14F-4D97-AF65-F5344CB8AC3E}">
        <p14:creationId xmlns:p14="http://schemas.microsoft.com/office/powerpoint/2010/main" val="3348498744"/>
      </p:ext>
    </p:extLst>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3E285-FB4E-389B-AF01-5B4A133B593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9718096-A859-F189-3412-A0991376EEE7}"/>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92E150EA-1C03-E877-BE9D-1A6EC4731018}"/>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93EB1246-DE6B-FFF2-3F04-A5CE7AB6036D}"/>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FLOWCHART</a:t>
            </a:r>
          </a:p>
        </p:txBody>
      </p:sp>
      <p:pic>
        <p:nvPicPr>
          <p:cNvPr id="8" name="Picture 7">
            <a:extLst>
              <a:ext uri="{FF2B5EF4-FFF2-40B4-BE49-F238E27FC236}">
                <a16:creationId xmlns:a16="http://schemas.microsoft.com/office/drawing/2014/main" id="{0AC86F42-2185-F6E5-2E36-B93672EC4EBB}"/>
              </a:ext>
            </a:extLst>
          </p:cNvPr>
          <p:cNvPicPr>
            <a:picLocks noChangeAspect="1"/>
          </p:cNvPicPr>
          <p:nvPr/>
        </p:nvPicPr>
        <p:blipFill>
          <a:blip r:embed="rId4"/>
          <a:srcRect t="2478" r="1683" b="3311"/>
          <a:stretch>
            <a:fillRect/>
          </a:stretch>
        </p:blipFill>
        <p:spPr>
          <a:xfrm>
            <a:off x="2406316" y="994611"/>
            <a:ext cx="7379368" cy="5817392"/>
          </a:xfrm>
          <a:prstGeom prst="rect">
            <a:avLst/>
          </a:prstGeom>
        </p:spPr>
      </p:pic>
    </p:spTree>
    <p:extLst>
      <p:ext uri="{BB962C8B-B14F-4D97-AF65-F5344CB8AC3E}">
        <p14:creationId xmlns:p14="http://schemas.microsoft.com/office/powerpoint/2010/main" val="2325296605"/>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0B13C-71BF-8C13-7A23-43F8C47898D0}"/>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6732A9D-59C8-7752-7F7E-1BC27C87C57D}"/>
              </a:ext>
            </a:extLst>
          </p:cNvPr>
          <p:cNvPicPr/>
          <p:nvPr/>
        </p:nvPicPr>
        <p:blipFill>
          <a:blip r:embed="rId3"/>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67FC5576-40AF-DBA2-0857-2E87731E3D3F}"/>
              </a:ext>
            </a:extLst>
          </p:cNvPr>
          <p:cNvPicPr>
            <a:picLocks noChangeAspect="1"/>
          </p:cNvPicPr>
          <p:nvPr/>
        </p:nvPicPr>
        <p:blipFill>
          <a:blip r:embed="rId4"/>
          <a:stretch>
            <a:fillRect/>
          </a:stretch>
        </p:blipFill>
        <p:spPr>
          <a:xfrm>
            <a:off x="242626" y="1"/>
            <a:ext cx="1281375" cy="711643"/>
          </a:xfrm>
          <a:prstGeom prst="rect">
            <a:avLst/>
          </a:prstGeom>
        </p:spPr>
      </p:pic>
      <p:sp>
        <p:nvSpPr>
          <p:cNvPr id="2" name="TextBox 1">
            <a:extLst>
              <a:ext uri="{FF2B5EF4-FFF2-40B4-BE49-F238E27FC236}">
                <a16:creationId xmlns:a16="http://schemas.microsoft.com/office/drawing/2014/main" id="{CFBA2F8F-1E86-5DDF-BE19-DC3635EBEBE6}"/>
              </a:ext>
            </a:extLst>
          </p:cNvPr>
          <p:cNvSpPr txBox="1"/>
          <p:nvPr/>
        </p:nvSpPr>
        <p:spPr>
          <a:xfrm>
            <a:off x="1521943" y="-2059"/>
            <a:ext cx="77785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074D68"/>
                </a:solidFill>
                <a:latin typeface="Calibri"/>
                <a:ea typeface="Calibri"/>
                <a:cs typeface="Calibri"/>
              </a:rPr>
              <a:t>ARCHITECTURE OF GNN MODEL</a:t>
            </a:r>
            <a:endParaRPr lang="en-US" sz="4400" dirty="0"/>
          </a:p>
        </p:txBody>
      </p:sp>
      <p:sp>
        <p:nvSpPr>
          <p:cNvPr id="7" name="TextBox 6">
            <a:extLst>
              <a:ext uri="{FF2B5EF4-FFF2-40B4-BE49-F238E27FC236}">
                <a16:creationId xmlns:a16="http://schemas.microsoft.com/office/drawing/2014/main" id="{B40CC67D-190D-6C28-E259-2A4990910F96}"/>
              </a:ext>
            </a:extLst>
          </p:cNvPr>
          <p:cNvSpPr txBox="1"/>
          <p:nvPr/>
        </p:nvSpPr>
        <p:spPr>
          <a:xfrm>
            <a:off x="2516826" y="3849290"/>
            <a:ext cx="8849495" cy="2862322"/>
          </a:xfrm>
          <a:prstGeom prst="rect">
            <a:avLst/>
          </a:prstGeom>
          <a:noFill/>
        </p:spPr>
        <p:txBody>
          <a:bodyPr wrap="square">
            <a:spAutoFit/>
          </a:bodyPr>
          <a:lstStyle/>
          <a:p>
            <a:r>
              <a:rPr lang="en-IN" sz="2000" b="1" dirty="0"/>
              <a:t>Input: </a:t>
            </a:r>
            <a:r>
              <a:rPr lang="en-IN" sz="2000" dirty="0"/>
              <a:t>Graph of amino acids (residues)</a:t>
            </a:r>
          </a:p>
          <a:p>
            <a:r>
              <a:rPr lang="en-IN" sz="2000" b="1" dirty="0"/>
              <a:t>Layers:</a:t>
            </a:r>
          </a:p>
          <a:p>
            <a:pPr marL="342900" indent="-342900">
              <a:buFont typeface="Arial" panose="020B0604020202020204" pitchFamily="34" charset="0"/>
              <a:buChar char="•"/>
            </a:pPr>
            <a:r>
              <a:rPr lang="en-IN" sz="2000" dirty="0" err="1"/>
              <a:t>GCNConv</a:t>
            </a:r>
            <a:r>
              <a:rPr lang="en-IN" sz="2000" dirty="0"/>
              <a:t> → ReLU → Dropout → </a:t>
            </a:r>
            <a:r>
              <a:rPr lang="en-IN" sz="2000" dirty="0" err="1"/>
              <a:t>GCNConv</a:t>
            </a:r>
            <a:endParaRPr lang="en-IN" sz="2000" dirty="0"/>
          </a:p>
          <a:p>
            <a:pPr marL="342900" indent="-342900">
              <a:buFont typeface="Arial" panose="020B0604020202020204" pitchFamily="34" charset="0"/>
              <a:buChar char="•"/>
            </a:pPr>
            <a:r>
              <a:rPr lang="en-IN" sz="2000" dirty="0"/>
              <a:t>Linear → Output prediction (e.g., score or classification)</a:t>
            </a:r>
          </a:p>
          <a:p>
            <a:r>
              <a:rPr lang="en-IN" sz="2000" b="1" dirty="0"/>
              <a:t>Features:</a:t>
            </a:r>
          </a:p>
          <a:p>
            <a:pPr marL="342900" indent="-342900">
              <a:buFont typeface="Arial" panose="020B0604020202020204" pitchFamily="34" charset="0"/>
              <a:buChar char="•"/>
            </a:pPr>
            <a:r>
              <a:rPr lang="en-IN" sz="2000" dirty="0"/>
              <a:t>Node: </a:t>
            </a:r>
            <a:r>
              <a:rPr lang="en-IN" sz="2000" dirty="0" err="1"/>
              <a:t>pLDDT</a:t>
            </a:r>
            <a:r>
              <a:rPr lang="en-IN" sz="2000" dirty="0"/>
              <a:t>, 3D coordinates</a:t>
            </a:r>
          </a:p>
          <a:p>
            <a:pPr marL="342900" indent="-342900">
              <a:buFont typeface="Arial" panose="020B0604020202020204" pitchFamily="34" charset="0"/>
              <a:buChar char="•"/>
            </a:pPr>
            <a:r>
              <a:rPr lang="en-IN" sz="2000" dirty="0"/>
              <a:t>Edge: Euclidean distance</a:t>
            </a:r>
          </a:p>
          <a:p>
            <a:r>
              <a:rPr lang="en-IN" sz="2000" b="1" dirty="0"/>
              <a:t>Output: </a:t>
            </a:r>
          </a:p>
          <a:p>
            <a:pPr marL="342900" indent="-342900">
              <a:buFont typeface="Arial" panose="020B0604020202020204" pitchFamily="34" charset="0"/>
              <a:buChar char="•"/>
            </a:pPr>
            <a:r>
              <a:rPr lang="en-IN" sz="2000" dirty="0"/>
              <a:t>Node-level or graph-level representations</a:t>
            </a:r>
          </a:p>
        </p:txBody>
      </p:sp>
      <p:pic>
        <p:nvPicPr>
          <p:cNvPr id="6" name="Picture 5">
            <a:extLst>
              <a:ext uri="{FF2B5EF4-FFF2-40B4-BE49-F238E27FC236}">
                <a16:creationId xmlns:a16="http://schemas.microsoft.com/office/drawing/2014/main" id="{69F0ADAE-333A-C319-44DB-608E9F115C8C}"/>
              </a:ext>
            </a:extLst>
          </p:cNvPr>
          <p:cNvPicPr>
            <a:picLocks noChangeAspect="1"/>
          </p:cNvPicPr>
          <p:nvPr/>
        </p:nvPicPr>
        <p:blipFill>
          <a:blip r:embed="rId5"/>
          <a:stretch>
            <a:fillRect/>
          </a:stretch>
        </p:blipFill>
        <p:spPr>
          <a:xfrm>
            <a:off x="2651697" y="711644"/>
            <a:ext cx="5853205" cy="2888839"/>
          </a:xfrm>
          <a:prstGeom prst="rect">
            <a:avLst/>
          </a:prstGeom>
        </p:spPr>
      </p:pic>
    </p:spTree>
    <p:extLst>
      <p:ext uri="{BB962C8B-B14F-4D97-AF65-F5344CB8AC3E}">
        <p14:creationId xmlns:p14="http://schemas.microsoft.com/office/powerpoint/2010/main" val="3243596523"/>
      </p:ext>
    </p:extLst>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triangle with red and blue lines&#10;&#10;AI-generated content may be incorrect.">
            <a:extLst>
              <a:ext uri="{FF2B5EF4-FFF2-40B4-BE49-F238E27FC236}">
                <a16:creationId xmlns:a16="http://schemas.microsoft.com/office/drawing/2014/main" id="{151EE05D-3762-885C-1A6D-B094E8E023F5}"/>
              </a:ext>
            </a:extLst>
          </p:cNvPr>
          <p:cNvPicPr>
            <a:picLocks noChangeAspect="1"/>
          </p:cNvPicPr>
          <p:nvPr/>
        </p:nvPicPr>
        <p:blipFill>
          <a:blip r:embed="rId2"/>
          <a:stretch>
            <a:fillRect/>
          </a:stretch>
        </p:blipFill>
        <p:spPr>
          <a:xfrm>
            <a:off x="242626" y="1"/>
            <a:ext cx="1281375" cy="711643"/>
          </a:xfrm>
          <a:prstGeom prst="rect">
            <a:avLst/>
          </a:prstGeom>
        </p:spPr>
      </p:pic>
      <p:pic>
        <p:nvPicPr>
          <p:cNvPr id="7" name="Picture 6">
            <a:extLst>
              <a:ext uri="{FF2B5EF4-FFF2-40B4-BE49-F238E27FC236}">
                <a16:creationId xmlns:a16="http://schemas.microsoft.com/office/drawing/2014/main" id="{E6766A7F-3BD8-54F3-4099-A393B774FFE7}"/>
              </a:ext>
            </a:extLst>
          </p:cNvPr>
          <p:cNvPicPr/>
          <p:nvPr/>
        </p:nvPicPr>
        <p:blipFill>
          <a:blip r:embed="rId3"/>
          <a:stretch>
            <a:fillRect/>
          </a:stretch>
        </p:blipFill>
        <p:spPr>
          <a:xfrm>
            <a:off x="9216401" y="45997"/>
            <a:ext cx="2937623" cy="519153"/>
          </a:xfrm>
          <a:prstGeom prst="rect">
            <a:avLst/>
          </a:prstGeom>
        </p:spPr>
      </p:pic>
      <p:sp>
        <p:nvSpPr>
          <p:cNvPr id="9" name="TextBox 8">
            <a:extLst>
              <a:ext uri="{FF2B5EF4-FFF2-40B4-BE49-F238E27FC236}">
                <a16:creationId xmlns:a16="http://schemas.microsoft.com/office/drawing/2014/main" id="{3AE54838-AF4A-D054-C1CA-BD025050D9C0}"/>
              </a:ext>
            </a:extLst>
          </p:cNvPr>
          <p:cNvSpPr txBox="1"/>
          <p:nvPr/>
        </p:nvSpPr>
        <p:spPr>
          <a:xfrm>
            <a:off x="1732429" y="186017"/>
            <a:ext cx="774102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1F4E79"/>
                </a:solidFill>
              </a:rPr>
              <a:t>OUTPUT OF THE PROPOSED WORK </a:t>
            </a:r>
            <a:r>
              <a:rPr lang="en-US" sz="4400" dirty="0">
                <a:ea typeface="Calibri"/>
                <a:cs typeface="Calibri"/>
              </a:rPr>
              <a:t>​</a:t>
            </a:r>
            <a:endParaRPr lang="en-US" dirty="0"/>
          </a:p>
        </p:txBody>
      </p:sp>
      <p:pic>
        <p:nvPicPr>
          <p:cNvPr id="3" name="Picture 2">
            <a:extLst>
              <a:ext uri="{FF2B5EF4-FFF2-40B4-BE49-F238E27FC236}">
                <a16:creationId xmlns:a16="http://schemas.microsoft.com/office/drawing/2014/main" id="{08B2596A-5F15-CBE9-4651-6A08F3B1C039}"/>
              </a:ext>
            </a:extLst>
          </p:cNvPr>
          <p:cNvPicPr>
            <a:picLocks noChangeAspect="1"/>
          </p:cNvPicPr>
          <p:nvPr/>
        </p:nvPicPr>
        <p:blipFill>
          <a:blip r:embed="rId4"/>
          <a:stretch>
            <a:fillRect/>
          </a:stretch>
        </p:blipFill>
        <p:spPr>
          <a:xfrm>
            <a:off x="1575756" y="1772587"/>
            <a:ext cx="9040487" cy="4172532"/>
          </a:xfrm>
          <a:prstGeom prst="rect">
            <a:avLst/>
          </a:prstGeom>
        </p:spPr>
      </p:pic>
    </p:spTree>
    <p:extLst>
      <p:ext uri="{BB962C8B-B14F-4D97-AF65-F5344CB8AC3E}">
        <p14:creationId xmlns:p14="http://schemas.microsoft.com/office/powerpoint/2010/main" val="701949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2FB58-8B88-E8E7-8192-3AF773948DC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576B7F9-C125-907F-68FE-D4CF89887892}"/>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20ADBCE6-34CB-F405-00E3-E3AFC6EAAF21}"/>
              </a:ext>
            </a:extLst>
          </p:cNvPr>
          <p:cNvPicPr>
            <a:picLocks noChangeAspect="1"/>
          </p:cNvPicPr>
          <p:nvPr/>
        </p:nvPicPr>
        <p:blipFill>
          <a:blip r:embed="rId3"/>
          <a:stretch>
            <a:fillRect/>
          </a:stretch>
        </p:blipFill>
        <p:spPr>
          <a:xfrm>
            <a:off x="242626" y="1"/>
            <a:ext cx="1281375" cy="711643"/>
          </a:xfrm>
          <a:prstGeom prst="rect">
            <a:avLst/>
          </a:prstGeom>
        </p:spPr>
      </p:pic>
      <p:sp>
        <p:nvSpPr>
          <p:cNvPr id="2" name="TextBox 1">
            <a:extLst>
              <a:ext uri="{FF2B5EF4-FFF2-40B4-BE49-F238E27FC236}">
                <a16:creationId xmlns:a16="http://schemas.microsoft.com/office/drawing/2014/main" id="{A1C02858-FB91-840E-6E11-88B56FBB987D}"/>
              </a:ext>
            </a:extLst>
          </p:cNvPr>
          <p:cNvSpPr txBox="1"/>
          <p:nvPr/>
        </p:nvSpPr>
        <p:spPr>
          <a:xfrm>
            <a:off x="1521943" y="-2059"/>
            <a:ext cx="777857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074D68"/>
                </a:solidFill>
                <a:latin typeface="Calibri"/>
                <a:ea typeface="Calibri"/>
                <a:cs typeface="Calibri"/>
              </a:rPr>
              <a:t>ARCHITECTURE OF ALPHAFOLD2 MODEL</a:t>
            </a:r>
            <a:endParaRPr lang="en-US" sz="4400" dirty="0"/>
          </a:p>
        </p:txBody>
      </p:sp>
      <p:pic>
        <p:nvPicPr>
          <p:cNvPr id="6" name="Picture 5">
            <a:extLst>
              <a:ext uri="{FF2B5EF4-FFF2-40B4-BE49-F238E27FC236}">
                <a16:creationId xmlns:a16="http://schemas.microsoft.com/office/drawing/2014/main" id="{DCFB1AFC-65EF-0FC2-EA1E-37A7B31515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008" y="1492547"/>
            <a:ext cx="7053393" cy="4887483"/>
          </a:xfrm>
          <a:prstGeom prst="rect">
            <a:avLst/>
          </a:prstGeom>
        </p:spPr>
      </p:pic>
    </p:spTree>
    <p:extLst>
      <p:ext uri="{BB962C8B-B14F-4D97-AF65-F5344CB8AC3E}">
        <p14:creationId xmlns:p14="http://schemas.microsoft.com/office/powerpoint/2010/main" val="3513797127"/>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45908-3B90-9876-EF2C-0B25E92DBD1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53D7629-0D69-C195-B89A-E7CB661BDDED}"/>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FE6254A5-884F-C856-2F59-117083A1565B}"/>
              </a:ext>
            </a:extLst>
          </p:cNvPr>
          <p:cNvPicPr>
            <a:picLocks noChangeAspect="1"/>
          </p:cNvPicPr>
          <p:nvPr/>
        </p:nvPicPr>
        <p:blipFill>
          <a:blip r:embed="rId3"/>
          <a:stretch>
            <a:fillRect/>
          </a:stretch>
        </p:blipFill>
        <p:spPr>
          <a:xfrm>
            <a:off x="242626" y="1"/>
            <a:ext cx="1281375" cy="711643"/>
          </a:xfrm>
          <a:prstGeom prst="rect">
            <a:avLst/>
          </a:prstGeom>
        </p:spPr>
      </p:pic>
      <p:sp>
        <p:nvSpPr>
          <p:cNvPr id="2" name="TextBox 1">
            <a:extLst>
              <a:ext uri="{FF2B5EF4-FFF2-40B4-BE49-F238E27FC236}">
                <a16:creationId xmlns:a16="http://schemas.microsoft.com/office/drawing/2014/main" id="{130B28D2-7492-62C2-DBAB-274867C60887}"/>
              </a:ext>
            </a:extLst>
          </p:cNvPr>
          <p:cNvSpPr txBox="1"/>
          <p:nvPr/>
        </p:nvSpPr>
        <p:spPr>
          <a:xfrm>
            <a:off x="1521943" y="-2059"/>
            <a:ext cx="7778576"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rgbClr val="074D68"/>
                </a:solidFill>
                <a:latin typeface="Calibri"/>
                <a:ea typeface="Calibri"/>
                <a:cs typeface="Calibri"/>
              </a:rPr>
              <a:t>ARCHITECTURE OF ALPHAFOLD2 MODEL</a:t>
            </a:r>
            <a:endParaRPr lang="en-US" sz="4400" dirty="0"/>
          </a:p>
        </p:txBody>
      </p:sp>
      <p:sp>
        <p:nvSpPr>
          <p:cNvPr id="5" name="TextBox 4">
            <a:extLst>
              <a:ext uri="{FF2B5EF4-FFF2-40B4-BE49-F238E27FC236}">
                <a16:creationId xmlns:a16="http://schemas.microsoft.com/office/drawing/2014/main" id="{6B5CF8BE-7C63-A16E-7553-8671636BDF9D}"/>
              </a:ext>
            </a:extLst>
          </p:cNvPr>
          <p:cNvSpPr txBox="1"/>
          <p:nvPr/>
        </p:nvSpPr>
        <p:spPr>
          <a:xfrm>
            <a:off x="1317522" y="1492547"/>
            <a:ext cx="10353368" cy="5016758"/>
          </a:xfrm>
          <a:prstGeom prst="rect">
            <a:avLst/>
          </a:prstGeom>
          <a:noFill/>
        </p:spPr>
        <p:txBody>
          <a:bodyPr wrap="square">
            <a:spAutoFit/>
          </a:bodyPr>
          <a:lstStyle/>
          <a:p>
            <a:pPr algn="just">
              <a:buNone/>
            </a:pPr>
            <a:r>
              <a:rPr lang="en-IN" sz="2000" b="1" dirty="0"/>
              <a:t>Input:</a:t>
            </a:r>
          </a:p>
          <a:p>
            <a:pPr marL="285750" indent="-285750" algn="just">
              <a:buFont typeface="Arial" panose="020B0604020202020204" pitchFamily="34" charset="0"/>
              <a:buChar char="•"/>
            </a:pPr>
            <a:r>
              <a:rPr lang="en-IN" sz="2000" dirty="0"/>
              <a:t>Protein sequence</a:t>
            </a:r>
          </a:p>
          <a:p>
            <a:pPr marL="285750" indent="-285750" algn="just">
              <a:buFont typeface="Arial" panose="020B0604020202020204" pitchFamily="34" charset="0"/>
              <a:buChar char="•"/>
            </a:pPr>
            <a:r>
              <a:rPr lang="en-IN" sz="2000" dirty="0"/>
              <a:t>Multiple Sequence Alignment (MSA)</a:t>
            </a:r>
          </a:p>
          <a:p>
            <a:pPr marL="285750" indent="-285750" algn="just">
              <a:buFont typeface="Arial" panose="020B0604020202020204" pitchFamily="34" charset="0"/>
              <a:buChar char="•"/>
            </a:pPr>
            <a:r>
              <a:rPr lang="en-IN" sz="2000" dirty="0"/>
              <a:t>Optional structural templates</a:t>
            </a:r>
          </a:p>
          <a:p>
            <a:pPr algn="just">
              <a:buNone/>
            </a:pPr>
            <a:r>
              <a:rPr lang="en-IN" sz="2000" b="1" dirty="0" err="1"/>
              <a:t>Evoformer</a:t>
            </a:r>
            <a:r>
              <a:rPr lang="en-IN" sz="2000" b="1" dirty="0"/>
              <a:t>:</a:t>
            </a:r>
          </a:p>
          <a:p>
            <a:pPr marL="285750" indent="-285750" algn="just">
              <a:buFont typeface="Arial" panose="020B0604020202020204" pitchFamily="34" charset="0"/>
              <a:buChar char="•"/>
            </a:pPr>
            <a:r>
              <a:rPr lang="en-IN" sz="2000" dirty="0"/>
              <a:t>A transformer-based module</a:t>
            </a:r>
          </a:p>
          <a:p>
            <a:pPr marL="285750" indent="-285750" algn="just">
              <a:buFont typeface="Arial" panose="020B0604020202020204" pitchFamily="34" charset="0"/>
              <a:buChar char="•"/>
            </a:pPr>
            <a:r>
              <a:rPr lang="en-IN" sz="2000" dirty="0"/>
              <a:t>Processes MSA and pairwise residue features</a:t>
            </a:r>
          </a:p>
          <a:p>
            <a:pPr marL="285750" indent="-285750" algn="just">
              <a:buFont typeface="Arial" panose="020B0604020202020204" pitchFamily="34" charset="0"/>
              <a:buChar char="•"/>
            </a:pPr>
            <a:r>
              <a:rPr lang="en-IN" sz="2000" dirty="0"/>
              <a:t>Captures sequence and spatial relationships</a:t>
            </a:r>
          </a:p>
          <a:p>
            <a:pPr algn="just">
              <a:buNone/>
            </a:pPr>
            <a:r>
              <a:rPr lang="en-IN" sz="2000" b="1" dirty="0"/>
              <a:t>Structure Module:</a:t>
            </a:r>
          </a:p>
          <a:p>
            <a:pPr marL="285750" indent="-285750" algn="just">
              <a:buFont typeface="Arial" panose="020B0604020202020204" pitchFamily="34" charset="0"/>
              <a:buChar char="•"/>
            </a:pPr>
            <a:r>
              <a:rPr lang="en-IN" sz="2000" dirty="0"/>
              <a:t>Predicts 3D atomic coordinates</a:t>
            </a:r>
          </a:p>
          <a:p>
            <a:pPr marL="285750" indent="-285750" algn="just">
              <a:buFont typeface="Arial" panose="020B0604020202020204" pitchFamily="34" charset="0"/>
              <a:buChar char="•"/>
            </a:pPr>
            <a:r>
              <a:rPr lang="en-IN" sz="2000" dirty="0"/>
              <a:t>Uses Invariant Point Attention (IPA) for geometry-aware predictions</a:t>
            </a:r>
          </a:p>
          <a:p>
            <a:pPr algn="just">
              <a:buNone/>
            </a:pPr>
            <a:r>
              <a:rPr lang="en-IN" sz="2000" b="1" dirty="0"/>
              <a:t>Recycling:</a:t>
            </a:r>
          </a:p>
          <a:p>
            <a:pPr marL="285750" indent="-285750" algn="just">
              <a:buFont typeface="Arial" panose="020B0604020202020204" pitchFamily="34" charset="0"/>
              <a:buChar char="•"/>
            </a:pPr>
            <a:r>
              <a:rPr lang="en-IN" sz="2000" dirty="0"/>
              <a:t>Refines predictions through multiple iterations using previous outputs</a:t>
            </a:r>
          </a:p>
          <a:p>
            <a:pPr algn="just">
              <a:buNone/>
            </a:pPr>
            <a:r>
              <a:rPr lang="en-IN" sz="2000" b="1" dirty="0"/>
              <a:t>Output:</a:t>
            </a:r>
          </a:p>
          <a:p>
            <a:pPr marL="285750" indent="-285750" algn="just">
              <a:buFont typeface="Arial" panose="020B0604020202020204" pitchFamily="34" charset="0"/>
              <a:buChar char="•"/>
            </a:pPr>
            <a:r>
              <a:rPr lang="en-IN" sz="2000" dirty="0"/>
              <a:t>Full 3D protein structure</a:t>
            </a:r>
          </a:p>
          <a:p>
            <a:pPr marL="285750" indent="-285750" algn="just">
              <a:buFont typeface="Arial" panose="020B0604020202020204" pitchFamily="34" charset="0"/>
              <a:buChar char="•"/>
            </a:pPr>
            <a:r>
              <a:rPr lang="en-IN" sz="2000" dirty="0"/>
              <a:t>Confidence scores (e.g., </a:t>
            </a:r>
            <a:r>
              <a:rPr lang="en-IN" sz="2000" dirty="0" err="1"/>
              <a:t>pLDDT</a:t>
            </a:r>
            <a:r>
              <a:rPr lang="en-IN" sz="2000" dirty="0"/>
              <a:t>)</a:t>
            </a:r>
          </a:p>
        </p:txBody>
      </p:sp>
    </p:spTree>
    <p:extLst>
      <p:ext uri="{BB962C8B-B14F-4D97-AF65-F5344CB8AC3E}">
        <p14:creationId xmlns:p14="http://schemas.microsoft.com/office/powerpoint/2010/main" val="2208555407"/>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triangle with red and blue triangles on a black background&#10;&#10;AI-generated content may be incorrect.">
            <a:extLst>
              <a:ext uri="{FF2B5EF4-FFF2-40B4-BE49-F238E27FC236}">
                <a16:creationId xmlns:a16="http://schemas.microsoft.com/office/drawing/2014/main" id="{E57FCA84-F3ED-E860-4E4A-515747722026}"/>
              </a:ext>
            </a:extLst>
          </p:cNvPr>
          <p:cNvPicPr>
            <a:picLocks noChangeAspect="1"/>
          </p:cNvPicPr>
          <p:nvPr/>
        </p:nvPicPr>
        <p:blipFill>
          <a:blip r:embed="rId4"/>
          <a:stretch>
            <a:fillRect/>
          </a:stretch>
        </p:blipFill>
        <p:spPr>
          <a:xfrm>
            <a:off x="242626" y="1"/>
            <a:ext cx="1281375" cy="711643"/>
          </a:xfrm>
          <a:prstGeom prst="rect">
            <a:avLst/>
          </a:prstGeom>
        </p:spPr>
      </p:pic>
      <p:pic>
        <p:nvPicPr>
          <p:cNvPr id="9" name="Picture 8">
            <a:extLst>
              <a:ext uri="{FF2B5EF4-FFF2-40B4-BE49-F238E27FC236}">
                <a16:creationId xmlns:a16="http://schemas.microsoft.com/office/drawing/2014/main" id="{91BFFD6B-D6DE-CB50-FC29-D221B847F8A0}"/>
              </a:ext>
            </a:extLst>
          </p:cNvPr>
          <p:cNvPicPr/>
          <p:nvPr/>
        </p:nvPicPr>
        <p:blipFill>
          <a:blip r:embed="rId5"/>
          <a:stretch>
            <a:fillRect/>
          </a:stretch>
        </p:blipFill>
        <p:spPr>
          <a:xfrm>
            <a:off x="9216401" y="45997"/>
            <a:ext cx="2937623" cy="519153"/>
          </a:xfrm>
          <a:prstGeom prst="rect">
            <a:avLst/>
          </a:prstGeom>
        </p:spPr>
      </p:pic>
      <p:sp>
        <p:nvSpPr>
          <p:cNvPr id="6" name="TextBox 5">
            <a:extLst>
              <a:ext uri="{FF2B5EF4-FFF2-40B4-BE49-F238E27FC236}">
                <a16:creationId xmlns:a16="http://schemas.microsoft.com/office/drawing/2014/main" id="{55EAE79C-DF2C-2D12-D567-9BB14135EB7B}"/>
              </a:ext>
            </a:extLst>
          </p:cNvPr>
          <p:cNvSpPr txBox="1"/>
          <p:nvPr/>
        </p:nvSpPr>
        <p:spPr>
          <a:xfrm>
            <a:off x="1524001" y="88096"/>
            <a:ext cx="7600334" cy="1323439"/>
          </a:xfrm>
          <a:prstGeom prst="rect">
            <a:avLst/>
          </a:prstGeom>
          <a:noFill/>
        </p:spPr>
        <p:txBody>
          <a:bodyPr wrap="square">
            <a:spAutoFit/>
          </a:bodyPr>
          <a:lstStyle/>
          <a:p>
            <a:pPr algn="ctr"/>
            <a:r>
              <a:rPr lang="en-US" sz="4000" b="1" dirty="0">
                <a:solidFill>
                  <a:schemeClr val="accent5">
                    <a:lumMod val="50000"/>
                  </a:schemeClr>
                </a:solidFill>
              </a:rPr>
              <a:t>3D STRUCTURE PREDICTION USING ALPHAFOLD2 MODEL </a:t>
            </a:r>
            <a:endParaRPr lang="en-IN" sz="4000" b="1" dirty="0">
              <a:solidFill>
                <a:schemeClr val="accent5">
                  <a:lumMod val="50000"/>
                </a:schemeClr>
              </a:solidFill>
            </a:endParaRPr>
          </a:p>
        </p:txBody>
      </p:sp>
      <p:pic>
        <p:nvPicPr>
          <p:cNvPr id="7" name="Screen Recording 2025-06-07 231302">
            <a:hlinkClick r:id="" action="ppaction://media"/>
            <a:extLst>
              <a:ext uri="{FF2B5EF4-FFF2-40B4-BE49-F238E27FC236}">
                <a16:creationId xmlns:a16="http://schemas.microsoft.com/office/drawing/2014/main" id="{1DF108A5-F009-5FBE-B943-6C79F7F25656}"/>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3252122" y="2292145"/>
            <a:ext cx="5135563" cy="3276600"/>
          </a:xfrm>
          <a:prstGeom prst="rect">
            <a:avLst/>
          </a:prstGeom>
        </p:spPr>
      </p:pic>
      <p:sp>
        <p:nvSpPr>
          <p:cNvPr id="8" name="TextBox 7">
            <a:extLst>
              <a:ext uri="{FF2B5EF4-FFF2-40B4-BE49-F238E27FC236}">
                <a16:creationId xmlns:a16="http://schemas.microsoft.com/office/drawing/2014/main" id="{2B584AAB-BEF6-4FFA-05C5-F9494C5FAFA9}"/>
              </a:ext>
            </a:extLst>
          </p:cNvPr>
          <p:cNvSpPr txBox="1"/>
          <p:nvPr/>
        </p:nvSpPr>
        <p:spPr>
          <a:xfrm>
            <a:off x="2969341" y="1818968"/>
            <a:ext cx="4395020" cy="369332"/>
          </a:xfrm>
          <a:prstGeom prst="rect">
            <a:avLst/>
          </a:prstGeom>
          <a:noFill/>
        </p:spPr>
        <p:txBody>
          <a:bodyPr wrap="square" rtlCol="0">
            <a:spAutoFit/>
          </a:bodyPr>
          <a:lstStyle/>
          <a:p>
            <a:r>
              <a:rPr lang="en-US" dirty="0"/>
              <a:t>Video demonstration of 3D structure:</a:t>
            </a:r>
            <a:endParaRPr lang="en-IN" dirty="0"/>
          </a:p>
        </p:txBody>
      </p:sp>
    </p:spTree>
    <p:extLst>
      <p:ext uri="{BB962C8B-B14F-4D97-AF65-F5344CB8AC3E}">
        <p14:creationId xmlns:p14="http://schemas.microsoft.com/office/powerpoint/2010/main" val="124527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626"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D582F-DE56-8491-6D62-0C852107E11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F152793-2595-12A1-C38A-40B74C6425F1}"/>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EFEF980D-7B3A-5138-8354-96B587BA3EE3}"/>
              </a:ext>
            </a:extLst>
          </p:cNvPr>
          <p:cNvPicPr>
            <a:picLocks noChangeAspect="1"/>
          </p:cNvPicPr>
          <p:nvPr/>
        </p:nvPicPr>
        <p:blipFill>
          <a:blip r:embed="rId3"/>
          <a:stretch>
            <a:fillRect/>
          </a:stretch>
        </p:blipFill>
        <p:spPr>
          <a:xfrm>
            <a:off x="242626" y="1"/>
            <a:ext cx="1281375" cy="711643"/>
          </a:xfrm>
          <a:prstGeom prst="rect">
            <a:avLst/>
          </a:prstGeom>
        </p:spPr>
      </p:pic>
      <p:sp>
        <p:nvSpPr>
          <p:cNvPr id="2" name="TextBox 1">
            <a:extLst>
              <a:ext uri="{FF2B5EF4-FFF2-40B4-BE49-F238E27FC236}">
                <a16:creationId xmlns:a16="http://schemas.microsoft.com/office/drawing/2014/main" id="{74397FFD-C955-92F7-55FB-0EE94440E0DF}"/>
              </a:ext>
            </a:extLst>
          </p:cNvPr>
          <p:cNvSpPr txBox="1"/>
          <p:nvPr/>
        </p:nvSpPr>
        <p:spPr>
          <a:xfrm>
            <a:off x="2548948" y="0"/>
            <a:ext cx="694449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074D68"/>
                </a:solidFill>
                <a:latin typeface="Calibri"/>
                <a:ea typeface="Calibri"/>
                <a:cs typeface="Calibri"/>
              </a:rPr>
              <a:t>DATASET DESCRIPTION</a:t>
            </a:r>
            <a:endParaRPr lang="en-US" sz="4400" dirty="0">
              <a:latin typeface="Calibri"/>
              <a:ea typeface="Calibri"/>
              <a:cs typeface="Calibri"/>
            </a:endParaRPr>
          </a:p>
        </p:txBody>
      </p:sp>
      <p:sp>
        <p:nvSpPr>
          <p:cNvPr id="3" name="TextBox 2">
            <a:extLst>
              <a:ext uri="{FF2B5EF4-FFF2-40B4-BE49-F238E27FC236}">
                <a16:creationId xmlns:a16="http://schemas.microsoft.com/office/drawing/2014/main" id="{ACB15849-D273-FAA0-10BB-F98B68F9D436}"/>
              </a:ext>
            </a:extLst>
          </p:cNvPr>
          <p:cNvSpPr txBox="1"/>
          <p:nvPr/>
        </p:nvSpPr>
        <p:spPr>
          <a:xfrm>
            <a:off x="1524001" y="1408717"/>
            <a:ext cx="8209934"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err="1">
                <a:ea typeface="Calibri"/>
                <a:cs typeface="Calibri"/>
              </a:rPr>
              <a:t>UniProt</a:t>
            </a:r>
            <a:r>
              <a:rPr lang="en-US" sz="2400" b="1" dirty="0">
                <a:ea typeface="Calibri"/>
                <a:cs typeface="Calibri"/>
              </a:rPr>
              <a:t>:</a:t>
            </a:r>
            <a:endParaRPr lang="en-US" sz="2000" b="1" dirty="0">
              <a:ea typeface="Calibri"/>
              <a:cs typeface="Calibri"/>
            </a:endParaRPr>
          </a:p>
          <a:p>
            <a:pPr algn="just"/>
            <a:r>
              <a:rPr lang="en-US" sz="2000" dirty="0" err="1">
                <a:ea typeface="+mn-lt"/>
                <a:cs typeface="+mn-lt"/>
              </a:rPr>
              <a:t>UniProt</a:t>
            </a:r>
            <a:r>
              <a:rPr lang="en-US" sz="2000" dirty="0">
                <a:ea typeface="+mn-lt"/>
                <a:cs typeface="+mn-lt"/>
              </a:rPr>
              <a:t> is the world’s largest and most comprehensive protein database.</a:t>
            </a:r>
          </a:p>
          <a:p>
            <a:pPr algn="just"/>
            <a:r>
              <a:rPr lang="en-US" sz="2000" dirty="0">
                <a:ea typeface="+mn-lt"/>
                <a:cs typeface="+mn-lt"/>
              </a:rPr>
              <a:t>It provides detailed, curated information about proteins from many organisms.</a:t>
            </a:r>
            <a:endParaRPr lang="en-US" sz="2000" dirty="0">
              <a:ea typeface="Calibri"/>
              <a:cs typeface="Calibri"/>
            </a:endParaRPr>
          </a:p>
          <a:p>
            <a:pPr algn="just"/>
            <a:endParaRPr lang="en-US" sz="2000" dirty="0">
              <a:ea typeface="Calibri"/>
              <a:cs typeface="Calibri"/>
            </a:endParaRPr>
          </a:p>
          <a:p>
            <a:pPr algn="just"/>
            <a:endParaRPr lang="en-US" sz="2000" b="1" dirty="0">
              <a:ea typeface="Calibri"/>
              <a:cs typeface="Calibri"/>
            </a:endParaRPr>
          </a:p>
        </p:txBody>
      </p:sp>
      <p:graphicFrame>
        <p:nvGraphicFramePr>
          <p:cNvPr id="5" name="Table 4">
            <a:extLst>
              <a:ext uri="{FF2B5EF4-FFF2-40B4-BE49-F238E27FC236}">
                <a16:creationId xmlns:a16="http://schemas.microsoft.com/office/drawing/2014/main" id="{67542573-2A14-97AD-0A2F-9B17EB333F98}"/>
              </a:ext>
            </a:extLst>
          </p:cNvPr>
          <p:cNvGraphicFramePr>
            <a:graphicFrameLocks noGrp="1"/>
          </p:cNvGraphicFramePr>
          <p:nvPr>
            <p:extLst>
              <p:ext uri="{D42A27DB-BD31-4B8C-83A1-F6EECF244321}">
                <p14:modId xmlns:p14="http://schemas.microsoft.com/office/powerpoint/2010/main" val="2982200220"/>
              </p:ext>
            </p:extLst>
          </p:nvPr>
        </p:nvGraphicFramePr>
        <p:xfrm>
          <a:off x="1524001" y="2803913"/>
          <a:ext cx="8209934" cy="3479800"/>
        </p:xfrm>
        <a:graphic>
          <a:graphicData uri="http://schemas.openxmlformats.org/drawingml/2006/table">
            <a:tbl>
              <a:tblPr firstRow="1" bandRow="1">
                <a:tableStyleId>{5C22544A-7EE6-4342-B048-85BDC9FD1C3A}</a:tableStyleId>
              </a:tblPr>
              <a:tblGrid>
                <a:gridCol w="1593889">
                  <a:extLst>
                    <a:ext uri="{9D8B030D-6E8A-4147-A177-3AD203B41FA5}">
                      <a16:colId xmlns:a16="http://schemas.microsoft.com/office/drawing/2014/main" val="2702429103"/>
                    </a:ext>
                  </a:extLst>
                </a:gridCol>
                <a:gridCol w="1593889">
                  <a:extLst>
                    <a:ext uri="{9D8B030D-6E8A-4147-A177-3AD203B41FA5}">
                      <a16:colId xmlns:a16="http://schemas.microsoft.com/office/drawing/2014/main" val="2336540329"/>
                    </a:ext>
                  </a:extLst>
                </a:gridCol>
                <a:gridCol w="1593889">
                  <a:extLst>
                    <a:ext uri="{9D8B030D-6E8A-4147-A177-3AD203B41FA5}">
                      <a16:colId xmlns:a16="http://schemas.microsoft.com/office/drawing/2014/main" val="3920933361"/>
                    </a:ext>
                  </a:extLst>
                </a:gridCol>
                <a:gridCol w="1593889">
                  <a:extLst>
                    <a:ext uri="{9D8B030D-6E8A-4147-A177-3AD203B41FA5}">
                      <a16:colId xmlns:a16="http://schemas.microsoft.com/office/drawing/2014/main" val="4253963638"/>
                    </a:ext>
                  </a:extLst>
                </a:gridCol>
                <a:gridCol w="1834378">
                  <a:extLst>
                    <a:ext uri="{9D8B030D-6E8A-4147-A177-3AD203B41FA5}">
                      <a16:colId xmlns:a16="http://schemas.microsoft.com/office/drawing/2014/main" val="547471820"/>
                    </a:ext>
                  </a:extLst>
                </a:gridCol>
              </a:tblGrid>
              <a:tr h="370840">
                <a:tc>
                  <a:txBody>
                    <a:bodyPr/>
                    <a:lstStyle/>
                    <a:p>
                      <a:r>
                        <a:rPr lang="en-US" dirty="0"/>
                        <a:t>Protein Name</a:t>
                      </a:r>
                      <a:endParaRPr lang="en-IN" dirty="0"/>
                    </a:p>
                  </a:txBody>
                  <a:tcPr anchor="ctr"/>
                </a:tc>
                <a:tc>
                  <a:txBody>
                    <a:bodyPr/>
                    <a:lstStyle/>
                    <a:p>
                      <a:r>
                        <a:rPr lang="en-IN" dirty="0"/>
                        <a:t>Protein Type</a:t>
                      </a:r>
                    </a:p>
                  </a:txBody>
                  <a:tcPr anchor="ctr"/>
                </a:tc>
                <a:tc>
                  <a:txBody>
                    <a:bodyPr/>
                    <a:lstStyle/>
                    <a:p>
                      <a:r>
                        <a:rPr lang="en-IN"/>
                        <a:t>PDB ID</a:t>
                      </a:r>
                    </a:p>
                  </a:txBody>
                  <a:tcPr anchor="ctr"/>
                </a:tc>
                <a:tc>
                  <a:txBody>
                    <a:bodyPr/>
                    <a:lstStyle/>
                    <a:p>
                      <a:r>
                        <a:rPr lang="en-US" dirty="0"/>
                        <a:t>L</a:t>
                      </a:r>
                      <a:r>
                        <a:rPr lang="en-IN" dirty="0" err="1"/>
                        <a:t>ength</a:t>
                      </a:r>
                      <a:endParaRPr lang="en-IN" dirty="0"/>
                    </a:p>
                  </a:txBody>
                  <a:tcPr anchor="ctr"/>
                </a:tc>
                <a:tc>
                  <a:txBody>
                    <a:bodyPr/>
                    <a:lstStyle/>
                    <a:p>
                      <a:r>
                        <a:rPr lang="en-IN" dirty="0"/>
                        <a:t>Notes</a:t>
                      </a:r>
                    </a:p>
                  </a:txBody>
                  <a:tcPr anchor="ctr"/>
                </a:tc>
                <a:extLst>
                  <a:ext uri="{0D108BD9-81ED-4DB2-BD59-A6C34878D82A}">
                    <a16:rowId xmlns:a16="http://schemas.microsoft.com/office/drawing/2014/main" val="3491569578"/>
                  </a:ext>
                </a:extLst>
              </a:tr>
              <a:tr h="370840">
                <a:tc>
                  <a:txBody>
                    <a:bodyPr/>
                    <a:lstStyle/>
                    <a:p>
                      <a:r>
                        <a:rPr lang="en-IN" sz="1800" b="1" i="0" kern="1200" dirty="0">
                          <a:solidFill>
                            <a:schemeClr val="dk1"/>
                          </a:solidFill>
                          <a:effectLst/>
                          <a:latin typeface="+mn-lt"/>
                          <a:ea typeface="+mn-ea"/>
                          <a:cs typeface="+mn-cs"/>
                        </a:rPr>
                        <a:t>Fatty acid-binding protein, heart</a:t>
                      </a:r>
                      <a:endParaRPr lang="en-IN" dirty="0"/>
                    </a:p>
                  </a:txBody>
                  <a:tcPr anchor="ctr"/>
                </a:tc>
                <a:tc>
                  <a:txBody>
                    <a:bodyPr/>
                    <a:lstStyle/>
                    <a:p>
                      <a:r>
                        <a:rPr lang="en-IN"/>
                        <a:t>Human protein</a:t>
                      </a:r>
                    </a:p>
                  </a:txBody>
                  <a:tcPr anchor="ctr"/>
                </a:tc>
                <a:tc>
                  <a:txBody>
                    <a:bodyPr/>
                    <a:lstStyle/>
                    <a:p>
                      <a:r>
                        <a:rPr lang="en-IN"/>
                        <a:t>AF-P05413</a:t>
                      </a:r>
                    </a:p>
                  </a:txBody>
                  <a:tcPr anchor="ctr"/>
                </a:tc>
                <a:tc>
                  <a:txBody>
                    <a:bodyPr/>
                    <a:lstStyle/>
                    <a:p>
                      <a:r>
                        <a:rPr lang="en-US" dirty="0"/>
                        <a:t>1</a:t>
                      </a:r>
                      <a:r>
                        <a:rPr lang="en-IN" dirty="0"/>
                        <a:t>33</a:t>
                      </a:r>
                    </a:p>
                  </a:txBody>
                  <a:tcPr anchor="ctr"/>
                </a:tc>
                <a:tc>
                  <a:txBody>
                    <a:bodyPr/>
                    <a:lstStyle/>
                    <a:p>
                      <a:r>
                        <a:rPr lang="en-IN"/>
                        <a:t>Drug target candidate</a:t>
                      </a:r>
                    </a:p>
                  </a:txBody>
                  <a:tcPr anchor="ctr"/>
                </a:tc>
                <a:extLst>
                  <a:ext uri="{0D108BD9-81ED-4DB2-BD59-A6C34878D82A}">
                    <a16:rowId xmlns:a16="http://schemas.microsoft.com/office/drawing/2014/main" val="603224476"/>
                  </a:ext>
                </a:extLst>
              </a:tr>
              <a:tr h="370840">
                <a:tc>
                  <a:txBody>
                    <a:bodyPr/>
                    <a:lstStyle/>
                    <a:p>
                      <a:r>
                        <a:rPr lang="en-IN" sz="1800" b="1" i="0" kern="1200" dirty="0">
                          <a:solidFill>
                            <a:schemeClr val="dk1"/>
                          </a:solidFill>
                          <a:effectLst/>
                          <a:latin typeface="+mn-lt"/>
                          <a:ea typeface="+mn-ea"/>
                          <a:cs typeface="+mn-cs"/>
                        </a:rPr>
                        <a:t>Inositol diphosphatase DSP2</a:t>
                      </a:r>
                      <a:endParaRPr lang="en-IN" dirty="0"/>
                    </a:p>
                  </a:txBody>
                  <a:tcPr anchor="ctr"/>
                </a:tc>
                <a:tc>
                  <a:txBody>
                    <a:bodyPr/>
                    <a:lstStyle/>
                    <a:p>
                      <a:r>
                        <a:rPr lang="en-IN"/>
                        <a:t>Plant protein</a:t>
                      </a:r>
                    </a:p>
                  </a:txBody>
                  <a:tcPr anchor="ctr"/>
                </a:tc>
                <a:tc>
                  <a:txBody>
                    <a:bodyPr/>
                    <a:lstStyle/>
                    <a:p>
                      <a:r>
                        <a:rPr lang="en-IN" dirty="0"/>
                        <a:t>AF-Q0DX67</a:t>
                      </a:r>
                    </a:p>
                  </a:txBody>
                  <a:tcPr anchor="ctr"/>
                </a:tc>
                <a:tc>
                  <a:txBody>
                    <a:bodyPr/>
                    <a:lstStyle/>
                    <a:p>
                      <a:br>
                        <a:rPr lang="en-IN" dirty="0"/>
                      </a:br>
                      <a:r>
                        <a:rPr lang="en-IN" sz="1800" b="0" i="0" kern="1200" dirty="0">
                          <a:solidFill>
                            <a:schemeClr val="dk1"/>
                          </a:solidFill>
                          <a:effectLst/>
                          <a:latin typeface="+mn-lt"/>
                          <a:ea typeface="+mn-ea"/>
                          <a:cs typeface="+mn-cs"/>
                        </a:rPr>
                        <a:t>204</a:t>
                      </a:r>
                      <a:endParaRPr lang="en-IN" dirty="0"/>
                    </a:p>
                  </a:txBody>
                  <a:tcPr anchor="ctr"/>
                </a:tc>
                <a:tc>
                  <a:txBody>
                    <a:bodyPr/>
                    <a:lstStyle/>
                    <a:p>
                      <a:r>
                        <a:rPr lang="en-IN" dirty="0"/>
                        <a:t>Antioxidant enzyme</a:t>
                      </a:r>
                    </a:p>
                  </a:txBody>
                  <a:tcPr anchor="ctr"/>
                </a:tc>
                <a:extLst>
                  <a:ext uri="{0D108BD9-81ED-4DB2-BD59-A6C34878D82A}">
                    <a16:rowId xmlns:a16="http://schemas.microsoft.com/office/drawing/2014/main" val="2741129374"/>
                  </a:ext>
                </a:extLst>
              </a:tr>
              <a:tr h="370840">
                <a:tc>
                  <a:txBody>
                    <a:bodyPr/>
                    <a:lstStyle/>
                    <a:p>
                      <a:r>
                        <a:rPr lang="en-IN" sz="1800" b="1" i="0" kern="1200" dirty="0">
                          <a:solidFill>
                            <a:schemeClr val="dk1"/>
                          </a:solidFill>
                          <a:effectLst/>
                          <a:latin typeface="+mn-lt"/>
                          <a:ea typeface="+mn-ea"/>
                          <a:cs typeface="+mn-cs"/>
                        </a:rPr>
                        <a:t>Protein COBRA</a:t>
                      </a:r>
                      <a:endParaRPr lang="en-IN" dirty="0"/>
                    </a:p>
                  </a:txBody>
                  <a:tcPr anchor="ctr"/>
                </a:tc>
                <a:tc>
                  <a:txBody>
                    <a:bodyPr/>
                    <a:lstStyle/>
                    <a:p>
                      <a:r>
                        <a:rPr lang="en-IN"/>
                        <a:t>Cobra toxin</a:t>
                      </a:r>
                    </a:p>
                  </a:txBody>
                  <a:tcPr anchor="ctr"/>
                </a:tc>
                <a:tc>
                  <a:txBody>
                    <a:bodyPr/>
                    <a:lstStyle/>
                    <a:p>
                      <a:r>
                        <a:rPr lang="en-IN"/>
                        <a:t>AF-Q94KT8</a:t>
                      </a:r>
                    </a:p>
                  </a:txBody>
                  <a:tcPr anchor="ctr"/>
                </a:tc>
                <a:tc>
                  <a:txBody>
                    <a:bodyPr/>
                    <a:lstStyle/>
                    <a:p>
                      <a:r>
                        <a:rPr lang="en-US" dirty="0"/>
                        <a:t>4</a:t>
                      </a:r>
                      <a:r>
                        <a:rPr lang="en-IN" dirty="0"/>
                        <a:t>56</a:t>
                      </a:r>
                    </a:p>
                  </a:txBody>
                  <a:tcPr anchor="ctr"/>
                </a:tc>
                <a:tc>
                  <a:txBody>
                    <a:bodyPr/>
                    <a:lstStyle/>
                    <a:p>
                      <a:r>
                        <a:rPr lang="en-IN"/>
                        <a:t>Neurotoxic peptide</a:t>
                      </a:r>
                    </a:p>
                  </a:txBody>
                  <a:tcPr anchor="ctr"/>
                </a:tc>
                <a:extLst>
                  <a:ext uri="{0D108BD9-81ED-4DB2-BD59-A6C34878D82A}">
                    <a16:rowId xmlns:a16="http://schemas.microsoft.com/office/drawing/2014/main" val="1325736413"/>
                  </a:ext>
                </a:extLst>
              </a:tr>
              <a:tr h="370840">
                <a:tc>
                  <a:txBody>
                    <a:bodyPr/>
                    <a:lstStyle/>
                    <a:p>
                      <a:r>
                        <a:rPr lang="en-IN" sz="1800" b="1" i="0" kern="1200" dirty="0">
                          <a:solidFill>
                            <a:schemeClr val="dk1"/>
                          </a:solidFill>
                          <a:effectLst/>
                          <a:latin typeface="+mn-lt"/>
                          <a:ea typeface="+mn-ea"/>
                          <a:cs typeface="+mn-cs"/>
                        </a:rPr>
                        <a:t>Polygalacturonase-2</a:t>
                      </a:r>
                      <a:endParaRPr lang="en-IN" dirty="0"/>
                    </a:p>
                  </a:txBody>
                  <a:tcPr anchor="ctr"/>
                </a:tc>
                <a:tc>
                  <a:txBody>
                    <a:bodyPr/>
                    <a:lstStyle/>
                    <a:p>
                      <a:r>
                        <a:rPr lang="en-IN" dirty="0"/>
                        <a:t>Tomato enzyme</a:t>
                      </a:r>
                    </a:p>
                  </a:txBody>
                  <a:tcPr anchor="ctr"/>
                </a:tc>
                <a:tc>
                  <a:txBody>
                    <a:bodyPr/>
                    <a:lstStyle/>
                    <a:p>
                      <a:r>
                        <a:rPr lang="en-IN"/>
                        <a:t>AF-P05117</a:t>
                      </a:r>
                    </a:p>
                  </a:txBody>
                  <a:tcPr anchor="ctr"/>
                </a:tc>
                <a:tc>
                  <a:txBody>
                    <a:bodyPr/>
                    <a:lstStyle/>
                    <a:p>
                      <a:r>
                        <a:rPr lang="en-US" dirty="0"/>
                        <a:t>4</a:t>
                      </a:r>
                      <a:r>
                        <a:rPr lang="en-IN" dirty="0"/>
                        <a:t>57</a:t>
                      </a:r>
                    </a:p>
                  </a:txBody>
                  <a:tcPr anchor="ctr"/>
                </a:tc>
                <a:tc>
                  <a:txBody>
                    <a:bodyPr/>
                    <a:lstStyle/>
                    <a:p>
                      <a:r>
                        <a:rPr lang="en-IN" dirty="0"/>
                        <a:t>Crop resistance candidate</a:t>
                      </a:r>
                    </a:p>
                  </a:txBody>
                  <a:tcPr anchor="ctr"/>
                </a:tc>
                <a:extLst>
                  <a:ext uri="{0D108BD9-81ED-4DB2-BD59-A6C34878D82A}">
                    <a16:rowId xmlns:a16="http://schemas.microsoft.com/office/drawing/2014/main" val="2851781276"/>
                  </a:ext>
                </a:extLst>
              </a:tr>
            </a:tbl>
          </a:graphicData>
        </a:graphic>
      </p:graphicFrame>
    </p:spTree>
    <p:extLst>
      <p:ext uri="{BB962C8B-B14F-4D97-AF65-F5344CB8AC3E}">
        <p14:creationId xmlns:p14="http://schemas.microsoft.com/office/powerpoint/2010/main" val="3342928562"/>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DD0B5-1B57-F111-9E30-6027CCA483E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A948816-29E9-F5F5-4F00-936A7D455645}"/>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4F476569-59C5-1676-1138-4DD5EEE8A78A}"/>
              </a:ext>
            </a:extLst>
          </p:cNvPr>
          <p:cNvPicPr>
            <a:picLocks noChangeAspect="1"/>
          </p:cNvPicPr>
          <p:nvPr/>
        </p:nvPicPr>
        <p:blipFill>
          <a:blip r:embed="rId3"/>
          <a:stretch>
            <a:fillRect/>
          </a:stretch>
        </p:blipFill>
        <p:spPr>
          <a:xfrm>
            <a:off x="242626" y="1"/>
            <a:ext cx="1281375" cy="711643"/>
          </a:xfrm>
          <a:prstGeom prst="rect">
            <a:avLst/>
          </a:prstGeom>
        </p:spPr>
      </p:pic>
      <p:sp>
        <p:nvSpPr>
          <p:cNvPr id="2" name="TextBox 1">
            <a:extLst>
              <a:ext uri="{FF2B5EF4-FFF2-40B4-BE49-F238E27FC236}">
                <a16:creationId xmlns:a16="http://schemas.microsoft.com/office/drawing/2014/main" id="{1C908596-D1E7-B13A-2596-100DF7510555}"/>
              </a:ext>
            </a:extLst>
          </p:cNvPr>
          <p:cNvSpPr txBox="1"/>
          <p:nvPr/>
        </p:nvSpPr>
        <p:spPr>
          <a:xfrm>
            <a:off x="1521943" y="-2059"/>
            <a:ext cx="77785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dirty="0">
                <a:solidFill>
                  <a:schemeClr val="accent5">
                    <a:lumMod val="50000"/>
                  </a:schemeClr>
                </a:solidFill>
              </a:rPr>
              <a:t>DEMO OF PROPOSED WORK</a:t>
            </a:r>
          </a:p>
        </p:txBody>
      </p:sp>
      <p:sp>
        <p:nvSpPr>
          <p:cNvPr id="5" name="TextBox 4">
            <a:extLst>
              <a:ext uri="{FF2B5EF4-FFF2-40B4-BE49-F238E27FC236}">
                <a16:creationId xmlns:a16="http://schemas.microsoft.com/office/drawing/2014/main" id="{6C4CABC0-8420-1393-0FB3-797A074FE82C}"/>
              </a:ext>
            </a:extLst>
          </p:cNvPr>
          <p:cNvSpPr txBox="1"/>
          <p:nvPr/>
        </p:nvSpPr>
        <p:spPr>
          <a:xfrm>
            <a:off x="2104382" y="711644"/>
            <a:ext cx="8622890" cy="6186309"/>
          </a:xfrm>
          <a:prstGeom prst="rect">
            <a:avLst/>
          </a:prstGeom>
          <a:noFill/>
        </p:spPr>
        <p:txBody>
          <a:bodyPr wrap="square" rtlCol="0">
            <a:spAutoFit/>
          </a:bodyPr>
          <a:lstStyle/>
          <a:p>
            <a:pPr marL="457200" indent="-457200">
              <a:buFont typeface="+mj-lt"/>
              <a:buAutoNum type="arabicPeriod"/>
            </a:pPr>
            <a:r>
              <a:rPr lang="en-IN" sz="2400" b="1" dirty="0"/>
              <a:t>Input:</a:t>
            </a:r>
          </a:p>
          <a:p>
            <a:pPr marL="342900" indent="-342900">
              <a:buFont typeface="Arial" panose="020B0604020202020204" pitchFamily="34" charset="0"/>
              <a:buChar char="•"/>
            </a:pPr>
            <a:r>
              <a:rPr lang="en-IN" sz="2000" dirty="0"/>
              <a:t>Protein sequence from </a:t>
            </a:r>
            <a:r>
              <a:rPr lang="en-IN" sz="2000" dirty="0" err="1"/>
              <a:t>Uniprot</a:t>
            </a:r>
            <a:endParaRPr lang="en-IN" sz="2000" dirty="0"/>
          </a:p>
          <a:p>
            <a:pPr marL="342900" indent="-342900">
              <a:buFont typeface="Arial" panose="020B0604020202020204" pitchFamily="34" charset="0"/>
              <a:buChar char="•"/>
            </a:pPr>
            <a:r>
              <a:rPr lang="en-IN" sz="2000" dirty="0"/>
              <a:t>AlphaFold2 PDB structures for supervision.</a:t>
            </a:r>
          </a:p>
          <a:p>
            <a:pPr marL="342900" indent="-342900">
              <a:buFont typeface="Arial" panose="020B0604020202020204" pitchFamily="34" charset="0"/>
              <a:buChar char="•"/>
            </a:pPr>
            <a:endParaRPr lang="en-IN" sz="2000" dirty="0"/>
          </a:p>
          <a:p>
            <a:pPr marL="457200" indent="-457200">
              <a:buFont typeface="+mj-lt"/>
              <a:buAutoNum type="arabicPeriod" startAt="2"/>
            </a:pPr>
            <a:r>
              <a:rPr lang="en-IN" sz="2400" b="1" dirty="0"/>
              <a:t>Process:</a:t>
            </a:r>
          </a:p>
          <a:p>
            <a:pPr marL="342900" indent="-342900">
              <a:buFont typeface="Arial" panose="020B0604020202020204" pitchFamily="34" charset="0"/>
              <a:buChar char="•"/>
            </a:pPr>
            <a:r>
              <a:rPr lang="en-IN" sz="2000" dirty="0"/>
              <a:t>Construct protein graphs (nodes: residues; edges: pairwise proximity).</a:t>
            </a:r>
          </a:p>
          <a:p>
            <a:pPr marL="342900" indent="-342900">
              <a:buFont typeface="Arial" panose="020B0604020202020204" pitchFamily="34" charset="0"/>
              <a:buChar char="•"/>
            </a:pPr>
            <a:r>
              <a:rPr lang="en-IN" sz="2000" dirty="0"/>
              <a:t>Train GNN to predict residue coordinates and </a:t>
            </a:r>
            <a:r>
              <a:rPr lang="en-IN" sz="2000" dirty="0" err="1"/>
              <a:t>pLDDT</a:t>
            </a:r>
            <a:r>
              <a:rPr lang="en-IN" sz="2000" dirty="0"/>
              <a:t>.</a:t>
            </a:r>
          </a:p>
          <a:p>
            <a:pPr marL="342900" indent="-342900">
              <a:buFont typeface="Arial" panose="020B0604020202020204" pitchFamily="34" charset="0"/>
              <a:buChar char="•"/>
            </a:pPr>
            <a:r>
              <a:rPr lang="en-IN" sz="2000" dirty="0"/>
              <a:t>Optimize with loss on distance matrices or coordinate regression.</a:t>
            </a:r>
          </a:p>
          <a:p>
            <a:pPr marL="342900" indent="-342900">
              <a:buFont typeface="Arial" panose="020B0604020202020204" pitchFamily="34" charset="0"/>
              <a:buChar char="•"/>
            </a:pPr>
            <a:endParaRPr lang="en-IN" sz="2000" dirty="0"/>
          </a:p>
          <a:p>
            <a:pPr marL="457200" indent="-457200">
              <a:buFont typeface="+mj-lt"/>
              <a:buAutoNum type="arabicPeriod" startAt="3"/>
            </a:pPr>
            <a:r>
              <a:rPr lang="en-IN" sz="2400" b="1" dirty="0"/>
              <a:t>Tools Used:</a:t>
            </a:r>
          </a:p>
          <a:p>
            <a:pPr marL="342900" indent="-342900">
              <a:buFont typeface="Arial" panose="020B0604020202020204" pitchFamily="34" charset="0"/>
              <a:buChar char="•"/>
            </a:pPr>
            <a:r>
              <a:rPr lang="en-IN" sz="2000" dirty="0"/>
              <a:t>Python, </a:t>
            </a:r>
            <a:r>
              <a:rPr lang="en-IN" sz="2000" dirty="0" err="1"/>
              <a:t>PyTorch</a:t>
            </a:r>
            <a:r>
              <a:rPr lang="en-IN" sz="2000" dirty="0"/>
              <a:t> Geometric (GNN library), </a:t>
            </a:r>
            <a:r>
              <a:rPr lang="en-IN" sz="2000" dirty="0" err="1"/>
              <a:t>Biopython</a:t>
            </a:r>
            <a:r>
              <a:rPr lang="en-IN" sz="2000" dirty="0"/>
              <a:t>, Pandas.</a:t>
            </a:r>
          </a:p>
          <a:p>
            <a:pPr marL="342900" indent="-342900">
              <a:buFont typeface="Arial" panose="020B0604020202020204" pitchFamily="34" charset="0"/>
              <a:buChar char="•"/>
            </a:pPr>
            <a:r>
              <a:rPr lang="en-IN" sz="2000" dirty="0" err="1"/>
              <a:t>Jupyter</a:t>
            </a:r>
            <a:r>
              <a:rPr lang="en-IN" sz="2000" dirty="0"/>
              <a:t> Notebooks (mp1_plant_based.ipynb, etc.)</a:t>
            </a:r>
          </a:p>
          <a:p>
            <a:pPr marL="342900" indent="-342900">
              <a:buFont typeface="Arial" panose="020B0604020202020204" pitchFamily="34" charset="0"/>
              <a:buChar char="•"/>
            </a:pPr>
            <a:r>
              <a:rPr lang="en-IN" sz="2000" dirty="0"/>
              <a:t>AlphaFold2 output as benchmark.</a:t>
            </a:r>
          </a:p>
          <a:p>
            <a:pPr marL="342900" indent="-342900">
              <a:buFont typeface="Arial" panose="020B0604020202020204" pitchFamily="34" charset="0"/>
              <a:buChar char="•"/>
            </a:pPr>
            <a:endParaRPr lang="en-IN" sz="2000" dirty="0"/>
          </a:p>
          <a:p>
            <a:pPr marL="457200" indent="-457200">
              <a:buFont typeface="+mj-lt"/>
              <a:buAutoNum type="arabicPeriod" startAt="4"/>
            </a:pPr>
            <a:r>
              <a:rPr lang="en-IN" sz="2400" b="1" dirty="0"/>
              <a:t>Output:</a:t>
            </a:r>
          </a:p>
          <a:p>
            <a:pPr marL="342900" indent="-342900">
              <a:buFont typeface="Arial" panose="020B0604020202020204" pitchFamily="34" charset="0"/>
              <a:buChar char="•"/>
            </a:pPr>
            <a:r>
              <a:rPr lang="en-IN" sz="2000" dirty="0"/>
              <a:t>Predicted 3D coordinates.</a:t>
            </a:r>
          </a:p>
          <a:p>
            <a:pPr marL="342900" indent="-342900">
              <a:buFont typeface="Arial" panose="020B0604020202020204" pitchFamily="34" charset="0"/>
              <a:buChar char="•"/>
            </a:pPr>
            <a:r>
              <a:rPr lang="en-IN" sz="2000" dirty="0"/>
              <a:t>Predicted </a:t>
            </a:r>
            <a:r>
              <a:rPr lang="en-IN" sz="2000" dirty="0" err="1"/>
              <a:t>pLDDT</a:t>
            </a:r>
            <a:r>
              <a:rPr lang="en-IN" sz="2000" dirty="0"/>
              <a:t> values (confidence score).</a:t>
            </a:r>
          </a:p>
          <a:p>
            <a:pPr marL="342900" indent="-342900">
              <a:buFont typeface="Arial" panose="020B0604020202020204" pitchFamily="34" charset="0"/>
              <a:buChar char="•"/>
            </a:pPr>
            <a:r>
              <a:rPr lang="en-IN" sz="2000" dirty="0"/>
              <a:t>Comparison visualizations and CSVs.</a:t>
            </a:r>
          </a:p>
          <a:p>
            <a:endParaRPr lang="en-IN" sz="2000" dirty="0"/>
          </a:p>
        </p:txBody>
      </p:sp>
    </p:spTree>
    <p:extLst>
      <p:ext uri="{BB962C8B-B14F-4D97-AF65-F5344CB8AC3E}">
        <p14:creationId xmlns:p14="http://schemas.microsoft.com/office/powerpoint/2010/main" val="3435088882"/>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12673-FD36-929D-0960-9A47F16911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AD0E6-A7C0-5572-3BD8-C7B6371791CB}"/>
              </a:ext>
            </a:extLst>
          </p:cNvPr>
          <p:cNvSpPr>
            <a:spLocks noGrp="1"/>
          </p:cNvSpPr>
          <p:nvPr>
            <p:ph type="title"/>
          </p:nvPr>
        </p:nvSpPr>
        <p:spPr>
          <a:xfrm>
            <a:off x="1478595" y="424951"/>
            <a:ext cx="10470779" cy="519154"/>
          </a:xfrm>
        </p:spPr>
        <p:txBody>
          <a:bodyPr>
            <a:normAutofit fontScale="90000"/>
          </a:bodyPr>
          <a:lstStyle/>
          <a:p>
            <a:r>
              <a:rPr lang="en-US" sz="4000" b="1" dirty="0">
                <a:solidFill>
                  <a:schemeClr val="accent5">
                    <a:lumMod val="50000"/>
                  </a:schemeClr>
                </a:solidFill>
                <a:latin typeface="Calibri"/>
                <a:ea typeface="Calibri"/>
                <a:cs typeface="Calibri"/>
              </a:rPr>
              <a:t>                        RESULT ANALYSIS</a:t>
            </a:r>
          </a:p>
          <a:p>
            <a:endParaRPr lang="en-US" dirty="0">
              <a:ea typeface="Calibri Light"/>
              <a:cs typeface="Calibri Light"/>
            </a:endParaRPr>
          </a:p>
        </p:txBody>
      </p:sp>
      <p:pic>
        <p:nvPicPr>
          <p:cNvPr id="5" name="Picture 4" descr="A blue triangle with red and blue triangles on a black background&#10;&#10;AI-generated content may be incorrect.">
            <a:extLst>
              <a:ext uri="{FF2B5EF4-FFF2-40B4-BE49-F238E27FC236}">
                <a16:creationId xmlns:a16="http://schemas.microsoft.com/office/drawing/2014/main" id="{2DDDA18E-82FC-3EAB-36B7-3EAEF4F9F9CD}"/>
              </a:ext>
            </a:extLst>
          </p:cNvPr>
          <p:cNvPicPr>
            <a:picLocks noChangeAspect="1"/>
          </p:cNvPicPr>
          <p:nvPr/>
        </p:nvPicPr>
        <p:blipFill>
          <a:blip r:embed="rId2"/>
          <a:stretch>
            <a:fillRect/>
          </a:stretch>
        </p:blipFill>
        <p:spPr>
          <a:xfrm>
            <a:off x="242626" y="1"/>
            <a:ext cx="1281375" cy="711643"/>
          </a:xfrm>
          <a:prstGeom prst="rect">
            <a:avLst/>
          </a:prstGeom>
        </p:spPr>
      </p:pic>
      <p:pic>
        <p:nvPicPr>
          <p:cNvPr id="7" name="Picture 6">
            <a:extLst>
              <a:ext uri="{FF2B5EF4-FFF2-40B4-BE49-F238E27FC236}">
                <a16:creationId xmlns:a16="http://schemas.microsoft.com/office/drawing/2014/main" id="{4DD9B919-05D3-E427-17C4-D97BA46DADD1}"/>
              </a:ext>
            </a:extLst>
          </p:cNvPr>
          <p:cNvPicPr/>
          <p:nvPr/>
        </p:nvPicPr>
        <p:blipFill>
          <a:blip r:embed="rId3"/>
          <a:stretch>
            <a:fillRect/>
          </a:stretch>
        </p:blipFill>
        <p:spPr>
          <a:xfrm>
            <a:off x="9216401" y="45997"/>
            <a:ext cx="2937623" cy="519153"/>
          </a:xfrm>
          <a:prstGeom prst="rect">
            <a:avLst/>
          </a:prstGeom>
        </p:spPr>
      </p:pic>
      <p:graphicFrame>
        <p:nvGraphicFramePr>
          <p:cNvPr id="3" name="Table 2">
            <a:extLst>
              <a:ext uri="{FF2B5EF4-FFF2-40B4-BE49-F238E27FC236}">
                <a16:creationId xmlns:a16="http://schemas.microsoft.com/office/drawing/2014/main" id="{4FAF3CC4-30A2-DABF-B7F1-611C5177B310}"/>
              </a:ext>
            </a:extLst>
          </p:cNvPr>
          <p:cNvGraphicFramePr>
            <a:graphicFrameLocks noGrp="1"/>
          </p:cNvGraphicFramePr>
          <p:nvPr>
            <p:extLst>
              <p:ext uri="{D42A27DB-BD31-4B8C-83A1-F6EECF244321}">
                <p14:modId xmlns:p14="http://schemas.microsoft.com/office/powerpoint/2010/main" val="3854587510"/>
              </p:ext>
            </p:extLst>
          </p:nvPr>
        </p:nvGraphicFramePr>
        <p:xfrm>
          <a:off x="1835629" y="944104"/>
          <a:ext cx="8334738" cy="3337560"/>
        </p:xfrm>
        <a:graphic>
          <a:graphicData uri="http://schemas.openxmlformats.org/drawingml/2006/table">
            <a:tbl>
              <a:tblPr firstRow="1" bandRow="1">
                <a:tableStyleId>{5C22544A-7EE6-4342-B048-85BDC9FD1C3A}</a:tableStyleId>
              </a:tblPr>
              <a:tblGrid>
                <a:gridCol w="1868013">
                  <a:extLst>
                    <a:ext uri="{9D8B030D-6E8A-4147-A177-3AD203B41FA5}">
                      <a16:colId xmlns:a16="http://schemas.microsoft.com/office/drawing/2014/main" val="1922380247"/>
                    </a:ext>
                  </a:extLst>
                </a:gridCol>
                <a:gridCol w="1259633">
                  <a:extLst>
                    <a:ext uri="{9D8B030D-6E8A-4147-A177-3AD203B41FA5}">
                      <a16:colId xmlns:a16="http://schemas.microsoft.com/office/drawing/2014/main" val="694838297"/>
                    </a:ext>
                  </a:extLst>
                </a:gridCol>
                <a:gridCol w="1828800">
                  <a:extLst>
                    <a:ext uri="{9D8B030D-6E8A-4147-A177-3AD203B41FA5}">
                      <a16:colId xmlns:a16="http://schemas.microsoft.com/office/drawing/2014/main" val="161266021"/>
                    </a:ext>
                  </a:extLst>
                </a:gridCol>
                <a:gridCol w="1633467">
                  <a:extLst>
                    <a:ext uri="{9D8B030D-6E8A-4147-A177-3AD203B41FA5}">
                      <a16:colId xmlns:a16="http://schemas.microsoft.com/office/drawing/2014/main" val="1023131916"/>
                    </a:ext>
                  </a:extLst>
                </a:gridCol>
                <a:gridCol w="1744825">
                  <a:extLst>
                    <a:ext uri="{9D8B030D-6E8A-4147-A177-3AD203B41FA5}">
                      <a16:colId xmlns:a16="http://schemas.microsoft.com/office/drawing/2014/main" val="2568576684"/>
                    </a:ext>
                  </a:extLst>
                </a:gridCol>
              </a:tblGrid>
              <a:tr h="370840">
                <a:tc>
                  <a:txBody>
                    <a:bodyPr/>
                    <a:lstStyle/>
                    <a:p>
                      <a:pPr algn="just"/>
                      <a:r>
                        <a:rPr lang="en-US" dirty="0"/>
                        <a:t>Protein Type</a:t>
                      </a:r>
                      <a:endParaRPr lang="en-IN" dirty="0"/>
                    </a:p>
                  </a:txBody>
                  <a:tcPr/>
                </a:tc>
                <a:tc>
                  <a:txBody>
                    <a:bodyPr/>
                    <a:lstStyle/>
                    <a:p>
                      <a:pPr algn="just"/>
                      <a:r>
                        <a:rPr lang="en-US" dirty="0"/>
                        <a:t>Mode</a:t>
                      </a:r>
                      <a:endParaRPr lang="en-IN" dirty="0"/>
                    </a:p>
                  </a:txBody>
                  <a:tcPr/>
                </a:tc>
                <a:tc>
                  <a:txBody>
                    <a:bodyPr/>
                    <a:lstStyle/>
                    <a:p>
                      <a:pPr algn="just"/>
                      <a:r>
                        <a:rPr lang="en-US" dirty="0"/>
                        <a:t>Elapsed Time</a:t>
                      </a:r>
                      <a:endParaRPr lang="en-IN" dirty="0"/>
                    </a:p>
                  </a:txBody>
                  <a:tcPr/>
                </a:tc>
                <a:tc>
                  <a:txBody>
                    <a:bodyPr/>
                    <a:lstStyle/>
                    <a:p>
                      <a:pPr algn="just"/>
                      <a:r>
                        <a:rPr lang="en-US" dirty="0"/>
                        <a:t>Start Memory</a:t>
                      </a:r>
                      <a:endParaRPr lang="en-IN" dirty="0"/>
                    </a:p>
                  </a:txBody>
                  <a:tcPr/>
                </a:tc>
                <a:tc>
                  <a:txBody>
                    <a:bodyPr/>
                    <a:lstStyle/>
                    <a:p>
                      <a:pPr algn="just"/>
                      <a:r>
                        <a:rPr lang="en-US" dirty="0"/>
                        <a:t>End Memory</a:t>
                      </a:r>
                      <a:endParaRPr lang="en-IN" dirty="0"/>
                    </a:p>
                  </a:txBody>
                  <a:tcPr/>
                </a:tc>
                <a:extLst>
                  <a:ext uri="{0D108BD9-81ED-4DB2-BD59-A6C34878D82A}">
                    <a16:rowId xmlns:a16="http://schemas.microsoft.com/office/drawing/2014/main" val="1034788644"/>
                  </a:ext>
                </a:extLst>
              </a:tr>
              <a:tr h="370840">
                <a:tc>
                  <a:txBody>
                    <a:bodyPr/>
                    <a:lstStyle/>
                    <a:p>
                      <a:pPr algn="just"/>
                      <a:r>
                        <a:rPr lang="en-US" dirty="0"/>
                        <a:t>Plant-Protein</a:t>
                      </a:r>
                      <a:endParaRPr lang="en-IN" dirty="0"/>
                    </a:p>
                  </a:txBody>
                  <a:tcPr/>
                </a:tc>
                <a:tc>
                  <a:txBody>
                    <a:bodyPr/>
                    <a:lstStyle/>
                    <a:p>
                      <a:pPr algn="just"/>
                      <a:r>
                        <a:rPr lang="en-US" dirty="0"/>
                        <a:t>Alphafold2</a:t>
                      </a:r>
                      <a:endParaRPr lang="en-IN" dirty="0"/>
                    </a:p>
                  </a:txBody>
                  <a:tcPr/>
                </a:tc>
                <a:tc>
                  <a:txBody>
                    <a:bodyPr/>
                    <a:lstStyle/>
                    <a:p>
                      <a:pPr algn="just"/>
                      <a:r>
                        <a:rPr lang="en-US" dirty="0"/>
                        <a:t> </a:t>
                      </a:r>
                      <a:r>
                        <a:rPr lang="en-IN" sz="1800" b="0" i="0" kern="1200" dirty="0">
                          <a:solidFill>
                            <a:schemeClr val="dk1"/>
                          </a:solidFill>
                          <a:effectLst/>
                          <a:latin typeface="+mn-lt"/>
                          <a:ea typeface="+mn-ea"/>
                          <a:cs typeface="+mn-cs"/>
                        </a:rPr>
                        <a:t>384.91 seconds</a:t>
                      </a:r>
                      <a:endParaRPr lang="en-IN" dirty="0"/>
                    </a:p>
                  </a:txBody>
                  <a:tcPr/>
                </a:tc>
                <a:tc>
                  <a:txBody>
                    <a:bodyPr/>
                    <a:lstStyle/>
                    <a:p>
                      <a:pPr algn="just"/>
                      <a:r>
                        <a:rPr lang="en-IN" sz="1800" b="0" i="0" kern="1200" dirty="0">
                          <a:solidFill>
                            <a:schemeClr val="dk1"/>
                          </a:solidFill>
                          <a:effectLst/>
                          <a:latin typeface="+mn-lt"/>
                          <a:ea typeface="+mn-ea"/>
                          <a:cs typeface="+mn-cs"/>
                        </a:rPr>
                        <a:t>3759.82 MB</a:t>
                      </a:r>
                      <a:endParaRPr lang="en-IN" dirty="0"/>
                    </a:p>
                  </a:txBody>
                  <a:tcPr/>
                </a:tc>
                <a:tc>
                  <a:txBody>
                    <a:bodyPr/>
                    <a:lstStyle/>
                    <a:p>
                      <a:pPr algn="just"/>
                      <a:r>
                        <a:rPr lang="en-IN" sz="1800" b="0" i="0" kern="1200" dirty="0">
                          <a:solidFill>
                            <a:schemeClr val="dk1"/>
                          </a:solidFill>
                          <a:effectLst/>
                          <a:latin typeface="+mn-lt"/>
                          <a:ea typeface="+mn-ea"/>
                          <a:cs typeface="+mn-cs"/>
                        </a:rPr>
                        <a:t>3891.84 MB</a:t>
                      </a:r>
                      <a:endParaRPr lang="en-IN" dirty="0"/>
                    </a:p>
                  </a:txBody>
                  <a:tcPr/>
                </a:tc>
                <a:extLst>
                  <a:ext uri="{0D108BD9-81ED-4DB2-BD59-A6C34878D82A}">
                    <a16:rowId xmlns:a16="http://schemas.microsoft.com/office/drawing/2014/main" val="2330046365"/>
                  </a:ext>
                </a:extLst>
              </a:tr>
              <a:tr h="370840">
                <a:tc>
                  <a:txBody>
                    <a:bodyPr/>
                    <a:lstStyle/>
                    <a:p>
                      <a:pPr algn="just"/>
                      <a:endParaRPr lang="en-IN" dirty="0"/>
                    </a:p>
                  </a:txBody>
                  <a:tcPr/>
                </a:tc>
                <a:tc>
                  <a:txBody>
                    <a:bodyPr/>
                    <a:lstStyle/>
                    <a:p>
                      <a:pPr algn="just"/>
                      <a:r>
                        <a:rPr lang="en-US" dirty="0"/>
                        <a:t>GNN</a:t>
                      </a:r>
                      <a:endParaRPr lang="en-IN" dirty="0"/>
                    </a:p>
                  </a:txBody>
                  <a:tcPr/>
                </a:tc>
                <a:tc>
                  <a:txBody>
                    <a:bodyPr/>
                    <a:lstStyle/>
                    <a:p>
                      <a:pPr algn="just"/>
                      <a:r>
                        <a:rPr lang="en-IN" sz="1800" b="0" i="0" kern="1200" dirty="0">
                          <a:solidFill>
                            <a:schemeClr val="dk1"/>
                          </a:solidFill>
                          <a:effectLst/>
                          <a:latin typeface="+mn-lt"/>
                          <a:ea typeface="+mn-ea"/>
                          <a:cs typeface="+mn-cs"/>
                        </a:rPr>
                        <a:t>4.13 seconds</a:t>
                      </a:r>
                      <a:endParaRPr lang="en-IN" dirty="0"/>
                    </a:p>
                  </a:txBody>
                  <a:tcPr/>
                </a:tc>
                <a:tc>
                  <a:txBody>
                    <a:bodyPr/>
                    <a:lstStyle/>
                    <a:p>
                      <a:pPr algn="just"/>
                      <a:r>
                        <a:rPr lang="en-IN" sz="1800" b="0" i="0" kern="1200" dirty="0">
                          <a:solidFill>
                            <a:schemeClr val="dk1"/>
                          </a:solidFill>
                          <a:effectLst/>
                          <a:latin typeface="+mn-lt"/>
                          <a:ea typeface="+mn-ea"/>
                          <a:cs typeface="+mn-cs"/>
                        </a:rPr>
                        <a:t>836.46 MB</a:t>
                      </a:r>
                      <a:endParaRPr lang="en-IN" dirty="0"/>
                    </a:p>
                  </a:txBody>
                  <a:tcPr/>
                </a:tc>
                <a:tc>
                  <a:txBody>
                    <a:bodyPr/>
                    <a:lstStyle/>
                    <a:p>
                      <a:pPr algn="just"/>
                      <a:r>
                        <a:rPr lang="en-IN" sz="1800" b="0" i="0" kern="1200" dirty="0">
                          <a:solidFill>
                            <a:schemeClr val="dk1"/>
                          </a:solidFill>
                          <a:effectLst/>
                          <a:latin typeface="+mn-lt"/>
                          <a:ea typeface="+mn-ea"/>
                          <a:cs typeface="+mn-cs"/>
                        </a:rPr>
                        <a:t>836.98 MB</a:t>
                      </a:r>
                      <a:endParaRPr lang="en-IN" dirty="0"/>
                    </a:p>
                  </a:txBody>
                  <a:tcPr/>
                </a:tc>
                <a:extLst>
                  <a:ext uri="{0D108BD9-81ED-4DB2-BD59-A6C34878D82A}">
                    <a16:rowId xmlns:a16="http://schemas.microsoft.com/office/drawing/2014/main" val="3135357573"/>
                  </a:ext>
                </a:extLst>
              </a:tr>
              <a:tr h="370840">
                <a:tc>
                  <a:txBody>
                    <a:bodyPr/>
                    <a:lstStyle/>
                    <a:p>
                      <a:pPr algn="just"/>
                      <a:r>
                        <a:rPr lang="en-US" dirty="0"/>
                        <a:t>Human-Protein</a:t>
                      </a:r>
                      <a:endParaRPr lang="en-IN" dirty="0"/>
                    </a:p>
                  </a:txBody>
                  <a:tcPr/>
                </a:tc>
                <a:tc>
                  <a:txBody>
                    <a:bodyPr/>
                    <a:lstStyle/>
                    <a:p>
                      <a:pPr algn="just"/>
                      <a:r>
                        <a:rPr lang="en-US" dirty="0"/>
                        <a:t>Alphafold2</a:t>
                      </a:r>
                      <a:endParaRPr lang="en-IN" dirty="0"/>
                    </a:p>
                  </a:txBody>
                  <a:tcPr/>
                </a:tc>
                <a:tc>
                  <a:txBody>
                    <a:bodyPr/>
                    <a:lstStyle/>
                    <a:p>
                      <a:pPr algn="just"/>
                      <a:r>
                        <a:rPr lang="en-US" sz="1800" b="0" i="0" kern="1200" dirty="0">
                          <a:solidFill>
                            <a:schemeClr val="dk1"/>
                          </a:solidFill>
                          <a:effectLst/>
                          <a:latin typeface="+mn-lt"/>
                          <a:ea typeface="+mn-ea"/>
                          <a:cs typeface="+mn-cs"/>
                        </a:rPr>
                        <a:t>257.55 seconds</a:t>
                      </a:r>
                      <a:endParaRPr lang="en-IN" dirty="0"/>
                    </a:p>
                  </a:txBody>
                  <a:tcPr/>
                </a:tc>
                <a:tc>
                  <a:txBody>
                    <a:bodyPr/>
                    <a:lstStyle/>
                    <a:p>
                      <a:pPr algn="just"/>
                      <a:r>
                        <a:rPr lang="en-US" sz="1800" b="0" i="0" kern="1200" dirty="0">
                          <a:solidFill>
                            <a:schemeClr val="dk1"/>
                          </a:solidFill>
                          <a:effectLst/>
                          <a:latin typeface="+mn-lt"/>
                          <a:ea typeface="+mn-ea"/>
                          <a:cs typeface="+mn-cs"/>
                        </a:rPr>
                        <a:t>4592.98 MB </a:t>
                      </a:r>
                      <a:endParaRPr lang="en-IN" dirty="0"/>
                    </a:p>
                  </a:txBody>
                  <a:tcPr/>
                </a:tc>
                <a:tc>
                  <a:txBody>
                    <a:bodyPr/>
                    <a:lstStyle/>
                    <a:p>
                      <a:pPr algn="just"/>
                      <a:r>
                        <a:rPr lang="en-US" sz="1800" b="0" i="0" kern="1200" dirty="0">
                          <a:solidFill>
                            <a:schemeClr val="dk1"/>
                          </a:solidFill>
                          <a:effectLst/>
                          <a:latin typeface="+mn-lt"/>
                          <a:ea typeface="+mn-ea"/>
                          <a:cs typeface="+mn-cs"/>
                        </a:rPr>
                        <a:t>4694.90 MB </a:t>
                      </a:r>
                      <a:endParaRPr lang="en-IN" dirty="0"/>
                    </a:p>
                  </a:txBody>
                  <a:tcPr/>
                </a:tc>
                <a:extLst>
                  <a:ext uri="{0D108BD9-81ED-4DB2-BD59-A6C34878D82A}">
                    <a16:rowId xmlns:a16="http://schemas.microsoft.com/office/drawing/2014/main" val="4087381341"/>
                  </a:ext>
                </a:extLst>
              </a:tr>
              <a:tr h="370840">
                <a:tc>
                  <a:txBody>
                    <a:bodyPr/>
                    <a:lstStyle/>
                    <a:p>
                      <a:pPr algn="just"/>
                      <a:endParaRPr lang="en-IN" dirty="0"/>
                    </a:p>
                  </a:txBody>
                  <a:tcPr/>
                </a:tc>
                <a:tc>
                  <a:txBody>
                    <a:bodyPr/>
                    <a:lstStyle/>
                    <a:p>
                      <a:pPr algn="just"/>
                      <a:r>
                        <a:rPr lang="en-US" dirty="0"/>
                        <a:t>GNN</a:t>
                      </a:r>
                      <a:endParaRPr lang="en-IN" dirty="0"/>
                    </a:p>
                  </a:txBody>
                  <a:tcPr/>
                </a:tc>
                <a:tc>
                  <a:txBody>
                    <a:bodyPr/>
                    <a:lstStyle/>
                    <a:p>
                      <a:pPr algn="just"/>
                      <a:r>
                        <a:rPr lang="en-US" sz="1800" b="0" i="0" kern="1200" dirty="0">
                          <a:solidFill>
                            <a:schemeClr val="dk1"/>
                          </a:solidFill>
                          <a:effectLst/>
                          <a:latin typeface="+mn-lt"/>
                          <a:ea typeface="+mn-ea"/>
                          <a:cs typeface="+mn-cs"/>
                        </a:rPr>
                        <a:t>5.12 seconds </a:t>
                      </a:r>
                      <a:endParaRPr lang="en-IN" dirty="0"/>
                    </a:p>
                  </a:txBody>
                  <a:tcPr/>
                </a:tc>
                <a:tc>
                  <a:txBody>
                    <a:bodyPr/>
                    <a:lstStyle/>
                    <a:p>
                      <a:pPr algn="just"/>
                      <a:r>
                        <a:rPr lang="en-US" sz="1800" b="0" i="0" kern="1200" dirty="0">
                          <a:solidFill>
                            <a:schemeClr val="dk1"/>
                          </a:solidFill>
                          <a:effectLst/>
                          <a:latin typeface="+mn-lt"/>
                          <a:ea typeface="+mn-ea"/>
                          <a:cs typeface="+mn-cs"/>
                        </a:rPr>
                        <a:t>816.36 MB </a:t>
                      </a:r>
                      <a:endParaRPr lang="en-IN" dirty="0"/>
                    </a:p>
                  </a:txBody>
                  <a:tcPr/>
                </a:tc>
                <a:tc>
                  <a:txBody>
                    <a:bodyPr/>
                    <a:lstStyle/>
                    <a:p>
                      <a:pPr algn="just"/>
                      <a:r>
                        <a:rPr lang="en-US" sz="1800" b="0" i="0" kern="1200" dirty="0">
                          <a:solidFill>
                            <a:schemeClr val="dk1"/>
                          </a:solidFill>
                          <a:effectLst/>
                          <a:latin typeface="+mn-lt"/>
                          <a:ea typeface="+mn-ea"/>
                          <a:cs typeface="+mn-cs"/>
                        </a:rPr>
                        <a:t>821.00 MB </a:t>
                      </a:r>
                      <a:endParaRPr lang="en-IN" dirty="0"/>
                    </a:p>
                  </a:txBody>
                  <a:tcPr/>
                </a:tc>
                <a:extLst>
                  <a:ext uri="{0D108BD9-81ED-4DB2-BD59-A6C34878D82A}">
                    <a16:rowId xmlns:a16="http://schemas.microsoft.com/office/drawing/2014/main" val="1474600107"/>
                  </a:ext>
                </a:extLst>
              </a:tr>
              <a:tr h="370840">
                <a:tc>
                  <a:txBody>
                    <a:bodyPr/>
                    <a:lstStyle/>
                    <a:p>
                      <a:pPr algn="just"/>
                      <a:r>
                        <a:rPr lang="en-US" dirty="0"/>
                        <a:t>Cobra-Toxin</a:t>
                      </a:r>
                      <a:endParaRPr lang="en-IN" dirty="0"/>
                    </a:p>
                  </a:txBody>
                  <a:tcPr/>
                </a:tc>
                <a:tc>
                  <a:txBody>
                    <a:bodyPr/>
                    <a:lstStyle/>
                    <a:p>
                      <a:pPr algn="just"/>
                      <a:r>
                        <a:rPr lang="en-US" dirty="0"/>
                        <a:t>Alphafold2</a:t>
                      </a:r>
                      <a:endParaRPr lang="en-IN" dirty="0"/>
                    </a:p>
                  </a:txBody>
                  <a:tcPr/>
                </a:tc>
                <a:tc>
                  <a:txBody>
                    <a:bodyPr/>
                    <a:lstStyle/>
                    <a:p>
                      <a:pPr algn="just"/>
                      <a:r>
                        <a:rPr lang="en-US" sz="1800" b="0" i="0" kern="1200" dirty="0">
                          <a:solidFill>
                            <a:schemeClr val="dk1"/>
                          </a:solidFill>
                          <a:effectLst/>
                          <a:latin typeface="+mn-lt"/>
                          <a:ea typeface="+mn-ea"/>
                          <a:cs typeface="+mn-cs"/>
                        </a:rPr>
                        <a:t>990.00 seconds</a:t>
                      </a:r>
                      <a:endParaRPr lang="en-IN" dirty="0"/>
                    </a:p>
                  </a:txBody>
                  <a:tcPr/>
                </a:tc>
                <a:tc>
                  <a:txBody>
                    <a:bodyPr/>
                    <a:lstStyle/>
                    <a:p>
                      <a:pPr algn="just"/>
                      <a:r>
                        <a:rPr lang="en-US" sz="1800" b="0" i="0" kern="1200" dirty="0">
                          <a:solidFill>
                            <a:schemeClr val="dk1"/>
                          </a:solidFill>
                          <a:effectLst/>
                          <a:latin typeface="+mn-lt"/>
                          <a:ea typeface="+mn-ea"/>
                          <a:cs typeface="+mn-cs"/>
                        </a:rPr>
                        <a:t>3880.33 MB </a:t>
                      </a:r>
                      <a:endParaRPr lang="en-IN" dirty="0"/>
                    </a:p>
                  </a:txBody>
                  <a:tcPr/>
                </a:tc>
                <a:tc>
                  <a:txBody>
                    <a:bodyPr/>
                    <a:lstStyle/>
                    <a:p>
                      <a:pPr algn="just"/>
                      <a:r>
                        <a:rPr lang="en-US" sz="1800" b="0" i="0" kern="1200" dirty="0">
                          <a:solidFill>
                            <a:schemeClr val="dk1"/>
                          </a:solidFill>
                          <a:effectLst/>
                          <a:latin typeface="+mn-lt"/>
                          <a:ea typeface="+mn-ea"/>
                          <a:cs typeface="+mn-cs"/>
                        </a:rPr>
                        <a:t>4065.00 MB </a:t>
                      </a:r>
                      <a:endParaRPr lang="en-IN" dirty="0"/>
                    </a:p>
                  </a:txBody>
                  <a:tcPr/>
                </a:tc>
                <a:extLst>
                  <a:ext uri="{0D108BD9-81ED-4DB2-BD59-A6C34878D82A}">
                    <a16:rowId xmlns:a16="http://schemas.microsoft.com/office/drawing/2014/main" val="181173004"/>
                  </a:ext>
                </a:extLst>
              </a:tr>
              <a:tr h="370840">
                <a:tc>
                  <a:txBody>
                    <a:bodyPr/>
                    <a:lstStyle/>
                    <a:p>
                      <a:pPr algn="just"/>
                      <a:endParaRPr lang="en-IN" dirty="0"/>
                    </a:p>
                  </a:txBody>
                  <a:tcPr/>
                </a:tc>
                <a:tc>
                  <a:txBody>
                    <a:bodyPr/>
                    <a:lstStyle/>
                    <a:p>
                      <a:pPr algn="just"/>
                      <a:r>
                        <a:rPr lang="en-US" dirty="0"/>
                        <a:t>GNN</a:t>
                      </a:r>
                      <a:endParaRPr lang="en-IN" dirty="0"/>
                    </a:p>
                  </a:txBody>
                  <a:tcPr/>
                </a:tc>
                <a:tc>
                  <a:txBody>
                    <a:bodyPr/>
                    <a:lstStyle/>
                    <a:p>
                      <a:pPr algn="just"/>
                      <a:r>
                        <a:rPr lang="en-US" sz="1800" b="0" i="0" kern="1200" dirty="0">
                          <a:solidFill>
                            <a:schemeClr val="dk1"/>
                          </a:solidFill>
                          <a:effectLst/>
                          <a:latin typeface="+mn-lt"/>
                          <a:ea typeface="+mn-ea"/>
                          <a:cs typeface="+mn-cs"/>
                        </a:rPr>
                        <a:t>8.67 seconds</a:t>
                      </a:r>
                      <a:endParaRPr lang="en-IN" dirty="0"/>
                    </a:p>
                  </a:txBody>
                  <a:tcPr/>
                </a:tc>
                <a:tc>
                  <a:txBody>
                    <a:bodyPr/>
                    <a:lstStyle/>
                    <a:p>
                      <a:pPr algn="just"/>
                      <a:r>
                        <a:rPr lang="en-US" sz="1800" b="0" i="0" kern="1200" dirty="0">
                          <a:solidFill>
                            <a:schemeClr val="dk1"/>
                          </a:solidFill>
                          <a:effectLst/>
                          <a:latin typeface="+mn-lt"/>
                          <a:ea typeface="+mn-ea"/>
                          <a:cs typeface="+mn-cs"/>
                        </a:rPr>
                        <a:t>835.95 MB </a:t>
                      </a:r>
                      <a:endParaRPr lang="en-IN" dirty="0"/>
                    </a:p>
                  </a:txBody>
                  <a:tcPr/>
                </a:tc>
                <a:tc>
                  <a:txBody>
                    <a:bodyPr/>
                    <a:lstStyle/>
                    <a:p>
                      <a:pPr algn="just"/>
                      <a:r>
                        <a:rPr lang="en-US" sz="1800" b="0" i="0" kern="1200" dirty="0">
                          <a:solidFill>
                            <a:schemeClr val="dk1"/>
                          </a:solidFill>
                          <a:effectLst/>
                          <a:latin typeface="+mn-lt"/>
                          <a:ea typeface="+mn-ea"/>
                          <a:cs typeface="+mn-cs"/>
                        </a:rPr>
                        <a:t>836.46 MB </a:t>
                      </a:r>
                      <a:endParaRPr lang="en-IN" dirty="0"/>
                    </a:p>
                  </a:txBody>
                  <a:tcPr/>
                </a:tc>
                <a:extLst>
                  <a:ext uri="{0D108BD9-81ED-4DB2-BD59-A6C34878D82A}">
                    <a16:rowId xmlns:a16="http://schemas.microsoft.com/office/drawing/2014/main" val="2220881866"/>
                  </a:ext>
                </a:extLst>
              </a:tr>
              <a:tr h="370840">
                <a:tc>
                  <a:txBody>
                    <a:bodyPr/>
                    <a:lstStyle/>
                    <a:p>
                      <a:pPr algn="just"/>
                      <a:r>
                        <a:rPr lang="en-US" dirty="0"/>
                        <a:t>Tomato-Enzyme</a:t>
                      </a:r>
                      <a:endParaRPr lang="en-IN" dirty="0"/>
                    </a:p>
                  </a:txBody>
                  <a:tcPr/>
                </a:tc>
                <a:tc>
                  <a:txBody>
                    <a:bodyPr/>
                    <a:lstStyle/>
                    <a:p>
                      <a:pPr algn="just"/>
                      <a:r>
                        <a:rPr lang="en-US" dirty="0"/>
                        <a:t>Alphafold2</a:t>
                      </a:r>
                      <a:endParaRPr lang="en-IN" dirty="0"/>
                    </a:p>
                  </a:txBody>
                  <a:tcPr/>
                </a:tc>
                <a:tc>
                  <a:txBody>
                    <a:bodyPr/>
                    <a:lstStyle/>
                    <a:p>
                      <a:pPr algn="just"/>
                      <a:r>
                        <a:rPr lang="en-US" sz="1800" b="0" i="0" kern="1200" dirty="0">
                          <a:solidFill>
                            <a:schemeClr val="dk1"/>
                          </a:solidFill>
                          <a:effectLst/>
                          <a:latin typeface="+mn-lt"/>
                          <a:ea typeface="+mn-ea"/>
                          <a:cs typeface="+mn-cs"/>
                        </a:rPr>
                        <a:t>1170.04 seconds</a:t>
                      </a:r>
                      <a:endParaRPr lang="en-IN" dirty="0"/>
                    </a:p>
                  </a:txBody>
                  <a:tcPr/>
                </a:tc>
                <a:tc>
                  <a:txBody>
                    <a:bodyPr/>
                    <a:lstStyle/>
                    <a:p>
                      <a:pPr algn="just"/>
                      <a:r>
                        <a:rPr lang="en-US" sz="1800" b="0" i="0" kern="1200" dirty="0">
                          <a:solidFill>
                            <a:schemeClr val="dk1"/>
                          </a:solidFill>
                          <a:effectLst/>
                          <a:latin typeface="+mn-lt"/>
                          <a:ea typeface="+mn-ea"/>
                          <a:cs typeface="+mn-cs"/>
                        </a:rPr>
                        <a:t>4392.62 MB </a:t>
                      </a:r>
                      <a:endParaRPr lang="en-IN" dirty="0"/>
                    </a:p>
                  </a:txBody>
                  <a:tcPr/>
                </a:tc>
                <a:tc>
                  <a:txBody>
                    <a:bodyPr/>
                    <a:lstStyle/>
                    <a:p>
                      <a:pPr algn="just"/>
                      <a:r>
                        <a:rPr lang="en-US" sz="1800" b="0" i="0" kern="1200" dirty="0">
                          <a:solidFill>
                            <a:schemeClr val="dk1"/>
                          </a:solidFill>
                          <a:effectLst/>
                          <a:latin typeface="+mn-lt"/>
                          <a:ea typeface="+mn-ea"/>
                          <a:cs typeface="+mn-cs"/>
                        </a:rPr>
                        <a:t>4507.70 MB </a:t>
                      </a:r>
                      <a:endParaRPr lang="en-IN" dirty="0"/>
                    </a:p>
                  </a:txBody>
                  <a:tcPr/>
                </a:tc>
                <a:extLst>
                  <a:ext uri="{0D108BD9-81ED-4DB2-BD59-A6C34878D82A}">
                    <a16:rowId xmlns:a16="http://schemas.microsoft.com/office/drawing/2014/main" val="1583063520"/>
                  </a:ext>
                </a:extLst>
              </a:tr>
              <a:tr h="370840">
                <a:tc>
                  <a:txBody>
                    <a:bodyPr/>
                    <a:lstStyle/>
                    <a:p>
                      <a:pPr algn="just"/>
                      <a:endParaRPr lang="en-IN" dirty="0"/>
                    </a:p>
                  </a:txBody>
                  <a:tcPr/>
                </a:tc>
                <a:tc>
                  <a:txBody>
                    <a:bodyPr/>
                    <a:lstStyle/>
                    <a:p>
                      <a:pPr algn="just"/>
                      <a:r>
                        <a:rPr lang="en-US" dirty="0"/>
                        <a:t>GNN</a:t>
                      </a:r>
                      <a:endParaRPr lang="en-IN" dirty="0"/>
                    </a:p>
                  </a:txBody>
                  <a:tcPr/>
                </a:tc>
                <a:tc>
                  <a:txBody>
                    <a:bodyPr/>
                    <a:lstStyle/>
                    <a:p>
                      <a:pPr algn="just"/>
                      <a:r>
                        <a:rPr lang="en-US" sz="1800" b="0" i="0" kern="1200" dirty="0">
                          <a:solidFill>
                            <a:schemeClr val="dk1"/>
                          </a:solidFill>
                          <a:effectLst/>
                          <a:latin typeface="+mn-lt"/>
                          <a:ea typeface="+mn-ea"/>
                          <a:cs typeface="+mn-cs"/>
                        </a:rPr>
                        <a:t>29.90 seconds</a:t>
                      </a:r>
                      <a:endParaRPr lang="en-IN" dirty="0"/>
                    </a:p>
                  </a:txBody>
                  <a:tcPr/>
                </a:tc>
                <a:tc>
                  <a:txBody>
                    <a:bodyPr/>
                    <a:lstStyle/>
                    <a:p>
                      <a:pPr algn="just"/>
                      <a:r>
                        <a:rPr lang="en-US" sz="1800" b="0" i="0" kern="1200" dirty="0">
                          <a:solidFill>
                            <a:schemeClr val="dk1"/>
                          </a:solidFill>
                          <a:effectLst/>
                          <a:latin typeface="+mn-lt"/>
                          <a:ea typeface="+mn-ea"/>
                          <a:cs typeface="+mn-cs"/>
                        </a:rPr>
                        <a:t>809.14 MB </a:t>
                      </a:r>
                      <a:endParaRPr lang="en-IN" dirty="0"/>
                    </a:p>
                  </a:txBody>
                  <a:tcPr/>
                </a:tc>
                <a:tc>
                  <a:txBody>
                    <a:bodyPr/>
                    <a:lstStyle/>
                    <a:p>
                      <a:pPr algn="just"/>
                      <a:r>
                        <a:rPr lang="en-US" sz="1800" b="0" i="0" kern="1200" dirty="0">
                          <a:solidFill>
                            <a:schemeClr val="dk1"/>
                          </a:solidFill>
                          <a:effectLst/>
                          <a:latin typeface="+mn-lt"/>
                          <a:ea typeface="+mn-ea"/>
                          <a:cs typeface="+mn-cs"/>
                        </a:rPr>
                        <a:t>816.36 MB</a:t>
                      </a:r>
                      <a:endParaRPr lang="en-IN" dirty="0"/>
                    </a:p>
                  </a:txBody>
                  <a:tcPr/>
                </a:tc>
                <a:extLst>
                  <a:ext uri="{0D108BD9-81ED-4DB2-BD59-A6C34878D82A}">
                    <a16:rowId xmlns:a16="http://schemas.microsoft.com/office/drawing/2014/main" val="4078618060"/>
                  </a:ext>
                </a:extLst>
              </a:tr>
            </a:tbl>
          </a:graphicData>
        </a:graphic>
      </p:graphicFrame>
      <p:sp>
        <p:nvSpPr>
          <p:cNvPr id="12" name="TextBox 11">
            <a:extLst>
              <a:ext uri="{FF2B5EF4-FFF2-40B4-BE49-F238E27FC236}">
                <a16:creationId xmlns:a16="http://schemas.microsoft.com/office/drawing/2014/main" id="{952C1140-F745-0D15-4CD6-B4BE43C87A31}"/>
              </a:ext>
            </a:extLst>
          </p:cNvPr>
          <p:cNvSpPr txBox="1"/>
          <p:nvPr/>
        </p:nvSpPr>
        <p:spPr>
          <a:xfrm>
            <a:off x="1835629" y="4659773"/>
            <a:ext cx="8409383" cy="1938992"/>
          </a:xfrm>
          <a:prstGeom prst="rect">
            <a:avLst/>
          </a:prstGeom>
          <a:noFill/>
        </p:spPr>
        <p:txBody>
          <a:bodyPr wrap="square">
            <a:spAutoFit/>
          </a:bodyPr>
          <a:lstStyle/>
          <a:p>
            <a:pPr algn="just"/>
            <a:r>
              <a:rPr lang="en-US" sz="2000" dirty="0"/>
              <a:t>The table clearly shows that the GNN model significantly outperforms AlphaFold2 in terms of both execution time and memory efficiency across all protein types. While AlphaFold2 takes hundreds to over a thousand seconds with high memory usage, GNN completes the same tasks in just a few seconds using under 850 MB of memory. This demonstrates that GNN is a faster and more resource-efficient alternative for protein structure prediction.</a:t>
            </a:r>
          </a:p>
        </p:txBody>
      </p:sp>
    </p:spTree>
    <p:extLst>
      <p:ext uri="{BB962C8B-B14F-4D97-AF65-F5344CB8AC3E}">
        <p14:creationId xmlns:p14="http://schemas.microsoft.com/office/powerpoint/2010/main" val="2289185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78F5A-3439-518F-B0C0-73C15C8B9AC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F582E28-C032-49B8-19BF-36094A1429B8}"/>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7F8FD2FA-BB29-1ABC-F5E4-0DD4D7D357AD}"/>
              </a:ext>
            </a:extLst>
          </p:cNvPr>
          <p:cNvPicPr>
            <a:picLocks noChangeAspect="1"/>
          </p:cNvPicPr>
          <p:nvPr/>
        </p:nvPicPr>
        <p:blipFill>
          <a:blip r:embed="rId3"/>
          <a:stretch>
            <a:fillRect/>
          </a:stretch>
        </p:blipFill>
        <p:spPr>
          <a:xfrm>
            <a:off x="242626" y="1"/>
            <a:ext cx="1281375" cy="711643"/>
          </a:xfrm>
          <a:prstGeom prst="rect">
            <a:avLst/>
          </a:prstGeom>
        </p:spPr>
      </p:pic>
      <p:sp>
        <p:nvSpPr>
          <p:cNvPr id="8" name="Title 1">
            <a:extLst>
              <a:ext uri="{FF2B5EF4-FFF2-40B4-BE49-F238E27FC236}">
                <a16:creationId xmlns:a16="http://schemas.microsoft.com/office/drawing/2014/main" id="{75559B78-EB6E-6D99-09B7-1DAEC896EA60}"/>
              </a:ext>
            </a:extLst>
          </p:cNvPr>
          <p:cNvSpPr txBox="1">
            <a:spLocks/>
          </p:cNvSpPr>
          <p:nvPr/>
        </p:nvSpPr>
        <p:spPr>
          <a:xfrm>
            <a:off x="621890" y="0"/>
            <a:ext cx="10515600" cy="9790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chemeClr val="accent5">
                    <a:lumMod val="50000"/>
                  </a:schemeClr>
                </a:solidFill>
              </a:rPr>
              <a:t>Introduction</a:t>
            </a:r>
            <a:endParaRPr lang="en-IN" sz="4400" b="1" dirty="0">
              <a:solidFill>
                <a:schemeClr val="accent5">
                  <a:lumMod val="50000"/>
                </a:schemeClr>
              </a:solidFill>
            </a:endParaRPr>
          </a:p>
        </p:txBody>
      </p:sp>
      <p:sp>
        <p:nvSpPr>
          <p:cNvPr id="10" name="Content Placeholder 2">
            <a:extLst>
              <a:ext uri="{FF2B5EF4-FFF2-40B4-BE49-F238E27FC236}">
                <a16:creationId xmlns:a16="http://schemas.microsoft.com/office/drawing/2014/main" id="{2FB2CBD6-0FF2-D340-4F12-909543F6C675}"/>
              </a:ext>
            </a:extLst>
          </p:cNvPr>
          <p:cNvSpPr txBox="1">
            <a:spLocks/>
          </p:cNvSpPr>
          <p:nvPr/>
        </p:nvSpPr>
        <p:spPr>
          <a:xfrm>
            <a:off x="1524000" y="1540490"/>
            <a:ext cx="8849031" cy="435133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2000" dirty="0"/>
              <a:t>Protein structure prediction is vital for understanding biological function and accelerating drug discovery. Traditional models like AlphaFold2 offer high accuracy but are computationally intensive. This project explores Graph Neural Networks (GNNs) as a lightweight, interpretable alternative for efficient protein structure analysis.</a:t>
            </a:r>
            <a:endParaRPr lang="en-US" sz="2000" dirty="0"/>
          </a:p>
          <a:p>
            <a:pPr algn="just"/>
            <a:endParaRPr lang="en-IN" sz="2000" dirty="0">
              <a:ea typeface="Calibri" panose="020F0502020204030204"/>
              <a:cs typeface="Calibri" panose="020F0502020204030204"/>
            </a:endParaRPr>
          </a:p>
          <a:p>
            <a:pPr algn="just"/>
            <a:endParaRPr lang="en-IN" sz="2000" dirty="0"/>
          </a:p>
        </p:txBody>
      </p:sp>
    </p:spTree>
    <p:extLst>
      <p:ext uri="{BB962C8B-B14F-4D97-AF65-F5344CB8AC3E}">
        <p14:creationId xmlns:p14="http://schemas.microsoft.com/office/powerpoint/2010/main" val="252567015"/>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A3E62-97AB-467B-3752-0D5D9876B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14A13-4773-6893-3C31-3BEC8038DF64}"/>
              </a:ext>
            </a:extLst>
          </p:cNvPr>
          <p:cNvSpPr>
            <a:spLocks noGrp="1"/>
          </p:cNvSpPr>
          <p:nvPr>
            <p:ph type="title"/>
          </p:nvPr>
        </p:nvSpPr>
        <p:spPr>
          <a:xfrm>
            <a:off x="883021" y="376332"/>
            <a:ext cx="10470779" cy="1336767"/>
          </a:xfrm>
        </p:spPr>
        <p:txBody>
          <a:bodyPr>
            <a:normAutofit/>
          </a:bodyPr>
          <a:lstStyle/>
          <a:p>
            <a:r>
              <a:rPr lang="en-US" sz="4000" b="1">
                <a:solidFill>
                  <a:schemeClr val="accent5">
                    <a:lumMod val="50000"/>
                  </a:schemeClr>
                </a:solidFill>
                <a:latin typeface="Calibri"/>
                <a:ea typeface="Calibri"/>
                <a:cs typeface="Calibri"/>
              </a:rPr>
              <a:t>                        RESULT ANALYSIS</a:t>
            </a:r>
            <a:endParaRPr lang="en-US">
              <a:solidFill>
                <a:schemeClr val="accent5">
                  <a:lumMod val="50000"/>
                </a:schemeClr>
              </a:solidFill>
            </a:endParaRPr>
          </a:p>
          <a:p>
            <a:endParaRPr lang="en-US">
              <a:ea typeface="Calibri Light"/>
              <a:cs typeface="Calibri Light"/>
            </a:endParaRPr>
          </a:p>
        </p:txBody>
      </p:sp>
      <p:pic>
        <p:nvPicPr>
          <p:cNvPr id="5" name="Picture 4" descr="A blue triangle with red and blue triangles on a black background&#10;&#10;AI-generated content may be incorrect.">
            <a:extLst>
              <a:ext uri="{FF2B5EF4-FFF2-40B4-BE49-F238E27FC236}">
                <a16:creationId xmlns:a16="http://schemas.microsoft.com/office/drawing/2014/main" id="{A1EAE1A4-86DB-927D-7060-69375DD4A5F2}"/>
              </a:ext>
            </a:extLst>
          </p:cNvPr>
          <p:cNvPicPr>
            <a:picLocks noChangeAspect="1"/>
          </p:cNvPicPr>
          <p:nvPr/>
        </p:nvPicPr>
        <p:blipFill>
          <a:blip r:embed="rId2"/>
          <a:stretch>
            <a:fillRect/>
          </a:stretch>
        </p:blipFill>
        <p:spPr>
          <a:xfrm>
            <a:off x="242626" y="1"/>
            <a:ext cx="1281375" cy="711643"/>
          </a:xfrm>
          <a:prstGeom prst="rect">
            <a:avLst/>
          </a:prstGeom>
        </p:spPr>
      </p:pic>
      <p:pic>
        <p:nvPicPr>
          <p:cNvPr id="7" name="Picture 6">
            <a:extLst>
              <a:ext uri="{FF2B5EF4-FFF2-40B4-BE49-F238E27FC236}">
                <a16:creationId xmlns:a16="http://schemas.microsoft.com/office/drawing/2014/main" id="{B74707B2-83AD-3B3E-D5FE-12B5AC7E145E}"/>
              </a:ext>
            </a:extLst>
          </p:cNvPr>
          <p:cNvPicPr/>
          <p:nvPr/>
        </p:nvPicPr>
        <p:blipFill>
          <a:blip r:embed="rId3"/>
          <a:stretch>
            <a:fillRect/>
          </a:stretch>
        </p:blipFill>
        <p:spPr>
          <a:xfrm>
            <a:off x="9216401" y="45997"/>
            <a:ext cx="2937623" cy="519153"/>
          </a:xfrm>
          <a:prstGeom prst="rect">
            <a:avLst/>
          </a:prstGeom>
        </p:spPr>
      </p:pic>
      <p:pic>
        <p:nvPicPr>
          <p:cNvPr id="6" name="Picture 5">
            <a:extLst>
              <a:ext uri="{FF2B5EF4-FFF2-40B4-BE49-F238E27FC236}">
                <a16:creationId xmlns:a16="http://schemas.microsoft.com/office/drawing/2014/main" id="{A6757FBB-B916-1B0F-D4D9-91CD782EFD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559" y="1356527"/>
            <a:ext cx="5589048" cy="3504721"/>
          </a:xfrm>
          <a:prstGeom prst="rect">
            <a:avLst/>
          </a:prstGeom>
        </p:spPr>
      </p:pic>
      <p:pic>
        <p:nvPicPr>
          <p:cNvPr id="9" name="Picture 8">
            <a:extLst>
              <a:ext uri="{FF2B5EF4-FFF2-40B4-BE49-F238E27FC236}">
                <a16:creationId xmlns:a16="http://schemas.microsoft.com/office/drawing/2014/main" id="{CAB60BC9-BD32-F176-3B41-E68431D37C95}"/>
              </a:ext>
            </a:extLst>
          </p:cNvPr>
          <p:cNvPicPr>
            <a:picLocks noChangeAspect="1"/>
          </p:cNvPicPr>
          <p:nvPr/>
        </p:nvPicPr>
        <p:blipFill>
          <a:blip r:embed="rId5"/>
          <a:srcRect t="1865"/>
          <a:stretch>
            <a:fillRect/>
          </a:stretch>
        </p:blipFill>
        <p:spPr>
          <a:xfrm>
            <a:off x="6288833" y="1455576"/>
            <a:ext cx="5365102" cy="3303036"/>
          </a:xfrm>
          <a:prstGeom prst="rect">
            <a:avLst/>
          </a:prstGeom>
        </p:spPr>
      </p:pic>
      <p:sp>
        <p:nvSpPr>
          <p:cNvPr id="10" name="TextBox 9">
            <a:extLst>
              <a:ext uri="{FF2B5EF4-FFF2-40B4-BE49-F238E27FC236}">
                <a16:creationId xmlns:a16="http://schemas.microsoft.com/office/drawing/2014/main" id="{B15C01F2-BDA4-0F7D-AC8C-24614045DEB3}"/>
              </a:ext>
            </a:extLst>
          </p:cNvPr>
          <p:cNvSpPr txBox="1"/>
          <p:nvPr/>
        </p:nvSpPr>
        <p:spPr>
          <a:xfrm>
            <a:off x="2099387" y="4978033"/>
            <a:ext cx="2052735" cy="369332"/>
          </a:xfrm>
          <a:prstGeom prst="rect">
            <a:avLst/>
          </a:prstGeom>
          <a:noFill/>
        </p:spPr>
        <p:txBody>
          <a:bodyPr wrap="square" rtlCol="0">
            <a:spAutoFit/>
          </a:bodyPr>
          <a:lstStyle/>
          <a:p>
            <a:r>
              <a:rPr lang="en-US" dirty="0"/>
              <a:t>GNN </a:t>
            </a:r>
            <a:r>
              <a:rPr lang="en-US" dirty="0" err="1"/>
              <a:t>pLDDT</a:t>
            </a:r>
            <a:r>
              <a:rPr lang="en-US" dirty="0"/>
              <a:t> Graph</a:t>
            </a:r>
            <a:endParaRPr lang="en-IN" dirty="0"/>
          </a:p>
        </p:txBody>
      </p:sp>
      <p:sp>
        <p:nvSpPr>
          <p:cNvPr id="12" name="TextBox 11">
            <a:extLst>
              <a:ext uri="{FF2B5EF4-FFF2-40B4-BE49-F238E27FC236}">
                <a16:creationId xmlns:a16="http://schemas.microsoft.com/office/drawing/2014/main" id="{B0E82403-6FF8-9E1C-EE62-6E9B508C3312}"/>
              </a:ext>
            </a:extLst>
          </p:cNvPr>
          <p:cNvSpPr txBox="1"/>
          <p:nvPr/>
        </p:nvSpPr>
        <p:spPr>
          <a:xfrm>
            <a:off x="7572782" y="4996693"/>
            <a:ext cx="3112430" cy="369332"/>
          </a:xfrm>
          <a:prstGeom prst="rect">
            <a:avLst/>
          </a:prstGeom>
          <a:noFill/>
        </p:spPr>
        <p:txBody>
          <a:bodyPr wrap="square">
            <a:spAutoFit/>
          </a:bodyPr>
          <a:lstStyle/>
          <a:p>
            <a:r>
              <a:rPr lang="en-US" dirty="0" err="1"/>
              <a:t>Alphafold</a:t>
            </a:r>
            <a:r>
              <a:rPr lang="en-US" dirty="0"/>
              <a:t> </a:t>
            </a:r>
            <a:r>
              <a:rPr lang="en-US" dirty="0" err="1"/>
              <a:t>pLDDT</a:t>
            </a:r>
            <a:r>
              <a:rPr lang="en-US" dirty="0"/>
              <a:t> Graph</a:t>
            </a:r>
            <a:endParaRPr lang="en-IN" dirty="0"/>
          </a:p>
        </p:txBody>
      </p:sp>
    </p:spTree>
    <p:extLst>
      <p:ext uri="{BB962C8B-B14F-4D97-AF65-F5344CB8AC3E}">
        <p14:creationId xmlns:p14="http://schemas.microsoft.com/office/powerpoint/2010/main" val="3410721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BE707-F5D9-16B5-857F-BBC0130DF6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3ED63-742D-660E-7C1C-3C258094440B}"/>
              </a:ext>
            </a:extLst>
          </p:cNvPr>
          <p:cNvSpPr>
            <a:spLocks noGrp="1"/>
          </p:cNvSpPr>
          <p:nvPr>
            <p:ph type="title"/>
          </p:nvPr>
        </p:nvSpPr>
        <p:spPr>
          <a:xfrm>
            <a:off x="883021" y="376332"/>
            <a:ext cx="10470779" cy="1336767"/>
          </a:xfrm>
        </p:spPr>
        <p:txBody>
          <a:bodyPr>
            <a:normAutofit/>
          </a:bodyPr>
          <a:lstStyle/>
          <a:p>
            <a:r>
              <a:rPr lang="en-US" sz="4000" b="1" dirty="0">
                <a:solidFill>
                  <a:schemeClr val="accent5">
                    <a:lumMod val="50000"/>
                  </a:schemeClr>
                </a:solidFill>
                <a:latin typeface="Calibri"/>
                <a:ea typeface="Calibri"/>
                <a:cs typeface="Calibri"/>
              </a:rPr>
              <a:t>                        RESULT ANALYSIS</a:t>
            </a:r>
            <a:endParaRPr lang="en-US" dirty="0">
              <a:solidFill>
                <a:schemeClr val="accent5">
                  <a:lumMod val="50000"/>
                </a:schemeClr>
              </a:solidFill>
            </a:endParaRPr>
          </a:p>
          <a:p>
            <a:endParaRPr lang="en-US" dirty="0">
              <a:ea typeface="Calibri Light"/>
              <a:cs typeface="Calibri Light"/>
            </a:endParaRPr>
          </a:p>
        </p:txBody>
      </p:sp>
      <p:pic>
        <p:nvPicPr>
          <p:cNvPr id="5" name="Picture 4" descr="A blue triangle with red and blue triangles on a black background&#10;&#10;AI-generated content may be incorrect.">
            <a:extLst>
              <a:ext uri="{FF2B5EF4-FFF2-40B4-BE49-F238E27FC236}">
                <a16:creationId xmlns:a16="http://schemas.microsoft.com/office/drawing/2014/main" id="{A13D4971-D5A2-B9B7-6A7D-11520BFA8935}"/>
              </a:ext>
            </a:extLst>
          </p:cNvPr>
          <p:cNvPicPr>
            <a:picLocks noChangeAspect="1"/>
          </p:cNvPicPr>
          <p:nvPr/>
        </p:nvPicPr>
        <p:blipFill>
          <a:blip r:embed="rId2"/>
          <a:stretch>
            <a:fillRect/>
          </a:stretch>
        </p:blipFill>
        <p:spPr>
          <a:xfrm>
            <a:off x="242626" y="1"/>
            <a:ext cx="1281375" cy="711643"/>
          </a:xfrm>
          <a:prstGeom prst="rect">
            <a:avLst/>
          </a:prstGeom>
        </p:spPr>
      </p:pic>
      <p:pic>
        <p:nvPicPr>
          <p:cNvPr id="7" name="Picture 6">
            <a:extLst>
              <a:ext uri="{FF2B5EF4-FFF2-40B4-BE49-F238E27FC236}">
                <a16:creationId xmlns:a16="http://schemas.microsoft.com/office/drawing/2014/main" id="{5AD99396-ECB9-3FBE-19B3-08036309EAAA}"/>
              </a:ext>
            </a:extLst>
          </p:cNvPr>
          <p:cNvPicPr/>
          <p:nvPr/>
        </p:nvPicPr>
        <p:blipFill>
          <a:blip r:embed="rId3"/>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7B3D32A0-1F30-7DC5-1FB4-54B6F782D779}"/>
              </a:ext>
            </a:extLst>
          </p:cNvPr>
          <p:cNvPicPr>
            <a:picLocks noChangeAspect="1"/>
          </p:cNvPicPr>
          <p:nvPr/>
        </p:nvPicPr>
        <p:blipFill>
          <a:blip r:embed="rId4"/>
          <a:stretch>
            <a:fillRect/>
          </a:stretch>
        </p:blipFill>
        <p:spPr>
          <a:xfrm>
            <a:off x="610000" y="1339537"/>
            <a:ext cx="5410955" cy="4029637"/>
          </a:xfrm>
          <a:prstGeom prst="rect">
            <a:avLst/>
          </a:prstGeom>
        </p:spPr>
      </p:pic>
      <p:sp>
        <p:nvSpPr>
          <p:cNvPr id="11" name="TextBox 10">
            <a:extLst>
              <a:ext uri="{FF2B5EF4-FFF2-40B4-BE49-F238E27FC236}">
                <a16:creationId xmlns:a16="http://schemas.microsoft.com/office/drawing/2014/main" id="{050FC966-38F1-BEDF-66F2-AE3F4A0E8748}"/>
              </a:ext>
            </a:extLst>
          </p:cNvPr>
          <p:cNvSpPr txBox="1"/>
          <p:nvPr/>
        </p:nvSpPr>
        <p:spPr>
          <a:xfrm>
            <a:off x="6171047" y="1576999"/>
            <a:ext cx="5823148" cy="4237699"/>
          </a:xfrm>
          <a:prstGeom prst="rect">
            <a:avLst/>
          </a:prstGeom>
          <a:noFill/>
        </p:spPr>
        <p:txBody>
          <a:bodyPr wrap="square">
            <a:spAutoFit/>
          </a:bodyPr>
          <a:lstStyle/>
          <a:p>
            <a:pPr algn="just">
              <a:lnSpc>
                <a:spcPts val="1425"/>
              </a:lnSpc>
              <a:buNone/>
            </a:pPr>
            <a:r>
              <a:rPr lang="en-US" dirty="0">
                <a:effectLst/>
              </a:rPr>
              <a:t>Interpretation of the Output:</a:t>
            </a:r>
          </a:p>
          <a:p>
            <a:pPr algn="just">
              <a:lnSpc>
                <a:spcPts val="1425"/>
              </a:lnSpc>
              <a:buNone/>
            </a:pPr>
            <a:br>
              <a:rPr lang="en-US" dirty="0">
                <a:effectLst/>
              </a:rPr>
            </a:br>
            <a:r>
              <a:rPr lang="en-US" dirty="0">
                <a:effectLst/>
              </a:rPr>
              <a:t>Pearson Correlation = 0.98</a:t>
            </a:r>
          </a:p>
          <a:p>
            <a:pPr marL="342900" indent="-342900" algn="just">
              <a:lnSpc>
                <a:spcPts val="1425"/>
              </a:lnSpc>
              <a:buFont typeface="Arial" panose="020B0604020202020204" pitchFamily="34" charset="0"/>
              <a:buChar char="•"/>
            </a:pPr>
            <a:r>
              <a:rPr lang="en-US" dirty="0">
                <a:effectLst/>
              </a:rPr>
              <a:t>This measures linear correlation. A value of 0.98 means GNN's </a:t>
            </a:r>
            <a:r>
              <a:rPr lang="en-US" dirty="0" err="1">
                <a:effectLst/>
              </a:rPr>
              <a:t>pLDDT</a:t>
            </a:r>
            <a:r>
              <a:rPr lang="en-US" dirty="0">
                <a:effectLst/>
              </a:rPr>
              <a:t> values track very closely with AlphaFold2 in a straight-line manner.</a:t>
            </a:r>
          </a:p>
          <a:p>
            <a:pPr algn="just">
              <a:lnSpc>
                <a:spcPts val="1425"/>
              </a:lnSpc>
              <a:buNone/>
            </a:pPr>
            <a:br>
              <a:rPr lang="en-US" dirty="0">
                <a:effectLst/>
              </a:rPr>
            </a:br>
            <a:br>
              <a:rPr lang="en-US" dirty="0">
                <a:effectLst/>
              </a:rPr>
            </a:br>
            <a:r>
              <a:rPr lang="en-US" dirty="0">
                <a:effectLst/>
              </a:rPr>
              <a:t>Spearman Correlation = 0.99</a:t>
            </a:r>
          </a:p>
          <a:p>
            <a:pPr marL="342900" indent="-342900" algn="just">
              <a:lnSpc>
                <a:spcPts val="1425"/>
              </a:lnSpc>
              <a:buFont typeface="Arial" panose="020B0604020202020204" pitchFamily="34" charset="0"/>
              <a:buChar char="•"/>
            </a:pPr>
            <a:r>
              <a:rPr lang="en-US" dirty="0">
                <a:effectLst/>
              </a:rPr>
              <a:t>This measures rank correlation (monotonic relationship). A value of 0.99 means the ordering of confidence scores is nearly identical between the two models.</a:t>
            </a:r>
          </a:p>
          <a:p>
            <a:pPr algn="just">
              <a:lnSpc>
                <a:spcPts val="1425"/>
              </a:lnSpc>
              <a:buNone/>
            </a:pPr>
            <a:br>
              <a:rPr lang="en-US" dirty="0">
                <a:effectLst/>
              </a:rPr>
            </a:br>
            <a:br>
              <a:rPr lang="en-US" dirty="0">
                <a:effectLst/>
              </a:rPr>
            </a:br>
            <a:r>
              <a:rPr lang="en-US" dirty="0">
                <a:effectLst/>
              </a:rPr>
              <a:t>Scatter Plot:</a:t>
            </a:r>
          </a:p>
          <a:p>
            <a:pPr marL="342900" indent="-342900" algn="just">
              <a:lnSpc>
                <a:spcPts val="1425"/>
              </a:lnSpc>
              <a:buFont typeface="Arial" panose="020B0604020202020204" pitchFamily="34" charset="0"/>
              <a:buChar char="•"/>
            </a:pPr>
            <a:r>
              <a:rPr lang="en-US" dirty="0">
                <a:effectLst/>
              </a:rPr>
              <a:t>The points lie close to the diagonal line, indicating consistency between AlphaFold2 and GNN predictions across the full range of </a:t>
            </a:r>
            <a:r>
              <a:rPr lang="en-US" dirty="0" err="1">
                <a:effectLst/>
              </a:rPr>
              <a:t>pLDDT</a:t>
            </a:r>
            <a:r>
              <a:rPr lang="en-US" dirty="0">
                <a:effectLst/>
              </a:rPr>
              <a:t> values.</a:t>
            </a:r>
          </a:p>
          <a:p>
            <a:pPr algn="just">
              <a:lnSpc>
                <a:spcPts val="1425"/>
              </a:lnSpc>
            </a:pPr>
            <a:br>
              <a:rPr lang="en-US" dirty="0">
                <a:effectLst/>
              </a:rPr>
            </a:br>
            <a:br>
              <a:rPr lang="en-US" dirty="0">
                <a:effectLst/>
              </a:rPr>
            </a:br>
            <a:br>
              <a:rPr lang="en-US" dirty="0">
                <a:effectLst/>
              </a:rPr>
            </a:br>
            <a:br>
              <a:rPr lang="en-US" dirty="0">
                <a:effectLst/>
              </a:rPr>
            </a:br>
            <a:endParaRPr lang="en-US" dirty="0">
              <a:effectLst/>
            </a:endParaRPr>
          </a:p>
        </p:txBody>
      </p:sp>
    </p:spTree>
    <p:extLst>
      <p:ext uri="{BB962C8B-B14F-4D97-AF65-F5344CB8AC3E}">
        <p14:creationId xmlns:p14="http://schemas.microsoft.com/office/powerpoint/2010/main" val="1194485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8738A-9134-59D9-A807-4360FBEF259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18EA008-7FB6-9722-6A0D-1F2C2C160918}"/>
              </a:ext>
            </a:extLst>
          </p:cNvPr>
          <p:cNvPicPr/>
          <p:nvPr/>
        </p:nvPicPr>
        <p:blipFill>
          <a:blip r:embed="rId2"/>
          <a:stretch>
            <a:fillRect/>
          </a:stretch>
        </p:blipFill>
        <p:spPr>
          <a:xfrm>
            <a:off x="9216401" y="45997"/>
            <a:ext cx="2937623" cy="519153"/>
          </a:xfrm>
          <a:prstGeom prst="rect">
            <a:avLst/>
          </a:prstGeom>
        </p:spPr>
      </p:pic>
      <p:pic>
        <p:nvPicPr>
          <p:cNvPr id="7" name="Picture 6" descr="A blue triangle with red and blue triangles on a black background&#10;&#10;AI-generated content may be incorrect.">
            <a:extLst>
              <a:ext uri="{FF2B5EF4-FFF2-40B4-BE49-F238E27FC236}">
                <a16:creationId xmlns:a16="http://schemas.microsoft.com/office/drawing/2014/main" id="{218471E7-56B3-AF2B-7C1E-F3503AC4903F}"/>
              </a:ext>
            </a:extLst>
          </p:cNvPr>
          <p:cNvPicPr>
            <a:picLocks noChangeAspect="1"/>
          </p:cNvPicPr>
          <p:nvPr/>
        </p:nvPicPr>
        <p:blipFill>
          <a:blip r:embed="rId3"/>
          <a:stretch>
            <a:fillRect/>
          </a:stretch>
        </p:blipFill>
        <p:spPr>
          <a:xfrm>
            <a:off x="242626" y="1"/>
            <a:ext cx="1281375" cy="711643"/>
          </a:xfrm>
          <a:prstGeom prst="rect">
            <a:avLst/>
          </a:prstGeom>
        </p:spPr>
      </p:pic>
      <p:sp>
        <p:nvSpPr>
          <p:cNvPr id="6" name="TextBox 5">
            <a:extLst>
              <a:ext uri="{FF2B5EF4-FFF2-40B4-BE49-F238E27FC236}">
                <a16:creationId xmlns:a16="http://schemas.microsoft.com/office/drawing/2014/main" id="{C96E5EE5-55AB-C0DC-4337-B2B3D5DA191D}"/>
              </a:ext>
            </a:extLst>
          </p:cNvPr>
          <p:cNvSpPr txBox="1"/>
          <p:nvPr/>
        </p:nvSpPr>
        <p:spPr>
          <a:xfrm>
            <a:off x="1324227" y="-11631"/>
            <a:ext cx="8091948" cy="769441"/>
          </a:xfrm>
          <a:prstGeom prst="rect">
            <a:avLst/>
          </a:prstGeom>
          <a:noFill/>
        </p:spPr>
        <p:txBody>
          <a:bodyPr wrap="square">
            <a:spAutoFit/>
          </a:bodyPr>
          <a:lstStyle/>
          <a:p>
            <a:pPr algn="ctr"/>
            <a:r>
              <a:rPr lang="en-US" sz="4400" b="1" dirty="0">
                <a:solidFill>
                  <a:schemeClr val="accent5">
                    <a:lumMod val="50000"/>
                  </a:schemeClr>
                </a:solidFill>
              </a:rPr>
              <a:t>PERFORMANCE METRICS</a:t>
            </a:r>
            <a:endParaRPr lang="en-IN" sz="4400" b="1" dirty="0">
              <a:solidFill>
                <a:schemeClr val="accent5">
                  <a:lumMod val="50000"/>
                </a:schemeClr>
              </a:solidFill>
            </a:endParaRPr>
          </a:p>
        </p:txBody>
      </p:sp>
      <p:graphicFrame>
        <p:nvGraphicFramePr>
          <p:cNvPr id="8" name="Table 7">
            <a:extLst>
              <a:ext uri="{FF2B5EF4-FFF2-40B4-BE49-F238E27FC236}">
                <a16:creationId xmlns:a16="http://schemas.microsoft.com/office/drawing/2014/main" id="{E242A40A-7559-CC9F-6FE5-19AA72D70979}"/>
              </a:ext>
            </a:extLst>
          </p:cNvPr>
          <p:cNvGraphicFramePr>
            <a:graphicFrameLocks noGrp="1"/>
          </p:cNvGraphicFramePr>
          <p:nvPr>
            <p:extLst>
              <p:ext uri="{D42A27DB-BD31-4B8C-83A1-F6EECF244321}">
                <p14:modId xmlns:p14="http://schemas.microsoft.com/office/powerpoint/2010/main" val="911191496"/>
              </p:ext>
            </p:extLst>
          </p:nvPr>
        </p:nvGraphicFramePr>
        <p:xfrm>
          <a:off x="629264" y="815438"/>
          <a:ext cx="11208776" cy="3799840"/>
        </p:xfrm>
        <a:graphic>
          <a:graphicData uri="http://schemas.openxmlformats.org/drawingml/2006/table">
            <a:tbl>
              <a:tblPr firstRow="1" bandRow="1">
                <a:tableStyleId>{5C22544A-7EE6-4342-B048-85BDC9FD1C3A}</a:tableStyleId>
              </a:tblPr>
              <a:tblGrid>
                <a:gridCol w="1769806">
                  <a:extLst>
                    <a:ext uri="{9D8B030D-6E8A-4147-A177-3AD203B41FA5}">
                      <a16:colId xmlns:a16="http://schemas.microsoft.com/office/drawing/2014/main" val="3807133542"/>
                    </a:ext>
                  </a:extLst>
                </a:gridCol>
                <a:gridCol w="3283974">
                  <a:extLst>
                    <a:ext uri="{9D8B030D-6E8A-4147-A177-3AD203B41FA5}">
                      <a16:colId xmlns:a16="http://schemas.microsoft.com/office/drawing/2014/main" val="3045273796"/>
                    </a:ext>
                  </a:extLst>
                </a:gridCol>
                <a:gridCol w="2084439">
                  <a:extLst>
                    <a:ext uri="{9D8B030D-6E8A-4147-A177-3AD203B41FA5}">
                      <a16:colId xmlns:a16="http://schemas.microsoft.com/office/drawing/2014/main" val="1988278077"/>
                    </a:ext>
                  </a:extLst>
                </a:gridCol>
                <a:gridCol w="4070557">
                  <a:extLst>
                    <a:ext uri="{9D8B030D-6E8A-4147-A177-3AD203B41FA5}">
                      <a16:colId xmlns:a16="http://schemas.microsoft.com/office/drawing/2014/main" val="1066397733"/>
                    </a:ext>
                  </a:extLst>
                </a:gridCol>
              </a:tblGrid>
              <a:tr h="370840">
                <a:tc>
                  <a:txBody>
                    <a:bodyPr/>
                    <a:lstStyle/>
                    <a:p>
                      <a:r>
                        <a:rPr lang="en-IN" sz="1500" dirty="0"/>
                        <a:t>Parameter</a:t>
                      </a:r>
                    </a:p>
                  </a:txBody>
                  <a:tcPr anchor="ctr"/>
                </a:tc>
                <a:tc>
                  <a:txBody>
                    <a:bodyPr/>
                    <a:lstStyle/>
                    <a:p>
                      <a:r>
                        <a:rPr lang="en-IN" sz="1500"/>
                        <a:t>GNN</a:t>
                      </a:r>
                    </a:p>
                  </a:txBody>
                  <a:tcPr anchor="ctr"/>
                </a:tc>
                <a:tc>
                  <a:txBody>
                    <a:bodyPr/>
                    <a:lstStyle/>
                    <a:p>
                      <a:r>
                        <a:rPr lang="en-IN" sz="1500"/>
                        <a:t>AlphaFold2</a:t>
                      </a:r>
                    </a:p>
                  </a:txBody>
                  <a:tcPr anchor="ctr"/>
                </a:tc>
                <a:tc>
                  <a:txBody>
                    <a:bodyPr/>
                    <a:lstStyle/>
                    <a:p>
                      <a:r>
                        <a:rPr lang="en-US" sz="1500"/>
                        <a:t>Why This Proves GNN Is Better</a:t>
                      </a:r>
                    </a:p>
                  </a:txBody>
                  <a:tcPr anchor="ctr"/>
                </a:tc>
                <a:extLst>
                  <a:ext uri="{0D108BD9-81ED-4DB2-BD59-A6C34878D82A}">
                    <a16:rowId xmlns:a16="http://schemas.microsoft.com/office/drawing/2014/main" val="2866099507"/>
                  </a:ext>
                </a:extLst>
              </a:tr>
              <a:tr h="370840">
                <a:tc>
                  <a:txBody>
                    <a:bodyPr/>
                    <a:lstStyle/>
                    <a:p>
                      <a:r>
                        <a:rPr lang="en-IN" sz="1500" b="1"/>
                        <a:t>Hardware Requirement</a:t>
                      </a:r>
                      <a:endParaRPr lang="en-IN" sz="1500"/>
                    </a:p>
                  </a:txBody>
                  <a:tcPr anchor="ctr"/>
                </a:tc>
                <a:tc>
                  <a:txBody>
                    <a:bodyPr/>
                    <a:lstStyle/>
                    <a:p>
                      <a:r>
                        <a:rPr lang="en-IN" sz="1500" dirty="0"/>
                        <a:t>CPU-friendly</a:t>
                      </a:r>
                    </a:p>
                  </a:txBody>
                  <a:tcPr anchor="ctr"/>
                </a:tc>
                <a:tc>
                  <a:txBody>
                    <a:bodyPr/>
                    <a:lstStyle/>
                    <a:p>
                      <a:r>
                        <a:rPr lang="en-IN" sz="1500"/>
                        <a:t>GPU-intensive</a:t>
                      </a:r>
                    </a:p>
                  </a:txBody>
                  <a:tcPr anchor="ctr"/>
                </a:tc>
                <a:tc>
                  <a:txBody>
                    <a:bodyPr/>
                    <a:lstStyle/>
                    <a:p>
                      <a:r>
                        <a:rPr lang="en-US" sz="1500" dirty="0"/>
                        <a:t>GNN can run on low-cost systems, democratizing access to protein modeling tools.</a:t>
                      </a:r>
                    </a:p>
                  </a:txBody>
                  <a:tcPr anchor="ctr"/>
                </a:tc>
                <a:extLst>
                  <a:ext uri="{0D108BD9-81ED-4DB2-BD59-A6C34878D82A}">
                    <a16:rowId xmlns:a16="http://schemas.microsoft.com/office/drawing/2014/main" val="1052006498"/>
                  </a:ext>
                </a:extLst>
              </a:tr>
              <a:tr h="370840">
                <a:tc>
                  <a:txBody>
                    <a:bodyPr/>
                    <a:lstStyle/>
                    <a:p>
                      <a:r>
                        <a:rPr lang="en-IN" sz="1500" b="1" dirty="0"/>
                        <a:t>Model Interpretability</a:t>
                      </a:r>
                      <a:endParaRPr lang="en-IN" sz="1500" dirty="0"/>
                    </a:p>
                  </a:txBody>
                  <a:tcPr anchor="ctr"/>
                </a:tc>
                <a:tc>
                  <a:txBody>
                    <a:bodyPr/>
                    <a:lstStyle/>
                    <a:p>
                      <a:r>
                        <a:rPr lang="en-IN" sz="1500"/>
                        <a:t>High (residue-level node outputs)</a:t>
                      </a:r>
                    </a:p>
                  </a:txBody>
                  <a:tcPr anchor="ctr"/>
                </a:tc>
                <a:tc>
                  <a:txBody>
                    <a:bodyPr/>
                    <a:lstStyle/>
                    <a:p>
                      <a:r>
                        <a:rPr lang="en-IN" sz="1500"/>
                        <a:t>Low (black-box deep model)</a:t>
                      </a:r>
                    </a:p>
                  </a:txBody>
                  <a:tcPr anchor="ctr"/>
                </a:tc>
                <a:tc>
                  <a:txBody>
                    <a:bodyPr/>
                    <a:lstStyle/>
                    <a:p>
                      <a:r>
                        <a:rPr lang="en-US" sz="1500"/>
                        <a:t>GNN allows explainable predictions — critical for biological insights, especially in drug design or mutation effect analysis.</a:t>
                      </a:r>
                    </a:p>
                  </a:txBody>
                  <a:tcPr anchor="ctr"/>
                </a:tc>
                <a:extLst>
                  <a:ext uri="{0D108BD9-81ED-4DB2-BD59-A6C34878D82A}">
                    <a16:rowId xmlns:a16="http://schemas.microsoft.com/office/drawing/2014/main" val="1696670343"/>
                  </a:ext>
                </a:extLst>
              </a:tr>
              <a:tr h="370840">
                <a:tc>
                  <a:txBody>
                    <a:bodyPr/>
                    <a:lstStyle/>
                    <a:p>
                      <a:r>
                        <a:rPr lang="en-IN" sz="1500" b="1"/>
                        <a:t>Customizability</a:t>
                      </a:r>
                      <a:endParaRPr lang="en-IN" sz="1500"/>
                    </a:p>
                  </a:txBody>
                  <a:tcPr anchor="ctr"/>
                </a:tc>
                <a:tc>
                  <a:txBody>
                    <a:bodyPr/>
                    <a:lstStyle/>
                    <a:p>
                      <a:r>
                        <a:rPr lang="en-US" sz="1500" dirty="0"/>
                        <a:t>Easily adaptable to tasks like mutation effect, binding site prediction</a:t>
                      </a:r>
                    </a:p>
                  </a:txBody>
                  <a:tcPr anchor="ctr"/>
                </a:tc>
                <a:tc>
                  <a:txBody>
                    <a:bodyPr/>
                    <a:lstStyle/>
                    <a:p>
                      <a:r>
                        <a:rPr lang="en-IN" sz="1500"/>
                        <a:t>Difficult to modify</a:t>
                      </a:r>
                    </a:p>
                  </a:txBody>
                  <a:tcPr anchor="ctr"/>
                </a:tc>
                <a:tc>
                  <a:txBody>
                    <a:bodyPr/>
                    <a:lstStyle/>
                    <a:p>
                      <a:r>
                        <a:rPr lang="en-US" sz="1500"/>
                        <a:t>GNN models can be retrained or fine-tuned with domain-specific targets, making them versatile.</a:t>
                      </a:r>
                    </a:p>
                  </a:txBody>
                  <a:tcPr anchor="ctr"/>
                </a:tc>
                <a:extLst>
                  <a:ext uri="{0D108BD9-81ED-4DB2-BD59-A6C34878D82A}">
                    <a16:rowId xmlns:a16="http://schemas.microsoft.com/office/drawing/2014/main" val="3471830823"/>
                  </a:ext>
                </a:extLst>
              </a:tr>
              <a:tr h="370840">
                <a:tc>
                  <a:txBody>
                    <a:bodyPr/>
                    <a:lstStyle/>
                    <a:p>
                      <a:r>
                        <a:rPr lang="en-IN" sz="1500" b="1"/>
                        <a:t>Integration Potential</a:t>
                      </a:r>
                      <a:endParaRPr lang="en-IN" sz="1500"/>
                    </a:p>
                  </a:txBody>
                  <a:tcPr anchor="ctr"/>
                </a:tc>
                <a:tc>
                  <a:txBody>
                    <a:bodyPr/>
                    <a:lstStyle/>
                    <a:p>
                      <a:r>
                        <a:rPr lang="en-US" sz="1500" dirty="0"/>
                        <a:t>Easy integration into modular ML pipelines</a:t>
                      </a:r>
                    </a:p>
                  </a:txBody>
                  <a:tcPr anchor="ctr"/>
                </a:tc>
                <a:tc>
                  <a:txBody>
                    <a:bodyPr/>
                    <a:lstStyle/>
                    <a:p>
                      <a:r>
                        <a:rPr lang="en-US" sz="1500"/>
                        <a:t>Monolithic and harder to interface</a:t>
                      </a:r>
                    </a:p>
                  </a:txBody>
                  <a:tcPr anchor="ctr"/>
                </a:tc>
                <a:tc>
                  <a:txBody>
                    <a:bodyPr/>
                    <a:lstStyle/>
                    <a:p>
                      <a:r>
                        <a:rPr lang="en-US" sz="1500"/>
                        <a:t>GNNs can be embedded in end-to-end bioinformatics pipelines (ProGen → GNN → Analysis).</a:t>
                      </a:r>
                    </a:p>
                  </a:txBody>
                  <a:tcPr anchor="ctr"/>
                </a:tc>
                <a:extLst>
                  <a:ext uri="{0D108BD9-81ED-4DB2-BD59-A6C34878D82A}">
                    <a16:rowId xmlns:a16="http://schemas.microsoft.com/office/drawing/2014/main" val="3774369133"/>
                  </a:ext>
                </a:extLst>
              </a:tr>
              <a:tr h="370840">
                <a:tc>
                  <a:txBody>
                    <a:bodyPr/>
                    <a:lstStyle/>
                    <a:p>
                      <a:r>
                        <a:rPr lang="en-IN" sz="1500" b="1" dirty="0"/>
                        <a:t>Data Format Simplicity</a:t>
                      </a:r>
                      <a:endParaRPr lang="en-IN" sz="1500" dirty="0"/>
                    </a:p>
                  </a:txBody>
                  <a:tcPr anchor="ctr"/>
                </a:tc>
                <a:tc>
                  <a:txBody>
                    <a:bodyPr/>
                    <a:lstStyle/>
                    <a:p>
                      <a:r>
                        <a:rPr lang="en-US" sz="1500"/>
                        <a:t>Uses simple graph format (PyTorch Geometric)</a:t>
                      </a:r>
                    </a:p>
                  </a:txBody>
                  <a:tcPr anchor="ctr"/>
                </a:tc>
                <a:tc>
                  <a:txBody>
                    <a:bodyPr/>
                    <a:lstStyle/>
                    <a:p>
                      <a:r>
                        <a:rPr lang="en-US" sz="1500"/>
                        <a:t>Requires MSA, templates, and preprocessing</a:t>
                      </a:r>
                    </a:p>
                  </a:txBody>
                  <a:tcPr anchor="ctr"/>
                </a:tc>
                <a:tc>
                  <a:txBody>
                    <a:bodyPr/>
                    <a:lstStyle/>
                    <a:p>
                      <a:r>
                        <a:rPr lang="en-US" sz="1500" dirty="0"/>
                        <a:t>GNN pipeline is easier to automate and scale.</a:t>
                      </a:r>
                    </a:p>
                  </a:txBody>
                  <a:tcPr anchor="ctr"/>
                </a:tc>
                <a:extLst>
                  <a:ext uri="{0D108BD9-81ED-4DB2-BD59-A6C34878D82A}">
                    <a16:rowId xmlns:a16="http://schemas.microsoft.com/office/drawing/2014/main" val="975474499"/>
                  </a:ext>
                </a:extLst>
              </a:tr>
            </a:tbl>
          </a:graphicData>
        </a:graphic>
      </p:graphicFrame>
    </p:spTree>
    <p:extLst>
      <p:ext uri="{BB962C8B-B14F-4D97-AF65-F5344CB8AC3E}">
        <p14:creationId xmlns:p14="http://schemas.microsoft.com/office/powerpoint/2010/main" val="617206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5F82A-5627-00D3-0631-6CC75ABEFF7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33A5443-D382-55C2-C2E8-FD450A8E9D5D}"/>
              </a:ext>
            </a:extLst>
          </p:cNvPr>
          <p:cNvPicPr/>
          <p:nvPr/>
        </p:nvPicPr>
        <p:blipFill>
          <a:blip r:embed="rId2"/>
          <a:stretch>
            <a:fillRect/>
          </a:stretch>
        </p:blipFill>
        <p:spPr>
          <a:xfrm>
            <a:off x="9216401" y="45997"/>
            <a:ext cx="2937623" cy="519153"/>
          </a:xfrm>
          <a:prstGeom prst="rect">
            <a:avLst/>
          </a:prstGeom>
        </p:spPr>
      </p:pic>
      <p:pic>
        <p:nvPicPr>
          <p:cNvPr id="7" name="Picture 6" descr="A blue triangle with red and blue triangles on a black background&#10;&#10;AI-generated content may be incorrect.">
            <a:extLst>
              <a:ext uri="{FF2B5EF4-FFF2-40B4-BE49-F238E27FC236}">
                <a16:creationId xmlns:a16="http://schemas.microsoft.com/office/drawing/2014/main" id="{B8F4B589-FF47-82A1-D20E-19DF7D47C662}"/>
              </a:ext>
            </a:extLst>
          </p:cNvPr>
          <p:cNvPicPr>
            <a:picLocks noChangeAspect="1"/>
          </p:cNvPicPr>
          <p:nvPr/>
        </p:nvPicPr>
        <p:blipFill>
          <a:blip r:embed="rId3"/>
          <a:stretch>
            <a:fillRect/>
          </a:stretch>
        </p:blipFill>
        <p:spPr>
          <a:xfrm>
            <a:off x="242626" y="1"/>
            <a:ext cx="1281375" cy="711643"/>
          </a:xfrm>
          <a:prstGeom prst="rect">
            <a:avLst/>
          </a:prstGeom>
        </p:spPr>
      </p:pic>
      <p:sp>
        <p:nvSpPr>
          <p:cNvPr id="6" name="TextBox 5">
            <a:extLst>
              <a:ext uri="{FF2B5EF4-FFF2-40B4-BE49-F238E27FC236}">
                <a16:creationId xmlns:a16="http://schemas.microsoft.com/office/drawing/2014/main" id="{79CA4A52-1A92-9C6C-201F-CD68430A28D3}"/>
              </a:ext>
            </a:extLst>
          </p:cNvPr>
          <p:cNvSpPr txBox="1"/>
          <p:nvPr/>
        </p:nvSpPr>
        <p:spPr>
          <a:xfrm>
            <a:off x="1324227" y="-11631"/>
            <a:ext cx="8091948" cy="769441"/>
          </a:xfrm>
          <a:prstGeom prst="rect">
            <a:avLst/>
          </a:prstGeom>
          <a:noFill/>
        </p:spPr>
        <p:txBody>
          <a:bodyPr wrap="square">
            <a:spAutoFit/>
          </a:bodyPr>
          <a:lstStyle/>
          <a:p>
            <a:pPr algn="ctr"/>
            <a:r>
              <a:rPr lang="en-US" sz="4400" b="1" dirty="0">
                <a:solidFill>
                  <a:schemeClr val="accent5">
                    <a:lumMod val="50000"/>
                  </a:schemeClr>
                </a:solidFill>
              </a:rPr>
              <a:t>CONCLUSION</a:t>
            </a:r>
            <a:endParaRPr lang="en-IN" sz="4400" b="1" dirty="0">
              <a:solidFill>
                <a:schemeClr val="accent5">
                  <a:lumMod val="50000"/>
                </a:schemeClr>
              </a:solidFill>
            </a:endParaRPr>
          </a:p>
        </p:txBody>
      </p:sp>
      <p:sp>
        <p:nvSpPr>
          <p:cNvPr id="3" name="TextBox 2">
            <a:extLst>
              <a:ext uri="{FF2B5EF4-FFF2-40B4-BE49-F238E27FC236}">
                <a16:creationId xmlns:a16="http://schemas.microsoft.com/office/drawing/2014/main" id="{16F519A3-69D5-DE7A-5C44-409DE03AC2F4}"/>
              </a:ext>
            </a:extLst>
          </p:cNvPr>
          <p:cNvSpPr txBox="1"/>
          <p:nvPr/>
        </p:nvSpPr>
        <p:spPr>
          <a:xfrm>
            <a:off x="1828800" y="1784835"/>
            <a:ext cx="8091948" cy="2246769"/>
          </a:xfrm>
          <a:prstGeom prst="rect">
            <a:avLst/>
          </a:prstGeom>
          <a:noFill/>
        </p:spPr>
        <p:txBody>
          <a:bodyPr wrap="square">
            <a:spAutoFit/>
          </a:bodyPr>
          <a:lstStyle/>
          <a:p>
            <a:pPr algn="just"/>
            <a:r>
              <a:rPr lang="en-US" sz="2000" dirty="0"/>
              <a:t>“While AlphaFold2 remains a landmark model in structural biology, our study demonstrates that Graph Neural Networks (GNNs) offer a </a:t>
            </a:r>
            <a:r>
              <a:rPr lang="en-US" sz="2000" i="1" dirty="0"/>
              <a:t>faster, more interpretable, and resource-efficient</a:t>
            </a:r>
            <a:r>
              <a:rPr lang="en-US" sz="2000" dirty="0"/>
              <a:t> solution for protein structure analysis. GNNs enable near real-time inference, low hardware dependency, and flexible design, making them ideal for rapid bioinformatics workflows and educational or clinical environments. Our results suggest that GNNs are not just viable — they are preferable in many practical scenarios.”</a:t>
            </a:r>
            <a:endParaRPr lang="en-IN" sz="2000" dirty="0"/>
          </a:p>
        </p:txBody>
      </p:sp>
    </p:spTree>
    <p:extLst>
      <p:ext uri="{BB962C8B-B14F-4D97-AF65-F5344CB8AC3E}">
        <p14:creationId xmlns:p14="http://schemas.microsoft.com/office/powerpoint/2010/main" val="1599714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8"/>
          <p:cNvPicPr preferRelativeResize="0"/>
          <p:nvPr/>
        </p:nvPicPr>
        <p:blipFill rotWithShape="1">
          <a:blip r:embed="rId3">
            <a:alphaModFix/>
          </a:blip>
          <a:srcRect/>
          <a:stretch/>
        </p:blipFill>
        <p:spPr>
          <a:xfrm>
            <a:off x="9216401" y="45997"/>
            <a:ext cx="2937623" cy="519153"/>
          </a:xfrm>
          <a:prstGeom prst="rect">
            <a:avLst/>
          </a:prstGeom>
          <a:noFill/>
          <a:ln>
            <a:noFill/>
          </a:ln>
        </p:spPr>
      </p:pic>
      <p:sp>
        <p:nvSpPr>
          <p:cNvPr id="196" name="Google Shape;196;p8"/>
          <p:cNvSpPr txBox="1"/>
          <p:nvPr/>
        </p:nvSpPr>
        <p:spPr>
          <a:xfrm>
            <a:off x="1554604" y="183199"/>
            <a:ext cx="7651481" cy="1354162"/>
          </a:xfrm>
          <a:prstGeom prst="rect">
            <a:avLst/>
          </a:prstGeom>
          <a:noFill/>
          <a:ln>
            <a:noFill/>
          </a:ln>
        </p:spPr>
        <p:txBody>
          <a:bodyPr spcFirstLastPara="1" wrap="square" lIns="121900" tIns="60933" rIns="121900" bIns="60933"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en-US" sz="4000" b="1">
                <a:solidFill>
                  <a:schemeClr val="accent1">
                    <a:lumMod val="76000"/>
                  </a:schemeClr>
                </a:solidFill>
                <a:latin typeface="Times New Roman"/>
                <a:ea typeface="Times New Roman"/>
                <a:cs typeface="Times New Roman"/>
                <a:sym typeface="Times New Roman"/>
              </a:rPr>
              <a:t>INDIVIDUAL CONTRIBUTION TO TEAM  </a:t>
            </a:r>
            <a:endParaRPr lang="en-US" sz="4400" b="1">
              <a:solidFill>
                <a:schemeClr val="accent1">
                  <a:lumMod val="76000"/>
                </a:schemeClr>
              </a:solidFill>
              <a:latin typeface="Times New Roman"/>
              <a:ea typeface="Times New Roman"/>
              <a:cs typeface="Times New Roman"/>
            </a:endParaRPr>
          </a:p>
        </p:txBody>
      </p:sp>
      <p:pic>
        <p:nvPicPr>
          <p:cNvPr id="197" name="Google Shape;197;p8"/>
          <p:cNvPicPr preferRelativeResize="0"/>
          <p:nvPr/>
        </p:nvPicPr>
        <p:blipFill rotWithShape="1">
          <a:blip r:embed="rId4">
            <a:alphaModFix/>
          </a:blip>
          <a:srcRect/>
          <a:stretch/>
        </p:blipFill>
        <p:spPr>
          <a:xfrm>
            <a:off x="242626" y="1"/>
            <a:ext cx="1281375" cy="711643"/>
          </a:xfrm>
          <a:prstGeom prst="rect">
            <a:avLst/>
          </a:prstGeom>
          <a:noFill/>
          <a:ln>
            <a:noFill/>
          </a:ln>
        </p:spPr>
      </p:pic>
      <p:graphicFrame>
        <p:nvGraphicFramePr>
          <p:cNvPr id="2" name="Table 1">
            <a:extLst>
              <a:ext uri="{FF2B5EF4-FFF2-40B4-BE49-F238E27FC236}">
                <a16:creationId xmlns:a16="http://schemas.microsoft.com/office/drawing/2014/main" id="{93AD1A09-C295-CA46-8980-7E0E5DFFF034}"/>
              </a:ext>
            </a:extLst>
          </p:cNvPr>
          <p:cNvGraphicFramePr>
            <a:graphicFrameLocks noGrp="1"/>
          </p:cNvGraphicFramePr>
          <p:nvPr/>
        </p:nvGraphicFramePr>
        <p:xfrm>
          <a:off x="1376516" y="1931095"/>
          <a:ext cx="9930708" cy="3709956"/>
        </p:xfrm>
        <a:graphic>
          <a:graphicData uri="http://schemas.openxmlformats.org/drawingml/2006/table">
            <a:tbl>
              <a:tblPr firstRow="1" bandRow="1">
                <a:tableStyleId>{BDBED569-4797-4DF1-A0F4-6AAB3CD982D8}</a:tableStyleId>
              </a:tblPr>
              <a:tblGrid>
                <a:gridCol w="4841658">
                  <a:extLst>
                    <a:ext uri="{9D8B030D-6E8A-4147-A177-3AD203B41FA5}">
                      <a16:colId xmlns:a16="http://schemas.microsoft.com/office/drawing/2014/main" val="2240815068"/>
                    </a:ext>
                  </a:extLst>
                </a:gridCol>
                <a:gridCol w="5089050">
                  <a:extLst>
                    <a:ext uri="{9D8B030D-6E8A-4147-A177-3AD203B41FA5}">
                      <a16:colId xmlns:a16="http://schemas.microsoft.com/office/drawing/2014/main" val="70193374"/>
                    </a:ext>
                  </a:extLst>
                </a:gridCol>
              </a:tblGrid>
              <a:tr h="759846">
                <a:tc>
                  <a:txBody>
                    <a:bodyPr/>
                    <a:lstStyle/>
                    <a:p>
                      <a:r>
                        <a:rPr lang="en-US" sz="2000">
                          <a:latin typeface="Times New Roman"/>
                        </a:rPr>
                        <a:t>Team members</a:t>
                      </a:r>
                    </a:p>
                  </a:txBody>
                  <a:tcPr/>
                </a:tc>
                <a:tc>
                  <a:txBody>
                    <a:bodyPr/>
                    <a:lstStyle/>
                    <a:p>
                      <a:r>
                        <a:rPr lang="en-US" sz="2000">
                          <a:latin typeface="Times New Roman"/>
                        </a:rPr>
                        <a:t>Contribution</a:t>
                      </a:r>
                    </a:p>
                  </a:txBody>
                  <a:tcPr/>
                </a:tc>
                <a:extLst>
                  <a:ext uri="{0D108BD9-81ED-4DB2-BD59-A6C34878D82A}">
                    <a16:rowId xmlns:a16="http://schemas.microsoft.com/office/drawing/2014/main" val="2993569179"/>
                  </a:ext>
                </a:extLst>
              </a:tr>
              <a:tr h="759846">
                <a:tc>
                  <a:txBody>
                    <a:bodyPr/>
                    <a:lstStyle/>
                    <a:p>
                      <a:pPr marL="0" marR="0" lvl="0" indent="0" algn="l" rtl="0">
                        <a:spcBef>
                          <a:spcPts val="0"/>
                        </a:spcBef>
                        <a:spcAft>
                          <a:spcPts val="0"/>
                        </a:spcAft>
                        <a:buNone/>
                      </a:pPr>
                      <a:r>
                        <a:rPr lang="en-US">
                          <a:latin typeface="Calibri"/>
                        </a:rPr>
                        <a:t>Ananya M Patil</a:t>
                      </a:r>
                    </a:p>
                  </a:txBody>
                  <a:tcPr marL="121933" marR="121933" marT="60967" marB="60967"/>
                </a:tc>
                <a:tc>
                  <a:txBody>
                    <a:bodyPr/>
                    <a:lstStyle/>
                    <a:p>
                      <a:pPr marL="0" marR="0" lvl="0" indent="0" algn="l">
                        <a:spcBef>
                          <a:spcPts val="0"/>
                        </a:spcBef>
                        <a:spcAft>
                          <a:spcPts val="0"/>
                        </a:spcAft>
                        <a:buNone/>
                      </a:pPr>
                      <a:r>
                        <a:rPr lang="en-US" dirty="0">
                          <a:latin typeface="Calibri"/>
                        </a:rPr>
                        <a:t>Data collection, Structure Prediction using AlphaFold2 , Report.</a:t>
                      </a:r>
                    </a:p>
                  </a:txBody>
                  <a:tcPr marL="121933" marR="121933" marT="60967" marB="60967"/>
                </a:tc>
                <a:extLst>
                  <a:ext uri="{0D108BD9-81ED-4DB2-BD59-A6C34878D82A}">
                    <a16:rowId xmlns:a16="http://schemas.microsoft.com/office/drawing/2014/main" val="242920325"/>
                  </a:ext>
                </a:extLst>
              </a:tr>
              <a:tr h="759846">
                <a:tc>
                  <a:txBody>
                    <a:bodyPr/>
                    <a:lstStyle/>
                    <a:p>
                      <a:pPr marL="0" marR="0" lvl="0" indent="0" algn="l" rtl="0">
                        <a:spcBef>
                          <a:spcPts val="0"/>
                        </a:spcBef>
                        <a:spcAft>
                          <a:spcPts val="0"/>
                        </a:spcAft>
                        <a:buNone/>
                      </a:pPr>
                      <a:r>
                        <a:rPr lang="en-US" dirty="0">
                          <a:latin typeface="Calibri"/>
                        </a:rPr>
                        <a:t>Akhila Jaya</a:t>
                      </a:r>
                    </a:p>
                  </a:txBody>
                  <a:tcPr marL="121933" marR="121933" marT="60967" marB="60967"/>
                </a:tc>
                <a:tc>
                  <a:txBody>
                    <a:bodyPr/>
                    <a:lstStyle/>
                    <a:p>
                      <a:pPr marL="0" marR="0" lvl="0" indent="0" algn="l">
                        <a:spcBef>
                          <a:spcPts val="0"/>
                        </a:spcBef>
                        <a:spcAft>
                          <a:spcPts val="0"/>
                        </a:spcAft>
                        <a:buNone/>
                      </a:pPr>
                      <a:r>
                        <a:rPr lang="en-US" sz="1800" b="0" i="0" u="none" strike="noStrike" noProof="0" dirty="0">
                          <a:solidFill>
                            <a:srgbClr val="000000"/>
                          </a:solidFill>
                          <a:latin typeface="Calibri"/>
                        </a:rPr>
                        <a:t>Data collection, </a:t>
                      </a:r>
                      <a:r>
                        <a:rPr lang="en-IN" dirty="0"/>
                        <a:t>Generated protein sequences</a:t>
                      </a:r>
                      <a:r>
                        <a:rPr lang="en-US" sz="1800" b="0" i="0" u="none" strike="noStrike" noProof="0" dirty="0">
                          <a:solidFill>
                            <a:srgbClr val="000000"/>
                          </a:solidFill>
                          <a:latin typeface="Calibri"/>
                        </a:rPr>
                        <a:t>, </a:t>
                      </a:r>
                      <a:r>
                        <a:rPr lang="en-IN" dirty="0"/>
                        <a:t>Efficient graph-based protein modelling,</a:t>
                      </a:r>
                      <a:r>
                        <a:rPr lang="en-US" sz="1800" b="0" i="0" u="none" strike="noStrike" noProof="0" dirty="0">
                          <a:solidFill>
                            <a:srgbClr val="000000"/>
                          </a:solidFill>
                          <a:latin typeface="Calibri"/>
                        </a:rPr>
                        <a:t> Report.</a:t>
                      </a:r>
                      <a:endParaRPr lang="en-US" sz="1800" dirty="0">
                        <a:latin typeface="Calibri"/>
                      </a:endParaRPr>
                    </a:p>
                  </a:txBody>
                  <a:tcPr marL="121933" marR="121933" marT="60967" marB="60967"/>
                </a:tc>
                <a:extLst>
                  <a:ext uri="{0D108BD9-81ED-4DB2-BD59-A6C34878D82A}">
                    <a16:rowId xmlns:a16="http://schemas.microsoft.com/office/drawing/2014/main" val="1992412165"/>
                  </a:ext>
                </a:extLst>
              </a:tr>
              <a:tr h="759846">
                <a:tc>
                  <a:txBody>
                    <a:bodyPr/>
                    <a:lstStyle/>
                    <a:p>
                      <a:pPr marL="0" marR="0" lvl="0" indent="0" algn="l">
                        <a:spcBef>
                          <a:spcPts val="0"/>
                        </a:spcBef>
                        <a:spcAft>
                          <a:spcPts val="0"/>
                        </a:spcAft>
                        <a:buNone/>
                      </a:pPr>
                      <a:r>
                        <a:rPr lang="en-US" sz="1800" b="0" i="0" u="none" strike="noStrike" noProof="0">
                          <a:latin typeface="Calibri"/>
                        </a:rPr>
                        <a:t>Vijaylaxmi Mutalik Desai</a:t>
                      </a:r>
                      <a:endParaRPr lang="en-US" sz="1800">
                        <a:latin typeface="Calibri"/>
                      </a:endParaRPr>
                    </a:p>
                  </a:txBody>
                  <a:tcPr marL="121933" marR="121933" marT="60967" marB="60967"/>
                </a:tc>
                <a:tc>
                  <a:txBody>
                    <a:bodyPr/>
                    <a:lstStyle/>
                    <a:p>
                      <a:pPr marL="0" marR="0" lvl="0" indent="0" algn="l">
                        <a:spcBef>
                          <a:spcPts val="0"/>
                        </a:spcBef>
                        <a:spcAft>
                          <a:spcPts val="0"/>
                        </a:spcAft>
                        <a:buNone/>
                      </a:pPr>
                      <a:r>
                        <a:rPr lang="en-US" dirty="0">
                          <a:latin typeface="Calibri"/>
                        </a:rPr>
                        <a:t>Data collection, GNN for Protein Structure Analysis, Report.</a:t>
                      </a:r>
                    </a:p>
                  </a:txBody>
                  <a:tcPr marL="121933" marR="121933" marT="60967" marB="60967"/>
                </a:tc>
                <a:extLst>
                  <a:ext uri="{0D108BD9-81ED-4DB2-BD59-A6C34878D82A}">
                    <a16:rowId xmlns:a16="http://schemas.microsoft.com/office/drawing/2014/main" val="4100117294"/>
                  </a:ext>
                </a:extLst>
              </a:tr>
              <a:tr h="574915">
                <a:tc>
                  <a:txBody>
                    <a:bodyPr/>
                    <a:lstStyle/>
                    <a:p>
                      <a:pPr lvl="0" algn="just">
                        <a:lnSpc>
                          <a:spcPct val="100000"/>
                        </a:lnSpc>
                        <a:spcBef>
                          <a:spcPts val="0"/>
                        </a:spcBef>
                        <a:spcAft>
                          <a:spcPts val="0"/>
                        </a:spcAft>
                        <a:buNone/>
                      </a:pPr>
                      <a:r>
                        <a:rPr lang="en-US" sz="1800" b="0" i="0" u="none" strike="noStrike" noProof="0" dirty="0">
                          <a:solidFill>
                            <a:srgbClr val="000000"/>
                          </a:solidFill>
                          <a:latin typeface="Calibri"/>
                        </a:rPr>
                        <a:t>Omkar </a:t>
                      </a:r>
                      <a:r>
                        <a:rPr lang="en-US" sz="1800" b="0" i="0" u="none" strike="noStrike" noProof="0" dirty="0" err="1">
                          <a:solidFill>
                            <a:srgbClr val="000000"/>
                          </a:solidFill>
                          <a:latin typeface="Calibri"/>
                        </a:rPr>
                        <a:t>Harlapur</a:t>
                      </a:r>
                      <a:endParaRPr lang="en-US" sz="1800" dirty="0">
                        <a:latin typeface="Calibri"/>
                      </a:endParaRPr>
                    </a:p>
                    <a:p>
                      <a:pPr marL="0" marR="0" lvl="0" indent="0" algn="l">
                        <a:spcBef>
                          <a:spcPts val="0"/>
                        </a:spcBef>
                        <a:spcAft>
                          <a:spcPts val="0"/>
                        </a:spcAft>
                        <a:buNone/>
                      </a:pPr>
                      <a:endParaRPr lang="en-AU" sz="1800" dirty="0">
                        <a:latin typeface="Calibri"/>
                      </a:endParaRPr>
                    </a:p>
                  </a:txBody>
                  <a:tcPr marL="121932" marR="121932" marT="60966" marB="60966"/>
                </a:tc>
                <a:tc>
                  <a:txBody>
                    <a:bodyPr/>
                    <a:lstStyle/>
                    <a:p>
                      <a:pPr lvl="0" algn="l">
                        <a:lnSpc>
                          <a:spcPct val="100000"/>
                        </a:lnSpc>
                        <a:spcBef>
                          <a:spcPts val="0"/>
                        </a:spcBef>
                        <a:spcAft>
                          <a:spcPts val="0"/>
                        </a:spcAft>
                        <a:buNone/>
                      </a:pPr>
                      <a:r>
                        <a:rPr lang="en-US" dirty="0">
                          <a:latin typeface="+mn-lt"/>
                        </a:rPr>
                        <a:t>Data collection, </a:t>
                      </a:r>
                      <a:r>
                        <a:rPr lang="en-US" dirty="0">
                          <a:latin typeface="Calibri"/>
                        </a:rPr>
                        <a:t>PPT, Report </a:t>
                      </a:r>
                    </a:p>
                    <a:p>
                      <a:pPr marL="0" marR="0" lvl="0" indent="0" algn="l">
                        <a:spcBef>
                          <a:spcPts val="0"/>
                        </a:spcBef>
                        <a:spcAft>
                          <a:spcPts val="0"/>
                        </a:spcAft>
                        <a:buNone/>
                      </a:pPr>
                      <a:endParaRPr lang="en-US" sz="1800" b="0" i="0" u="none" strike="noStrike" noProof="0" dirty="0">
                        <a:solidFill>
                          <a:srgbClr val="000000"/>
                        </a:solidFill>
                        <a:latin typeface="Calibri"/>
                      </a:endParaRPr>
                    </a:p>
                  </a:txBody>
                  <a:tcPr marL="121932" marR="121932" marT="60966" marB="60966"/>
                </a:tc>
                <a:extLst>
                  <a:ext uri="{0D108BD9-81ED-4DB2-BD59-A6C34878D82A}">
                    <a16:rowId xmlns:a16="http://schemas.microsoft.com/office/drawing/2014/main" val="2180575243"/>
                  </a:ext>
                </a:extLst>
              </a:tr>
            </a:tbl>
          </a:graphicData>
        </a:graphic>
      </p:graphicFrame>
    </p:spTree>
    <p:extLst>
      <p:ext uri="{BB962C8B-B14F-4D97-AF65-F5344CB8AC3E}">
        <p14:creationId xmlns:p14="http://schemas.microsoft.com/office/powerpoint/2010/main" val="2057956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E1B29-6A85-C1C5-CB06-CB3B5A2B5F9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48D54070-2C62-CCA1-E795-4BA9BC198482}"/>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B5447284-E476-16B5-14D2-5246B143817D}"/>
              </a:ext>
            </a:extLst>
          </p:cNvPr>
          <p:cNvPicPr>
            <a:picLocks noChangeAspect="1"/>
          </p:cNvPicPr>
          <p:nvPr/>
        </p:nvPicPr>
        <p:blipFill>
          <a:blip r:embed="rId3"/>
          <a:stretch>
            <a:fillRect/>
          </a:stretch>
        </p:blipFill>
        <p:spPr>
          <a:xfrm>
            <a:off x="242626" y="1"/>
            <a:ext cx="1281375" cy="711643"/>
          </a:xfrm>
          <a:prstGeom prst="rect">
            <a:avLst/>
          </a:prstGeom>
        </p:spPr>
      </p:pic>
      <p:sp>
        <p:nvSpPr>
          <p:cNvPr id="2" name="TextBox 1">
            <a:extLst>
              <a:ext uri="{FF2B5EF4-FFF2-40B4-BE49-F238E27FC236}">
                <a16:creationId xmlns:a16="http://schemas.microsoft.com/office/drawing/2014/main" id="{27550465-F068-FD2F-14DB-18EFC2175CAF}"/>
              </a:ext>
            </a:extLst>
          </p:cNvPr>
          <p:cNvSpPr txBox="1"/>
          <p:nvPr/>
        </p:nvSpPr>
        <p:spPr>
          <a:xfrm>
            <a:off x="2438402" y="2747319"/>
            <a:ext cx="732549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b="1" dirty="0">
                <a:solidFill>
                  <a:schemeClr val="accent2">
                    <a:lumMod val="49000"/>
                  </a:schemeClr>
                </a:solidFill>
                <a:latin typeface="Calibri"/>
                <a:ea typeface="Calibri"/>
                <a:cs typeface="Calibri"/>
              </a:rPr>
              <a:t>THANK YOU</a:t>
            </a:r>
          </a:p>
        </p:txBody>
      </p:sp>
    </p:spTree>
    <p:extLst>
      <p:ext uri="{BB962C8B-B14F-4D97-AF65-F5344CB8AC3E}">
        <p14:creationId xmlns:p14="http://schemas.microsoft.com/office/powerpoint/2010/main" val="2912632161"/>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F734B-0933-7347-A10C-4AF39C7A722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C6B959D-AC08-E31C-EB69-42C384C9D79F}"/>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F8DDEBCF-1D45-E7F9-59E2-268981729AE4}"/>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AB35D496-7C0D-0292-A25F-EAB8BA3DDB6B}"/>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MOTIVATION</a:t>
            </a:r>
          </a:p>
        </p:txBody>
      </p:sp>
      <p:sp>
        <p:nvSpPr>
          <p:cNvPr id="5" name="TextBox 4">
            <a:extLst>
              <a:ext uri="{FF2B5EF4-FFF2-40B4-BE49-F238E27FC236}">
                <a16:creationId xmlns:a16="http://schemas.microsoft.com/office/drawing/2014/main" id="{CA161A3D-C9CA-DB68-56A1-83BB72F6CF5B}"/>
              </a:ext>
            </a:extLst>
          </p:cNvPr>
          <p:cNvSpPr txBox="1"/>
          <p:nvPr/>
        </p:nvSpPr>
        <p:spPr>
          <a:xfrm>
            <a:off x="1445343" y="1477407"/>
            <a:ext cx="882936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None/>
            </a:pPr>
            <a:r>
              <a:rPr lang="en-US" sz="2000" b="1" dirty="0"/>
              <a:t>AlphaFold2 Limitations:</a:t>
            </a:r>
          </a:p>
          <a:p>
            <a:pPr marL="342900" indent="-342900" algn="just">
              <a:buFont typeface="Arial" panose="020B0604020202020204" pitchFamily="34" charset="0"/>
              <a:buChar char="•"/>
            </a:pPr>
            <a:r>
              <a:rPr lang="en-US" sz="2000" dirty="0"/>
              <a:t>Requires heavy computational resources.</a:t>
            </a:r>
          </a:p>
          <a:p>
            <a:pPr marL="342900" indent="-342900" algn="just">
              <a:buFont typeface="Arial" panose="020B0604020202020204" pitchFamily="34" charset="0"/>
              <a:buChar char="•"/>
            </a:pPr>
            <a:r>
              <a:rPr lang="en-US" sz="2000" dirty="0"/>
              <a:t>Acts as a black-box model; lacks interpretability.</a:t>
            </a:r>
          </a:p>
          <a:p>
            <a:pPr algn="just"/>
            <a:endParaRPr lang="en-US" sz="2000" dirty="0"/>
          </a:p>
          <a:p>
            <a:pPr algn="just">
              <a:buNone/>
            </a:pPr>
            <a:r>
              <a:rPr lang="en-US" sz="2000" b="1" dirty="0"/>
              <a:t>Why GNN?</a:t>
            </a:r>
          </a:p>
          <a:p>
            <a:pPr marL="342900" indent="-342900" algn="just">
              <a:buFont typeface="Arial" panose="020B0604020202020204" pitchFamily="34" charset="0"/>
              <a:buChar char="•"/>
            </a:pPr>
            <a:r>
              <a:rPr lang="en-US" sz="2000" dirty="0"/>
              <a:t>Models proteins as residue-level graphs.</a:t>
            </a:r>
          </a:p>
          <a:p>
            <a:pPr marL="342900" indent="-342900" algn="just">
              <a:buFont typeface="Arial" panose="020B0604020202020204" pitchFamily="34" charset="0"/>
              <a:buChar char="•"/>
            </a:pPr>
            <a:r>
              <a:rPr lang="en-US" sz="2000" dirty="0"/>
              <a:t>Fast, memory-efficient, and adaptable.</a:t>
            </a:r>
          </a:p>
          <a:p>
            <a:pPr marL="342900" indent="-342900" algn="just">
              <a:buFont typeface="Arial" panose="020B0604020202020204" pitchFamily="34" charset="0"/>
              <a:buChar char="•"/>
            </a:pPr>
            <a:r>
              <a:rPr lang="en-US" sz="2000" dirty="0"/>
              <a:t>Supports explainable predictions and custom training targets.</a:t>
            </a:r>
          </a:p>
          <a:p>
            <a:pPr algn="just"/>
            <a:endParaRPr lang="en-US" sz="2000" dirty="0">
              <a:ea typeface="Calibri"/>
              <a:cs typeface="Calibri"/>
            </a:endParaRPr>
          </a:p>
        </p:txBody>
      </p:sp>
    </p:spTree>
    <p:extLst>
      <p:ext uri="{BB962C8B-B14F-4D97-AF65-F5344CB8AC3E}">
        <p14:creationId xmlns:p14="http://schemas.microsoft.com/office/powerpoint/2010/main" val="3967830211"/>
      </p:ext>
    </p:extLst>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BB6-F77D-D633-A45F-C0905ABE84E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ECE92D84-7A29-B838-CEAC-974A3048E386}"/>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C81F2A74-D6EE-CD97-0E90-765332915FE5}"/>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E17477B0-A66B-7CD3-37DE-29A8D40236D0}"/>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PROBLEM DEFINITION </a:t>
            </a:r>
          </a:p>
        </p:txBody>
      </p:sp>
      <p:sp>
        <p:nvSpPr>
          <p:cNvPr id="5" name="TextBox 4">
            <a:extLst>
              <a:ext uri="{FF2B5EF4-FFF2-40B4-BE49-F238E27FC236}">
                <a16:creationId xmlns:a16="http://schemas.microsoft.com/office/drawing/2014/main" id="{94B92078-48C5-5E9A-E53A-BA09992D8359}"/>
              </a:ext>
            </a:extLst>
          </p:cNvPr>
          <p:cNvSpPr txBox="1"/>
          <p:nvPr/>
        </p:nvSpPr>
        <p:spPr>
          <a:xfrm>
            <a:off x="1524001" y="1467575"/>
            <a:ext cx="882936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Despite the impressive accuracy of AlphaFold in predicting protein 3D structures, its static representations lack the flexibility and interpretability required for downstream biological tasks. It does not model the dynamic and relational nature of amino acid interactions, making it difficult to extract deeper insights or adapt predictions to specific contexts. This project addresses the need to enhance AlphaFold outputs by using Graph Neural Networks (GNNs) to model residue-level relationships, enabling learnable, interpretable representations that can support more advanced biological analysis.</a:t>
            </a:r>
            <a:endParaRPr lang="en-US" sz="2000" dirty="0">
              <a:latin typeface="Calibri"/>
              <a:ea typeface="Calibri"/>
              <a:cs typeface="Calibri"/>
            </a:endParaRPr>
          </a:p>
        </p:txBody>
      </p:sp>
    </p:spTree>
    <p:extLst>
      <p:ext uri="{BB962C8B-B14F-4D97-AF65-F5344CB8AC3E}">
        <p14:creationId xmlns:p14="http://schemas.microsoft.com/office/powerpoint/2010/main" val="624161206"/>
      </p:ext>
    </p:extLst>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D21BE-7788-7CFF-FB71-286582F7EB6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CE88CA5-F9D7-CD88-CD83-8D80CEAEC396}"/>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31E6ED06-2944-706A-E54F-0B2E7EA0AA2D}"/>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7514E4C5-61E8-09C7-7C64-6AF6C5B187AA}"/>
              </a:ext>
            </a:extLst>
          </p:cNvPr>
          <p:cNvSpPr>
            <a:spLocks noGrp="1"/>
          </p:cNvSpPr>
          <p:nvPr>
            <p:ph type="ctrTitle"/>
          </p:nvPr>
        </p:nvSpPr>
        <p:spPr>
          <a:xfrm>
            <a:off x="1132703" y="41145"/>
            <a:ext cx="9154297" cy="822412"/>
          </a:xfrm>
        </p:spPr>
        <p:txBody>
          <a:bodyPr>
            <a:normAutofit/>
          </a:bodyPr>
          <a:lstStyle/>
          <a:p>
            <a:r>
              <a:rPr lang="en-US" sz="4400" b="1" dirty="0">
                <a:solidFill>
                  <a:schemeClr val="accent5">
                    <a:lumMod val="50000"/>
                  </a:schemeClr>
                </a:solidFill>
                <a:latin typeface="Calibri"/>
                <a:ea typeface="Calibri"/>
                <a:cs typeface="Calibri"/>
              </a:rPr>
              <a:t>OBJECTIVES </a:t>
            </a:r>
            <a:endParaRPr lang="en-US" sz="4400" dirty="0">
              <a:solidFill>
                <a:schemeClr val="accent5">
                  <a:lumMod val="50000"/>
                </a:schemeClr>
              </a:solidFill>
              <a:latin typeface="Calibri"/>
              <a:ea typeface="Calibri"/>
              <a:cs typeface="Calibri"/>
            </a:endParaRPr>
          </a:p>
        </p:txBody>
      </p:sp>
      <p:sp>
        <p:nvSpPr>
          <p:cNvPr id="2" name="TextBox 1">
            <a:extLst>
              <a:ext uri="{FF2B5EF4-FFF2-40B4-BE49-F238E27FC236}">
                <a16:creationId xmlns:a16="http://schemas.microsoft.com/office/drawing/2014/main" id="{D0727C78-7F24-E397-7119-B8F1770AF9B6}"/>
              </a:ext>
            </a:extLst>
          </p:cNvPr>
          <p:cNvSpPr txBox="1"/>
          <p:nvPr/>
        </p:nvSpPr>
        <p:spPr>
          <a:xfrm>
            <a:off x="1469790" y="1530046"/>
            <a:ext cx="848012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mj-lt"/>
              <a:buAutoNum type="arabicPeriod"/>
            </a:pPr>
            <a:r>
              <a:rPr lang="en-US" sz="2000" dirty="0"/>
              <a:t>To construct residue-level graphs from AlphaFold PDB files</a:t>
            </a:r>
          </a:p>
          <a:p>
            <a:pPr marL="457200" indent="-457200" algn="just">
              <a:buFont typeface="+mj-lt"/>
              <a:buAutoNum type="arabicPeriod"/>
            </a:pPr>
            <a:endParaRPr lang="en-US" sz="2000" dirty="0"/>
          </a:p>
          <a:p>
            <a:pPr marL="457200" indent="-457200" algn="just">
              <a:buFont typeface="+mj-lt"/>
              <a:buAutoNum type="arabicPeriod"/>
            </a:pPr>
            <a:r>
              <a:rPr lang="en-US" sz="2000" dirty="0"/>
              <a:t>To build a GNN model to predict 3D coordinates and confidence (</a:t>
            </a:r>
            <a:r>
              <a:rPr lang="en-US" sz="2000" dirty="0" err="1"/>
              <a:t>pLDDT</a:t>
            </a:r>
            <a:r>
              <a:rPr lang="en-US" sz="2000" dirty="0"/>
              <a:t>).</a:t>
            </a:r>
          </a:p>
          <a:p>
            <a:pPr marL="457200" indent="-457200" algn="just">
              <a:buFont typeface="+mj-lt"/>
              <a:buAutoNum type="arabicPeriod"/>
            </a:pPr>
            <a:endParaRPr lang="en-US" sz="2000" dirty="0"/>
          </a:p>
          <a:p>
            <a:pPr marL="457200" indent="-457200" algn="just">
              <a:buFont typeface="+mj-lt"/>
              <a:buAutoNum type="arabicPeriod"/>
            </a:pPr>
            <a:r>
              <a:rPr lang="en-US" sz="2000" dirty="0"/>
              <a:t>To evaluate GNN predictions using performance metrics (</a:t>
            </a:r>
            <a:r>
              <a:rPr lang="en-US" sz="2000" dirty="0" err="1"/>
              <a:t>pLDDT</a:t>
            </a:r>
            <a:r>
              <a:rPr lang="en-US" sz="2000" dirty="0"/>
              <a:t>, RMSD).</a:t>
            </a:r>
          </a:p>
          <a:p>
            <a:pPr algn="just"/>
            <a:endParaRPr lang="en-US" sz="2000" dirty="0"/>
          </a:p>
          <a:p>
            <a:pPr algn="just"/>
            <a:endParaRPr lang="en-US" sz="2000" dirty="0">
              <a:latin typeface="Calibri"/>
              <a:ea typeface="Calibri"/>
              <a:cs typeface="Calibri"/>
            </a:endParaRPr>
          </a:p>
        </p:txBody>
      </p:sp>
    </p:spTree>
    <p:extLst>
      <p:ext uri="{BB962C8B-B14F-4D97-AF65-F5344CB8AC3E}">
        <p14:creationId xmlns:p14="http://schemas.microsoft.com/office/powerpoint/2010/main" val="1823569278"/>
      </p:ext>
    </p:extLst>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98098-CF8D-03E9-3642-05A9A105D72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484C535-2D4D-D39F-60E5-8EE415FF585E}"/>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43A81E90-C7DB-3144-975C-9A2611B86FD0}"/>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2E801DED-E1A4-0830-84A5-41F8EF8D862A}"/>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LITERATURE SURVEY</a:t>
            </a:r>
          </a:p>
        </p:txBody>
      </p:sp>
      <p:graphicFrame>
        <p:nvGraphicFramePr>
          <p:cNvPr id="2" name="Table 1">
            <a:extLst>
              <a:ext uri="{FF2B5EF4-FFF2-40B4-BE49-F238E27FC236}">
                <a16:creationId xmlns:a16="http://schemas.microsoft.com/office/drawing/2014/main" id="{B8C08786-E7A0-A252-51D8-14E1EB484F1F}"/>
              </a:ext>
            </a:extLst>
          </p:cNvPr>
          <p:cNvGraphicFramePr>
            <a:graphicFrameLocks noGrp="1"/>
          </p:cNvGraphicFramePr>
          <p:nvPr>
            <p:extLst>
              <p:ext uri="{D42A27DB-BD31-4B8C-83A1-F6EECF244321}">
                <p14:modId xmlns:p14="http://schemas.microsoft.com/office/powerpoint/2010/main" val="2054062368"/>
              </p:ext>
            </p:extLst>
          </p:nvPr>
        </p:nvGraphicFramePr>
        <p:xfrm>
          <a:off x="1524001" y="1393791"/>
          <a:ext cx="8852310" cy="4856480"/>
        </p:xfrm>
        <a:graphic>
          <a:graphicData uri="http://schemas.openxmlformats.org/drawingml/2006/table">
            <a:tbl>
              <a:tblPr firstRow="1" bandRow="1">
                <a:tableStyleId>{5C22544A-7EE6-4342-B048-85BDC9FD1C3A}</a:tableStyleId>
              </a:tblPr>
              <a:tblGrid>
                <a:gridCol w="2697316">
                  <a:extLst>
                    <a:ext uri="{9D8B030D-6E8A-4147-A177-3AD203B41FA5}">
                      <a16:colId xmlns:a16="http://schemas.microsoft.com/office/drawing/2014/main" val="1308991274"/>
                    </a:ext>
                  </a:extLst>
                </a:gridCol>
                <a:gridCol w="6154994">
                  <a:extLst>
                    <a:ext uri="{9D8B030D-6E8A-4147-A177-3AD203B41FA5}">
                      <a16:colId xmlns:a16="http://schemas.microsoft.com/office/drawing/2014/main" val="3363163616"/>
                    </a:ext>
                  </a:extLst>
                </a:gridCol>
              </a:tblGrid>
              <a:tr h="370840">
                <a:tc>
                  <a:txBody>
                    <a:bodyPr/>
                    <a:lstStyle/>
                    <a:p>
                      <a:r>
                        <a:rPr lang="en-IN" b="1" dirty="0"/>
                        <a:t>Category</a:t>
                      </a:r>
                      <a:endParaRPr lang="en-IN" dirty="0"/>
                    </a:p>
                  </a:txBody>
                  <a:tcPr anchor="ctr"/>
                </a:tc>
                <a:tc>
                  <a:txBody>
                    <a:bodyPr/>
                    <a:lstStyle/>
                    <a:p>
                      <a:r>
                        <a:rPr lang="en-IN" b="1"/>
                        <a:t>Details</a:t>
                      </a:r>
                      <a:endParaRPr lang="en-IN"/>
                    </a:p>
                  </a:txBody>
                  <a:tcPr anchor="ctr"/>
                </a:tc>
                <a:extLst>
                  <a:ext uri="{0D108BD9-81ED-4DB2-BD59-A6C34878D82A}">
                    <a16:rowId xmlns:a16="http://schemas.microsoft.com/office/drawing/2014/main" val="3800856752"/>
                  </a:ext>
                </a:extLst>
              </a:tr>
              <a:tr h="370840">
                <a:tc>
                  <a:txBody>
                    <a:bodyPr/>
                    <a:lstStyle/>
                    <a:p>
                      <a:r>
                        <a:rPr lang="en-IN" b="1"/>
                        <a:t>Authors</a:t>
                      </a:r>
                      <a:endParaRPr lang="en-IN"/>
                    </a:p>
                  </a:txBody>
                  <a:tcPr anchor="ctr"/>
                </a:tc>
                <a:tc>
                  <a:txBody>
                    <a:bodyPr/>
                    <a:lstStyle/>
                    <a:p>
                      <a:r>
                        <a:rPr lang="en-IN" dirty="0"/>
                        <a:t>Sina </a:t>
                      </a:r>
                      <a:r>
                        <a:rPr lang="en-IN" dirty="0" err="1"/>
                        <a:t>Sarparast</a:t>
                      </a:r>
                      <a:r>
                        <a:rPr lang="en-IN" dirty="0"/>
                        <a:t>, Aldo Zaimi, Maximilian Ebert, Michael-Rock Goldsmith</a:t>
                      </a:r>
                    </a:p>
                  </a:txBody>
                  <a:tcPr anchor="ctr"/>
                </a:tc>
                <a:extLst>
                  <a:ext uri="{0D108BD9-81ED-4DB2-BD59-A6C34878D82A}">
                    <a16:rowId xmlns:a16="http://schemas.microsoft.com/office/drawing/2014/main" val="563799892"/>
                  </a:ext>
                </a:extLst>
              </a:tr>
              <a:tr h="370840">
                <a:tc>
                  <a:txBody>
                    <a:bodyPr/>
                    <a:lstStyle/>
                    <a:p>
                      <a:r>
                        <a:rPr lang="en-IN" b="1" dirty="0"/>
                        <a:t>Title</a:t>
                      </a:r>
                      <a:endParaRPr lang="en-IN" dirty="0"/>
                    </a:p>
                  </a:txBody>
                  <a:tcPr anchor="ctr"/>
                </a:tc>
                <a:tc>
                  <a:txBody>
                    <a:bodyPr/>
                    <a:lstStyle/>
                    <a:p>
                      <a:r>
                        <a:rPr lang="en-US" dirty="0"/>
                        <a:t>Advanced atom-level representations for protein flexibility prediction utilizing graph neural networks</a:t>
                      </a:r>
                    </a:p>
                  </a:txBody>
                  <a:tcPr anchor="ctr"/>
                </a:tc>
                <a:extLst>
                  <a:ext uri="{0D108BD9-81ED-4DB2-BD59-A6C34878D82A}">
                    <a16:rowId xmlns:a16="http://schemas.microsoft.com/office/drawing/2014/main" val="1582503697"/>
                  </a:ext>
                </a:extLst>
              </a:tr>
              <a:tr h="370840">
                <a:tc>
                  <a:txBody>
                    <a:bodyPr/>
                    <a:lstStyle/>
                    <a:p>
                      <a:r>
                        <a:rPr lang="en-IN" b="1"/>
                        <a:t>Year</a:t>
                      </a:r>
                      <a:endParaRPr lang="en-IN"/>
                    </a:p>
                  </a:txBody>
                  <a:tcPr anchor="ctr"/>
                </a:tc>
                <a:tc>
                  <a:txBody>
                    <a:bodyPr/>
                    <a:lstStyle/>
                    <a:p>
                      <a:r>
                        <a:rPr lang="en-IN"/>
                        <a:t>2024</a:t>
                      </a:r>
                    </a:p>
                  </a:txBody>
                  <a:tcPr anchor="ctr"/>
                </a:tc>
                <a:extLst>
                  <a:ext uri="{0D108BD9-81ED-4DB2-BD59-A6C34878D82A}">
                    <a16:rowId xmlns:a16="http://schemas.microsoft.com/office/drawing/2014/main" val="3972740566"/>
                  </a:ext>
                </a:extLst>
              </a:tr>
              <a:tr h="370840">
                <a:tc>
                  <a:txBody>
                    <a:bodyPr/>
                    <a:lstStyle/>
                    <a:p>
                      <a:r>
                        <a:rPr lang="en-IN" b="1"/>
                        <a:t>Methodology</a:t>
                      </a:r>
                      <a:endParaRPr lang="en-IN"/>
                    </a:p>
                  </a:txBody>
                  <a:tcPr anchor="ctr"/>
                </a:tc>
                <a:tc>
                  <a:txBody>
                    <a:bodyPr/>
                    <a:lstStyle/>
                    <a:p>
                      <a:r>
                        <a:rPr lang="en-US"/>
                        <a:t>Developed a GNN model at the atomic level to predict B-factors, indicating protein flexibility, using message passing neural networks.</a:t>
                      </a:r>
                    </a:p>
                  </a:txBody>
                  <a:tcPr anchor="ctr"/>
                </a:tc>
                <a:extLst>
                  <a:ext uri="{0D108BD9-81ED-4DB2-BD59-A6C34878D82A}">
                    <a16:rowId xmlns:a16="http://schemas.microsoft.com/office/drawing/2014/main" val="714335771"/>
                  </a:ext>
                </a:extLst>
              </a:tr>
              <a:tr h="370840">
                <a:tc>
                  <a:txBody>
                    <a:bodyPr/>
                    <a:lstStyle/>
                    <a:p>
                      <a:r>
                        <a:rPr lang="en-IN" b="1"/>
                        <a:t>Dataset</a:t>
                      </a:r>
                      <a:endParaRPr lang="en-IN"/>
                    </a:p>
                  </a:txBody>
                  <a:tcPr anchor="ctr"/>
                </a:tc>
                <a:tc>
                  <a:txBody>
                    <a:bodyPr/>
                    <a:lstStyle/>
                    <a:p>
                      <a:r>
                        <a:rPr lang="en-US"/>
                        <a:t>Over 4,000 proteins (~17 million atoms) from the Protein Data Bank (PDB).</a:t>
                      </a:r>
                    </a:p>
                  </a:txBody>
                  <a:tcPr anchor="ctr"/>
                </a:tc>
                <a:extLst>
                  <a:ext uri="{0D108BD9-81ED-4DB2-BD59-A6C34878D82A}">
                    <a16:rowId xmlns:a16="http://schemas.microsoft.com/office/drawing/2014/main" val="2132696655"/>
                  </a:ext>
                </a:extLst>
              </a:tr>
              <a:tr h="370840">
                <a:tc>
                  <a:txBody>
                    <a:bodyPr/>
                    <a:lstStyle/>
                    <a:p>
                      <a:r>
                        <a:rPr lang="en-IN" b="1"/>
                        <a:t>Result</a:t>
                      </a:r>
                      <a:endParaRPr lang="en-IN"/>
                    </a:p>
                  </a:txBody>
                  <a:tcPr anchor="ctr"/>
                </a:tc>
                <a:tc>
                  <a:txBody>
                    <a:bodyPr/>
                    <a:lstStyle/>
                    <a:p>
                      <a:r>
                        <a:rPr lang="en-US"/>
                        <a:t>Achieved a correlation coefficient of 0.71, outperforming previous methods in predicting protein flexibility.</a:t>
                      </a:r>
                    </a:p>
                  </a:txBody>
                  <a:tcPr anchor="ctr"/>
                </a:tc>
                <a:extLst>
                  <a:ext uri="{0D108BD9-81ED-4DB2-BD59-A6C34878D82A}">
                    <a16:rowId xmlns:a16="http://schemas.microsoft.com/office/drawing/2014/main" val="3429547558"/>
                  </a:ext>
                </a:extLst>
              </a:tr>
              <a:tr h="370840">
                <a:tc>
                  <a:txBody>
                    <a:bodyPr/>
                    <a:lstStyle/>
                    <a:p>
                      <a:r>
                        <a:rPr lang="en-IN" b="1"/>
                        <a:t>Gap</a:t>
                      </a:r>
                      <a:endParaRPr lang="en-IN"/>
                    </a:p>
                  </a:txBody>
                  <a:tcPr anchor="ctr"/>
                </a:tc>
                <a:tc>
                  <a:txBody>
                    <a:bodyPr/>
                    <a:lstStyle/>
                    <a:p>
                      <a:r>
                        <a:rPr lang="en-US" dirty="0"/>
                        <a:t>Focused on flexibility prediction; further research needed to extend to full 3D structure prediction.</a:t>
                      </a:r>
                    </a:p>
                  </a:txBody>
                  <a:tcPr anchor="ctr"/>
                </a:tc>
                <a:extLst>
                  <a:ext uri="{0D108BD9-81ED-4DB2-BD59-A6C34878D82A}">
                    <a16:rowId xmlns:a16="http://schemas.microsoft.com/office/drawing/2014/main" val="2668526028"/>
                  </a:ext>
                </a:extLst>
              </a:tr>
            </a:tbl>
          </a:graphicData>
        </a:graphic>
      </p:graphicFrame>
    </p:spTree>
    <p:extLst>
      <p:ext uri="{BB962C8B-B14F-4D97-AF65-F5344CB8AC3E}">
        <p14:creationId xmlns:p14="http://schemas.microsoft.com/office/powerpoint/2010/main" val="1213135555"/>
      </p:ext>
    </p:extLst>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1C81C-95D3-D93C-C125-81E08B6DC84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40F8E53-D4FB-6A19-ABC1-18933EF02C8E}"/>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11787E38-739B-047C-9CEF-617A75C76A54}"/>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7F24F494-D93A-926C-19B5-57A953BCDF19}"/>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LITERATURE SURVEY</a:t>
            </a:r>
          </a:p>
        </p:txBody>
      </p:sp>
      <p:graphicFrame>
        <p:nvGraphicFramePr>
          <p:cNvPr id="2" name="Table 1">
            <a:extLst>
              <a:ext uri="{FF2B5EF4-FFF2-40B4-BE49-F238E27FC236}">
                <a16:creationId xmlns:a16="http://schemas.microsoft.com/office/drawing/2014/main" id="{041267CA-64A0-8B8B-48F3-7C023B34E572}"/>
              </a:ext>
            </a:extLst>
          </p:cNvPr>
          <p:cNvGraphicFramePr>
            <a:graphicFrameLocks noGrp="1"/>
          </p:cNvGraphicFramePr>
          <p:nvPr>
            <p:extLst>
              <p:ext uri="{D42A27DB-BD31-4B8C-83A1-F6EECF244321}">
                <p14:modId xmlns:p14="http://schemas.microsoft.com/office/powerpoint/2010/main" val="3187298478"/>
              </p:ext>
            </p:extLst>
          </p:nvPr>
        </p:nvGraphicFramePr>
        <p:xfrm>
          <a:off x="1524001" y="1393791"/>
          <a:ext cx="8852310" cy="4048760"/>
        </p:xfrm>
        <a:graphic>
          <a:graphicData uri="http://schemas.openxmlformats.org/drawingml/2006/table">
            <a:tbl>
              <a:tblPr firstRow="1" bandRow="1">
                <a:tableStyleId>{5C22544A-7EE6-4342-B048-85BDC9FD1C3A}</a:tableStyleId>
              </a:tblPr>
              <a:tblGrid>
                <a:gridCol w="2697316">
                  <a:extLst>
                    <a:ext uri="{9D8B030D-6E8A-4147-A177-3AD203B41FA5}">
                      <a16:colId xmlns:a16="http://schemas.microsoft.com/office/drawing/2014/main" val="1308991274"/>
                    </a:ext>
                  </a:extLst>
                </a:gridCol>
                <a:gridCol w="6154994">
                  <a:extLst>
                    <a:ext uri="{9D8B030D-6E8A-4147-A177-3AD203B41FA5}">
                      <a16:colId xmlns:a16="http://schemas.microsoft.com/office/drawing/2014/main" val="3363163616"/>
                    </a:ext>
                  </a:extLst>
                </a:gridCol>
              </a:tblGrid>
              <a:tr h="370840">
                <a:tc>
                  <a:txBody>
                    <a:bodyPr/>
                    <a:lstStyle/>
                    <a:p>
                      <a:r>
                        <a:rPr lang="en-IN" b="1" dirty="0"/>
                        <a:t>Category</a:t>
                      </a:r>
                      <a:endParaRPr lang="en-IN" dirty="0"/>
                    </a:p>
                  </a:txBody>
                  <a:tcPr anchor="ctr"/>
                </a:tc>
                <a:tc>
                  <a:txBody>
                    <a:bodyPr/>
                    <a:lstStyle/>
                    <a:p>
                      <a:r>
                        <a:rPr lang="en-IN" b="1"/>
                        <a:t>Details</a:t>
                      </a:r>
                      <a:endParaRPr lang="en-IN"/>
                    </a:p>
                  </a:txBody>
                  <a:tcPr anchor="ctr"/>
                </a:tc>
                <a:extLst>
                  <a:ext uri="{0D108BD9-81ED-4DB2-BD59-A6C34878D82A}">
                    <a16:rowId xmlns:a16="http://schemas.microsoft.com/office/drawing/2014/main" val="3800856752"/>
                  </a:ext>
                </a:extLst>
              </a:tr>
              <a:tr h="370840">
                <a:tc>
                  <a:txBody>
                    <a:bodyPr/>
                    <a:lstStyle/>
                    <a:p>
                      <a:r>
                        <a:rPr lang="en-IN" b="1"/>
                        <a:t>Authors</a:t>
                      </a:r>
                      <a:endParaRPr lang="en-IN"/>
                    </a:p>
                  </a:txBody>
                  <a:tcPr anchor="ctr"/>
                </a:tc>
                <a:tc>
                  <a:txBody>
                    <a:bodyPr/>
                    <a:lstStyle/>
                    <a:p>
                      <a:r>
                        <a:rPr lang="en-IN"/>
                        <a:t>Can Chen, Jingbo Zhou, Fan Wang, Xue Liu, Dejing Dou</a:t>
                      </a:r>
                    </a:p>
                  </a:txBody>
                  <a:tcPr anchor="ctr"/>
                </a:tc>
                <a:extLst>
                  <a:ext uri="{0D108BD9-81ED-4DB2-BD59-A6C34878D82A}">
                    <a16:rowId xmlns:a16="http://schemas.microsoft.com/office/drawing/2014/main" val="563799892"/>
                  </a:ext>
                </a:extLst>
              </a:tr>
              <a:tr h="370840">
                <a:tc>
                  <a:txBody>
                    <a:bodyPr/>
                    <a:lstStyle/>
                    <a:p>
                      <a:r>
                        <a:rPr lang="en-IN" b="1"/>
                        <a:t>Title</a:t>
                      </a:r>
                      <a:endParaRPr lang="en-IN"/>
                    </a:p>
                  </a:txBody>
                  <a:tcPr anchor="ctr"/>
                </a:tc>
                <a:tc>
                  <a:txBody>
                    <a:bodyPr/>
                    <a:lstStyle/>
                    <a:p>
                      <a:r>
                        <a:rPr lang="en-IN"/>
                        <a:t>Structure-aware Protein Self-supervised Learning</a:t>
                      </a:r>
                    </a:p>
                  </a:txBody>
                  <a:tcPr anchor="ctr"/>
                </a:tc>
                <a:extLst>
                  <a:ext uri="{0D108BD9-81ED-4DB2-BD59-A6C34878D82A}">
                    <a16:rowId xmlns:a16="http://schemas.microsoft.com/office/drawing/2014/main" val="1582503697"/>
                  </a:ext>
                </a:extLst>
              </a:tr>
              <a:tr h="370840">
                <a:tc>
                  <a:txBody>
                    <a:bodyPr/>
                    <a:lstStyle/>
                    <a:p>
                      <a:r>
                        <a:rPr lang="en-IN" b="1"/>
                        <a:t>Year</a:t>
                      </a:r>
                      <a:endParaRPr lang="en-IN"/>
                    </a:p>
                  </a:txBody>
                  <a:tcPr anchor="ctr"/>
                </a:tc>
                <a:tc>
                  <a:txBody>
                    <a:bodyPr/>
                    <a:lstStyle/>
                    <a:p>
                      <a:r>
                        <a:rPr lang="en-IN"/>
                        <a:t>2022</a:t>
                      </a:r>
                    </a:p>
                  </a:txBody>
                  <a:tcPr anchor="ctr"/>
                </a:tc>
                <a:extLst>
                  <a:ext uri="{0D108BD9-81ED-4DB2-BD59-A6C34878D82A}">
                    <a16:rowId xmlns:a16="http://schemas.microsoft.com/office/drawing/2014/main" val="3972740566"/>
                  </a:ext>
                </a:extLst>
              </a:tr>
              <a:tr h="370840">
                <a:tc>
                  <a:txBody>
                    <a:bodyPr/>
                    <a:lstStyle/>
                    <a:p>
                      <a:r>
                        <a:rPr lang="en-IN" b="1"/>
                        <a:t>Methodology</a:t>
                      </a:r>
                      <a:endParaRPr lang="en-IN"/>
                    </a:p>
                  </a:txBody>
                  <a:tcPr anchor="ctr"/>
                </a:tc>
                <a:tc>
                  <a:txBody>
                    <a:bodyPr/>
                    <a:lstStyle/>
                    <a:p>
                      <a:r>
                        <a:rPr lang="en-US"/>
                        <a:t>Proposed a self-supervised learning approach combining GNNs with protein language models to capture structural information from sequences.</a:t>
                      </a:r>
                    </a:p>
                  </a:txBody>
                  <a:tcPr anchor="ctr"/>
                </a:tc>
                <a:extLst>
                  <a:ext uri="{0D108BD9-81ED-4DB2-BD59-A6C34878D82A}">
                    <a16:rowId xmlns:a16="http://schemas.microsoft.com/office/drawing/2014/main" val="714335771"/>
                  </a:ext>
                </a:extLst>
              </a:tr>
              <a:tr h="370840">
                <a:tc>
                  <a:txBody>
                    <a:bodyPr/>
                    <a:lstStyle/>
                    <a:p>
                      <a:r>
                        <a:rPr lang="en-IN" b="1"/>
                        <a:t>Dataset</a:t>
                      </a:r>
                      <a:endParaRPr lang="en-IN"/>
                    </a:p>
                  </a:txBody>
                  <a:tcPr anchor="ctr"/>
                </a:tc>
                <a:tc>
                  <a:txBody>
                    <a:bodyPr/>
                    <a:lstStyle/>
                    <a:p>
                      <a:r>
                        <a:rPr lang="en-US"/>
                        <a:t>Multiple protein datasets for pretraining and downstream tasks.</a:t>
                      </a:r>
                    </a:p>
                  </a:txBody>
                  <a:tcPr anchor="ctr"/>
                </a:tc>
                <a:extLst>
                  <a:ext uri="{0D108BD9-81ED-4DB2-BD59-A6C34878D82A}">
                    <a16:rowId xmlns:a16="http://schemas.microsoft.com/office/drawing/2014/main" val="2132696655"/>
                  </a:ext>
                </a:extLst>
              </a:tr>
              <a:tr h="370840">
                <a:tc>
                  <a:txBody>
                    <a:bodyPr/>
                    <a:lstStyle/>
                    <a:p>
                      <a:r>
                        <a:rPr lang="en-IN" b="1"/>
                        <a:t>Result</a:t>
                      </a:r>
                      <a:endParaRPr lang="en-IN"/>
                    </a:p>
                  </a:txBody>
                  <a:tcPr anchor="ctr"/>
                </a:tc>
                <a:tc>
                  <a:txBody>
                    <a:bodyPr/>
                    <a:lstStyle/>
                    <a:p>
                      <a:r>
                        <a:rPr lang="en-US"/>
                        <a:t>Demonstrated improved performance in protein classification tasks by integrating structural and sequential information.</a:t>
                      </a:r>
                    </a:p>
                  </a:txBody>
                  <a:tcPr anchor="ctr"/>
                </a:tc>
                <a:extLst>
                  <a:ext uri="{0D108BD9-81ED-4DB2-BD59-A6C34878D82A}">
                    <a16:rowId xmlns:a16="http://schemas.microsoft.com/office/drawing/2014/main" val="3429547558"/>
                  </a:ext>
                </a:extLst>
              </a:tr>
              <a:tr h="370840">
                <a:tc>
                  <a:txBody>
                    <a:bodyPr/>
                    <a:lstStyle/>
                    <a:p>
                      <a:r>
                        <a:rPr lang="en-IN" b="1"/>
                        <a:t>Gap</a:t>
                      </a:r>
                      <a:endParaRPr lang="en-IN"/>
                    </a:p>
                  </a:txBody>
                  <a:tcPr anchor="ctr"/>
                </a:tc>
                <a:tc>
                  <a:txBody>
                    <a:bodyPr/>
                    <a:lstStyle/>
                    <a:p>
                      <a:r>
                        <a:rPr lang="en-US" dirty="0"/>
                        <a:t>Primarily focused on representation learning; application to direct 3D structure prediction remains to be explored.</a:t>
                      </a:r>
                    </a:p>
                  </a:txBody>
                  <a:tcPr anchor="ctr"/>
                </a:tc>
                <a:extLst>
                  <a:ext uri="{0D108BD9-81ED-4DB2-BD59-A6C34878D82A}">
                    <a16:rowId xmlns:a16="http://schemas.microsoft.com/office/drawing/2014/main" val="2668526028"/>
                  </a:ext>
                </a:extLst>
              </a:tr>
            </a:tbl>
          </a:graphicData>
        </a:graphic>
      </p:graphicFrame>
    </p:spTree>
    <p:extLst>
      <p:ext uri="{BB962C8B-B14F-4D97-AF65-F5344CB8AC3E}">
        <p14:creationId xmlns:p14="http://schemas.microsoft.com/office/powerpoint/2010/main" val="570837041"/>
      </p:ext>
    </p:extLst>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E1EE2-1E53-2FC7-EE1C-562E2B6AAED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FE60055-7285-4A8E-F393-895EFA1C3B3D}"/>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2D8282C0-0A72-B491-A8CE-7651A91E9EB6}"/>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EAAEEA09-9665-4BD4-96EB-1ADEDF65AF0C}"/>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LITERATURE SURVEY</a:t>
            </a:r>
          </a:p>
        </p:txBody>
      </p:sp>
      <p:graphicFrame>
        <p:nvGraphicFramePr>
          <p:cNvPr id="2" name="Table 1">
            <a:extLst>
              <a:ext uri="{FF2B5EF4-FFF2-40B4-BE49-F238E27FC236}">
                <a16:creationId xmlns:a16="http://schemas.microsoft.com/office/drawing/2014/main" id="{F5B76D57-7200-F26F-2E00-4B0D37129A4C}"/>
              </a:ext>
            </a:extLst>
          </p:cNvPr>
          <p:cNvGraphicFramePr>
            <a:graphicFrameLocks noGrp="1"/>
          </p:cNvGraphicFramePr>
          <p:nvPr>
            <p:extLst>
              <p:ext uri="{D42A27DB-BD31-4B8C-83A1-F6EECF244321}">
                <p14:modId xmlns:p14="http://schemas.microsoft.com/office/powerpoint/2010/main" val="220835082"/>
              </p:ext>
            </p:extLst>
          </p:nvPr>
        </p:nvGraphicFramePr>
        <p:xfrm>
          <a:off x="1524001" y="1393791"/>
          <a:ext cx="8852310" cy="4318000"/>
        </p:xfrm>
        <a:graphic>
          <a:graphicData uri="http://schemas.openxmlformats.org/drawingml/2006/table">
            <a:tbl>
              <a:tblPr firstRow="1" bandRow="1">
                <a:tableStyleId>{5C22544A-7EE6-4342-B048-85BDC9FD1C3A}</a:tableStyleId>
              </a:tblPr>
              <a:tblGrid>
                <a:gridCol w="2697316">
                  <a:extLst>
                    <a:ext uri="{9D8B030D-6E8A-4147-A177-3AD203B41FA5}">
                      <a16:colId xmlns:a16="http://schemas.microsoft.com/office/drawing/2014/main" val="1308991274"/>
                    </a:ext>
                  </a:extLst>
                </a:gridCol>
                <a:gridCol w="6154994">
                  <a:extLst>
                    <a:ext uri="{9D8B030D-6E8A-4147-A177-3AD203B41FA5}">
                      <a16:colId xmlns:a16="http://schemas.microsoft.com/office/drawing/2014/main" val="3363163616"/>
                    </a:ext>
                  </a:extLst>
                </a:gridCol>
              </a:tblGrid>
              <a:tr h="370840">
                <a:tc>
                  <a:txBody>
                    <a:bodyPr/>
                    <a:lstStyle/>
                    <a:p>
                      <a:r>
                        <a:rPr lang="en-IN" b="1" dirty="0"/>
                        <a:t>Category</a:t>
                      </a:r>
                      <a:endParaRPr lang="en-IN" dirty="0"/>
                    </a:p>
                  </a:txBody>
                  <a:tcPr anchor="ctr"/>
                </a:tc>
                <a:tc>
                  <a:txBody>
                    <a:bodyPr/>
                    <a:lstStyle/>
                    <a:p>
                      <a:r>
                        <a:rPr lang="en-IN" b="1"/>
                        <a:t>Details</a:t>
                      </a:r>
                      <a:endParaRPr lang="en-IN"/>
                    </a:p>
                  </a:txBody>
                  <a:tcPr anchor="ctr"/>
                </a:tc>
                <a:extLst>
                  <a:ext uri="{0D108BD9-81ED-4DB2-BD59-A6C34878D82A}">
                    <a16:rowId xmlns:a16="http://schemas.microsoft.com/office/drawing/2014/main" val="3800856752"/>
                  </a:ext>
                </a:extLst>
              </a:tr>
              <a:tr h="370840">
                <a:tc>
                  <a:txBody>
                    <a:bodyPr/>
                    <a:lstStyle/>
                    <a:p>
                      <a:r>
                        <a:rPr lang="en-IN" b="1"/>
                        <a:t>Authors</a:t>
                      </a:r>
                      <a:endParaRPr lang="en-IN"/>
                    </a:p>
                  </a:txBody>
                  <a:tcPr anchor="ctr"/>
                </a:tc>
                <a:tc>
                  <a:txBody>
                    <a:bodyPr/>
                    <a:lstStyle/>
                    <a:p>
                      <a:r>
                        <a:rPr lang="de-DE"/>
                        <a:t>Kiarash Jamali, Dari Kimanius, Sjors H. W. Scheres</a:t>
                      </a:r>
                    </a:p>
                  </a:txBody>
                  <a:tcPr anchor="ctr"/>
                </a:tc>
                <a:extLst>
                  <a:ext uri="{0D108BD9-81ED-4DB2-BD59-A6C34878D82A}">
                    <a16:rowId xmlns:a16="http://schemas.microsoft.com/office/drawing/2014/main" val="563799892"/>
                  </a:ext>
                </a:extLst>
              </a:tr>
              <a:tr h="370840">
                <a:tc>
                  <a:txBody>
                    <a:bodyPr/>
                    <a:lstStyle/>
                    <a:p>
                      <a:r>
                        <a:rPr lang="en-IN" b="1"/>
                        <a:t>Title</a:t>
                      </a:r>
                      <a:endParaRPr lang="en-IN"/>
                    </a:p>
                  </a:txBody>
                  <a:tcPr anchor="ctr"/>
                </a:tc>
                <a:tc>
                  <a:txBody>
                    <a:bodyPr/>
                    <a:lstStyle/>
                    <a:p>
                      <a:r>
                        <a:rPr lang="en-US"/>
                        <a:t>A Graph Neural Network Approach to Automated Model Building in Cryo-EM Maps</a:t>
                      </a:r>
                    </a:p>
                  </a:txBody>
                  <a:tcPr anchor="ctr"/>
                </a:tc>
                <a:extLst>
                  <a:ext uri="{0D108BD9-81ED-4DB2-BD59-A6C34878D82A}">
                    <a16:rowId xmlns:a16="http://schemas.microsoft.com/office/drawing/2014/main" val="1582503697"/>
                  </a:ext>
                </a:extLst>
              </a:tr>
              <a:tr h="370840">
                <a:tc>
                  <a:txBody>
                    <a:bodyPr/>
                    <a:lstStyle/>
                    <a:p>
                      <a:r>
                        <a:rPr lang="en-IN" b="1"/>
                        <a:t>Year</a:t>
                      </a:r>
                      <a:endParaRPr lang="en-IN"/>
                    </a:p>
                  </a:txBody>
                  <a:tcPr anchor="ctr"/>
                </a:tc>
                <a:tc>
                  <a:txBody>
                    <a:bodyPr/>
                    <a:lstStyle/>
                    <a:p>
                      <a:r>
                        <a:rPr lang="en-IN"/>
                        <a:t>2022</a:t>
                      </a:r>
                    </a:p>
                  </a:txBody>
                  <a:tcPr anchor="ctr"/>
                </a:tc>
                <a:extLst>
                  <a:ext uri="{0D108BD9-81ED-4DB2-BD59-A6C34878D82A}">
                    <a16:rowId xmlns:a16="http://schemas.microsoft.com/office/drawing/2014/main" val="3972740566"/>
                  </a:ext>
                </a:extLst>
              </a:tr>
              <a:tr h="370840">
                <a:tc>
                  <a:txBody>
                    <a:bodyPr/>
                    <a:lstStyle/>
                    <a:p>
                      <a:r>
                        <a:rPr lang="en-IN" b="1"/>
                        <a:t>Methodology</a:t>
                      </a:r>
                      <a:endParaRPr lang="en-IN"/>
                    </a:p>
                  </a:txBody>
                  <a:tcPr anchor="ctr"/>
                </a:tc>
                <a:tc>
                  <a:txBody>
                    <a:bodyPr/>
                    <a:lstStyle/>
                    <a:p>
                      <a:r>
                        <a:rPr lang="en-US"/>
                        <a:t>Utilized GNNs to automate the building of protein models from cryo-electron microscopy (cryo-EM) maps, treating amino acids as nodes in a graph.</a:t>
                      </a:r>
                    </a:p>
                  </a:txBody>
                  <a:tcPr anchor="ctr"/>
                </a:tc>
                <a:extLst>
                  <a:ext uri="{0D108BD9-81ED-4DB2-BD59-A6C34878D82A}">
                    <a16:rowId xmlns:a16="http://schemas.microsoft.com/office/drawing/2014/main" val="714335771"/>
                  </a:ext>
                </a:extLst>
              </a:tr>
              <a:tr h="370840">
                <a:tc>
                  <a:txBody>
                    <a:bodyPr/>
                    <a:lstStyle/>
                    <a:p>
                      <a:r>
                        <a:rPr lang="en-IN" b="1"/>
                        <a:t>Dataset</a:t>
                      </a:r>
                      <a:endParaRPr lang="en-IN"/>
                    </a:p>
                  </a:txBody>
                  <a:tcPr anchor="ctr"/>
                </a:tc>
                <a:tc>
                  <a:txBody>
                    <a:bodyPr/>
                    <a:lstStyle/>
                    <a:p>
                      <a:r>
                        <a:rPr lang="en-US"/>
                        <a:t>28 cryo-EM maps with resolutions better than 3.5 Å.</a:t>
                      </a:r>
                    </a:p>
                  </a:txBody>
                  <a:tcPr anchor="ctr"/>
                </a:tc>
                <a:extLst>
                  <a:ext uri="{0D108BD9-81ED-4DB2-BD59-A6C34878D82A}">
                    <a16:rowId xmlns:a16="http://schemas.microsoft.com/office/drawing/2014/main" val="2132696655"/>
                  </a:ext>
                </a:extLst>
              </a:tr>
              <a:tr h="370840">
                <a:tc>
                  <a:txBody>
                    <a:bodyPr/>
                    <a:lstStyle/>
                    <a:p>
                      <a:r>
                        <a:rPr lang="en-IN" b="1"/>
                        <a:t>Result</a:t>
                      </a:r>
                      <a:endParaRPr lang="en-IN"/>
                    </a:p>
                  </a:txBody>
                  <a:tcPr anchor="ctr"/>
                </a:tc>
                <a:tc>
                  <a:txBody>
                    <a:bodyPr/>
                    <a:lstStyle/>
                    <a:p>
                      <a:r>
                        <a:rPr lang="en-US"/>
                        <a:t>Outperformed state-of-the-art methods, approximating manual model building in cryo-EM data.</a:t>
                      </a:r>
                    </a:p>
                  </a:txBody>
                  <a:tcPr anchor="ctr"/>
                </a:tc>
                <a:extLst>
                  <a:ext uri="{0D108BD9-81ED-4DB2-BD59-A6C34878D82A}">
                    <a16:rowId xmlns:a16="http://schemas.microsoft.com/office/drawing/2014/main" val="3429547558"/>
                  </a:ext>
                </a:extLst>
              </a:tr>
              <a:tr h="370840">
                <a:tc>
                  <a:txBody>
                    <a:bodyPr/>
                    <a:lstStyle/>
                    <a:p>
                      <a:r>
                        <a:rPr lang="en-IN" b="1"/>
                        <a:t>Gap</a:t>
                      </a:r>
                      <a:endParaRPr lang="en-IN"/>
                    </a:p>
                  </a:txBody>
                  <a:tcPr anchor="ctr"/>
                </a:tc>
                <a:tc>
                  <a:txBody>
                    <a:bodyPr/>
                    <a:lstStyle/>
                    <a:p>
                      <a:r>
                        <a:rPr lang="en-US" dirty="0"/>
                        <a:t>Specific to cryo-EM data; generalization to other types of structural data requires further investigation.</a:t>
                      </a:r>
                    </a:p>
                  </a:txBody>
                  <a:tcPr anchor="ctr"/>
                </a:tc>
                <a:extLst>
                  <a:ext uri="{0D108BD9-81ED-4DB2-BD59-A6C34878D82A}">
                    <a16:rowId xmlns:a16="http://schemas.microsoft.com/office/drawing/2014/main" val="2668526028"/>
                  </a:ext>
                </a:extLst>
              </a:tr>
            </a:tbl>
          </a:graphicData>
        </a:graphic>
      </p:graphicFrame>
    </p:spTree>
    <p:extLst>
      <p:ext uri="{BB962C8B-B14F-4D97-AF65-F5344CB8AC3E}">
        <p14:creationId xmlns:p14="http://schemas.microsoft.com/office/powerpoint/2010/main" val="3291987162"/>
      </p:ext>
    </p:extLst>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C1FC6-EBA0-D78D-5F37-81077568471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6C422D4-6FDF-CA42-0679-9F016A3C482A}"/>
              </a:ext>
            </a:extLst>
          </p:cNvPr>
          <p:cNvPicPr/>
          <p:nvPr/>
        </p:nvPicPr>
        <p:blipFill>
          <a:blip r:embed="rId2"/>
          <a:stretch>
            <a:fillRect/>
          </a:stretch>
        </p:blipFill>
        <p:spPr>
          <a:xfrm>
            <a:off x="9216401" y="45997"/>
            <a:ext cx="2937623" cy="519153"/>
          </a:xfrm>
          <a:prstGeom prst="rect">
            <a:avLst/>
          </a:prstGeom>
        </p:spPr>
      </p:pic>
      <p:pic>
        <p:nvPicPr>
          <p:cNvPr id="4" name="Picture 3">
            <a:extLst>
              <a:ext uri="{FF2B5EF4-FFF2-40B4-BE49-F238E27FC236}">
                <a16:creationId xmlns:a16="http://schemas.microsoft.com/office/drawing/2014/main" id="{DD84E337-11E0-D606-2A4D-84740F8B8E19}"/>
              </a:ext>
            </a:extLst>
          </p:cNvPr>
          <p:cNvPicPr>
            <a:picLocks noChangeAspect="1"/>
          </p:cNvPicPr>
          <p:nvPr/>
        </p:nvPicPr>
        <p:blipFill>
          <a:blip r:embed="rId3"/>
          <a:stretch>
            <a:fillRect/>
          </a:stretch>
        </p:blipFill>
        <p:spPr>
          <a:xfrm>
            <a:off x="242626" y="1"/>
            <a:ext cx="1281375" cy="711643"/>
          </a:xfrm>
          <a:prstGeom prst="rect">
            <a:avLst/>
          </a:prstGeom>
        </p:spPr>
      </p:pic>
      <p:sp>
        <p:nvSpPr>
          <p:cNvPr id="3" name="Title 2">
            <a:extLst>
              <a:ext uri="{FF2B5EF4-FFF2-40B4-BE49-F238E27FC236}">
                <a16:creationId xmlns:a16="http://schemas.microsoft.com/office/drawing/2014/main" id="{4FF54634-5B59-45C5-A501-D551201E56E7}"/>
              </a:ext>
            </a:extLst>
          </p:cNvPr>
          <p:cNvSpPr>
            <a:spLocks noGrp="1"/>
          </p:cNvSpPr>
          <p:nvPr>
            <p:ph type="ctrTitle"/>
          </p:nvPr>
        </p:nvSpPr>
        <p:spPr>
          <a:xfrm>
            <a:off x="2440458" y="-133908"/>
            <a:ext cx="6281352" cy="987169"/>
          </a:xfrm>
        </p:spPr>
        <p:txBody>
          <a:bodyPr>
            <a:normAutofit/>
          </a:bodyPr>
          <a:lstStyle/>
          <a:p>
            <a:r>
              <a:rPr lang="en-US" sz="4400" b="1" dirty="0">
                <a:solidFill>
                  <a:schemeClr val="accent5">
                    <a:lumMod val="50000"/>
                  </a:schemeClr>
                </a:solidFill>
                <a:latin typeface="Calibri"/>
                <a:ea typeface="Calibri"/>
                <a:cs typeface="Calibri"/>
              </a:rPr>
              <a:t>LITERATURE SURVEY</a:t>
            </a:r>
          </a:p>
        </p:txBody>
      </p:sp>
      <p:graphicFrame>
        <p:nvGraphicFramePr>
          <p:cNvPr id="2" name="Table 1">
            <a:extLst>
              <a:ext uri="{FF2B5EF4-FFF2-40B4-BE49-F238E27FC236}">
                <a16:creationId xmlns:a16="http://schemas.microsoft.com/office/drawing/2014/main" id="{1A970E26-8FBE-2991-15EC-3D39C163459B}"/>
              </a:ext>
            </a:extLst>
          </p:cNvPr>
          <p:cNvGraphicFramePr>
            <a:graphicFrameLocks noGrp="1"/>
          </p:cNvGraphicFramePr>
          <p:nvPr>
            <p:extLst>
              <p:ext uri="{D42A27DB-BD31-4B8C-83A1-F6EECF244321}">
                <p14:modId xmlns:p14="http://schemas.microsoft.com/office/powerpoint/2010/main" val="1190896893"/>
              </p:ext>
            </p:extLst>
          </p:nvPr>
        </p:nvGraphicFramePr>
        <p:xfrm>
          <a:off x="1524001" y="1393791"/>
          <a:ext cx="8852310" cy="4587240"/>
        </p:xfrm>
        <a:graphic>
          <a:graphicData uri="http://schemas.openxmlformats.org/drawingml/2006/table">
            <a:tbl>
              <a:tblPr firstRow="1" bandRow="1">
                <a:tableStyleId>{5C22544A-7EE6-4342-B048-85BDC9FD1C3A}</a:tableStyleId>
              </a:tblPr>
              <a:tblGrid>
                <a:gridCol w="2697316">
                  <a:extLst>
                    <a:ext uri="{9D8B030D-6E8A-4147-A177-3AD203B41FA5}">
                      <a16:colId xmlns:a16="http://schemas.microsoft.com/office/drawing/2014/main" val="1308991274"/>
                    </a:ext>
                  </a:extLst>
                </a:gridCol>
                <a:gridCol w="6154994">
                  <a:extLst>
                    <a:ext uri="{9D8B030D-6E8A-4147-A177-3AD203B41FA5}">
                      <a16:colId xmlns:a16="http://schemas.microsoft.com/office/drawing/2014/main" val="3363163616"/>
                    </a:ext>
                  </a:extLst>
                </a:gridCol>
              </a:tblGrid>
              <a:tr h="370840">
                <a:tc>
                  <a:txBody>
                    <a:bodyPr/>
                    <a:lstStyle/>
                    <a:p>
                      <a:r>
                        <a:rPr lang="en-IN" b="1" dirty="0"/>
                        <a:t>Category</a:t>
                      </a:r>
                      <a:endParaRPr lang="en-IN" dirty="0"/>
                    </a:p>
                  </a:txBody>
                  <a:tcPr anchor="ctr"/>
                </a:tc>
                <a:tc>
                  <a:txBody>
                    <a:bodyPr/>
                    <a:lstStyle/>
                    <a:p>
                      <a:r>
                        <a:rPr lang="en-IN" b="1"/>
                        <a:t>Details</a:t>
                      </a:r>
                      <a:endParaRPr lang="en-IN"/>
                    </a:p>
                  </a:txBody>
                  <a:tcPr anchor="ctr"/>
                </a:tc>
                <a:extLst>
                  <a:ext uri="{0D108BD9-81ED-4DB2-BD59-A6C34878D82A}">
                    <a16:rowId xmlns:a16="http://schemas.microsoft.com/office/drawing/2014/main" val="3800856752"/>
                  </a:ext>
                </a:extLst>
              </a:tr>
              <a:tr h="370840">
                <a:tc>
                  <a:txBody>
                    <a:bodyPr/>
                    <a:lstStyle/>
                    <a:p>
                      <a:r>
                        <a:rPr lang="en-IN" b="1"/>
                        <a:t>Authors</a:t>
                      </a:r>
                      <a:endParaRPr lang="en-IN"/>
                    </a:p>
                  </a:txBody>
                  <a:tcPr anchor="ctr"/>
                </a:tc>
                <a:tc>
                  <a:txBody>
                    <a:bodyPr/>
                    <a:lstStyle/>
                    <a:p>
                      <a:r>
                        <a:rPr lang="nl-NL"/>
                        <a:t>Zhou H., Wang W., Jin J., Zheng Z., Zhou B.</a:t>
                      </a:r>
                    </a:p>
                  </a:txBody>
                  <a:tcPr anchor="ctr"/>
                </a:tc>
                <a:extLst>
                  <a:ext uri="{0D108BD9-81ED-4DB2-BD59-A6C34878D82A}">
                    <a16:rowId xmlns:a16="http://schemas.microsoft.com/office/drawing/2014/main" val="563799892"/>
                  </a:ext>
                </a:extLst>
              </a:tr>
              <a:tr h="370840">
                <a:tc>
                  <a:txBody>
                    <a:bodyPr/>
                    <a:lstStyle/>
                    <a:p>
                      <a:r>
                        <a:rPr lang="en-IN" b="1"/>
                        <a:t>Title</a:t>
                      </a:r>
                      <a:endParaRPr lang="en-IN"/>
                    </a:p>
                  </a:txBody>
                  <a:tcPr anchor="ctr"/>
                </a:tc>
                <a:tc>
                  <a:txBody>
                    <a:bodyPr/>
                    <a:lstStyle/>
                    <a:p>
                      <a:r>
                        <a:rPr lang="en-US"/>
                        <a:t>Graph Neural Network for Protein–Protein Interaction Prediction: A Comparative Study</a:t>
                      </a:r>
                    </a:p>
                  </a:txBody>
                  <a:tcPr anchor="ctr"/>
                </a:tc>
                <a:extLst>
                  <a:ext uri="{0D108BD9-81ED-4DB2-BD59-A6C34878D82A}">
                    <a16:rowId xmlns:a16="http://schemas.microsoft.com/office/drawing/2014/main" val="1582503697"/>
                  </a:ext>
                </a:extLst>
              </a:tr>
              <a:tr h="370840">
                <a:tc>
                  <a:txBody>
                    <a:bodyPr/>
                    <a:lstStyle/>
                    <a:p>
                      <a:r>
                        <a:rPr lang="en-IN" b="1"/>
                        <a:t>Year</a:t>
                      </a:r>
                      <a:endParaRPr lang="en-IN"/>
                    </a:p>
                  </a:txBody>
                  <a:tcPr anchor="ctr"/>
                </a:tc>
                <a:tc>
                  <a:txBody>
                    <a:bodyPr/>
                    <a:lstStyle/>
                    <a:p>
                      <a:r>
                        <a:rPr lang="en-IN"/>
                        <a:t>2022</a:t>
                      </a:r>
                    </a:p>
                  </a:txBody>
                  <a:tcPr anchor="ctr"/>
                </a:tc>
                <a:extLst>
                  <a:ext uri="{0D108BD9-81ED-4DB2-BD59-A6C34878D82A}">
                    <a16:rowId xmlns:a16="http://schemas.microsoft.com/office/drawing/2014/main" val="3972740566"/>
                  </a:ext>
                </a:extLst>
              </a:tr>
              <a:tr h="370840">
                <a:tc>
                  <a:txBody>
                    <a:bodyPr/>
                    <a:lstStyle/>
                    <a:p>
                      <a:r>
                        <a:rPr lang="en-IN" b="1"/>
                        <a:t>Methodology</a:t>
                      </a:r>
                      <a:endParaRPr lang="en-IN"/>
                    </a:p>
                  </a:txBody>
                  <a:tcPr anchor="ctr"/>
                </a:tc>
                <a:tc>
                  <a:txBody>
                    <a:bodyPr/>
                    <a:lstStyle/>
                    <a:p>
                      <a:r>
                        <a:rPr lang="en-US"/>
                        <a:t>Conducted a comparative study of various GNN architectures for predicting protein–protein interactions, focusing on node classification tasks.</a:t>
                      </a:r>
                    </a:p>
                  </a:txBody>
                  <a:tcPr anchor="ctr"/>
                </a:tc>
                <a:extLst>
                  <a:ext uri="{0D108BD9-81ED-4DB2-BD59-A6C34878D82A}">
                    <a16:rowId xmlns:a16="http://schemas.microsoft.com/office/drawing/2014/main" val="714335771"/>
                  </a:ext>
                </a:extLst>
              </a:tr>
              <a:tr h="370840">
                <a:tc>
                  <a:txBody>
                    <a:bodyPr/>
                    <a:lstStyle/>
                    <a:p>
                      <a:r>
                        <a:rPr lang="en-IN" b="1"/>
                        <a:t>Dataset</a:t>
                      </a:r>
                      <a:endParaRPr lang="en-IN"/>
                    </a:p>
                  </a:txBody>
                  <a:tcPr anchor="ctr"/>
                </a:tc>
                <a:tc>
                  <a:txBody>
                    <a:bodyPr/>
                    <a:lstStyle/>
                    <a:p>
                      <a:r>
                        <a:rPr lang="en-US"/>
                        <a:t>Protein–protein interaction datasets from the Protein Data Bank (PDB).</a:t>
                      </a:r>
                    </a:p>
                  </a:txBody>
                  <a:tcPr anchor="ctr"/>
                </a:tc>
                <a:extLst>
                  <a:ext uri="{0D108BD9-81ED-4DB2-BD59-A6C34878D82A}">
                    <a16:rowId xmlns:a16="http://schemas.microsoft.com/office/drawing/2014/main" val="2132696655"/>
                  </a:ext>
                </a:extLst>
              </a:tr>
              <a:tr h="370840">
                <a:tc>
                  <a:txBody>
                    <a:bodyPr/>
                    <a:lstStyle/>
                    <a:p>
                      <a:r>
                        <a:rPr lang="en-IN" b="1"/>
                        <a:t>Result</a:t>
                      </a:r>
                      <a:endParaRPr lang="en-IN"/>
                    </a:p>
                  </a:txBody>
                  <a:tcPr anchor="ctr"/>
                </a:tc>
                <a:tc>
                  <a:txBody>
                    <a:bodyPr/>
                    <a:lstStyle/>
                    <a:p>
                      <a:r>
                        <a:rPr lang="en-US"/>
                        <a:t>Demonstrated that GNNs effectively predict interaction sites, with performance varying across different architectures.</a:t>
                      </a:r>
                    </a:p>
                  </a:txBody>
                  <a:tcPr anchor="ctr"/>
                </a:tc>
                <a:extLst>
                  <a:ext uri="{0D108BD9-81ED-4DB2-BD59-A6C34878D82A}">
                    <a16:rowId xmlns:a16="http://schemas.microsoft.com/office/drawing/2014/main" val="3429547558"/>
                  </a:ext>
                </a:extLst>
              </a:tr>
              <a:tr h="370840">
                <a:tc>
                  <a:txBody>
                    <a:bodyPr/>
                    <a:lstStyle/>
                    <a:p>
                      <a:r>
                        <a:rPr lang="en-IN" b="1"/>
                        <a:t>Gap</a:t>
                      </a:r>
                      <a:endParaRPr lang="en-IN"/>
                    </a:p>
                  </a:txBody>
                  <a:tcPr anchor="ctr"/>
                </a:tc>
                <a:tc>
                  <a:txBody>
                    <a:bodyPr/>
                    <a:lstStyle/>
                    <a:p>
                      <a:r>
                        <a:rPr lang="en-US" dirty="0"/>
                        <a:t>Concentrated on interaction prediction; application to full 3D structure prediction remains to be addressed.</a:t>
                      </a:r>
                    </a:p>
                  </a:txBody>
                  <a:tcPr anchor="ctr"/>
                </a:tc>
                <a:extLst>
                  <a:ext uri="{0D108BD9-81ED-4DB2-BD59-A6C34878D82A}">
                    <a16:rowId xmlns:a16="http://schemas.microsoft.com/office/drawing/2014/main" val="2668526028"/>
                  </a:ext>
                </a:extLst>
              </a:tr>
            </a:tbl>
          </a:graphicData>
        </a:graphic>
      </p:graphicFrame>
    </p:spTree>
    <p:extLst>
      <p:ext uri="{BB962C8B-B14F-4D97-AF65-F5344CB8AC3E}">
        <p14:creationId xmlns:p14="http://schemas.microsoft.com/office/powerpoint/2010/main" val="52395621"/>
      </p:ext>
    </p:extLst>
  </p:cSld>
  <p:clrMapOvr>
    <a:masterClrMapping/>
  </p:clrMapOvr>
  <p:transition advClick="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1602</Words>
  <Application>Microsoft Office PowerPoint</Application>
  <PresentationFormat>Widescreen</PresentationFormat>
  <Paragraphs>304</Paragraphs>
  <Slides>25</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Efficient Protein Structure Modeling and Analysis Using Graph Neural Networks</vt:lpstr>
      <vt:lpstr>PowerPoint Presentation</vt:lpstr>
      <vt:lpstr>MOTIVATION</vt:lpstr>
      <vt:lpstr>PROBLEM DEFINITION </vt:lpstr>
      <vt:lpstr>OBJECTIVES </vt:lpstr>
      <vt:lpstr>LITERATURE SURVEY</vt:lpstr>
      <vt:lpstr>LITERATURE SURVEY</vt:lpstr>
      <vt:lpstr>LITERATURE SURVEY</vt:lpstr>
      <vt:lpstr>LITERATURE SURVEY</vt:lpstr>
      <vt:lpstr>PROPOSED WORK</vt:lpstr>
      <vt:lpstr>FLOWCHART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 ANALYSIS </vt:lpstr>
      <vt:lpstr>                        RESULT ANALYSIS </vt:lpstr>
      <vt:lpstr>                        RESULT ANALYSIS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Akhila Jaya</dc:creator>
  <cp:lastModifiedBy>Akhila Jaya</cp:lastModifiedBy>
  <cp:revision>3</cp:revision>
  <dcterms:created xsi:type="dcterms:W3CDTF">2025-06-07T14:22:13Z</dcterms:created>
  <dcterms:modified xsi:type="dcterms:W3CDTF">2025-06-07T20:20:24Z</dcterms:modified>
</cp:coreProperties>
</file>