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handoutMasterIdLst>
    <p:handoutMasterId r:id="rId25"/>
  </p:handoutMasterIdLst>
  <p:sldIdLst>
    <p:sldId id="257" r:id="rId4"/>
    <p:sldId id="358" r:id="rId6"/>
    <p:sldId id="340" r:id="rId7"/>
    <p:sldId id="341" r:id="rId8"/>
    <p:sldId id="342" r:id="rId9"/>
    <p:sldId id="343" r:id="rId10"/>
    <p:sldId id="344" r:id="rId11"/>
    <p:sldId id="332" r:id="rId12"/>
    <p:sldId id="258" r:id="rId13"/>
    <p:sldId id="334" r:id="rId14"/>
    <p:sldId id="335" r:id="rId15"/>
    <p:sldId id="337" r:id="rId16"/>
    <p:sldId id="338" r:id="rId17"/>
    <p:sldId id="339" r:id="rId18"/>
    <p:sldId id="345" r:id="rId19"/>
    <p:sldId id="348" r:id="rId20"/>
    <p:sldId id="352" r:id="rId21"/>
    <p:sldId id="351" r:id="rId22"/>
    <p:sldId id="349" r:id="rId23"/>
    <p:sldId id="326" r:id="rId2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anose="02010600030101010101" pitchFamily="2" charset="-122"/>
        <a:ea typeface="等线"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anose="02010600030101010101" pitchFamily="2" charset="-122"/>
        <a:ea typeface="等线"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anose="02010600030101010101" pitchFamily="2" charset="-122"/>
        <a:ea typeface="等线"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anose="02010600030101010101" pitchFamily="2" charset="-122"/>
        <a:ea typeface="等线"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anose="02010600030101010101" pitchFamily="2" charset="-122"/>
        <a:ea typeface="等线"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2819"/>
    <a:srgbClr val="E64D3D"/>
    <a:srgbClr val="9A001B"/>
    <a:srgbClr val="539E94"/>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869"/>
    <p:restoredTop sz="94660"/>
  </p:normalViewPr>
  <p:slideViewPr>
    <p:cSldViewPr snapToGrid="0" showGuides="1">
      <p:cViewPr>
        <p:scale>
          <a:sx n="100" d="100"/>
          <a:sy n="100" d="100"/>
        </p:scale>
        <p:origin x="1032" y="288"/>
      </p:cViewPr>
      <p:guideLst>
        <p:guide orient="horz" pos="2164"/>
        <p:guide pos="3840"/>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等线" panose="02010600030101010101" pitchFamily="2" charset="-122"/>
                <a:ea typeface="等线"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等线" panose="02010600030101010101" pitchFamily="2" charset="-122"/>
                <a:ea typeface="等线"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62BD72CF-AFEB-4128-9B0C-E4769FFF634E}"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512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512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EA9B5CC-F8E2-4A3E-8EE9-C6F94B3DE7A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EA9B5CC-F8E2-4A3E-8EE9-C6F94B3DE7A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EA9B5CC-F8E2-4A3E-8EE9-C6F94B3DE7A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EA9B5CC-F8E2-4A3E-8EE9-C6F94B3DE7A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16" descr="C:\Users\ACER\Desktop\vir ass.webpvir ass"/>
          <p:cNvPicPr>
            <a:picLocks noChangeAspect="1"/>
          </p:cNvPicPr>
          <p:nvPr/>
        </p:nvPicPr>
        <p:blipFill>
          <a:blip r:embed="rId1"/>
          <a:srcRect/>
          <a:stretch>
            <a:fillRect/>
          </a:stretch>
        </p:blipFill>
        <p:spPr>
          <a:xfrm>
            <a:off x="0" y="928370"/>
            <a:ext cx="12192635" cy="5745480"/>
          </a:xfrm>
          <a:prstGeom prst="rect">
            <a:avLst/>
          </a:prstGeom>
          <a:noFill/>
          <a:ln w="9525">
            <a:noFill/>
          </a:ln>
        </p:spPr>
      </p:pic>
      <p:sp>
        <p:nvSpPr>
          <p:cNvPr id="16" name="矩形 15"/>
          <p:cNvSpPr/>
          <p:nvPr/>
        </p:nvSpPr>
        <p:spPr>
          <a:xfrm>
            <a:off x="0" y="0"/>
            <a:ext cx="12192000" cy="135572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914400" fontAlgn="auto">
              <a:spcBef>
                <a:spcPts val="0"/>
              </a:spcBef>
              <a:spcAft>
                <a:spcPts val="0"/>
              </a:spcAft>
              <a:buClrTx/>
              <a:buSzTx/>
              <a:defRPr/>
            </a:pPr>
            <a:r>
              <a:rPr lang="en-GB" altLang="en-US" sz="4400" b="1" noProof="0" dirty="0">
                <a:solidFill>
                  <a:schemeClr val="tx1"/>
                </a:solidFill>
                <a:effectLst>
                  <a:outerShdw blurRad="38100" dist="38100" dir="2700000" algn="tl">
                    <a:srgbClr val="000000">
                      <a:alpha val="43137"/>
                    </a:srgbClr>
                  </a:outerShdw>
                </a:effectLst>
                <a:latin typeface="Baskerville Old Face" panose="02020602080505020303" charset="0"/>
                <a:cs typeface="Baskerville Old Face" panose="02020602080505020303" charset="0"/>
                <a:sym typeface="+mn-ea"/>
              </a:rPr>
              <a:t>Virtual Assistance for emergency </a:t>
            </a:r>
            <a:endParaRPr lang="en-GB" altLang="en-US" sz="4400" b="1" noProof="0" dirty="0">
              <a:solidFill>
                <a:schemeClr val="tx1"/>
              </a:solidFill>
              <a:effectLst>
                <a:outerShdw blurRad="38100" dist="38100" dir="2700000" algn="tl">
                  <a:srgbClr val="000000">
                    <a:alpha val="43137"/>
                  </a:srgbClr>
                </a:outerShdw>
              </a:effectLst>
              <a:latin typeface="Baskerville Old Face" panose="02020602080505020303" charset="0"/>
              <a:cs typeface="Baskerville Old Face" panose="02020602080505020303" charset="0"/>
              <a:sym typeface="+mn-ea"/>
            </a:endParaRPr>
          </a:p>
          <a:p>
            <a:pPr marR="0" algn="ctr" defTabSz="914400" fontAlgn="auto">
              <a:spcBef>
                <a:spcPts val="0"/>
              </a:spcBef>
              <a:spcAft>
                <a:spcPts val="0"/>
              </a:spcAft>
              <a:buClrTx/>
              <a:buSzTx/>
              <a:defRPr/>
            </a:pPr>
            <a:r>
              <a:rPr lang="en-GB" altLang="en-US" sz="4400" b="1" noProof="0" dirty="0">
                <a:solidFill>
                  <a:schemeClr val="tx1"/>
                </a:solidFill>
                <a:effectLst>
                  <a:outerShdw blurRad="38100" dist="38100" dir="2700000" algn="tl">
                    <a:srgbClr val="000000">
                      <a:alpha val="43137"/>
                    </a:srgbClr>
                  </a:outerShdw>
                </a:effectLst>
                <a:latin typeface="Baskerville Old Face" panose="02020602080505020303" charset="0"/>
                <a:cs typeface="Baskerville Old Face" panose="02020602080505020303" charset="0"/>
                <a:sym typeface="+mn-ea"/>
              </a:rPr>
              <a:t>situations  using IoT</a:t>
            </a:r>
            <a:endParaRPr kumimoji="0" lang="en-GB" alt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askerville Old Face" panose="02020602080505020303" charset="0"/>
              <a:ea typeface="+mn-ea"/>
              <a:cs typeface="Baskerville Old Face" panose="02020602080505020303" charset="0"/>
              <a:sym typeface="+mn-ea"/>
            </a:endParaRPr>
          </a:p>
        </p:txBody>
      </p:sp>
      <p:grpSp>
        <p:nvGrpSpPr>
          <p:cNvPr id="4104" name="组合 5"/>
          <p:cNvGrpSpPr/>
          <p:nvPr/>
        </p:nvGrpSpPr>
        <p:grpSpPr>
          <a:xfrm>
            <a:off x="2332673" y="2943626"/>
            <a:ext cx="7976870" cy="3125470"/>
            <a:chOff x="2331527" y="3018612"/>
            <a:chExt cx="7979297" cy="3125009"/>
          </a:xfrm>
        </p:grpSpPr>
        <p:sp>
          <p:nvSpPr>
            <p:cNvPr id="22" name="文本框 21"/>
            <p:cNvSpPr txBox="1"/>
            <p:nvPr/>
          </p:nvSpPr>
          <p:spPr>
            <a:xfrm>
              <a:off x="2331527" y="5436970"/>
              <a:ext cx="7979297" cy="706651"/>
            </a:xfrm>
            <a:prstGeom prst="rect">
              <a:avLst/>
            </a:prstGeom>
            <a:noFill/>
          </p:spPr>
          <p:txBody>
            <a:bodyPr wrap="square" rtlCol="0">
              <a:spAutoFit/>
            </a:bodyPr>
            <a:lstStyle/>
            <a:p>
              <a:pPr marR="0" algn="ctr" defTabSz="914400" fontAlgn="auto">
                <a:spcBef>
                  <a:spcPts val="0"/>
                </a:spcBef>
                <a:spcAft>
                  <a:spcPts val="0"/>
                </a:spcAft>
                <a:buClrTx/>
                <a:buSzTx/>
                <a:defRPr/>
              </a:pPr>
              <a:endParaRPr kumimoji="0" lang="en-GB" altLang="en-US" sz="4000" b="1" kern="1200" cap="none" spc="0" normalizeH="0" baseline="0" noProof="0" dirty="0">
                <a:solidFill>
                  <a:schemeClr val="tx1"/>
                </a:solidFill>
                <a:effectLst>
                  <a:outerShdw blurRad="38100" dist="38100" dir="2700000" algn="tl">
                    <a:srgbClr val="000000">
                      <a:alpha val="43137"/>
                    </a:srgbClr>
                  </a:outerShdw>
                </a:effectLst>
                <a:latin typeface="Baskerville Old Face" panose="02020602080505020303" charset="0"/>
                <a:ea typeface="+mn-ea"/>
                <a:cs typeface="Baskerville Old Face" panose="02020602080505020303" charset="0"/>
                <a:sym typeface="+mn-ea"/>
              </a:endParaRPr>
            </a:p>
          </p:txBody>
        </p:sp>
        <p:sp>
          <p:nvSpPr>
            <p:cNvPr id="23" name="文本框 22"/>
            <p:cNvSpPr txBox="1"/>
            <p:nvPr/>
          </p:nvSpPr>
          <p:spPr>
            <a:xfrm>
              <a:off x="4315871" y="3018612"/>
              <a:ext cx="3560258" cy="829822"/>
            </a:xfrm>
            <a:prstGeom prst="rect">
              <a:avLst/>
            </a:prstGeom>
            <a:noFill/>
          </p:spPr>
          <p:txBody>
            <a:bodyPr wrap="square" rtlCol="0">
              <a:spAutoFit/>
            </a:bodyPr>
            <a:lstStyle/>
            <a:p>
              <a:pPr marR="0" algn="ctr" defTabSz="914400" fontAlgn="auto">
                <a:spcBef>
                  <a:spcPts val="0"/>
                </a:spcBef>
                <a:spcAft>
                  <a:spcPts val="0"/>
                </a:spcAft>
                <a:buClrTx/>
                <a:buSzTx/>
                <a:defRPr/>
              </a:pPr>
              <a:endParaRPr kumimoji="0" lang="zh-CN" altLang="en-US" sz="4800" kern="1200" cap="none" spc="0" normalizeH="0" baseline="0" noProof="0" dirty="0">
                <a:solidFill>
                  <a:srgbClr val="FDFDFD"/>
                </a:solidFill>
                <a:effectLst>
                  <a:outerShdw blurRad="38100" dist="38100" dir="2700000" algn="tl">
                    <a:srgbClr val="000000">
                      <a:alpha val="43137"/>
                    </a:srgbClr>
                  </a:outerShdw>
                </a:effectLst>
                <a:latin typeface="Calibri" panose="020F0502020204030204" pitchFamily="34" charset="0"/>
                <a:ea typeface="+mn-ea"/>
                <a:cs typeface="+mn-cs"/>
                <a:sym typeface="+mn-ea"/>
              </a:endParaRPr>
            </a:p>
          </p:txBody>
        </p:sp>
        <p:grpSp>
          <p:nvGrpSpPr>
            <p:cNvPr id="4107" name="组合 4"/>
            <p:cNvGrpSpPr/>
            <p:nvPr/>
          </p:nvGrpSpPr>
          <p:grpSpPr>
            <a:xfrm>
              <a:off x="5336769" y="3907355"/>
              <a:ext cx="1518463" cy="164800"/>
              <a:chOff x="8674400" y="393881"/>
              <a:chExt cx="1518463" cy="164800"/>
            </a:xfrm>
          </p:grpSpPr>
          <p:sp>
            <p:nvSpPr>
              <p:cNvPr id="4" name="椭圆 3"/>
              <p:cNvSpPr/>
              <p:nvPr/>
            </p:nvSpPr>
            <p:spPr>
              <a:xfrm>
                <a:off x="8674400" y="393881"/>
                <a:ext cx="164800" cy="164800"/>
              </a:xfrm>
              <a:prstGeom prst="ellipse">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5" name="椭圆 24"/>
              <p:cNvSpPr/>
              <p:nvPr/>
            </p:nvSpPr>
            <p:spPr>
              <a:xfrm>
                <a:off x="9125621" y="393881"/>
                <a:ext cx="164800" cy="164800"/>
              </a:xfrm>
              <a:prstGeom prst="ellipse">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6" name="椭圆 25"/>
              <p:cNvSpPr/>
              <p:nvPr/>
            </p:nvSpPr>
            <p:spPr>
              <a:xfrm>
                <a:off x="9576842" y="393881"/>
                <a:ext cx="164800" cy="164800"/>
              </a:xfrm>
              <a:prstGeom prst="ellipse">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7" name="椭圆 26"/>
              <p:cNvSpPr/>
              <p:nvPr/>
            </p:nvSpPr>
            <p:spPr>
              <a:xfrm>
                <a:off x="10028063" y="393881"/>
                <a:ext cx="164800" cy="164800"/>
              </a:xfrm>
              <a:prstGeom prst="ellipse">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grpSp>
      </p:grpSp>
      <p:sp>
        <p:nvSpPr>
          <p:cNvPr id="2" name="矩形 15"/>
          <p:cNvSpPr/>
          <p:nvPr/>
        </p:nvSpPr>
        <p:spPr>
          <a:xfrm>
            <a:off x="219710" y="6069330"/>
            <a:ext cx="11753850" cy="70993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1" i="0" u="none" strike="noStrike" kern="1200" cap="none" spc="0" normalizeH="0" baseline="0" noProof="0" dirty="0">
                <a:ln>
                  <a:noFill/>
                </a:ln>
                <a:solidFill>
                  <a:schemeClr val="tx1"/>
                </a:solidFill>
                <a:effectLst/>
                <a:uLnTx/>
                <a:uFillTx/>
                <a:latin typeface="+mn-lt"/>
                <a:ea typeface="+mn-ea"/>
                <a:cs typeface="+mn-cs"/>
              </a:rPr>
              <a:t>06_Akhila Madhavan</a:t>
            </a:r>
            <a:endParaRPr kumimoji="0" lang="en-GB" altLang="zh-CN"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1" i="0" u="none" strike="noStrike" kern="1200" cap="none" spc="0" normalizeH="0" baseline="0" noProof="0" dirty="0">
                <a:ln>
                  <a:noFill/>
                </a:ln>
                <a:solidFill>
                  <a:schemeClr val="tx1"/>
                </a:solidFill>
                <a:effectLst/>
                <a:uLnTx/>
                <a:uFillTx/>
                <a:latin typeface="+mn-lt"/>
                <a:ea typeface="+mn-ea"/>
                <a:cs typeface="+mn-cs"/>
              </a:rPr>
              <a:t>S4_MCA-A</a:t>
            </a:r>
            <a:endParaRPr kumimoji="0" lang="en-GB" altLang="zh-CN" sz="1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12192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2254250" y="0"/>
            <a:ext cx="7683500" cy="4329113"/>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43" name="文本框 42"/>
          <p:cNvSpPr txBox="1"/>
          <p:nvPr/>
        </p:nvSpPr>
        <p:spPr>
          <a:xfrm>
            <a:off x="1074103" y="831533"/>
            <a:ext cx="2863850" cy="706755"/>
          </a:xfrm>
          <a:prstGeom prst="rect">
            <a:avLst/>
          </a:prstGeom>
          <a:noFill/>
        </p:spPr>
        <p:txBody>
          <a:bodyPr wrap="square" rtlCol="0">
            <a:spAutoFit/>
          </a:bodyPr>
          <a:lstStyle/>
          <a:p>
            <a:pPr marR="0" algn="ctr" defTabSz="914400" fontAlgn="auto">
              <a:spcBef>
                <a:spcPts val="0"/>
              </a:spcBef>
              <a:spcAft>
                <a:spcPts val="0"/>
              </a:spcAft>
              <a:buClrTx/>
              <a:buSzTx/>
              <a:defRPr/>
            </a:pPr>
            <a:r>
              <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rPr>
              <a:t>DHT  11</a:t>
            </a:r>
            <a:endPar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endParaRPr>
          </a:p>
        </p:txBody>
      </p:sp>
      <p:pic>
        <p:nvPicPr>
          <p:cNvPr id="2" name="Content Placeholder 1" descr="DHT11-Sensor"/>
          <p:cNvPicPr>
            <a:picLocks noChangeAspect="1"/>
          </p:cNvPicPr>
          <p:nvPr>
            <p:ph idx="1"/>
          </p:nvPr>
        </p:nvPicPr>
        <p:blipFill>
          <a:blip r:embed="rId2"/>
          <a:stretch>
            <a:fillRect/>
          </a:stretch>
        </p:blipFill>
        <p:spPr>
          <a:xfrm>
            <a:off x="1379220" y="2205990"/>
            <a:ext cx="3581400" cy="3990340"/>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12192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2254250" y="0"/>
            <a:ext cx="7683500" cy="4329113"/>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43" name="文本框 42"/>
          <p:cNvSpPr txBox="1"/>
          <p:nvPr/>
        </p:nvSpPr>
        <p:spPr>
          <a:xfrm>
            <a:off x="1074103" y="831533"/>
            <a:ext cx="2863850" cy="706755"/>
          </a:xfrm>
          <a:prstGeom prst="rect">
            <a:avLst/>
          </a:prstGeom>
          <a:noFill/>
        </p:spPr>
        <p:txBody>
          <a:bodyPr wrap="square" rtlCol="0">
            <a:spAutoFit/>
          </a:bodyPr>
          <a:lstStyle/>
          <a:p>
            <a:pPr marR="0" algn="ctr" defTabSz="914400" fontAlgn="auto">
              <a:spcBef>
                <a:spcPts val="0"/>
              </a:spcBef>
              <a:spcAft>
                <a:spcPts val="0"/>
              </a:spcAft>
              <a:buClrTx/>
              <a:buSzTx/>
              <a:defRPr/>
            </a:pPr>
            <a:r>
              <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rPr>
              <a:t>MPU 6050</a:t>
            </a:r>
            <a:endPar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endParaRPr>
          </a:p>
        </p:txBody>
      </p:sp>
      <p:pic>
        <p:nvPicPr>
          <p:cNvPr id="2" name="Content Placeholder 1" descr="C:\Users\ACER\Desktop\main project\MPU6050-Module-Accelerometer-Axis.jpgMPU6050-Module-Accelerometer-Axis"/>
          <p:cNvPicPr>
            <a:picLocks noChangeAspect="1"/>
          </p:cNvPicPr>
          <p:nvPr>
            <p:ph idx="1"/>
          </p:nvPr>
        </p:nvPicPr>
        <p:blipFill>
          <a:blip r:embed="rId2"/>
          <a:srcRect/>
          <a:stretch>
            <a:fillRect/>
          </a:stretch>
        </p:blipFill>
        <p:spPr>
          <a:xfrm>
            <a:off x="1379220" y="2568575"/>
            <a:ext cx="3915410" cy="3570605"/>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12192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2254250" y="0"/>
            <a:ext cx="7683500" cy="4329113"/>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43" name="文本框 42"/>
          <p:cNvSpPr txBox="1"/>
          <p:nvPr/>
        </p:nvSpPr>
        <p:spPr>
          <a:xfrm>
            <a:off x="4628515" y="831850"/>
            <a:ext cx="4220210" cy="706755"/>
          </a:xfrm>
          <a:prstGeom prst="rect">
            <a:avLst/>
          </a:prstGeom>
          <a:noFill/>
        </p:spPr>
        <p:txBody>
          <a:bodyPr wrap="square" rtlCol="0">
            <a:spAutoFit/>
          </a:bodyPr>
          <a:lstStyle/>
          <a:p>
            <a:pPr marR="0" algn="ctr" defTabSz="914400" fontAlgn="auto">
              <a:spcBef>
                <a:spcPts val="0"/>
              </a:spcBef>
              <a:spcAft>
                <a:spcPts val="0"/>
              </a:spcAft>
              <a:buClrTx/>
              <a:buSzTx/>
              <a:defRPr/>
            </a:pPr>
            <a:r>
              <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rPr>
              <a:t>MAX  30102</a:t>
            </a:r>
            <a:endPar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endParaRPr>
          </a:p>
        </p:txBody>
      </p:sp>
      <p:pic>
        <p:nvPicPr>
          <p:cNvPr id="2" name="Content Placeholder 1" descr="C:\Users\ACER\Desktop\main project\max30102_finger.jpgmax30102_finger"/>
          <p:cNvPicPr>
            <a:picLocks noChangeAspect="1"/>
          </p:cNvPicPr>
          <p:nvPr>
            <p:ph idx="1"/>
          </p:nvPr>
        </p:nvPicPr>
        <p:blipFill>
          <a:blip r:embed="rId2"/>
          <a:srcRect/>
          <a:stretch>
            <a:fillRect/>
          </a:stretch>
        </p:blipFill>
        <p:spPr>
          <a:xfrm>
            <a:off x="1257300" y="2690495"/>
            <a:ext cx="3168650" cy="2183130"/>
          </a:xfrm>
          <a:prstGeom prst="rect">
            <a:avLst/>
          </a:prstGeom>
        </p:spPr>
      </p:pic>
      <p:pic>
        <p:nvPicPr>
          <p:cNvPr id="5" name="Picture 4" descr="max30102"/>
          <p:cNvPicPr>
            <a:picLocks noChangeAspect="1"/>
          </p:cNvPicPr>
          <p:nvPr/>
        </p:nvPicPr>
        <p:blipFill>
          <a:blip r:embed="rId3"/>
          <a:srcRect l="19667" t="9944" r="19889" b="9056"/>
          <a:stretch>
            <a:fillRect/>
          </a:stretch>
        </p:blipFill>
        <p:spPr>
          <a:xfrm>
            <a:off x="5502275" y="2336800"/>
            <a:ext cx="3670300" cy="3279140"/>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12192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2254250" y="0"/>
            <a:ext cx="7683500" cy="4329113"/>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43" name="文本框 42"/>
          <p:cNvSpPr txBox="1"/>
          <p:nvPr/>
        </p:nvSpPr>
        <p:spPr>
          <a:xfrm>
            <a:off x="1313815" y="831850"/>
            <a:ext cx="4220210" cy="706755"/>
          </a:xfrm>
          <a:prstGeom prst="rect">
            <a:avLst/>
          </a:prstGeom>
          <a:noFill/>
        </p:spPr>
        <p:txBody>
          <a:bodyPr wrap="square" rtlCol="0">
            <a:spAutoFit/>
          </a:bodyPr>
          <a:lstStyle/>
          <a:p>
            <a:pPr marR="0" algn="ctr" defTabSz="914400" fontAlgn="auto">
              <a:spcBef>
                <a:spcPts val="0"/>
              </a:spcBef>
              <a:spcAft>
                <a:spcPts val="0"/>
              </a:spcAft>
              <a:buClrTx/>
              <a:buSzTx/>
              <a:defRPr/>
            </a:pPr>
            <a:r>
              <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rPr>
              <a:t>GSM</a:t>
            </a:r>
            <a:endPar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endParaRPr>
          </a:p>
        </p:txBody>
      </p:sp>
      <p:pic>
        <p:nvPicPr>
          <p:cNvPr id="5" name="Picture 4" descr="C:\Users\ACER\Desktop\main project\sim800-GSM-module-pinout.jpgsim800-GSM-module-pinout"/>
          <p:cNvPicPr>
            <a:picLocks noChangeAspect="1"/>
          </p:cNvPicPr>
          <p:nvPr/>
        </p:nvPicPr>
        <p:blipFill>
          <a:blip r:embed="rId2"/>
          <a:srcRect/>
          <a:stretch>
            <a:fillRect/>
          </a:stretch>
        </p:blipFill>
        <p:spPr>
          <a:xfrm>
            <a:off x="2869565" y="2089150"/>
            <a:ext cx="4173220" cy="4173220"/>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12192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2254250" y="0"/>
            <a:ext cx="7683500" cy="4329113"/>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43" name="文本框 42"/>
          <p:cNvSpPr txBox="1"/>
          <p:nvPr/>
        </p:nvSpPr>
        <p:spPr>
          <a:xfrm>
            <a:off x="1313815" y="831850"/>
            <a:ext cx="4220210" cy="706755"/>
          </a:xfrm>
          <a:prstGeom prst="rect">
            <a:avLst/>
          </a:prstGeom>
          <a:noFill/>
        </p:spPr>
        <p:txBody>
          <a:bodyPr wrap="square" rtlCol="0">
            <a:spAutoFit/>
          </a:bodyPr>
          <a:lstStyle/>
          <a:p>
            <a:pPr marR="0" algn="ctr" defTabSz="914400" fontAlgn="auto">
              <a:spcBef>
                <a:spcPts val="0"/>
              </a:spcBef>
              <a:spcAft>
                <a:spcPts val="0"/>
              </a:spcAft>
              <a:buClrTx/>
              <a:buSzTx/>
              <a:defRPr/>
            </a:pPr>
            <a:r>
              <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rPr>
              <a:t>GPS - Neo 6M</a:t>
            </a:r>
            <a:endParaRPr kumimoji="0" lang="en-GB" altLang="en-US" sz="4000" b="1" kern="1200" cap="none" spc="0" normalizeH="0" baseline="0" noProof="0" dirty="0" smtClean="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sym typeface="+mn-ea"/>
            </a:endParaRPr>
          </a:p>
        </p:txBody>
      </p:sp>
      <p:pic>
        <p:nvPicPr>
          <p:cNvPr id="5" name="Picture 4" descr="C:\Users\ACER\Desktop\main project\GPS_ublox.jpgGPS_ublox"/>
          <p:cNvPicPr>
            <a:picLocks noChangeAspect="1"/>
          </p:cNvPicPr>
          <p:nvPr/>
        </p:nvPicPr>
        <p:blipFill>
          <a:blip r:embed="rId2"/>
          <a:srcRect/>
          <a:stretch>
            <a:fillRect/>
          </a:stretch>
        </p:blipFill>
        <p:spPr>
          <a:xfrm rot="10800000">
            <a:off x="1040765" y="2202815"/>
            <a:ext cx="4552950" cy="3645535"/>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GB" altLang="en-US">
                <a:latin typeface="Baskerville Old Face" panose="02020602080505020303" charset="0"/>
                <a:cs typeface="Baskerville Old Face" panose="02020602080505020303" charset="0"/>
              </a:rPr>
              <a:t>Block Diagram</a:t>
            </a:r>
            <a:endParaRPr lang="en-GB" altLang="en-US">
              <a:latin typeface="Baskerville Old Face" panose="02020602080505020303" charset="0"/>
              <a:cs typeface="Baskerville Old Face" panose="02020602080505020303" charset="0"/>
            </a:endParaRPr>
          </a:p>
        </p:txBody>
      </p:sp>
      <p:pic>
        <p:nvPicPr>
          <p:cNvPr id="3" name="Content Placeholder 2" descr="blk digm"/>
          <p:cNvPicPr>
            <a:picLocks noChangeAspect="1"/>
          </p:cNvPicPr>
          <p:nvPr>
            <p:ph idx="1"/>
          </p:nvPr>
        </p:nvPicPr>
        <p:blipFill>
          <a:blip r:embed="rId1"/>
          <a:srcRect t="12608"/>
          <a:stretch>
            <a:fillRect/>
          </a:stretch>
        </p:blipFill>
        <p:spPr>
          <a:xfrm>
            <a:off x="2083435" y="1734820"/>
            <a:ext cx="7834630" cy="4961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12192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2254250" y="0"/>
            <a:ext cx="7683500" cy="4329113"/>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 name="Text Box 1"/>
          <p:cNvSpPr txBox="1"/>
          <p:nvPr/>
        </p:nvSpPr>
        <p:spPr>
          <a:xfrm>
            <a:off x="1076960" y="831850"/>
            <a:ext cx="6014085" cy="583565"/>
          </a:xfrm>
          <a:prstGeom prst="rect">
            <a:avLst/>
          </a:prstGeom>
          <a:noFill/>
        </p:spPr>
        <p:txBody>
          <a:bodyPr wrap="square" rtlCol="0">
            <a:spAutoFit/>
          </a:bodyPr>
          <a:p>
            <a:r>
              <a:rPr lang="en-GB" altLang="en-US" sz="3200" b="1">
                <a:solidFill>
                  <a:schemeClr val="bg1"/>
                </a:solidFill>
                <a:latin typeface="Comic Sans MS" panose="030F0702030302020204" charset="0"/>
                <a:cs typeface="Comic Sans MS" panose="030F0702030302020204" charset="0"/>
              </a:rPr>
              <a:t>MODEL IS READY TO USE</a:t>
            </a:r>
            <a:endParaRPr lang="en-GB" altLang="en-US" sz="3200" b="1">
              <a:solidFill>
                <a:schemeClr val="bg1"/>
              </a:solidFill>
              <a:latin typeface="Comic Sans MS" panose="030F0702030302020204" charset="0"/>
              <a:cs typeface="Comic Sans MS" panose="030F0702030302020204" charset="0"/>
            </a:endParaRPr>
          </a:p>
        </p:txBody>
      </p:sp>
      <p:pic>
        <p:nvPicPr>
          <p:cNvPr id="6" name="Content Placeholder 5" descr="WhatsApp Image 2022-07-04 at 9.32.27 PM"/>
          <p:cNvPicPr>
            <a:picLocks noChangeAspect="1"/>
          </p:cNvPicPr>
          <p:nvPr>
            <p:ph idx="1"/>
          </p:nvPr>
        </p:nvPicPr>
        <p:blipFill>
          <a:blip r:embed="rId2"/>
          <a:stretch>
            <a:fillRect/>
          </a:stretch>
        </p:blipFill>
        <p:spPr>
          <a:xfrm>
            <a:off x="864870" y="1691005"/>
            <a:ext cx="2501900" cy="4562475"/>
          </a:xfrm>
          <a:prstGeom prst="rect">
            <a:avLst/>
          </a:prstGeom>
        </p:spPr>
      </p:pic>
      <p:pic>
        <p:nvPicPr>
          <p:cNvPr id="8" name="Picture 7" descr="WhatsApp Image 2022-07-04 at 9.34.29 PM"/>
          <p:cNvPicPr>
            <a:picLocks noChangeAspect="1"/>
          </p:cNvPicPr>
          <p:nvPr/>
        </p:nvPicPr>
        <p:blipFill>
          <a:blip r:embed="rId3"/>
          <a:stretch>
            <a:fillRect/>
          </a:stretch>
        </p:blipFill>
        <p:spPr>
          <a:xfrm>
            <a:off x="6680200" y="1689735"/>
            <a:ext cx="2424430" cy="4562475"/>
          </a:xfrm>
          <a:prstGeom prst="rect">
            <a:avLst/>
          </a:prstGeom>
        </p:spPr>
      </p:pic>
      <p:pic>
        <p:nvPicPr>
          <p:cNvPr id="10" name="Picture 9" descr="WhatsApp Image 2022-07-04 at 9.34.29 PM (1)"/>
          <p:cNvPicPr>
            <a:picLocks noChangeAspect="1"/>
          </p:cNvPicPr>
          <p:nvPr/>
        </p:nvPicPr>
        <p:blipFill>
          <a:blip r:embed="rId4"/>
          <a:stretch>
            <a:fillRect/>
          </a:stretch>
        </p:blipFill>
        <p:spPr>
          <a:xfrm>
            <a:off x="9446895" y="1691005"/>
            <a:ext cx="2384425" cy="4562475"/>
          </a:xfrm>
          <a:prstGeom prst="rect">
            <a:avLst/>
          </a:prstGeom>
        </p:spPr>
      </p:pic>
      <p:pic>
        <p:nvPicPr>
          <p:cNvPr id="11" name="Picture 10" descr="WhatsApp Image 2022-07-04 at 9.34.31 PM"/>
          <p:cNvPicPr>
            <a:picLocks noChangeAspect="1"/>
          </p:cNvPicPr>
          <p:nvPr/>
        </p:nvPicPr>
        <p:blipFill>
          <a:blip r:embed="rId5"/>
          <a:stretch>
            <a:fillRect/>
          </a:stretch>
        </p:blipFill>
        <p:spPr>
          <a:xfrm>
            <a:off x="3755390" y="1691005"/>
            <a:ext cx="2536190" cy="4561205"/>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p:txBody>
          <a:bodyPr/>
          <a:p>
            <a:endParaRPr lang="en-US"/>
          </a:p>
        </p:txBody>
      </p:sp>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12192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2254250" y="0"/>
            <a:ext cx="7683500" cy="4329113"/>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 name="Text Box 1"/>
          <p:cNvSpPr txBox="1"/>
          <p:nvPr/>
        </p:nvSpPr>
        <p:spPr>
          <a:xfrm>
            <a:off x="400685" y="469900"/>
            <a:ext cx="9694545" cy="583565"/>
          </a:xfrm>
          <a:prstGeom prst="rect">
            <a:avLst/>
          </a:prstGeom>
          <a:noFill/>
        </p:spPr>
        <p:txBody>
          <a:bodyPr wrap="square" rtlCol="0">
            <a:spAutoFit/>
          </a:bodyPr>
          <a:p>
            <a:r>
              <a:rPr lang="en-GB" altLang="en-US" sz="3200" b="1">
                <a:solidFill>
                  <a:schemeClr val="bg1"/>
                </a:solidFill>
                <a:latin typeface="Comic Sans MS" panose="030F0702030302020204" charset="0"/>
                <a:cs typeface="Comic Sans MS" panose="030F0702030302020204" charset="0"/>
              </a:rPr>
              <a:t>GSM sending alert to emergency contacts</a:t>
            </a:r>
            <a:endParaRPr lang="en-GB" altLang="en-US" sz="3200" b="1">
              <a:solidFill>
                <a:schemeClr val="bg1"/>
              </a:solidFill>
              <a:latin typeface="Comic Sans MS" panose="030F0702030302020204" charset="0"/>
              <a:cs typeface="Comic Sans MS" panose="030F0702030302020204" charset="0"/>
            </a:endParaRPr>
          </a:p>
        </p:txBody>
      </p:sp>
      <p:pic>
        <p:nvPicPr>
          <p:cNvPr id="13" name="Content Placeholder 12" descr="WhatsApp Image 2022-07-04 at 9.30.43 PM"/>
          <p:cNvPicPr>
            <a:picLocks noChangeAspect="1"/>
          </p:cNvPicPr>
          <p:nvPr>
            <p:ph idx="1"/>
          </p:nvPr>
        </p:nvPicPr>
        <p:blipFill>
          <a:blip r:embed="rId2"/>
          <a:stretch>
            <a:fillRect/>
          </a:stretch>
        </p:blipFill>
        <p:spPr>
          <a:xfrm>
            <a:off x="1315085" y="1691005"/>
            <a:ext cx="2864485" cy="4878070"/>
          </a:xfrm>
          <a:prstGeom prst="rect">
            <a:avLst/>
          </a:prstGeom>
        </p:spPr>
      </p:pic>
      <p:pic>
        <p:nvPicPr>
          <p:cNvPr id="15" name="Picture 14" descr="WhatsApp Image 2022-07-04 at 9.30.51 PM"/>
          <p:cNvPicPr>
            <a:picLocks noChangeAspect="1"/>
          </p:cNvPicPr>
          <p:nvPr/>
        </p:nvPicPr>
        <p:blipFill>
          <a:blip r:embed="rId3"/>
          <a:stretch>
            <a:fillRect/>
          </a:stretch>
        </p:blipFill>
        <p:spPr>
          <a:xfrm>
            <a:off x="4692015" y="1691640"/>
            <a:ext cx="2896235" cy="4877435"/>
          </a:xfrm>
          <a:prstGeom prst="rect">
            <a:avLst/>
          </a:prstGeom>
        </p:spPr>
      </p:pic>
      <p:pic>
        <p:nvPicPr>
          <p:cNvPr id="16" name="Picture 15" descr="WhatsApp Image 2022-07-04 at 9.30.59 PM"/>
          <p:cNvPicPr>
            <a:picLocks noChangeAspect="1"/>
          </p:cNvPicPr>
          <p:nvPr/>
        </p:nvPicPr>
        <p:blipFill>
          <a:blip r:embed="rId4"/>
          <a:stretch>
            <a:fillRect/>
          </a:stretch>
        </p:blipFill>
        <p:spPr>
          <a:xfrm>
            <a:off x="8279130" y="1691005"/>
            <a:ext cx="3248025" cy="4877435"/>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12192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2254250" y="0"/>
            <a:ext cx="7683500" cy="4329113"/>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4" name="Text Box 3"/>
          <p:cNvSpPr txBox="1"/>
          <p:nvPr/>
        </p:nvSpPr>
        <p:spPr>
          <a:xfrm>
            <a:off x="1991360" y="1711325"/>
            <a:ext cx="9757410" cy="3969385"/>
          </a:xfrm>
          <a:prstGeom prst="rect">
            <a:avLst/>
          </a:prstGeom>
          <a:noFill/>
        </p:spPr>
        <p:txBody>
          <a:bodyPr wrap="square" rtlCol="0">
            <a:spAutoFit/>
          </a:bodyPr>
          <a:p>
            <a:pPr marL="457200" indent="-457200" algn="l">
              <a:buFont typeface="Wingdings" panose="05000000000000000000" charset="0"/>
              <a:buChar char="Ø"/>
            </a:pPr>
            <a:r>
              <a:rPr lang="en-US" sz="2800">
                <a:solidFill>
                  <a:schemeClr val="bg1"/>
                </a:solidFill>
                <a:latin typeface="Comic Sans MS" panose="030F0702030302020204" charset="0"/>
                <a:cs typeface="Comic Sans MS" panose="030F0702030302020204" charset="0"/>
                <a:sym typeface="+mn-ea"/>
              </a:rPr>
              <a:t>Tracking</a:t>
            </a:r>
            <a:endParaRPr lang="en-US" sz="2800">
              <a:solidFill>
                <a:schemeClr val="bg1"/>
              </a:solidFill>
              <a:latin typeface="Comic Sans MS" panose="030F0702030302020204" charset="0"/>
              <a:cs typeface="Comic Sans MS" panose="030F0702030302020204" charset="0"/>
              <a:sym typeface="+mn-ea"/>
            </a:endParaRPr>
          </a:p>
          <a:p>
            <a:pPr marL="457200" indent="-457200" algn="l">
              <a:buFont typeface="Wingdings" panose="05000000000000000000" charset="0"/>
              <a:buChar char="Ø"/>
            </a:pPr>
            <a:r>
              <a:rPr lang="en-US" sz="2800">
                <a:solidFill>
                  <a:schemeClr val="bg1"/>
                </a:solidFill>
                <a:latin typeface="Comic Sans MS" panose="030F0702030302020204" charset="0"/>
                <a:cs typeface="Comic Sans MS" panose="030F0702030302020204" charset="0"/>
                <a:sym typeface="+mn-ea"/>
              </a:rPr>
              <a:t>Security</a:t>
            </a:r>
            <a:endParaRPr lang="en-US" sz="2800">
              <a:solidFill>
                <a:schemeClr val="bg1"/>
              </a:solidFill>
              <a:latin typeface="Comic Sans MS" panose="030F0702030302020204" charset="0"/>
              <a:cs typeface="Comic Sans MS" panose="030F0702030302020204" charset="0"/>
              <a:sym typeface="+mn-ea"/>
            </a:endParaRPr>
          </a:p>
          <a:p>
            <a:pPr marL="457200" indent="-457200" algn="l">
              <a:buFont typeface="Wingdings" panose="05000000000000000000" charset="0"/>
              <a:buChar char="Ø"/>
            </a:pPr>
            <a:r>
              <a:rPr lang="en-US" sz="2800">
                <a:solidFill>
                  <a:schemeClr val="bg1"/>
                </a:solidFill>
                <a:latin typeface="Comic Sans MS" panose="030F0702030302020204" charset="0"/>
                <a:cs typeface="Comic Sans MS" panose="030F0702030302020204" charset="0"/>
                <a:sym typeface="+mn-ea"/>
              </a:rPr>
              <a:t>Medical history update</a:t>
            </a:r>
            <a:endParaRPr lang="en-US" sz="2800">
              <a:solidFill>
                <a:schemeClr val="bg1"/>
              </a:solidFill>
              <a:latin typeface="Comic Sans MS" panose="030F0702030302020204" charset="0"/>
              <a:cs typeface="Comic Sans MS" panose="030F0702030302020204" charset="0"/>
              <a:sym typeface="+mn-ea"/>
            </a:endParaRPr>
          </a:p>
          <a:p>
            <a:pPr marL="457200" indent="-457200" algn="l">
              <a:buFont typeface="Wingdings" panose="05000000000000000000" charset="0"/>
              <a:buChar char="Ø"/>
            </a:pPr>
            <a:r>
              <a:rPr lang="en-US" sz="2800">
                <a:solidFill>
                  <a:schemeClr val="bg1"/>
                </a:solidFill>
                <a:latin typeface="Comic Sans MS" panose="030F0702030302020204" charset="0"/>
                <a:cs typeface="Comic Sans MS" panose="030F0702030302020204" charset="0"/>
                <a:sym typeface="+mn-ea"/>
              </a:rPr>
              <a:t>Portability</a:t>
            </a:r>
            <a:endParaRPr lang="en-US" sz="2800">
              <a:solidFill>
                <a:schemeClr val="bg1"/>
              </a:solidFill>
              <a:latin typeface="Comic Sans MS" panose="030F0702030302020204" charset="0"/>
              <a:cs typeface="Comic Sans MS" panose="030F0702030302020204" charset="0"/>
              <a:sym typeface="+mn-ea"/>
            </a:endParaRPr>
          </a:p>
          <a:p>
            <a:pPr marL="457200" indent="-457200" algn="l">
              <a:buFont typeface="Wingdings" panose="05000000000000000000" charset="0"/>
              <a:buChar char="Ø"/>
            </a:pPr>
            <a:r>
              <a:rPr lang="en-US" sz="2800">
                <a:solidFill>
                  <a:schemeClr val="bg1"/>
                </a:solidFill>
                <a:latin typeface="Comic Sans MS" panose="030F0702030302020204" charset="0"/>
                <a:cs typeface="Comic Sans MS" panose="030F0702030302020204" charset="0"/>
                <a:sym typeface="+mn-ea"/>
              </a:rPr>
              <a:t>Safety</a:t>
            </a:r>
            <a:endParaRPr lang="en-US" sz="2800">
              <a:solidFill>
                <a:schemeClr val="bg1"/>
              </a:solidFill>
              <a:latin typeface="Comic Sans MS" panose="030F0702030302020204" charset="0"/>
              <a:cs typeface="Comic Sans MS" panose="030F0702030302020204" charset="0"/>
              <a:sym typeface="+mn-ea"/>
            </a:endParaRPr>
          </a:p>
          <a:p>
            <a:pPr marL="457200" indent="-457200" algn="l">
              <a:buFont typeface="Wingdings" panose="05000000000000000000" charset="0"/>
              <a:buChar char="Ø"/>
            </a:pPr>
            <a:r>
              <a:rPr lang="en-US" sz="2800">
                <a:solidFill>
                  <a:schemeClr val="bg1"/>
                </a:solidFill>
                <a:latin typeface="Comic Sans MS" panose="030F0702030302020204" charset="0"/>
                <a:cs typeface="Comic Sans MS" panose="030F0702030302020204" charset="0"/>
              </a:rPr>
              <a:t>Online medical support</a:t>
            </a:r>
            <a:endParaRPr lang="en-US" sz="2800">
              <a:solidFill>
                <a:schemeClr val="bg1"/>
              </a:solidFill>
              <a:latin typeface="Comic Sans MS" panose="030F0702030302020204" charset="0"/>
              <a:cs typeface="Comic Sans MS" panose="030F0702030302020204" charset="0"/>
              <a:sym typeface="+mn-ea"/>
            </a:endParaRPr>
          </a:p>
          <a:p>
            <a:pPr marL="457200" indent="-457200" algn="l">
              <a:buFont typeface="Wingdings" panose="05000000000000000000" charset="0"/>
              <a:buChar char="Ø"/>
            </a:pPr>
            <a:r>
              <a:rPr lang="en-US" sz="2800">
                <a:solidFill>
                  <a:schemeClr val="bg1"/>
                </a:solidFill>
                <a:latin typeface="Comic Sans MS" panose="030F0702030302020204" charset="0"/>
                <a:cs typeface="Comic Sans MS" panose="030F0702030302020204" charset="0"/>
              </a:rPr>
              <a:t>Bio-sensors in wearable IDs</a:t>
            </a:r>
            <a:endParaRPr lang="en-US" sz="2800">
              <a:solidFill>
                <a:schemeClr val="bg1"/>
              </a:solidFill>
              <a:latin typeface="Comic Sans MS" panose="030F0702030302020204" charset="0"/>
              <a:cs typeface="Comic Sans MS" panose="030F0702030302020204" charset="0"/>
            </a:endParaRPr>
          </a:p>
          <a:p>
            <a:endParaRPr lang="en-GB" altLang="en-US" sz="2800">
              <a:solidFill>
                <a:schemeClr val="bg1"/>
              </a:solidFill>
              <a:latin typeface="Comic Sans MS" panose="030F0702030302020204" charset="0"/>
              <a:cs typeface="Comic Sans MS" panose="030F0702030302020204" charset="0"/>
            </a:endParaRPr>
          </a:p>
          <a:p>
            <a:endParaRPr lang="en-GB" altLang="en-US" sz="2800">
              <a:solidFill>
                <a:schemeClr val="bg1"/>
              </a:solidFill>
              <a:latin typeface="Comic Sans MS" panose="030F0702030302020204" charset="0"/>
              <a:cs typeface="Comic Sans MS" panose="030F0702030302020204" charset="0"/>
            </a:endParaRPr>
          </a:p>
        </p:txBody>
      </p:sp>
      <p:sp>
        <p:nvSpPr>
          <p:cNvPr id="5" name="Text Box 4"/>
          <p:cNvSpPr txBox="1"/>
          <p:nvPr/>
        </p:nvSpPr>
        <p:spPr>
          <a:xfrm>
            <a:off x="1152525" y="551180"/>
            <a:ext cx="2911475" cy="706755"/>
          </a:xfrm>
          <a:prstGeom prst="rect">
            <a:avLst/>
          </a:prstGeom>
          <a:noFill/>
        </p:spPr>
        <p:txBody>
          <a:bodyPr wrap="none" rtlCol="0">
            <a:spAutoFit/>
          </a:bodyPr>
          <a:p>
            <a:r>
              <a:rPr lang="en-GB" altLang="en-US" sz="4000" b="1">
                <a:solidFill>
                  <a:schemeClr val="bg1"/>
                </a:solidFill>
                <a:latin typeface="Bodoni MT" panose="02070603080606020203" charset="0"/>
                <a:cs typeface="Bodoni MT" panose="02070603080606020203" charset="0"/>
              </a:rPr>
              <a:t>Future Scope</a:t>
            </a:r>
            <a:endParaRPr lang="en-GB" altLang="en-US" sz="4000" b="1">
              <a:solidFill>
                <a:schemeClr val="bg1"/>
              </a:solidFill>
              <a:latin typeface="Bodoni MT" panose="02070603080606020203" charset="0"/>
              <a:cs typeface="Bodoni MT" panose="02070603080606020203"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12192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4730750" y="635"/>
            <a:ext cx="7683500" cy="5586730"/>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4" name="Text Box 3"/>
          <p:cNvSpPr txBox="1"/>
          <p:nvPr/>
        </p:nvSpPr>
        <p:spPr>
          <a:xfrm>
            <a:off x="838200" y="1691005"/>
            <a:ext cx="9757410" cy="2245360"/>
          </a:xfrm>
          <a:prstGeom prst="rect">
            <a:avLst/>
          </a:prstGeom>
          <a:noFill/>
        </p:spPr>
        <p:txBody>
          <a:bodyPr wrap="square" rtlCol="0">
            <a:spAutoFit/>
          </a:bodyPr>
          <a:p>
            <a:r>
              <a:rPr lang="en-GB" altLang="en-US" sz="2800">
                <a:solidFill>
                  <a:schemeClr val="bg1"/>
                </a:solidFill>
                <a:latin typeface="Comic Sans MS" panose="030F0702030302020204" charset="0"/>
                <a:cs typeface="Comic Sans MS" panose="030F0702030302020204" charset="0"/>
              </a:rPr>
              <a:t>1) Household</a:t>
            </a:r>
            <a:endParaRPr lang="en-GB" altLang="en-US" sz="2800">
              <a:solidFill>
                <a:schemeClr val="bg1"/>
              </a:solidFill>
              <a:latin typeface="Comic Sans MS" panose="030F0702030302020204" charset="0"/>
              <a:cs typeface="Comic Sans MS" panose="030F0702030302020204" charset="0"/>
            </a:endParaRPr>
          </a:p>
          <a:p>
            <a:r>
              <a:rPr lang="en-GB" altLang="en-US" sz="2800">
                <a:solidFill>
                  <a:schemeClr val="bg1"/>
                </a:solidFill>
                <a:latin typeface="Comic Sans MS" panose="030F0702030302020204" charset="0"/>
                <a:cs typeface="Comic Sans MS" panose="030F0702030302020204" charset="0"/>
              </a:rPr>
              <a:t>2) Elderly people</a:t>
            </a:r>
            <a:endParaRPr lang="en-GB" altLang="en-US" sz="2800">
              <a:solidFill>
                <a:schemeClr val="bg1"/>
              </a:solidFill>
              <a:latin typeface="Comic Sans MS" panose="030F0702030302020204" charset="0"/>
              <a:cs typeface="Comic Sans MS" panose="030F0702030302020204" charset="0"/>
            </a:endParaRPr>
          </a:p>
          <a:p>
            <a:r>
              <a:rPr lang="en-GB" altLang="en-US" sz="2800">
                <a:solidFill>
                  <a:schemeClr val="bg1"/>
                </a:solidFill>
                <a:latin typeface="Comic Sans MS" panose="030F0702030302020204" charset="0"/>
                <a:cs typeface="Comic Sans MS" panose="030F0702030302020204" charset="0"/>
              </a:rPr>
              <a:t>3) School system</a:t>
            </a:r>
            <a:endParaRPr lang="en-GB" altLang="en-US" sz="2800">
              <a:solidFill>
                <a:schemeClr val="bg1"/>
              </a:solidFill>
              <a:latin typeface="Comic Sans MS" panose="030F0702030302020204" charset="0"/>
              <a:cs typeface="Comic Sans MS" panose="030F0702030302020204" charset="0"/>
            </a:endParaRPr>
          </a:p>
          <a:p>
            <a:r>
              <a:rPr lang="en-GB" altLang="en-US" sz="2800">
                <a:solidFill>
                  <a:schemeClr val="bg1"/>
                </a:solidFill>
                <a:latin typeface="Comic Sans MS" panose="030F0702030302020204" charset="0"/>
                <a:cs typeface="Comic Sans MS" panose="030F0702030302020204" charset="0"/>
              </a:rPr>
              <a:t>4) Medical centers</a:t>
            </a:r>
            <a:endParaRPr lang="en-GB" altLang="en-US" sz="2800">
              <a:solidFill>
                <a:schemeClr val="bg1"/>
              </a:solidFill>
              <a:latin typeface="Comic Sans MS" panose="030F0702030302020204" charset="0"/>
              <a:cs typeface="Comic Sans MS" panose="030F0702030302020204" charset="0"/>
            </a:endParaRPr>
          </a:p>
          <a:p>
            <a:r>
              <a:rPr lang="en-GB" altLang="en-US" sz="2800">
                <a:solidFill>
                  <a:schemeClr val="bg1"/>
                </a:solidFill>
                <a:latin typeface="Comic Sans MS" panose="030F0702030302020204" charset="0"/>
                <a:cs typeface="Comic Sans MS" panose="030F0702030302020204" charset="0"/>
              </a:rPr>
              <a:t>5) Post Operation Days ( Home nurse- Virtual Nurse)</a:t>
            </a:r>
            <a:endParaRPr lang="en-GB" altLang="en-US" sz="2800">
              <a:solidFill>
                <a:schemeClr val="bg1"/>
              </a:solidFill>
              <a:latin typeface="Comic Sans MS" panose="030F0702030302020204" charset="0"/>
              <a:cs typeface="Comic Sans MS" panose="030F0702030302020204" charset="0"/>
            </a:endParaRPr>
          </a:p>
        </p:txBody>
      </p:sp>
      <p:sp>
        <p:nvSpPr>
          <p:cNvPr id="5" name="Text Box 4"/>
          <p:cNvSpPr txBox="1"/>
          <p:nvPr/>
        </p:nvSpPr>
        <p:spPr>
          <a:xfrm>
            <a:off x="1152525" y="551180"/>
            <a:ext cx="4984750" cy="706755"/>
          </a:xfrm>
          <a:prstGeom prst="rect">
            <a:avLst/>
          </a:prstGeom>
          <a:noFill/>
        </p:spPr>
        <p:txBody>
          <a:bodyPr wrap="square" rtlCol="0">
            <a:spAutoFit/>
          </a:bodyPr>
          <a:p>
            <a:r>
              <a:rPr lang="en-GB" altLang="en-US" sz="4000" b="1">
                <a:solidFill>
                  <a:schemeClr val="bg1"/>
                </a:solidFill>
                <a:latin typeface="Bodoni MT" panose="02070603080606020203" charset="0"/>
                <a:cs typeface="Bodoni MT" panose="02070603080606020203" charset="0"/>
              </a:rPr>
              <a:t>Application areas :-</a:t>
            </a:r>
            <a:endParaRPr lang="en-GB" altLang="en-US" sz="4000" b="1">
              <a:solidFill>
                <a:schemeClr val="bg1"/>
              </a:solidFill>
              <a:latin typeface="Bodoni MT" panose="02070603080606020203" charset="0"/>
              <a:cs typeface="Bodoni MT" panose="02070603080606020203"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组合 4"/>
          <p:cNvGrpSpPr/>
          <p:nvPr/>
        </p:nvGrpSpPr>
        <p:grpSpPr>
          <a:xfrm>
            <a:off x="0" y="146050"/>
            <a:ext cx="12247880" cy="1128395"/>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5" name="矩形 1"/>
          <p:cNvSpPr/>
          <p:nvPr/>
        </p:nvSpPr>
        <p:spPr>
          <a:xfrm>
            <a:off x="0" y="1375410"/>
            <a:ext cx="12192000" cy="477139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2952115" y="249555"/>
            <a:ext cx="6036310" cy="922020"/>
          </a:xfrm>
          <a:prstGeom prst="rect">
            <a:avLst/>
          </a:prstGeom>
          <a:noFill/>
          <a:ln w="9525">
            <a:noFill/>
          </a:ln>
        </p:spPr>
        <p:txBody>
          <a:bodyPr wrap="square">
            <a:spAutoFit/>
          </a:bodyPr>
          <a:p>
            <a:pPr algn="l" eaLnBrk="1" hangingPunct="1"/>
            <a:r>
              <a:rPr lang="zh-CN" altLang="en-US" sz="5400" b="1" dirty="0">
                <a:solidFill>
                  <a:srgbClr val="000000"/>
                </a:solidFill>
                <a:latin typeface="Mongolian Baiti" panose="03000500000000000000" charset="0"/>
                <a:ea typeface="Microsoft YaHei Light" panose="020B0502040204020203" pitchFamily="34" charset="-122"/>
                <a:cs typeface="Mongolian Baiti" panose="03000500000000000000" charset="0"/>
                <a:sym typeface="Microsoft YaHei Light" panose="020B0502040204020203" pitchFamily="34" charset="-122"/>
              </a:rPr>
              <a:t>Relevance</a:t>
            </a:r>
            <a:r>
              <a:rPr lang="zh-CN" altLang="en-US" sz="5400" b="1" dirty="0">
                <a:solidFill>
                  <a:srgbClr val="000000"/>
                </a:solidFill>
                <a:latin typeface="Mongolian Baiti" panose="03000500000000000000" charset="0"/>
                <a:ea typeface="Microsoft YaHei Light" panose="020B0502040204020203" pitchFamily="34" charset="-122"/>
                <a:cs typeface="Mongolian Baiti" panose="03000500000000000000" charset="0"/>
                <a:sym typeface="Microsoft YaHei Light" panose="020B0502040204020203" pitchFamily="34" charset="-122"/>
              </a:rPr>
              <a:t> of topic</a:t>
            </a:r>
            <a:endParaRPr lang="zh-CN" altLang="en-US" sz="5400" b="1" dirty="0">
              <a:solidFill>
                <a:srgbClr val="000000"/>
              </a:solidFill>
              <a:latin typeface="Mongolian Baiti" panose="03000500000000000000" charset="0"/>
              <a:ea typeface="Microsoft YaHei Light" panose="020B0502040204020203" pitchFamily="34" charset="-122"/>
              <a:cs typeface="Mongolian Baiti" panose="03000500000000000000" charset="0"/>
              <a:sym typeface="Microsoft YaHei Light" panose="020B0502040204020203" pitchFamily="34" charset="-122"/>
            </a:endParaRPr>
          </a:p>
        </p:txBody>
      </p:sp>
      <p:sp>
        <p:nvSpPr>
          <p:cNvPr id="5129" name="Text Box 18"/>
          <p:cNvSpPr/>
          <p:nvPr/>
        </p:nvSpPr>
        <p:spPr>
          <a:xfrm>
            <a:off x="0" y="1547495"/>
            <a:ext cx="12192000" cy="488759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pPr>
            <a:r>
              <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The IoT allows objects to be sensed and controlled remotely across existing network infrastructure</a:t>
            </a:r>
            <a:endPar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endParaRPr>
          </a:p>
          <a:p>
            <a:pPr lvl="0" eaLnBrk="1" hangingPunct="1">
              <a:lnSpc>
                <a:spcPct val="150000"/>
              </a:lnSpc>
            </a:pPr>
            <a:r>
              <a:rPr lang="en-GB" altLang="zh-CN"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C</a:t>
            </a:r>
            <a:r>
              <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reating opportunities for more direct integration of the physical world into computer-based systems</a:t>
            </a:r>
            <a:r>
              <a:rPr lang="en-GB" altLang="zh-CN"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a:t>
            </a:r>
            <a:endParaRPr lang="en-GB" altLang="zh-CN"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endParaRPr>
          </a:p>
          <a:p>
            <a:pPr lvl="0" eaLnBrk="1" hangingPunct="1">
              <a:lnSpc>
                <a:spcPct val="150000"/>
              </a:lnSpc>
            </a:pPr>
            <a:r>
              <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The last decade has witnessed extensive research in the field of healthcare services and their technological upgradation. </a:t>
            </a:r>
            <a:endPar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endParaRPr>
          </a:p>
          <a:p>
            <a:pPr lvl="0" eaLnBrk="1" hangingPunct="1">
              <a:lnSpc>
                <a:spcPct val="150000"/>
              </a:lnSpc>
            </a:pPr>
            <a:r>
              <a:rPr lang="en-GB" altLang="zh-CN"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C</a:t>
            </a:r>
            <a:r>
              <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onnecting various medical devices, sensors, and healthcare professionals to provide quality medical services in a remote location. </a:t>
            </a:r>
            <a:endPar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endParaRPr>
          </a:p>
          <a:p>
            <a:pPr lvl="0" eaLnBrk="1" hangingPunct="1">
              <a:lnSpc>
                <a:spcPct val="150000"/>
              </a:lnSpc>
            </a:pPr>
            <a:r>
              <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This has improved patient safety, reduced healthcare costs, enhanced the accessibility of healthcare services,</a:t>
            </a:r>
            <a:r>
              <a:rPr lang="en-GB" altLang="zh-CN"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high </a:t>
            </a:r>
            <a:r>
              <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accuracy and economic benefit </a:t>
            </a:r>
            <a:r>
              <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 and increased operational efficiency in the healthcare industry</a:t>
            </a:r>
            <a:r>
              <a:rPr lang="en-GB" altLang="zh-CN"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 </a:t>
            </a:r>
            <a:r>
              <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rPr>
              <a:t> </a:t>
            </a:r>
            <a:endPar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endParaRPr>
          </a:p>
          <a:p>
            <a:pPr lvl="0" eaLnBrk="1" hangingPunct="1">
              <a:lnSpc>
                <a:spcPct val="150000"/>
              </a:lnSpc>
              <a:buNone/>
            </a:pPr>
            <a:endParaRPr lang="zh-CN" altLang="en-US" sz="2000" b="1"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16"/>
          <p:cNvPicPr>
            <a:picLocks noChangeAspect="1"/>
          </p:cNvPicPr>
          <p:nvPr/>
        </p:nvPicPr>
        <p:blipFill>
          <a:blip r:embed="rId1"/>
          <a:srcRect t="8334" b="1501"/>
          <a:stretch>
            <a:fillRect/>
          </a:stretch>
        </p:blipFill>
        <p:spPr>
          <a:xfrm>
            <a:off x="0" y="0"/>
            <a:ext cx="12192000" cy="7164070"/>
          </a:xfrm>
          <a:prstGeom prst="rect">
            <a:avLst/>
          </a:prstGeom>
          <a:noFill/>
          <a:ln w="9525">
            <a:noFill/>
          </a:ln>
        </p:spPr>
      </p:pic>
      <p:pic>
        <p:nvPicPr>
          <p:cNvPr id="4098" name="图片 32"/>
          <p:cNvPicPr>
            <a:picLocks noChangeAspect="1"/>
          </p:cNvPicPr>
          <p:nvPr/>
        </p:nvPicPr>
        <p:blipFill>
          <a:blip r:embed="rId2"/>
          <a:stretch>
            <a:fillRect/>
          </a:stretch>
        </p:blipFill>
        <p:spPr>
          <a:xfrm>
            <a:off x="3983038" y="0"/>
            <a:ext cx="4225925" cy="2554288"/>
          </a:xfrm>
          <a:prstGeom prst="rect">
            <a:avLst/>
          </a:prstGeom>
          <a:noFill/>
          <a:ln w="9525">
            <a:noFill/>
          </a:ln>
        </p:spPr>
      </p:pic>
      <p:sp>
        <p:nvSpPr>
          <p:cNvPr id="16" name="矩形 15"/>
          <p:cNvSpPr/>
          <p:nvPr/>
        </p:nvSpPr>
        <p:spPr>
          <a:xfrm>
            <a:off x="0" y="5549900"/>
            <a:ext cx="12192000" cy="13081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等腰三角形 8"/>
          <p:cNvSpPr/>
          <p:nvPr/>
        </p:nvSpPr>
        <p:spPr>
          <a:xfrm rot="10800000">
            <a:off x="5133975" y="0"/>
            <a:ext cx="1890713" cy="1141413"/>
          </a:xfrm>
          <a:prstGeom prst="triangle">
            <a:avLst/>
          </a:prstGeom>
          <a:solidFill>
            <a:srgbClr val="CDB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34" name="任意多边形 33"/>
          <p:cNvSpPr/>
          <p:nvPr/>
        </p:nvSpPr>
        <p:spPr>
          <a:xfrm>
            <a:off x="0" y="0"/>
            <a:ext cx="12192000" cy="6858000"/>
          </a:xfrm>
          <a:custGeom>
            <a:avLst/>
            <a:gdLst>
              <a:gd name="connsiteX0" fmla="*/ 6344928 w 12192000"/>
              <a:gd name="connsiteY0" fmla="*/ 280044 h 6858000"/>
              <a:gd name="connsiteX1" fmla="*/ 12192000 w 12192000"/>
              <a:gd name="connsiteY1" fmla="*/ 6858000 h 6858000"/>
              <a:gd name="connsiteX2" fmla="*/ 0 w 12192000"/>
              <a:gd name="connsiteY2" fmla="*/ 6858000 h 6858000"/>
              <a:gd name="connsiteX3" fmla="*/ 5847073 w 12192000"/>
              <a:gd name="connsiteY3" fmla="*/ 280044 h 6858000"/>
              <a:gd name="connsiteX4" fmla="*/ 6096000 w 12192000"/>
              <a:gd name="connsiteY4" fmla="*/ 580846 h 6858000"/>
              <a:gd name="connsiteX5" fmla="*/ 6096000 w 12192000"/>
              <a:gd name="connsiteY5" fmla="*/ 0 h 6858000"/>
              <a:gd name="connsiteX6" fmla="*/ 6096005 w 12192000"/>
              <a:gd name="connsiteY6" fmla="*/ 5 h 6858000"/>
              <a:gd name="connsiteX7" fmla="*/ 6095996 w 12192000"/>
              <a:gd name="connsiteY7" fmla="*/ 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344928" y="280044"/>
                </a:moveTo>
                <a:lnTo>
                  <a:pt x="12192000" y="6858000"/>
                </a:lnTo>
                <a:lnTo>
                  <a:pt x="0" y="6858000"/>
                </a:lnTo>
                <a:lnTo>
                  <a:pt x="5847073" y="280044"/>
                </a:lnTo>
                <a:lnTo>
                  <a:pt x="6096000" y="580846"/>
                </a:lnTo>
                <a:close/>
                <a:moveTo>
                  <a:pt x="6096000" y="0"/>
                </a:moveTo>
                <a:lnTo>
                  <a:pt x="6096005" y="5"/>
                </a:lnTo>
                <a:lnTo>
                  <a:pt x="6095996" y="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9" name="等腰三角形 18"/>
          <p:cNvSpPr/>
          <p:nvPr/>
        </p:nvSpPr>
        <p:spPr>
          <a:xfrm>
            <a:off x="2273300" y="2556828"/>
            <a:ext cx="7645400" cy="4300538"/>
          </a:xfrm>
          <a:prstGeom prst="triangl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4" name="组合 5"/>
          <p:cNvGrpSpPr/>
          <p:nvPr/>
        </p:nvGrpSpPr>
        <p:grpSpPr>
          <a:xfrm>
            <a:off x="2069783" y="2433955"/>
            <a:ext cx="8053070" cy="2182895"/>
            <a:chOff x="2115562" y="2084899"/>
            <a:chExt cx="8055520" cy="2182573"/>
          </a:xfrm>
        </p:grpSpPr>
        <p:sp>
          <p:nvSpPr>
            <p:cNvPr id="22" name="文本框 21"/>
            <p:cNvSpPr txBox="1"/>
            <p:nvPr/>
          </p:nvSpPr>
          <p:spPr>
            <a:xfrm>
              <a:off x="2115562" y="2084899"/>
              <a:ext cx="8055520" cy="1568218"/>
            </a:xfrm>
            <a:prstGeom prst="rect">
              <a:avLst/>
            </a:prstGeom>
            <a:noFill/>
          </p:spPr>
          <p:txBody>
            <a:bodyPr wrap="square" rtlCol="0">
              <a:spAutoFit/>
            </a:bodyPr>
            <a:lstStyle/>
            <a:p>
              <a:pPr marR="0" algn="ctr" defTabSz="914400" fontAlgn="auto">
                <a:spcBef>
                  <a:spcPts val="0"/>
                </a:spcBef>
                <a:spcAft>
                  <a:spcPts val="0"/>
                </a:spcAft>
                <a:buClrTx/>
                <a:buSzTx/>
                <a:defRPr/>
              </a:pPr>
              <a:r>
                <a:rPr kumimoji="0" lang="en-US" sz="9600" kern="1200" cap="none" spc="0" normalizeH="0" baseline="0" noProof="0" dirty="0" smtClean="0">
                  <a:solidFill>
                    <a:srgbClr val="FDFDFD"/>
                  </a:solidFill>
                  <a:effectLst>
                    <a:outerShdw blurRad="38100" dist="38100" dir="2700000" algn="tl">
                      <a:srgbClr val="000000">
                        <a:alpha val="43137"/>
                      </a:srgbClr>
                    </a:outerShdw>
                  </a:effectLst>
                  <a:latin typeface="Algerian" panose="04020705040A02060702" charset="0"/>
                  <a:ea typeface="+mn-ea"/>
                  <a:cs typeface="Algerian" panose="04020705040A02060702" charset="0"/>
                  <a:sym typeface="+mn-ea"/>
                </a:rPr>
                <a:t>THANK YOU</a:t>
              </a:r>
              <a:endParaRPr kumimoji="0" lang="en-US" sz="9600" kern="1200" cap="none" spc="0" normalizeH="0" baseline="0" noProof="0" dirty="0">
                <a:solidFill>
                  <a:srgbClr val="FDFDFD"/>
                </a:solidFill>
                <a:effectLst>
                  <a:outerShdw blurRad="38100" dist="38100" dir="2700000" algn="tl">
                    <a:srgbClr val="000000">
                      <a:alpha val="43137"/>
                    </a:srgbClr>
                  </a:outerShdw>
                </a:effectLst>
                <a:latin typeface="Algerian" panose="04020705040A02060702" charset="0"/>
                <a:ea typeface="+mn-ea"/>
                <a:cs typeface="Algerian" panose="04020705040A02060702" charset="0"/>
                <a:sym typeface="+mn-ea"/>
              </a:endParaRPr>
            </a:p>
          </p:txBody>
        </p:sp>
        <p:sp>
          <p:nvSpPr>
            <p:cNvPr id="23" name="文本框 22"/>
            <p:cNvSpPr txBox="1"/>
            <p:nvPr/>
          </p:nvSpPr>
          <p:spPr>
            <a:xfrm>
              <a:off x="4363510" y="3437650"/>
              <a:ext cx="3560258" cy="829822"/>
            </a:xfrm>
            <a:prstGeom prst="rect">
              <a:avLst/>
            </a:prstGeom>
            <a:noFill/>
          </p:spPr>
          <p:txBody>
            <a:bodyPr wrap="square" rtlCol="0">
              <a:spAutoFit/>
            </a:bodyPr>
            <a:lstStyle/>
            <a:p>
              <a:pPr marR="0" algn="ctr" defTabSz="914400" fontAlgn="auto">
                <a:spcBef>
                  <a:spcPts val="0"/>
                </a:spcBef>
                <a:spcAft>
                  <a:spcPts val="0"/>
                </a:spcAft>
                <a:buClrTx/>
                <a:buSzTx/>
                <a:defRPr/>
              </a:pPr>
              <a:endParaRPr kumimoji="0" lang="zh-CN" altLang="en-US" sz="4800" kern="1200" cap="none" spc="0" normalizeH="0" baseline="0" noProof="0" dirty="0">
                <a:solidFill>
                  <a:srgbClr val="FDFDFD"/>
                </a:solidFill>
                <a:effectLst>
                  <a:outerShdw blurRad="38100" dist="38100" dir="2700000" algn="tl">
                    <a:srgbClr val="000000">
                      <a:alpha val="43137"/>
                    </a:srgbClr>
                  </a:outerShdw>
                </a:effectLst>
                <a:latin typeface="Calibri" panose="020F0502020204030204" pitchFamily="34" charset="0"/>
                <a:ea typeface="+mn-ea"/>
                <a:cs typeface="+mn-cs"/>
                <a:sym typeface="+mn-ea"/>
              </a:endParaRPr>
            </a:p>
          </p:txBody>
        </p:sp>
        <p:grpSp>
          <p:nvGrpSpPr>
            <p:cNvPr id="4107" name="组合 4"/>
            <p:cNvGrpSpPr/>
            <p:nvPr/>
          </p:nvGrpSpPr>
          <p:grpSpPr>
            <a:xfrm>
              <a:off x="5336769" y="3907355"/>
              <a:ext cx="1518463" cy="164800"/>
              <a:chOff x="8674400" y="393881"/>
              <a:chExt cx="1518463" cy="164800"/>
            </a:xfrm>
          </p:grpSpPr>
          <p:sp>
            <p:nvSpPr>
              <p:cNvPr id="4" name="椭圆 3"/>
              <p:cNvSpPr/>
              <p:nvPr/>
            </p:nvSpPr>
            <p:spPr>
              <a:xfrm>
                <a:off x="8674400" y="393881"/>
                <a:ext cx="164800" cy="164800"/>
              </a:xfrm>
              <a:prstGeom prst="ellipse">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5" name="椭圆 24"/>
              <p:cNvSpPr/>
              <p:nvPr/>
            </p:nvSpPr>
            <p:spPr>
              <a:xfrm>
                <a:off x="9125621" y="393881"/>
                <a:ext cx="164800" cy="164800"/>
              </a:xfrm>
              <a:prstGeom prst="ellipse">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6" name="椭圆 25"/>
              <p:cNvSpPr/>
              <p:nvPr/>
            </p:nvSpPr>
            <p:spPr>
              <a:xfrm>
                <a:off x="9576842" y="393881"/>
                <a:ext cx="164800" cy="164800"/>
              </a:xfrm>
              <a:prstGeom prst="ellipse">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7" name="椭圆 26"/>
              <p:cNvSpPr/>
              <p:nvPr/>
            </p:nvSpPr>
            <p:spPr>
              <a:xfrm>
                <a:off x="10028063" y="393881"/>
                <a:ext cx="164800" cy="164800"/>
              </a:xfrm>
              <a:prstGeom prst="ellipse">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grpSp>
      </p:grpSp>
      <p:sp>
        <p:nvSpPr>
          <p:cNvPr id="4112" name="文本框 27"/>
          <p:cNvSpPr txBox="1"/>
          <p:nvPr/>
        </p:nvSpPr>
        <p:spPr>
          <a:xfrm>
            <a:off x="3998913" y="4860925"/>
            <a:ext cx="4194175" cy="521970"/>
          </a:xfrm>
          <a:prstGeom prst="rect">
            <a:avLst/>
          </a:prstGeom>
          <a:noFill/>
          <a:ln w="9525">
            <a:noFill/>
          </a:ln>
        </p:spPr>
        <p:txBody>
          <a:bodyPr anchor="t">
            <a:spAutoFit/>
          </a:bodyPr>
          <a:p>
            <a:pPr algn="ctr"/>
            <a:endParaRPr lang="en-US" altLang="zh-CN" sz="2800" b="1" dirty="0">
              <a:solidFill>
                <a:srgbClr val="FDFDFD"/>
              </a:solidFill>
              <a:latin typeface="Calibri" panose="020F0502020204030204" pitchFamily="34" charset="0"/>
              <a:ea typeface="Calibri" panose="020F0502020204030204" pitchFamily="34" charset="0"/>
            </a:endParaRPr>
          </a:p>
        </p:txBody>
      </p:sp>
      <p:sp>
        <p:nvSpPr>
          <p:cNvPr id="35" name="等腰三角形 34"/>
          <p:cNvSpPr/>
          <p:nvPr/>
        </p:nvSpPr>
        <p:spPr>
          <a:xfrm rot="10800000">
            <a:off x="5614988" y="0"/>
            <a:ext cx="962025" cy="581025"/>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4114" name="文本框 35"/>
          <p:cNvSpPr txBox="1"/>
          <p:nvPr/>
        </p:nvSpPr>
        <p:spPr>
          <a:xfrm>
            <a:off x="6854825" y="5850255"/>
            <a:ext cx="5421313" cy="706755"/>
          </a:xfrm>
          <a:prstGeom prst="rect">
            <a:avLst/>
          </a:prstGeom>
          <a:noFill/>
          <a:ln w="9525">
            <a:noFill/>
          </a:ln>
        </p:spPr>
        <p:txBody>
          <a:bodyPr anchor="t">
            <a:spAutoFit/>
          </a:bodyPr>
          <a:p>
            <a:pPr algn="ctr"/>
            <a:r>
              <a:rPr lang="en-GB" altLang="zh-CN" sz="2000" b="1" dirty="0">
                <a:solidFill>
                  <a:schemeClr val="tx1"/>
                </a:solidFill>
                <a:latin typeface="Comic Sans MS" panose="030F0702030302020204" charset="0"/>
                <a:ea typeface="Calibri" panose="020F0502020204030204" pitchFamily="34" charset="0"/>
                <a:cs typeface="Comic Sans MS" panose="030F0702030302020204" charset="0"/>
              </a:rPr>
              <a:t>Akhila Madhavan</a:t>
            </a:r>
            <a:endParaRPr lang="en-GB" altLang="zh-CN" sz="2000" b="1" dirty="0">
              <a:solidFill>
                <a:schemeClr val="tx1"/>
              </a:solidFill>
              <a:latin typeface="Comic Sans MS" panose="030F0702030302020204" charset="0"/>
              <a:ea typeface="Calibri" panose="020F0502020204030204" pitchFamily="34" charset="0"/>
              <a:cs typeface="Comic Sans MS" panose="030F0702030302020204" charset="0"/>
            </a:endParaRPr>
          </a:p>
          <a:p>
            <a:pPr algn="ctr"/>
            <a:r>
              <a:rPr lang="en-GB" altLang="zh-CN" sz="2000" b="1" dirty="0">
                <a:solidFill>
                  <a:schemeClr val="tx1"/>
                </a:solidFill>
                <a:latin typeface="Comic Sans MS" panose="030F0702030302020204" charset="0"/>
                <a:ea typeface="Calibri" panose="020F0502020204030204" pitchFamily="34" charset="0"/>
                <a:cs typeface="Comic Sans MS" panose="030F0702030302020204" charset="0"/>
              </a:rPr>
              <a:t>S4 -MCA-A</a:t>
            </a:r>
            <a:endParaRPr lang="en-GB" altLang="zh-CN" sz="2000" b="1" dirty="0">
              <a:solidFill>
                <a:schemeClr val="tx1"/>
              </a:solidFill>
              <a:latin typeface="Comic Sans MS" panose="030F0702030302020204" charset="0"/>
              <a:ea typeface="Calibri" panose="020F0502020204030204" pitchFamily="34" charset="0"/>
              <a:cs typeface="Comic Sans MS" panose="030F070203030202020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0" name="组合 4"/>
          <p:cNvGrpSpPr/>
          <p:nvPr/>
        </p:nvGrpSpPr>
        <p:grpSpPr>
          <a:xfrm>
            <a:off x="0" y="0"/>
            <a:ext cx="12247880" cy="985520"/>
            <a:chOff x="0" y="0"/>
            <a:chExt cx="12247809" cy="711200"/>
          </a:xfrm>
        </p:grpSpPr>
        <p:sp>
          <p:nvSpPr>
            <p:cNvPr id="7187"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8"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9"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0"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1"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2"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7171" name="组合 11"/>
          <p:cNvGrpSpPr/>
          <p:nvPr/>
        </p:nvGrpSpPr>
        <p:grpSpPr>
          <a:xfrm>
            <a:off x="0" y="6146800"/>
            <a:ext cx="12239625" cy="711200"/>
            <a:chOff x="0" y="0"/>
            <a:chExt cx="12239224" cy="711200"/>
          </a:xfrm>
        </p:grpSpPr>
        <p:sp>
          <p:nvSpPr>
            <p:cNvPr id="7181"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2"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3"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4"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5"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6"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7173" name="Text Box 3"/>
          <p:cNvSpPr/>
          <p:nvPr/>
        </p:nvSpPr>
        <p:spPr>
          <a:xfrm>
            <a:off x="2470468" y="201295"/>
            <a:ext cx="5370830" cy="64516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l" eaLnBrk="1" hangingPunct="1">
              <a:lnSpc>
                <a:spcPct val="100000"/>
              </a:lnSpc>
              <a:buNone/>
            </a:pPr>
            <a:r>
              <a:rPr lang="en-GB" altLang="zh-CN" sz="3600" b="1" dirty="0">
                <a:latin typeface="Mongolian Baiti" panose="03000500000000000000" charset="0"/>
                <a:cs typeface="Mongolian Baiti" panose="03000500000000000000" charset="0"/>
              </a:rPr>
              <a:t>    </a:t>
            </a:r>
            <a:r>
              <a:rPr lang="zh-CN" altLang="en-US" sz="3600" b="1" dirty="0">
                <a:latin typeface="Mongolian Baiti" panose="03000500000000000000" charset="0"/>
                <a:cs typeface="Mongolian Baiti" panose="03000500000000000000" charset="0"/>
              </a:rPr>
              <a:t>Description of the Project</a:t>
            </a:r>
            <a:endParaRPr lang="zh-CN" altLang="en-US" sz="3600" b="1" dirty="0">
              <a:latin typeface="Mongolian Baiti" panose="03000500000000000000" charset="0"/>
              <a:cs typeface="Mongolian Baiti" panose="03000500000000000000" charset="0"/>
            </a:endParaRPr>
          </a:p>
        </p:txBody>
      </p:sp>
      <p:sp>
        <p:nvSpPr>
          <p:cNvPr id="7174" name="Text Box 4"/>
          <p:cNvSpPr/>
          <p:nvPr/>
        </p:nvSpPr>
        <p:spPr>
          <a:xfrm>
            <a:off x="1026795" y="1305560"/>
            <a:ext cx="10139045" cy="424624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50000"/>
              </a:lnSpc>
              <a:buNone/>
            </a:pPr>
            <a:r>
              <a:rPr lang="zh-CN" altLang="en-US" sz="1800" dirty="0">
                <a:latin typeface="Times New Roman" panose="02020603050405020304" charset="0"/>
                <a:cs typeface="Times New Roman" panose="02020603050405020304" charset="0"/>
              </a:rPr>
              <a:t>In medical emergencies, the victims are not able to talk about anything regarding themselves. Medical information of patients is not available at that time for doctors. Along with this, victim’s wallet, purses, mobile, cards are frequently separated by them because of theft, or accidents. In these situations, a dedicated device</a:t>
            </a:r>
            <a:r>
              <a:rPr lang="en-GB"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that can provide the ER doctors about the patient's medical information can be very useful. The device can</a:t>
            </a:r>
            <a:r>
              <a:rPr lang="en-GB"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be described as </a:t>
            </a:r>
            <a:r>
              <a:rPr lang="en-GB"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an IOT based ‘virtual</a:t>
            </a:r>
            <a:r>
              <a:rPr lang="en-GB"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assistant’ for providing proper </a:t>
            </a:r>
            <a:r>
              <a:rPr lang="en-GB"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identification and complete medical information of every emergency patient to the ER staff and thus ensure timely and </a:t>
            </a:r>
            <a:r>
              <a:rPr lang="en-GB"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appropriate treatment decisions. It provides personal identity to that victim and medical information such as history, current condition and ensuring that the information gets available to doctors in time of need to ensure safety of family and friends. </a:t>
            </a:r>
            <a:r>
              <a:rPr lang="en-GB"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Also, one can track individual with the help of device with its software application provided with it.</a:t>
            </a:r>
            <a:endParaRPr lang="zh-CN" altLang="en-US" sz="1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0" name="组合 4"/>
          <p:cNvGrpSpPr/>
          <p:nvPr/>
        </p:nvGrpSpPr>
        <p:grpSpPr>
          <a:xfrm>
            <a:off x="0" y="0"/>
            <a:ext cx="12247880" cy="1058545"/>
            <a:chOff x="0" y="0"/>
            <a:chExt cx="12247809" cy="711200"/>
          </a:xfrm>
        </p:grpSpPr>
        <p:sp>
          <p:nvSpPr>
            <p:cNvPr id="7187"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8"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9"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0"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1"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2"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7171" name="组合 11"/>
          <p:cNvGrpSpPr/>
          <p:nvPr/>
        </p:nvGrpSpPr>
        <p:grpSpPr>
          <a:xfrm>
            <a:off x="0" y="6146800"/>
            <a:ext cx="12239625" cy="711200"/>
            <a:chOff x="0" y="0"/>
            <a:chExt cx="12239224" cy="711200"/>
          </a:xfrm>
        </p:grpSpPr>
        <p:sp>
          <p:nvSpPr>
            <p:cNvPr id="7181"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2"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3"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4"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5"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6"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7173" name="Text Box 3"/>
          <p:cNvSpPr/>
          <p:nvPr/>
        </p:nvSpPr>
        <p:spPr>
          <a:xfrm>
            <a:off x="2424113" y="339090"/>
            <a:ext cx="4795520" cy="58356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l" eaLnBrk="1" hangingPunct="1">
              <a:lnSpc>
                <a:spcPct val="100000"/>
              </a:lnSpc>
              <a:buNone/>
            </a:pPr>
            <a:r>
              <a:rPr lang="en-GB" altLang="zh-CN" sz="3200" b="1" dirty="0">
                <a:latin typeface="Mongolian Baiti" panose="03000500000000000000" charset="0"/>
                <a:cs typeface="Mongolian Baiti" panose="03000500000000000000" charset="0"/>
              </a:rPr>
              <a:t>    </a:t>
            </a:r>
            <a:r>
              <a:rPr lang="zh-CN" altLang="en-US" sz="3200" b="1" dirty="0">
                <a:latin typeface="Mongolian Baiti" panose="03000500000000000000" charset="0"/>
                <a:cs typeface="Mongolian Baiti" panose="03000500000000000000" charset="0"/>
              </a:rPr>
              <a:t>Description of the Project</a:t>
            </a:r>
            <a:endParaRPr lang="zh-CN" altLang="en-US" sz="3200" b="1" dirty="0">
              <a:latin typeface="Mongolian Baiti" panose="03000500000000000000" charset="0"/>
              <a:cs typeface="Mongolian Baiti" panose="03000500000000000000" charset="0"/>
            </a:endParaRPr>
          </a:p>
        </p:txBody>
      </p:sp>
      <p:sp>
        <p:nvSpPr>
          <p:cNvPr id="7174" name="Text Box 4"/>
          <p:cNvSpPr/>
          <p:nvPr/>
        </p:nvSpPr>
        <p:spPr>
          <a:xfrm>
            <a:off x="931545" y="1058545"/>
            <a:ext cx="10328910" cy="542607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50000"/>
              </a:lnSpc>
              <a:buNone/>
            </a:pPr>
            <a:r>
              <a:rPr lang="zh-CN" altLang="en-US" sz="2000" dirty="0">
                <a:latin typeface="Times New Roman" panose="02020603050405020304" charset="0"/>
                <a:cs typeface="Times New Roman" panose="02020603050405020304" charset="0"/>
              </a:rPr>
              <a:t>Technology plays the major role in healthcare not only for sensory devices but also in</a:t>
            </a:r>
            <a:r>
              <a:rPr lang="en-GB"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communication, recording and display device. It  is  very  important  to  monitor  various  medical  parameters  and  post  operational   days.  Hence the latest trend in Healthcare communication method using IOT is adapted. Internet of things serves as a catalyst for the healthcare and plays prominent role in wide range of healthcare applications. </a:t>
            </a:r>
            <a:endParaRPr lang="zh-CN" altLang="en-US" sz="2000" dirty="0">
              <a:latin typeface="Times New Roman" panose="02020603050405020304" charset="0"/>
              <a:cs typeface="Times New Roman" panose="02020603050405020304" charset="0"/>
            </a:endParaRPr>
          </a:p>
          <a:p>
            <a:pPr marL="0" lvl="0" indent="0" eaLnBrk="1" hangingPunct="1">
              <a:lnSpc>
                <a:spcPct val="150000"/>
              </a:lnSpc>
              <a:buNone/>
            </a:pPr>
            <a:r>
              <a:rPr lang="zh-CN" altLang="en-US" sz="2000" dirty="0">
                <a:latin typeface="Times New Roman" panose="02020603050405020304" charset="0"/>
                <a:cs typeface="Times New Roman" panose="02020603050405020304" charset="0"/>
              </a:rPr>
              <a:t>In this project, an intelligent home-based platform, the Home Health-IoT, is proposed. In particular, the platform involves health care management system with enhanced connectivity for the integration of devices and services. The proposed platform seamlessly fuses IoT devices (e.g., wearable sensors) with in-home healthcare services (e.g., telemedicine) for an improved user experience and service efficiency. </a:t>
            </a:r>
            <a:endParaRPr lang="zh-CN" altLang="en-US" sz="2000" dirty="0">
              <a:latin typeface="Times New Roman" panose="02020603050405020304" charset="0"/>
              <a:cs typeface="Times New Roman" panose="02020603050405020304" charset="0"/>
            </a:endParaRPr>
          </a:p>
          <a:p>
            <a:pPr marL="0" lvl="0" indent="0" eaLnBrk="1" hangingPunct="1">
              <a:lnSpc>
                <a:spcPct val="150000"/>
              </a:lnSpc>
              <a:buNone/>
            </a:pPr>
            <a:endParaRPr lang="zh-CN" altLang="en-US" sz="20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0" name="组合 4"/>
          <p:cNvGrpSpPr/>
          <p:nvPr/>
        </p:nvGrpSpPr>
        <p:grpSpPr>
          <a:xfrm>
            <a:off x="0" y="0"/>
            <a:ext cx="12191365" cy="941070"/>
            <a:chOff x="0" y="0"/>
            <a:chExt cx="12247809" cy="711200"/>
          </a:xfrm>
        </p:grpSpPr>
        <p:sp>
          <p:nvSpPr>
            <p:cNvPr id="7187"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8"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9"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0"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1"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2"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7171" name="组合 11"/>
          <p:cNvGrpSpPr/>
          <p:nvPr/>
        </p:nvGrpSpPr>
        <p:grpSpPr>
          <a:xfrm>
            <a:off x="0" y="6021070"/>
            <a:ext cx="12192000" cy="836930"/>
            <a:chOff x="0" y="0"/>
            <a:chExt cx="12239224" cy="711200"/>
          </a:xfrm>
        </p:grpSpPr>
        <p:sp>
          <p:nvSpPr>
            <p:cNvPr id="7181"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2"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3"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4"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5"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6"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7172" name="Line 2"/>
          <p:cNvSpPr/>
          <p:nvPr/>
        </p:nvSpPr>
        <p:spPr>
          <a:xfrm>
            <a:off x="2258060" y="1839278"/>
            <a:ext cx="7546975" cy="0"/>
          </a:xfrm>
          <a:prstGeom prst="line">
            <a:avLst/>
          </a:prstGeom>
          <a:ln w="3175" cap="flat" cmpd="sng">
            <a:solidFill>
              <a:schemeClr val="tx1"/>
            </a:solidFill>
            <a:prstDash val="sysDot"/>
            <a:miter/>
            <a:headEnd type="oval" w="med" len="med"/>
            <a:tailEnd type="oval" w="med" len="med"/>
          </a:ln>
        </p:spPr>
      </p:sp>
      <p:sp>
        <p:nvSpPr>
          <p:cNvPr id="7173" name="Text Box 3"/>
          <p:cNvSpPr/>
          <p:nvPr/>
        </p:nvSpPr>
        <p:spPr>
          <a:xfrm>
            <a:off x="4056698" y="1068070"/>
            <a:ext cx="3174365" cy="64516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l" eaLnBrk="1" hangingPunct="1">
              <a:lnSpc>
                <a:spcPct val="100000"/>
              </a:lnSpc>
              <a:buNone/>
            </a:pPr>
            <a:r>
              <a:rPr lang="en-GB" altLang="zh-CN" sz="3600" b="1" dirty="0">
                <a:latin typeface="Mongolian Baiti" panose="03000500000000000000" charset="0"/>
                <a:cs typeface="Mongolian Baiti" panose="03000500000000000000" charset="0"/>
              </a:rPr>
              <a:t>	</a:t>
            </a:r>
            <a:r>
              <a:rPr lang="zh-CN" altLang="en-US" sz="3600" b="1" dirty="0">
                <a:latin typeface="Mongolian Baiti" panose="03000500000000000000" charset="0"/>
                <a:cs typeface="Mongolian Baiti" panose="03000500000000000000" charset="0"/>
              </a:rPr>
              <a:t>Objectives </a:t>
            </a:r>
            <a:endParaRPr lang="zh-CN" altLang="en-US" sz="3600" b="1" dirty="0">
              <a:latin typeface="Mongolian Baiti" panose="03000500000000000000" charset="0"/>
              <a:cs typeface="Mongolian Baiti" panose="03000500000000000000" charset="0"/>
            </a:endParaRPr>
          </a:p>
        </p:txBody>
      </p:sp>
      <p:sp>
        <p:nvSpPr>
          <p:cNvPr id="7174" name="Text Box 4"/>
          <p:cNvSpPr/>
          <p:nvPr/>
        </p:nvSpPr>
        <p:spPr>
          <a:xfrm>
            <a:off x="2192020" y="2069148"/>
            <a:ext cx="8359775" cy="4312920"/>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50000"/>
              </a:lnSpc>
              <a:buNone/>
            </a:pPr>
            <a:r>
              <a:rPr lang="zh-CN" altLang="en-US" sz="1800" dirty="0">
                <a:latin typeface="Times New Roman" panose="02020603050405020304" charset="0"/>
                <a:cs typeface="Times New Roman" panose="02020603050405020304" charset="0"/>
              </a:rPr>
              <a:t>&gt;&gt; Continues monitoring of health parameters of patients or elderly people at home</a:t>
            </a:r>
            <a:endParaRPr lang="zh-CN" altLang="en-US" sz="1800" dirty="0">
              <a:latin typeface="Times New Roman" panose="02020603050405020304" charset="0"/>
              <a:cs typeface="Times New Roman" panose="02020603050405020304" charset="0"/>
            </a:endParaRPr>
          </a:p>
          <a:p>
            <a:pPr marL="0" lvl="0" indent="0" eaLnBrk="1" hangingPunct="1">
              <a:lnSpc>
                <a:spcPct val="150000"/>
              </a:lnSpc>
              <a:buNone/>
            </a:pPr>
            <a:r>
              <a:rPr lang="zh-CN" altLang="en-US" sz="1800" dirty="0">
                <a:latin typeface="Times New Roman" panose="02020603050405020304" charset="0"/>
                <a:cs typeface="Times New Roman" panose="02020603050405020304" charset="0"/>
              </a:rPr>
              <a:t>&gt;&gt; Remote monitoring of patient health via mobile application </a:t>
            </a:r>
            <a:endParaRPr lang="zh-CN" altLang="en-US" sz="1800" dirty="0">
              <a:latin typeface="Times New Roman" panose="02020603050405020304" charset="0"/>
              <a:cs typeface="Times New Roman" panose="02020603050405020304" charset="0"/>
            </a:endParaRPr>
          </a:p>
          <a:p>
            <a:pPr marL="0" lvl="0" indent="0" eaLnBrk="1" hangingPunct="1">
              <a:lnSpc>
                <a:spcPct val="150000"/>
              </a:lnSpc>
              <a:buNone/>
            </a:pPr>
            <a:r>
              <a:rPr lang="zh-CN" altLang="en-US" sz="1800" dirty="0">
                <a:latin typeface="Times New Roman" panose="02020603050405020304" charset="0"/>
                <a:cs typeface="Times New Roman" panose="02020603050405020304" charset="0"/>
              </a:rPr>
              <a:t>&gt;&gt; Reduce human error in accessing health parameters</a:t>
            </a:r>
            <a:endParaRPr lang="zh-CN" altLang="en-US" sz="1800" dirty="0">
              <a:latin typeface="Times New Roman" panose="02020603050405020304" charset="0"/>
              <a:cs typeface="Times New Roman" panose="02020603050405020304" charset="0"/>
            </a:endParaRPr>
          </a:p>
          <a:p>
            <a:pPr marL="0" lvl="0" indent="0" eaLnBrk="1" hangingPunct="1">
              <a:lnSpc>
                <a:spcPct val="150000"/>
              </a:lnSpc>
              <a:buNone/>
            </a:pPr>
            <a:r>
              <a:rPr lang="zh-CN" altLang="en-US" sz="1800" dirty="0">
                <a:latin typeface="Times New Roman" panose="02020603050405020304" charset="0"/>
                <a:cs typeface="Times New Roman" panose="02020603050405020304" charset="0"/>
              </a:rPr>
              <a:t>&gt;&gt; Access data for telemedicine system</a:t>
            </a:r>
            <a:endParaRPr lang="zh-CN" altLang="en-US" sz="1800" dirty="0">
              <a:latin typeface="Times New Roman" panose="02020603050405020304" charset="0"/>
              <a:cs typeface="Times New Roman" panose="02020603050405020304" charset="0"/>
            </a:endParaRPr>
          </a:p>
          <a:p>
            <a:pPr marL="0" lvl="0" indent="0" eaLnBrk="1" hangingPunct="1">
              <a:lnSpc>
                <a:spcPct val="150000"/>
              </a:lnSpc>
              <a:buNone/>
            </a:pPr>
            <a:r>
              <a:rPr lang="zh-CN" altLang="en-US" sz="1800" dirty="0">
                <a:latin typeface="Times New Roman" panose="02020603050405020304" charset="0"/>
                <a:cs typeface="Times New Roman" panose="02020603050405020304" charset="0"/>
              </a:rPr>
              <a:t>&gt;&gt; Reduce post – operation periods at hospitals, hence the cost of treatments</a:t>
            </a:r>
            <a:endParaRPr lang="zh-CN" altLang="en-US" sz="1800" dirty="0">
              <a:latin typeface="Times New Roman" panose="02020603050405020304" charset="0"/>
              <a:cs typeface="Times New Roman" panose="02020603050405020304" charset="0"/>
            </a:endParaRPr>
          </a:p>
          <a:p>
            <a:pPr marL="0" lvl="0" indent="0" eaLnBrk="1" hangingPunct="1">
              <a:lnSpc>
                <a:spcPct val="150000"/>
              </a:lnSpc>
              <a:buNone/>
            </a:pPr>
            <a:r>
              <a:rPr lang="zh-CN" altLang="en-US" sz="1800" dirty="0">
                <a:latin typeface="Times New Roman" panose="02020603050405020304" charset="0"/>
                <a:cs typeface="Times New Roman" panose="02020603050405020304" charset="0"/>
              </a:rPr>
              <a:t>&gt;&gt; Reduce effort of doctors/care takers</a:t>
            </a:r>
            <a:endParaRPr lang="zh-CN" altLang="en-US" sz="1800" dirty="0">
              <a:latin typeface="Times New Roman" panose="02020603050405020304" charset="0"/>
              <a:cs typeface="Times New Roman" panose="02020603050405020304" charset="0"/>
            </a:endParaRPr>
          </a:p>
          <a:p>
            <a:pPr marL="0" lvl="0" indent="0" eaLnBrk="1" hangingPunct="1">
              <a:lnSpc>
                <a:spcPct val="150000"/>
              </a:lnSpc>
              <a:buNone/>
            </a:pPr>
            <a:r>
              <a:rPr lang="zh-CN" altLang="en-US" sz="1800" dirty="0">
                <a:latin typeface="Times New Roman" panose="02020603050405020304" charset="0"/>
                <a:cs typeface="Times New Roman" panose="02020603050405020304" charset="0"/>
                <a:sym typeface="+mn-ea"/>
              </a:rPr>
              <a:t>&gt;&gt; </a:t>
            </a:r>
            <a:r>
              <a:rPr lang="en-GB" altLang="zh-CN" sz="1800" dirty="0">
                <a:latin typeface="Times New Roman" panose="02020603050405020304" charset="0"/>
                <a:cs typeface="Times New Roman" panose="02020603050405020304" charset="0"/>
                <a:sym typeface="+mn-ea"/>
              </a:rPr>
              <a:t>Automatic alert will send to care taker in case of emergency</a:t>
            </a:r>
            <a:r>
              <a:rPr lang="zh-CN" altLang="en-US" sz="1800" dirty="0">
                <a:latin typeface="Times New Roman" panose="02020603050405020304" charset="0"/>
                <a:cs typeface="Times New Roman" panose="02020603050405020304" charset="0"/>
              </a:rPr>
              <a:t> </a:t>
            </a:r>
            <a:endParaRPr lang="zh-CN" altLang="en-US" sz="1800" dirty="0">
              <a:latin typeface="Times New Roman" panose="02020603050405020304" charset="0"/>
              <a:cs typeface="Times New Roman" panose="02020603050405020304" charset="0"/>
            </a:endParaRPr>
          </a:p>
          <a:p>
            <a:pPr marL="0" lvl="0" indent="0" eaLnBrk="1" hangingPunct="1">
              <a:lnSpc>
                <a:spcPct val="150000"/>
              </a:lnSpc>
              <a:buNone/>
            </a:pPr>
            <a:endParaRPr lang="zh-CN" altLang="en-US" sz="18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组合 4"/>
          <p:cNvGrpSpPr/>
          <p:nvPr/>
        </p:nvGrpSpPr>
        <p:grpSpPr>
          <a:xfrm>
            <a:off x="0" y="0"/>
            <a:ext cx="12247563" cy="711200"/>
            <a:chOff x="0" y="0"/>
            <a:chExt cx="12247809" cy="711200"/>
          </a:xfrm>
        </p:grpSpPr>
        <p:sp>
          <p:nvSpPr>
            <p:cNvPr id="10256"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7"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8"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9"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60"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61"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0243" name="组合 11"/>
          <p:cNvGrpSpPr/>
          <p:nvPr/>
        </p:nvGrpSpPr>
        <p:grpSpPr>
          <a:xfrm>
            <a:off x="0" y="6146800"/>
            <a:ext cx="12239625" cy="711200"/>
            <a:chOff x="0" y="0"/>
            <a:chExt cx="12239224" cy="711200"/>
          </a:xfrm>
        </p:grpSpPr>
        <p:sp>
          <p:nvSpPr>
            <p:cNvPr id="1025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5"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0244" name="矩形 7"/>
          <p:cNvSpPr/>
          <p:nvPr/>
        </p:nvSpPr>
        <p:spPr>
          <a:xfrm>
            <a:off x="370205" y="711200"/>
            <a:ext cx="4491355" cy="5419725"/>
          </a:xfrm>
          <a:prstGeom prst="rect">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45" name="矩形 1"/>
          <p:cNvSpPr/>
          <p:nvPr/>
        </p:nvSpPr>
        <p:spPr>
          <a:xfrm>
            <a:off x="3794760" y="710565"/>
            <a:ext cx="8395335" cy="5436235"/>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47" name="文本框 3"/>
          <p:cNvSpPr/>
          <p:nvPr/>
        </p:nvSpPr>
        <p:spPr>
          <a:xfrm>
            <a:off x="498475" y="2263775"/>
            <a:ext cx="2948305" cy="583565"/>
          </a:xfrm>
          <a:prstGeom prst="rect">
            <a:avLst/>
          </a:prstGeom>
          <a:noFill/>
          <a:ln w="9525">
            <a:noFill/>
          </a:ln>
        </p:spPr>
        <p:txBody>
          <a:bodyPr wrap="none">
            <a:spAutoFit/>
          </a:bodyPr>
          <a:p>
            <a:pPr algn="l" eaLnBrk="1" hangingPunct="1"/>
            <a:r>
              <a:rPr lang="zh-CN" altLang="en-US" sz="3200" b="1" dirty="0">
                <a:solidFill>
                  <a:srgbClr val="000000"/>
                </a:solidFill>
                <a:latin typeface="Mongolian Baiti" panose="03000500000000000000" charset="0"/>
                <a:ea typeface="Microsoft YaHei Light" panose="020B0502040204020203" pitchFamily="34" charset="-122"/>
                <a:cs typeface="Mongolian Baiti" panose="03000500000000000000" charset="0"/>
                <a:sym typeface="Microsoft YaHei Light" panose="020B0502040204020203" pitchFamily="34" charset="-122"/>
              </a:rPr>
              <a:t>Existing System </a:t>
            </a:r>
            <a:endParaRPr lang="zh-CN" altLang="en-US" sz="3200" b="1" dirty="0">
              <a:solidFill>
                <a:srgbClr val="000000"/>
              </a:solidFill>
              <a:latin typeface="Mongolian Baiti" panose="03000500000000000000" charset="0"/>
              <a:ea typeface="Microsoft YaHei Light" panose="020B0502040204020203" pitchFamily="34" charset="-122"/>
              <a:cs typeface="Mongolian Baiti" panose="03000500000000000000" charset="0"/>
              <a:sym typeface="Microsoft YaHei Light" panose="020B0502040204020203" pitchFamily="34" charset="-122"/>
            </a:endParaRPr>
          </a:p>
        </p:txBody>
      </p:sp>
      <p:sp>
        <p:nvSpPr>
          <p:cNvPr id="10249" name="Text Box 18"/>
          <p:cNvSpPr/>
          <p:nvPr/>
        </p:nvSpPr>
        <p:spPr>
          <a:xfrm>
            <a:off x="7232650" y="1981200"/>
            <a:ext cx="4178300" cy="46037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50000"/>
              </a:lnSpc>
              <a:buNone/>
            </a:pPr>
            <a:endParaRPr lang="zh-CN" altLang="en-US" sz="1600"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Text Box 1"/>
          <p:cNvSpPr txBox="1"/>
          <p:nvPr/>
        </p:nvSpPr>
        <p:spPr>
          <a:xfrm>
            <a:off x="4860925" y="1798320"/>
            <a:ext cx="6824345" cy="3169285"/>
          </a:xfrm>
          <a:prstGeom prst="rect">
            <a:avLst/>
          </a:prstGeom>
          <a:noFill/>
        </p:spPr>
        <p:txBody>
          <a:bodyPr wrap="square" rtlCol="0">
            <a:spAutoFit/>
          </a:bodyPr>
          <a:p>
            <a:r>
              <a:rPr lang="en-GB" altLang="en-US" sz="2000">
                <a:latin typeface="Times New Roman" panose="02020603050405020304" charset="0"/>
                <a:cs typeface="Times New Roman" panose="02020603050405020304" charset="0"/>
              </a:rPr>
              <a:t>Incase of any emergency we need to contact caretaker or</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 hospital through manually.</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Even if the patient is under camera surveilance it can’t detect the temperature , heart beat etc.</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And after reaching hospitals , the staff needs to check everything related to the patient for providing proper </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identification and complete medical information of every </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emergency patient. Which requires more time in complex cases and the patient history may not be available at that time which enhance risk in giving treatments</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组合 4"/>
          <p:cNvGrpSpPr/>
          <p:nvPr/>
        </p:nvGrpSpPr>
        <p:grpSpPr>
          <a:xfrm>
            <a:off x="0" y="0"/>
            <a:ext cx="12247563" cy="711200"/>
            <a:chOff x="0" y="0"/>
            <a:chExt cx="12247809" cy="711200"/>
          </a:xfrm>
        </p:grpSpPr>
        <p:sp>
          <p:nvSpPr>
            <p:cNvPr id="10256"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7"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8"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9"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60"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61"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0243" name="组合 11"/>
          <p:cNvGrpSpPr/>
          <p:nvPr/>
        </p:nvGrpSpPr>
        <p:grpSpPr>
          <a:xfrm>
            <a:off x="0" y="6146800"/>
            <a:ext cx="12239625" cy="711200"/>
            <a:chOff x="0" y="0"/>
            <a:chExt cx="12239224" cy="711200"/>
          </a:xfrm>
        </p:grpSpPr>
        <p:sp>
          <p:nvSpPr>
            <p:cNvPr id="1025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55"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0244" name="矩形 7"/>
          <p:cNvSpPr/>
          <p:nvPr/>
        </p:nvSpPr>
        <p:spPr>
          <a:xfrm>
            <a:off x="0" y="710565"/>
            <a:ext cx="4345940" cy="5435600"/>
          </a:xfrm>
          <a:prstGeom prst="rect">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45" name="矩形 1"/>
          <p:cNvSpPr/>
          <p:nvPr/>
        </p:nvSpPr>
        <p:spPr>
          <a:xfrm>
            <a:off x="4361815" y="710565"/>
            <a:ext cx="7845425" cy="5436235"/>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0247" name="文本框 3"/>
          <p:cNvSpPr/>
          <p:nvPr/>
        </p:nvSpPr>
        <p:spPr>
          <a:xfrm>
            <a:off x="498475" y="2263775"/>
            <a:ext cx="3003550" cy="1076325"/>
          </a:xfrm>
          <a:prstGeom prst="rect">
            <a:avLst/>
          </a:prstGeom>
          <a:noFill/>
          <a:ln w="9525">
            <a:noFill/>
          </a:ln>
        </p:spPr>
        <p:txBody>
          <a:bodyPr wrap="none">
            <a:spAutoFit/>
          </a:bodyPr>
          <a:p>
            <a:pPr algn="l" eaLnBrk="1" hangingPunct="1"/>
            <a:r>
              <a:rPr lang="zh-CN" altLang="en-US" sz="3200" b="1" dirty="0">
                <a:solidFill>
                  <a:srgbClr val="000000"/>
                </a:solidFill>
                <a:latin typeface="Mongolian Baiti" panose="03000500000000000000" charset="0"/>
                <a:ea typeface="Microsoft YaHei Light" panose="020B0502040204020203" pitchFamily="34" charset="-122"/>
                <a:cs typeface="Mongolian Baiti" panose="03000500000000000000" charset="0"/>
                <a:sym typeface="Microsoft YaHei Light" panose="020B0502040204020203" pitchFamily="34" charset="-122"/>
              </a:rPr>
              <a:t>Proposed System</a:t>
            </a:r>
            <a:endParaRPr lang="zh-CN" altLang="en-US" sz="3200" b="1" dirty="0">
              <a:solidFill>
                <a:srgbClr val="000000"/>
              </a:solidFill>
              <a:latin typeface="Mongolian Baiti" panose="03000500000000000000" charset="0"/>
              <a:ea typeface="Microsoft YaHei Light" panose="020B0502040204020203" pitchFamily="34" charset="-122"/>
              <a:cs typeface="Mongolian Baiti" panose="03000500000000000000" charset="0"/>
              <a:sym typeface="Microsoft YaHei Light" panose="020B0502040204020203" pitchFamily="34" charset="-122"/>
            </a:endParaRPr>
          </a:p>
          <a:p>
            <a:pPr algn="l" eaLnBrk="1" hangingPunct="1"/>
            <a:endParaRPr lang="zh-CN" altLang="en-US" sz="3200" b="1" dirty="0">
              <a:solidFill>
                <a:srgbClr val="000000"/>
              </a:solidFill>
              <a:latin typeface="Mongolian Baiti" panose="03000500000000000000" charset="0"/>
              <a:ea typeface="Microsoft YaHei Light" panose="020B0502040204020203" pitchFamily="34" charset="-122"/>
              <a:cs typeface="Mongolian Baiti" panose="03000500000000000000" charset="0"/>
              <a:sym typeface="Microsoft YaHei Light" panose="020B0502040204020203" pitchFamily="34" charset="-122"/>
            </a:endParaRPr>
          </a:p>
        </p:txBody>
      </p:sp>
      <p:sp>
        <p:nvSpPr>
          <p:cNvPr id="10249" name="Text Box 18"/>
          <p:cNvSpPr/>
          <p:nvPr/>
        </p:nvSpPr>
        <p:spPr>
          <a:xfrm>
            <a:off x="4961890" y="1173480"/>
            <a:ext cx="6449060" cy="5887720"/>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50000"/>
              </a:lnSpc>
              <a:buNone/>
            </a:pPr>
            <a:r>
              <a:rPr lang="zh-CN" altLang="en-US" sz="2000" dirty="0">
                <a:latin typeface="Times New Roman" panose="02020603050405020304" charset="0"/>
                <a:cs typeface="Times New Roman" panose="02020603050405020304" charset="0"/>
                <a:sym typeface="+mn-ea"/>
              </a:rPr>
              <a:t>The Proposed System architecture for IOT Healthcare is consist of accelerometer, temperature sensor, heart beat sensor and a spo2 sensor. Sensors acquire the data of various parameters regarding patients’ health using Node MCU module and using the Internet of Things technology, stores that data and displays through the IoT mobile application, which provides access for remote monitoring</a:t>
            </a:r>
            <a:r>
              <a:rPr lang="en-GB" altLang="zh-CN" sz="2000" dirty="0">
                <a:latin typeface="Times New Roman" panose="02020603050405020304" charset="0"/>
                <a:cs typeface="Times New Roman" panose="02020603050405020304" charset="0"/>
                <a:sym typeface="+mn-ea"/>
              </a:rPr>
              <a:t> and GSM module for sending alert /message for emergency contacts .The caretaker will able to select the hospital in case of extended emergency through the mobile application.</a:t>
            </a:r>
            <a:endParaRPr lang="zh-CN" altLang="en-US" sz="2000" dirty="0">
              <a:latin typeface="Times New Roman" panose="02020603050405020304" charset="0"/>
              <a:cs typeface="Times New Roman" panose="02020603050405020304" charset="0"/>
            </a:endParaRPr>
          </a:p>
          <a:p>
            <a:pPr marL="0" lvl="0" indent="0" eaLnBrk="1" hangingPunct="1">
              <a:lnSpc>
                <a:spcPct val="150000"/>
              </a:lnSpc>
              <a:buNone/>
            </a:pPr>
            <a:endParaRPr lang="zh-CN" altLang="en-US" sz="2000"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endParaRPr>
          </a:p>
          <a:p>
            <a:pPr marL="0" lvl="0" indent="0" eaLnBrk="1" hangingPunct="1">
              <a:lnSpc>
                <a:spcPct val="150000"/>
              </a:lnSpc>
              <a:buNone/>
            </a:pPr>
            <a:endParaRPr lang="zh-CN" altLang="en-US" sz="2000" dirty="0">
              <a:latin typeface="Times New Roman" panose="02020603050405020304" charset="0"/>
              <a:ea typeface="Microsoft YaHei Light" panose="020B0502040204020203" pitchFamily="34" charset="-122"/>
              <a:cs typeface="Times New Roman" panose="02020603050405020304" charset="0"/>
              <a:sym typeface="Microsoft YaHei Light" panose="020B0502040204020203"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4"/>
          <p:cNvGrpSpPr/>
          <p:nvPr/>
        </p:nvGrpSpPr>
        <p:grpSpPr>
          <a:xfrm>
            <a:off x="0" y="0"/>
            <a:ext cx="12247563" cy="711200"/>
            <a:chOff x="0" y="0"/>
            <a:chExt cx="12247809" cy="711200"/>
          </a:xfrm>
        </p:grpSpPr>
        <p:sp>
          <p:nvSpPr>
            <p:cNvPr id="8209"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0"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1"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2"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3"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14"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8195" name="组合 11"/>
          <p:cNvGrpSpPr/>
          <p:nvPr/>
        </p:nvGrpSpPr>
        <p:grpSpPr>
          <a:xfrm>
            <a:off x="0" y="6146800"/>
            <a:ext cx="12239625" cy="711200"/>
            <a:chOff x="0" y="0"/>
            <a:chExt cx="12239224" cy="711200"/>
          </a:xfrm>
        </p:grpSpPr>
        <p:sp>
          <p:nvSpPr>
            <p:cNvPr id="8203"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4"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5"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6"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7"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8208"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Text Box 1"/>
          <p:cNvSpPr txBox="1"/>
          <p:nvPr/>
        </p:nvSpPr>
        <p:spPr>
          <a:xfrm>
            <a:off x="2376805" y="865505"/>
            <a:ext cx="3498850" cy="583565"/>
          </a:xfrm>
          <a:prstGeom prst="rect">
            <a:avLst/>
          </a:prstGeom>
          <a:noFill/>
        </p:spPr>
        <p:txBody>
          <a:bodyPr wrap="square" rtlCol="0">
            <a:spAutoFit/>
          </a:bodyPr>
          <a:p>
            <a:pPr algn="l"/>
            <a:r>
              <a:rPr lang="en-US" sz="3200" b="1">
                <a:latin typeface="Mongolian Baiti" panose="03000500000000000000" charset="0"/>
                <a:cs typeface="Mongolian Baiti" panose="03000500000000000000" charset="0"/>
              </a:rPr>
              <a:t>Modules </a:t>
            </a:r>
            <a:endParaRPr lang="en-US" sz="3200" b="1">
              <a:latin typeface="Mongolian Baiti" panose="03000500000000000000" charset="0"/>
              <a:cs typeface="Mongolian Baiti" panose="03000500000000000000" charset="0"/>
            </a:endParaRPr>
          </a:p>
        </p:txBody>
      </p:sp>
      <p:sp>
        <p:nvSpPr>
          <p:cNvPr id="7172" name="Line 2"/>
          <p:cNvSpPr/>
          <p:nvPr/>
        </p:nvSpPr>
        <p:spPr>
          <a:xfrm>
            <a:off x="1822450" y="1449070"/>
            <a:ext cx="4240530" cy="635"/>
          </a:xfrm>
          <a:prstGeom prst="line">
            <a:avLst/>
          </a:prstGeom>
          <a:ln w="3175" cap="flat" cmpd="sng">
            <a:solidFill>
              <a:schemeClr val="tx1"/>
            </a:solidFill>
            <a:prstDash val="sysDot"/>
            <a:miter/>
            <a:headEnd type="oval" w="med" len="med"/>
            <a:tailEnd type="oval" w="med" len="med"/>
          </a:ln>
        </p:spPr>
      </p:sp>
      <p:sp>
        <p:nvSpPr>
          <p:cNvPr id="3" name="Text Box 2"/>
          <p:cNvSpPr txBox="1"/>
          <p:nvPr/>
        </p:nvSpPr>
        <p:spPr>
          <a:xfrm>
            <a:off x="1498600" y="1984375"/>
            <a:ext cx="5602605" cy="2306955"/>
          </a:xfrm>
          <a:prstGeom prst="rect">
            <a:avLst/>
          </a:prstGeom>
          <a:noFill/>
        </p:spPr>
        <p:txBody>
          <a:bodyPr wrap="square" rtlCol="0">
            <a:spAutoFit/>
          </a:bodyPr>
          <a:p>
            <a:pPr marL="342900" indent="-342900">
              <a:buAutoNum type="arabicPeriod"/>
            </a:pPr>
            <a:r>
              <a:rPr lang="en-GB" altLang="en-US" sz="2400">
                <a:latin typeface="Times New Roman" panose="02020603050405020304" charset="0"/>
                <a:cs typeface="Times New Roman" panose="02020603050405020304" charset="0"/>
              </a:rPr>
              <a:t>Patient Monitoring</a:t>
            </a:r>
            <a:endParaRPr lang="en-GB" altLang="en-US" sz="2400">
              <a:latin typeface="Times New Roman" panose="02020603050405020304" charset="0"/>
              <a:cs typeface="Times New Roman" panose="02020603050405020304" charset="0"/>
            </a:endParaRPr>
          </a:p>
          <a:p>
            <a:pPr marL="342900" indent="-342900">
              <a:buAutoNum type="arabicPeriod"/>
            </a:pPr>
            <a:r>
              <a:rPr lang="en-GB" altLang="en-US" sz="2400">
                <a:latin typeface="Times New Roman" panose="02020603050405020304" charset="0"/>
                <a:cs typeface="Times New Roman" panose="02020603050405020304" charset="0"/>
              </a:rPr>
              <a:t>Dangerous deterioration</a:t>
            </a:r>
            <a:endParaRPr lang="en-GB" altLang="en-US" sz="2400">
              <a:latin typeface="Times New Roman" panose="02020603050405020304" charset="0"/>
              <a:cs typeface="Times New Roman" panose="02020603050405020304" charset="0"/>
            </a:endParaRPr>
          </a:p>
          <a:p>
            <a:pPr marL="342900" indent="-342900">
              <a:buAutoNum type="arabicPeriod"/>
            </a:pPr>
            <a:r>
              <a:rPr lang="en-GB" altLang="en-US" sz="2400">
                <a:latin typeface="Times New Roman" panose="02020603050405020304" charset="0"/>
                <a:cs typeface="Times New Roman" panose="02020603050405020304" charset="0"/>
              </a:rPr>
              <a:t>Alert Sending</a:t>
            </a:r>
            <a:endParaRPr lang="en-GB" altLang="en-US" sz="2400">
              <a:latin typeface="Times New Roman" panose="02020603050405020304" charset="0"/>
              <a:cs typeface="Times New Roman" panose="02020603050405020304" charset="0"/>
            </a:endParaRPr>
          </a:p>
          <a:p>
            <a:pPr marL="342900" indent="-342900">
              <a:buAutoNum type="arabicPeriod"/>
            </a:pPr>
            <a:r>
              <a:rPr lang="en-GB" altLang="en-US" sz="2400">
                <a:latin typeface="Times New Roman" panose="02020603050405020304" charset="0"/>
                <a:cs typeface="Times New Roman" panose="02020603050405020304" charset="0"/>
              </a:rPr>
              <a:t>Caretaker App Management</a:t>
            </a:r>
            <a:endParaRPr lang="en-GB" altLang="en-US" sz="2400">
              <a:latin typeface="Times New Roman" panose="02020603050405020304" charset="0"/>
              <a:cs typeface="Times New Roman" panose="02020603050405020304" charset="0"/>
            </a:endParaRPr>
          </a:p>
          <a:p>
            <a:pPr marL="342900" indent="-342900">
              <a:buAutoNum type="arabicPeriod"/>
            </a:pPr>
            <a:r>
              <a:rPr lang="en-GB" altLang="en-US" sz="2400">
                <a:latin typeface="Times New Roman" panose="02020603050405020304" charset="0"/>
                <a:cs typeface="Times New Roman" panose="02020603050405020304" charset="0"/>
              </a:rPr>
              <a:t>Hospital Telemedicine System</a:t>
            </a:r>
            <a:endParaRPr lang="en-GB" altLang="en-US" sz="2400">
              <a:latin typeface="Times New Roman" panose="02020603050405020304" charset="0"/>
              <a:cs typeface="Times New Roman" panose="02020603050405020304" charset="0"/>
            </a:endParaRPr>
          </a:p>
          <a:p>
            <a:pPr marL="342900" indent="-342900">
              <a:buAutoNum type="arabicPeriod"/>
            </a:pPr>
            <a:endParaRPr lang="en-GB" alt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矩形 37"/>
          <p:cNvSpPr/>
          <p:nvPr/>
        </p:nvSpPr>
        <p:spPr>
          <a:xfrm>
            <a:off x="4179888" y="0"/>
            <a:ext cx="8012113" cy="68707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7" name="图片 36"/>
          <p:cNvPicPr>
            <a:picLocks noChangeAspect="1"/>
          </p:cNvPicPr>
          <p:nvPr/>
        </p:nvPicPr>
        <p:blipFill rotWithShape="1">
          <a:blip r:embed="rId1">
            <a:extLst>
              <a:ext uri="{28A0092B-C50C-407E-A947-70E740481C1C}">
                <a14:useLocalDpi xmlns:a14="http://schemas.microsoft.com/office/drawing/2010/main" val="0"/>
              </a:ext>
            </a:extLst>
          </a:blip>
          <a:srcRect t="8334" r="50000" b="1501"/>
          <a:stretch>
            <a:fillRect/>
          </a:stretch>
        </p:blipFill>
        <p:spPr>
          <a:xfrm>
            <a:off x="0" y="0"/>
            <a:ext cx="6096000" cy="6870700"/>
          </a:xfrm>
          <a:custGeom>
            <a:avLst/>
            <a:gdLst>
              <a:gd name="connsiteX0" fmla="*/ 0 w 6096000"/>
              <a:gd name="connsiteY0" fmla="*/ 0 h 6870700"/>
              <a:gd name="connsiteX1" fmla="*/ 6096000 w 6096000"/>
              <a:gd name="connsiteY1" fmla="*/ 0 h 6870700"/>
              <a:gd name="connsiteX2" fmla="*/ 6096000 w 6096000"/>
              <a:gd name="connsiteY2" fmla="*/ 1 h 6870700"/>
              <a:gd name="connsiteX3" fmla="*/ 4548609 w 6096000"/>
              <a:gd name="connsiteY3" fmla="*/ 1 h 6870700"/>
              <a:gd name="connsiteX4" fmla="*/ 6096000 w 6096000"/>
              <a:gd name="connsiteY4" fmla="*/ 1744039 h 6870700"/>
              <a:gd name="connsiteX5" fmla="*/ 6096000 w 6096000"/>
              <a:gd name="connsiteY5" fmla="*/ 6870700 h 6870700"/>
              <a:gd name="connsiteX6" fmla="*/ 0 w 6096000"/>
              <a:gd name="connsiteY6" fmla="*/ 687070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70700">
                <a:moveTo>
                  <a:pt x="0" y="0"/>
                </a:moveTo>
                <a:lnTo>
                  <a:pt x="6096000" y="0"/>
                </a:lnTo>
                <a:lnTo>
                  <a:pt x="6096000" y="1"/>
                </a:lnTo>
                <a:lnTo>
                  <a:pt x="4548609" y="1"/>
                </a:lnTo>
                <a:lnTo>
                  <a:pt x="6096000" y="1744039"/>
                </a:lnTo>
                <a:lnTo>
                  <a:pt x="6096000" y="6870700"/>
                </a:lnTo>
                <a:lnTo>
                  <a:pt x="0" y="6870700"/>
                </a:lnTo>
                <a:close/>
              </a:path>
            </a:pathLst>
          </a:custGeom>
        </p:spPr>
      </p:pic>
      <p:sp>
        <p:nvSpPr>
          <p:cNvPr id="19" name="等腰三角形 18"/>
          <p:cNvSpPr/>
          <p:nvPr/>
        </p:nvSpPr>
        <p:spPr>
          <a:xfrm rot="10800000">
            <a:off x="0" y="0"/>
            <a:ext cx="12192000" cy="6870700"/>
          </a:xfrm>
          <a:prstGeom prst="triangle">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2" name="等腰三角形 21"/>
          <p:cNvSpPr/>
          <p:nvPr/>
        </p:nvSpPr>
        <p:spPr>
          <a:xfrm rot="10800000">
            <a:off x="2254250" y="0"/>
            <a:ext cx="7683500" cy="4329113"/>
          </a:xfrm>
          <a:prstGeom prst="triangle">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24" name="等腰三角形 23"/>
          <p:cNvSpPr/>
          <p:nvPr/>
        </p:nvSpPr>
        <p:spPr>
          <a:xfrm rot="10800000">
            <a:off x="5357813" y="0"/>
            <a:ext cx="1476375" cy="831850"/>
          </a:xfrm>
          <a:prstGeom prst="triangle">
            <a:avLst/>
          </a:prstGeom>
          <a:solidFill>
            <a:srgbClr val="9A0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pic>
        <p:nvPicPr>
          <p:cNvPr id="6166" name="图片 39"/>
          <p:cNvPicPr>
            <a:picLocks noChangeAspect="1"/>
          </p:cNvPicPr>
          <p:nvPr/>
        </p:nvPicPr>
        <p:blipFill>
          <a:blip r:embed="rId2"/>
          <a:stretch>
            <a:fillRect/>
          </a:stretch>
        </p:blipFill>
        <p:spPr>
          <a:xfrm>
            <a:off x="953135" y="1651000"/>
            <a:ext cx="3868420" cy="3860800"/>
          </a:xfrm>
          <a:prstGeom prst="rect">
            <a:avLst/>
          </a:prstGeom>
          <a:noFill/>
          <a:ln w="9525">
            <a:noFill/>
          </a:ln>
        </p:spPr>
      </p:pic>
      <p:sp>
        <p:nvSpPr>
          <p:cNvPr id="43" name="文本框 42"/>
          <p:cNvSpPr txBox="1"/>
          <p:nvPr/>
        </p:nvSpPr>
        <p:spPr>
          <a:xfrm>
            <a:off x="1455103" y="3227388"/>
            <a:ext cx="2863850" cy="706755"/>
          </a:xfrm>
          <a:prstGeom prst="rect">
            <a:avLst/>
          </a:prstGeom>
          <a:noFill/>
        </p:spPr>
        <p:txBody>
          <a:bodyPr wrap="square" rtlCol="0">
            <a:spAutoFit/>
          </a:bodyPr>
          <a:lstStyle/>
          <a:p>
            <a:pPr marR="0" algn="ctr" defTabSz="914400" fontAlgn="auto">
              <a:spcBef>
                <a:spcPts val="0"/>
              </a:spcBef>
              <a:spcAft>
                <a:spcPts val="0"/>
              </a:spcAft>
              <a:buClrTx/>
              <a:buSzTx/>
              <a:defRPr/>
            </a:pPr>
            <a:r>
              <a:rPr kumimoji="0" lang="en-GB" altLang="en-US" sz="4000" b="1" kern="1200" cap="none" spc="0" normalizeH="0" baseline="0" noProof="0" dirty="0" smtClean="0">
                <a:solidFill>
                  <a:srgbClr val="9A001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n-cs"/>
                <a:sym typeface="+mn-ea"/>
              </a:rPr>
              <a:t>Components</a:t>
            </a:r>
            <a:endParaRPr kumimoji="0" lang="en-GB" altLang="en-US" sz="4000" b="1" kern="1200" cap="none" spc="0" normalizeH="0" baseline="0" noProof="0" dirty="0" smtClean="0">
              <a:solidFill>
                <a:srgbClr val="9A001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n-cs"/>
              <a:sym typeface="+mn-ea"/>
            </a:endParaRPr>
          </a:p>
        </p:txBody>
      </p:sp>
      <p:sp>
        <p:nvSpPr>
          <p:cNvPr id="4" name="Text Box 3"/>
          <p:cNvSpPr txBox="1"/>
          <p:nvPr/>
        </p:nvSpPr>
        <p:spPr>
          <a:xfrm>
            <a:off x="7534275" y="1711325"/>
            <a:ext cx="4214495" cy="3969385"/>
          </a:xfrm>
          <a:prstGeom prst="rect">
            <a:avLst/>
          </a:prstGeom>
          <a:noFill/>
        </p:spPr>
        <p:txBody>
          <a:bodyPr wrap="square" rtlCol="0">
            <a:spAutoFit/>
          </a:bodyPr>
          <a:p>
            <a:r>
              <a:rPr lang="en-GB" altLang="en-US" sz="2800">
                <a:latin typeface="Comic Sans MS" panose="030F0702030302020204" charset="0"/>
                <a:cs typeface="Comic Sans MS" panose="030F0702030302020204" charset="0"/>
              </a:rPr>
              <a:t>Arduino UNO</a:t>
            </a:r>
            <a:endParaRPr lang="en-GB" altLang="en-US" sz="2800">
              <a:latin typeface="Comic Sans MS" panose="030F0702030302020204" charset="0"/>
              <a:cs typeface="Comic Sans MS" panose="030F0702030302020204" charset="0"/>
            </a:endParaRPr>
          </a:p>
          <a:p>
            <a:r>
              <a:rPr lang="en-GB" altLang="en-US" sz="2800">
                <a:latin typeface="Comic Sans MS" panose="030F0702030302020204" charset="0"/>
                <a:cs typeface="Comic Sans MS" panose="030F0702030302020204" charset="0"/>
              </a:rPr>
              <a:t>Node MCU</a:t>
            </a:r>
            <a:endParaRPr lang="en-GB" altLang="en-US" sz="2800">
              <a:latin typeface="Comic Sans MS" panose="030F0702030302020204" charset="0"/>
              <a:cs typeface="Comic Sans MS" panose="030F0702030302020204" charset="0"/>
            </a:endParaRPr>
          </a:p>
          <a:p>
            <a:endParaRPr lang="en-GB" altLang="en-US" sz="2800">
              <a:latin typeface="Comic Sans MS" panose="030F0702030302020204" charset="0"/>
              <a:cs typeface="Comic Sans MS" panose="030F0702030302020204" charset="0"/>
            </a:endParaRPr>
          </a:p>
          <a:p>
            <a:r>
              <a:rPr lang="en-GB" altLang="en-US" sz="2800">
                <a:latin typeface="Comic Sans MS" panose="030F0702030302020204" charset="0"/>
                <a:cs typeface="Comic Sans MS" panose="030F0702030302020204" charset="0"/>
              </a:rPr>
              <a:t>DHT 11</a:t>
            </a:r>
            <a:endParaRPr lang="en-GB" altLang="en-US" sz="2800">
              <a:latin typeface="Comic Sans MS" panose="030F0702030302020204" charset="0"/>
              <a:cs typeface="Comic Sans MS" panose="030F0702030302020204" charset="0"/>
            </a:endParaRPr>
          </a:p>
          <a:p>
            <a:r>
              <a:rPr lang="en-GB" altLang="en-US" sz="2800">
                <a:latin typeface="Comic Sans MS" panose="030F0702030302020204" charset="0"/>
                <a:cs typeface="Comic Sans MS" panose="030F0702030302020204" charset="0"/>
              </a:rPr>
              <a:t>MPU 6050</a:t>
            </a:r>
            <a:endParaRPr lang="en-GB" altLang="en-US" sz="2800">
              <a:latin typeface="Comic Sans MS" panose="030F0702030302020204" charset="0"/>
              <a:cs typeface="Comic Sans MS" panose="030F0702030302020204" charset="0"/>
            </a:endParaRPr>
          </a:p>
          <a:p>
            <a:r>
              <a:rPr lang="en-GB" altLang="en-US" sz="2800">
                <a:latin typeface="Comic Sans MS" panose="030F0702030302020204" charset="0"/>
                <a:cs typeface="Comic Sans MS" panose="030F0702030302020204" charset="0"/>
              </a:rPr>
              <a:t>MAX 30102</a:t>
            </a:r>
            <a:endParaRPr lang="en-GB" altLang="en-US" sz="2800">
              <a:latin typeface="Comic Sans MS" panose="030F0702030302020204" charset="0"/>
              <a:cs typeface="Comic Sans MS" panose="030F0702030302020204" charset="0"/>
            </a:endParaRPr>
          </a:p>
          <a:p>
            <a:endParaRPr lang="en-GB" altLang="en-US" sz="2800">
              <a:latin typeface="Comic Sans MS" panose="030F0702030302020204" charset="0"/>
              <a:cs typeface="Comic Sans MS" panose="030F0702030302020204" charset="0"/>
            </a:endParaRPr>
          </a:p>
          <a:p>
            <a:r>
              <a:rPr lang="en-GB" altLang="en-US" sz="2800">
                <a:latin typeface="Comic Sans MS" panose="030F0702030302020204" charset="0"/>
                <a:cs typeface="Comic Sans MS" panose="030F0702030302020204" charset="0"/>
              </a:rPr>
              <a:t>GSM</a:t>
            </a:r>
            <a:endParaRPr lang="en-GB" altLang="en-US" sz="2800">
              <a:latin typeface="Comic Sans MS" panose="030F0702030302020204" charset="0"/>
              <a:cs typeface="Comic Sans MS" panose="030F0702030302020204" charset="0"/>
            </a:endParaRPr>
          </a:p>
          <a:p>
            <a:r>
              <a:rPr lang="en-GB" altLang="en-US" sz="2800">
                <a:latin typeface="Comic Sans MS" panose="030F0702030302020204" charset="0"/>
                <a:cs typeface="Comic Sans MS" panose="030F0702030302020204" charset="0"/>
              </a:rPr>
              <a:t>GPS- Neo 6M</a:t>
            </a:r>
            <a:endParaRPr lang="en-GB" altLang="en-US" sz="2800">
              <a:latin typeface="Comic Sans MS" panose="030F0702030302020204" charset="0"/>
              <a:cs typeface="Comic Sans MS" panose="030F0702030302020204" charset="0"/>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4757</Words>
  <Application>WPS Presentation</Application>
  <PresentationFormat/>
  <Paragraphs>114</Paragraphs>
  <Slides>20</Slides>
  <Notes>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20</vt:i4>
      </vt:variant>
    </vt:vector>
  </HeadingPairs>
  <TitlesOfParts>
    <vt:vector size="39" baseType="lpstr">
      <vt:lpstr>Arial</vt:lpstr>
      <vt:lpstr>SimSun</vt:lpstr>
      <vt:lpstr>Wingdings</vt:lpstr>
      <vt:lpstr>等线</vt:lpstr>
      <vt:lpstr>Baskerville Old Face</vt:lpstr>
      <vt:lpstr>Calibri</vt:lpstr>
      <vt:lpstr>Mongolian Baiti</vt:lpstr>
      <vt:lpstr>Microsoft YaHei Light</vt:lpstr>
      <vt:lpstr>Times New Roman</vt:lpstr>
      <vt:lpstr>Comic Sans MS</vt:lpstr>
      <vt:lpstr>Microsoft YaHei</vt:lpstr>
      <vt:lpstr>Arial Unicode MS</vt:lpstr>
      <vt:lpstr>等线 Light</vt:lpstr>
      <vt:lpstr>Wingdings</vt:lpstr>
      <vt:lpstr>Bodoni MT</vt:lpstr>
      <vt:lpstr>Algerian</vt:lpstr>
      <vt:lpstr>等线</vt:lpstr>
      <vt:lpstr>Office 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 Diagram</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NO2</dc:creator>
  <cp:lastModifiedBy>ACER</cp:lastModifiedBy>
  <cp:revision>34</cp:revision>
  <dcterms:created xsi:type="dcterms:W3CDTF">2016-01-26T05:36:00Z</dcterms:created>
  <dcterms:modified xsi:type="dcterms:W3CDTF">2022-07-05T04:49:20Z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9C99C95B8F2E4F76BC56CA925202D954</vt:lpwstr>
  </property>
</Properties>
</file>