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435" r:id="rId5"/>
    <p:sldId id="3850" r:id="rId6"/>
    <p:sldId id="346" r:id="rId7"/>
    <p:sldId id="3851" r:id="rId8"/>
    <p:sldId id="3852" r:id="rId9"/>
    <p:sldId id="3853" r:id="rId10"/>
    <p:sldId id="3854" r:id="rId11"/>
    <p:sldId id="3855" r:id="rId12"/>
    <p:sldId id="3856" r:id="rId13"/>
    <p:sldId id="3857" r:id="rId14"/>
    <p:sldId id="42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BFF036B-30C4-B9F6-F80D-4A26874B96DB}" name="Akhila Madhavan(UST,IN)" initials="AM" userId="S::248723@ust.com::c68df1a2-6464-4d6e-8c3e-ea2e26f3574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695" autoAdjust="0"/>
    <p:restoredTop sz="94694"/>
  </p:normalViewPr>
  <p:slideViewPr>
    <p:cSldViewPr snapToGrid="0">
      <p:cViewPr varScale="1">
        <p:scale>
          <a:sx n="67" d="100"/>
          <a:sy n="67" d="100"/>
        </p:scale>
        <p:origin x="1000"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10/30/2023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10/30/2023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071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 id="2147483723"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Shape&#10;&#10;Description automatically generated with medium confidence">
            <a:extLst>
              <a:ext uri="{FF2B5EF4-FFF2-40B4-BE49-F238E27FC236}">
                <a16:creationId xmlns:a16="http://schemas.microsoft.com/office/drawing/2014/main" id="{17F00D43-D3F3-4441-BD86-DBC0FB0C499E}"/>
              </a:ext>
            </a:extLst>
          </p:cNvPr>
          <p:cNvPicPr>
            <a:picLocks noGrp="1" noChangeAspect="1"/>
          </p:cNvPicPr>
          <p:nvPr>
            <p:ph sz="half" idx="2"/>
          </p:nvPr>
        </p:nvPicPr>
        <p:blipFill rotWithShape="1">
          <a:blip r:embed="rId2"/>
          <a:stretch/>
        </p:blipFill>
        <p:spPr>
          <a:xfrm>
            <a:off x="9255125" y="2076450"/>
            <a:ext cx="2501900" cy="2705100"/>
          </a:xfrm>
          <a:noFill/>
        </p:spPr>
      </p:pic>
      <p:sp>
        <p:nvSpPr>
          <p:cNvPr id="4" name="TextBox 3">
            <a:extLst>
              <a:ext uri="{FF2B5EF4-FFF2-40B4-BE49-F238E27FC236}">
                <a16:creationId xmlns:a16="http://schemas.microsoft.com/office/drawing/2014/main" id="{F61D657D-9D98-191E-1167-9FCB0969AB53}"/>
              </a:ext>
            </a:extLst>
          </p:cNvPr>
          <p:cNvSpPr txBox="1"/>
          <p:nvPr/>
        </p:nvSpPr>
        <p:spPr>
          <a:xfrm>
            <a:off x="1638300" y="2352675"/>
            <a:ext cx="4543425" cy="1628775"/>
          </a:xfrm>
          <a:prstGeom prst="rect">
            <a:avLst/>
          </a:prstGeom>
          <a:noFill/>
        </p:spPr>
        <p:txBody>
          <a:bodyPr wrap="square" lIns="0" tIns="0" rIns="0" bIns="0" rtlCol="0">
            <a:noAutofit/>
          </a:bodyPr>
          <a:lstStyle/>
          <a:p>
            <a:pPr>
              <a:lnSpc>
                <a:spcPct val="100000"/>
              </a:lnSpc>
              <a:spcBef>
                <a:spcPts val="1200"/>
              </a:spcBef>
              <a:buSzPct val="100000"/>
            </a:pPr>
            <a:r>
              <a:rPr lang="en-US" sz="5400" b="1" dirty="0">
                <a:solidFill>
                  <a:schemeClr val="bg1"/>
                </a:solidFill>
                <a:latin typeface="Abadi" panose="020B0604020104020204" pitchFamily="34" charset="0"/>
              </a:rPr>
              <a:t>Data Objects</a:t>
            </a:r>
            <a:endParaRPr lang="en-US" sz="5400" dirty="0">
              <a:solidFill>
                <a:schemeClr val="bg1"/>
              </a:solidFill>
              <a:latin typeface="Abadi" panose="020B0604020104020204" pitchFamily="34" charset="0"/>
            </a:endParaRPr>
          </a:p>
        </p:txBody>
      </p:sp>
      <p:sp>
        <p:nvSpPr>
          <p:cNvPr id="7" name="TextBox 6">
            <a:extLst>
              <a:ext uri="{FF2B5EF4-FFF2-40B4-BE49-F238E27FC236}">
                <a16:creationId xmlns:a16="http://schemas.microsoft.com/office/drawing/2014/main" id="{6F49D85B-EFA1-B058-1B07-0F16E67DAA70}"/>
              </a:ext>
            </a:extLst>
          </p:cNvPr>
          <p:cNvSpPr txBox="1"/>
          <p:nvPr/>
        </p:nvSpPr>
        <p:spPr>
          <a:xfrm>
            <a:off x="5753100" y="5300960"/>
            <a:ext cx="6096000" cy="923330"/>
          </a:xfrm>
          <a:prstGeom prst="rect">
            <a:avLst/>
          </a:prstGeom>
          <a:noFill/>
        </p:spPr>
        <p:txBody>
          <a:bodyPr wrap="square">
            <a:spAutoFit/>
          </a:bodyPr>
          <a:lstStyle/>
          <a:p>
            <a:r>
              <a:rPr lang="en-US" dirty="0">
                <a:solidFill>
                  <a:schemeClr val="bg1"/>
                </a:solidFill>
                <a:latin typeface="Abadi" panose="020B0604020104020204" pitchFamily="34" charset="0"/>
              </a:rPr>
              <a:t>Akhila Madhavan</a:t>
            </a:r>
          </a:p>
          <a:p>
            <a:r>
              <a:rPr lang="en-US" dirty="0">
                <a:solidFill>
                  <a:schemeClr val="bg1"/>
                </a:solidFill>
                <a:latin typeface="Abadi" panose="020B0604020104020204" pitchFamily="34" charset="0"/>
              </a:rPr>
              <a:t>Uthara Vijayan</a:t>
            </a:r>
          </a:p>
          <a:p>
            <a:r>
              <a:rPr lang="en-US" dirty="0">
                <a:solidFill>
                  <a:schemeClr val="bg1"/>
                </a:solidFill>
                <a:latin typeface="Abadi" panose="020B0604020104020204" pitchFamily="34" charset="0"/>
              </a:rPr>
              <a:t>Anagha Biju</a:t>
            </a:r>
          </a:p>
        </p:txBody>
      </p:sp>
    </p:spTree>
    <p:extLst>
      <p:ext uri="{BB962C8B-B14F-4D97-AF65-F5344CB8AC3E}">
        <p14:creationId xmlns:p14="http://schemas.microsoft.com/office/powerpoint/2010/main" val="311418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7B6E4C0F-A091-48F9-76CB-60A8DA3A9075}"/>
              </a:ext>
            </a:extLst>
          </p:cNvPr>
          <p:cNvSpPr txBox="1"/>
          <p:nvPr/>
        </p:nvSpPr>
        <p:spPr>
          <a:xfrm>
            <a:off x="1466850" y="736600"/>
            <a:ext cx="6229350" cy="676275"/>
          </a:xfrm>
          <a:prstGeom prst="rect">
            <a:avLst/>
          </a:prstGeom>
          <a:noFill/>
        </p:spPr>
        <p:txBody>
          <a:bodyPr wrap="square" lIns="0" tIns="0" rIns="0" bIns="0" rtlCol="0">
            <a:noAutofit/>
          </a:bodyPr>
          <a:lstStyle/>
          <a:p>
            <a:pPr>
              <a:lnSpc>
                <a:spcPct val="100000"/>
              </a:lnSpc>
              <a:spcBef>
                <a:spcPts val="1200"/>
              </a:spcBef>
              <a:buSzPct val="100000"/>
            </a:pPr>
            <a:r>
              <a:rPr lang="en-US" sz="3200" b="1" i="0" dirty="0">
                <a:solidFill>
                  <a:srgbClr val="374151"/>
                </a:solidFill>
                <a:effectLst/>
                <a:latin typeface="Söhne"/>
              </a:rPr>
              <a:t>Example -Combined</a:t>
            </a:r>
            <a:endParaRPr lang="en-US" sz="3200" b="1" dirty="0"/>
          </a:p>
        </p:txBody>
      </p:sp>
      <p:sp>
        <p:nvSpPr>
          <p:cNvPr id="3" name="TextBox 2">
            <a:extLst>
              <a:ext uri="{FF2B5EF4-FFF2-40B4-BE49-F238E27FC236}">
                <a16:creationId xmlns:a16="http://schemas.microsoft.com/office/drawing/2014/main" id="{3EDF513F-8EE2-0282-DBE0-EDD098E6214F}"/>
              </a:ext>
            </a:extLst>
          </p:cNvPr>
          <p:cNvSpPr txBox="1"/>
          <p:nvPr/>
        </p:nvSpPr>
        <p:spPr>
          <a:xfrm>
            <a:off x="1358900" y="1968500"/>
            <a:ext cx="8318500" cy="3416320"/>
          </a:xfrm>
          <a:prstGeom prst="rect">
            <a:avLst/>
          </a:prstGeom>
          <a:noFill/>
        </p:spPr>
        <p:txBody>
          <a:bodyPr wrap="square" rtlCol="0">
            <a:spAutoFit/>
          </a:bodyPr>
          <a:lstStyle/>
          <a:p>
            <a:pPr rtl="0"/>
            <a:r>
              <a:rPr lang="en-US" dirty="0">
                <a:latin typeface="Abadi" panose="020B0604020104020204" pitchFamily="34" charset="0"/>
              </a:rPr>
              <a:t>DATA lv_age TYPE I.                    </a:t>
            </a:r>
          </a:p>
          <a:p>
            <a:pPr rtl="0"/>
            <a:br>
              <a:rPr lang="en-US" dirty="0">
                <a:latin typeface="Abadi" panose="020B0604020104020204" pitchFamily="34" charset="0"/>
              </a:rPr>
            </a:br>
            <a:r>
              <a:rPr lang="en-US" dirty="0">
                <a:latin typeface="Abadi" panose="020B0604020104020204" pitchFamily="34" charset="0"/>
              </a:rPr>
              <a:t>CONSTANTS c_legal_age TYPE I VALUE 18.   </a:t>
            </a:r>
          </a:p>
          <a:p>
            <a:pPr rtl="0"/>
            <a:r>
              <a:rPr lang="en-US" dirty="0">
                <a:latin typeface="Abadi" panose="020B0604020104020204" pitchFamily="34" charset="0"/>
              </a:rPr>
              <a:t> </a:t>
            </a:r>
          </a:p>
          <a:p>
            <a:pPr rtl="0"/>
            <a:r>
              <a:rPr lang="en-US" dirty="0">
                <a:latin typeface="Abadi" panose="020B0604020104020204" pitchFamily="34" charset="0"/>
              </a:rPr>
              <a:t>lv_age = 25.                            </a:t>
            </a:r>
          </a:p>
          <a:p>
            <a:pPr rtl="0"/>
            <a:r>
              <a:rPr lang="en-US" dirty="0">
                <a:latin typeface="Abadi" panose="020B0604020104020204" pitchFamily="34" charset="0"/>
              </a:rPr>
              <a:t> </a:t>
            </a:r>
          </a:p>
          <a:p>
            <a:pPr rtl="0"/>
            <a:r>
              <a:rPr lang="en-US" dirty="0">
                <a:latin typeface="Abadi" panose="020B0604020104020204" pitchFamily="34" charset="0"/>
              </a:rPr>
              <a:t>IF lv_age &gt;=  c_legal_age.</a:t>
            </a:r>
            <a:br>
              <a:rPr lang="en-US" dirty="0">
                <a:latin typeface="Abadi" panose="020B0604020104020204" pitchFamily="34" charset="0"/>
              </a:rPr>
            </a:br>
            <a:r>
              <a:rPr lang="en-US" dirty="0">
                <a:latin typeface="Abadi" panose="020B0604020104020204" pitchFamily="34" charset="0"/>
              </a:rPr>
              <a:t>  	WRITE 'You are of legal age.'.</a:t>
            </a:r>
            <a:br>
              <a:rPr lang="en-US" dirty="0">
                <a:latin typeface="Abadi" panose="020B0604020104020204" pitchFamily="34" charset="0"/>
              </a:rPr>
            </a:br>
            <a:r>
              <a:rPr lang="en-US" dirty="0">
                <a:latin typeface="Abadi" panose="020B0604020104020204" pitchFamily="34" charset="0"/>
              </a:rPr>
              <a:t>ELSE.</a:t>
            </a:r>
            <a:br>
              <a:rPr lang="en-US" dirty="0">
                <a:latin typeface="Abadi" panose="020B0604020104020204" pitchFamily="34" charset="0"/>
              </a:rPr>
            </a:br>
            <a:r>
              <a:rPr lang="en-US" dirty="0">
                <a:latin typeface="Abadi" panose="020B0604020104020204" pitchFamily="34" charset="0"/>
              </a:rPr>
              <a:t>  	WRITE 'You are not of legal age.'.</a:t>
            </a:r>
            <a:br>
              <a:rPr lang="en-US" dirty="0">
                <a:latin typeface="Abadi" panose="020B0604020104020204" pitchFamily="34" charset="0"/>
              </a:rPr>
            </a:br>
            <a:r>
              <a:rPr lang="en-US" dirty="0">
                <a:latin typeface="Abadi" panose="020B0604020104020204" pitchFamily="34" charset="0"/>
              </a:rPr>
              <a:t>ENDIF.</a:t>
            </a:r>
          </a:p>
          <a:p>
            <a:endParaRPr lang="en-US" dirty="0">
              <a:latin typeface="Abadi" panose="020B0604020104020204" pitchFamily="34" charset="0"/>
            </a:endParaRPr>
          </a:p>
        </p:txBody>
      </p:sp>
    </p:spTree>
    <p:extLst>
      <p:ext uri="{BB962C8B-B14F-4D97-AF65-F5344CB8AC3E}">
        <p14:creationId xmlns:p14="http://schemas.microsoft.com/office/powerpoint/2010/main" val="208901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1123950" y="1276350"/>
            <a:ext cx="9239250" cy="4154984"/>
          </a:xfrm>
          <a:prstGeom prst="rect">
            <a:avLst/>
          </a:prstGeom>
          <a:noFill/>
        </p:spPr>
        <p:txBody>
          <a:bodyPr wrap="square">
            <a:spAutoFit/>
          </a:bodyPr>
          <a:lstStyle/>
          <a:p>
            <a:pPr algn="just" rtl="0"/>
            <a:endParaRPr lang="en-US" sz="2400" dirty="0">
              <a:latin typeface="Abadi" panose="020B0604020104020204" pitchFamily="34" charset="0"/>
            </a:endParaRPr>
          </a:p>
          <a:p>
            <a:pPr algn="just" rtl="0"/>
            <a:r>
              <a:rPr lang="en-US" sz="2400" dirty="0">
                <a:effectLst/>
                <a:latin typeface="Abadi" panose="020B0604020104020204" pitchFamily="34" charset="0"/>
              </a:rPr>
              <a:t>A data object represents a reserved section of the program memory.</a:t>
            </a:r>
          </a:p>
          <a:p>
            <a:pPr algn="just" rtl="0"/>
            <a:endParaRPr lang="en-US" sz="2400" dirty="0">
              <a:effectLst/>
              <a:latin typeface="Abadi" panose="020B0604020104020204" pitchFamily="34" charset="0"/>
            </a:endParaRPr>
          </a:p>
          <a:p>
            <a:pPr algn="just" rtl="0"/>
            <a:r>
              <a:rPr lang="en-US" sz="2400" dirty="0">
                <a:effectLst/>
                <a:latin typeface="Abadi" panose="020B0604020104020204" pitchFamily="34" charset="0"/>
              </a:rPr>
              <a:t>ABAP knows three types of data objects: </a:t>
            </a:r>
          </a:p>
          <a:p>
            <a:pPr algn="just" rtl="0"/>
            <a:r>
              <a:rPr lang="en-US" sz="2400" dirty="0">
                <a:effectLst/>
                <a:latin typeface="Abadi" panose="020B0604020104020204" pitchFamily="34" charset="0"/>
              </a:rPr>
              <a:t>Variables, Constants, and Literals.</a:t>
            </a:r>
          </a:p>
          <a:p>
            <a:pPr algn="just" rtl="0"/>
            <a:endParaRPr lang="en-US" sz="2400" dirty="0">
              <a:effectLst/>
              <a:latin typeface="Abadi" panose="020B0604020104020204" pitchFamily="34" charset="0"/>
            </a:endParaRPr>
          </a:p>
          <a:p>
            <a:pPr algn="just" rtl="0"/>
            <a:r>
              <a:rPr lang="en-US" sz="2400" dirty="0">
                <a:effectLst/>
                <a:latin typeface="Abadi" panose="020B0604020104020204" pitchFamily="34" charset="0"/>
              </a:rPr>
              <a:t>ABAP data objects are always typed</a:t>
            </a:r>
            <a:r>
              <a:rPr lang="en-US" sz="2400" dirty="0">
                <a:latin typeface="Abadi" panose="020B0604020104020204" pitchFamily="34" charset="0"/>
              </a:rPr>
              <a:t>.</a:t>
            </a:r>
            <a:r>
              <a:rPr lang="en-US" sz="2400" dirty="0">
                <a:effectLst/>
                <a:latin typeface="Abadi" panose="020B0604020104020204" pitchFamily="34" charset="0"/>
              </a:rPr>
              <a:t> Every data object is based on a data type which determines the kind of information they can contain. The data type of an ABAP data object stays the same throughout a program execution.</a:t>
            </a:r>
          </a:p>
          <a:p>
            <a:pPr algn="just"/>
            <a:endParaRPr lang="en-US" sz="2400" dirty="0">
              <a:latin typeface="Abadi" panose="020B0604020104020204" pitchFamily="34" charset="0"/>
            </a:endParaRPr>
          </a:p>
        </p:txBody>
      </p:sp>
      <p:sp>
        <p:nvSpPr>
          <p:cNvPr id="2" name="TextBox 1">
            <a:extLst>
              <a:ext uri="{FF2B5EF4-FFF2-40B4-BE49-F238E27FC236}">
                <a16:creationId xmlns:a16="http://schemas.microsoft.com/office/drawing/2014/main" id="{22A79F2C-78E8-B941-5AE7-3FC3CFBA50C9}"/>
              </a:ext>
            </a:extLst>
          </p:cNvPr>
          <p:cNvSpPr txBox="1"/>
          <p:nvPr/>
        </p:nvSpPr>
        <p:spPr>
          <a:xfrm>
            <a:off x="1123950" y="367566"/>
            <a:ext cx="4143375" cy="523220"/>
          </a:xfrm>
          <a:prstGeom prst="rect">
            <a:avLst/>
          </a:prstGeom>
          <a:noFill/>
        </p:spPr>
        <p:txBody>
          <a:bodyPr wrap="square" rtlCol="0">
            <a:spAutoFit/>
          </a:bodyPr>
          <a:lstStyle/>
          <a:p>
            <a:r>
              <a:rPr lang="en-US" sz="2800" b="1" dirty="0"/>
              <a:t>Data objects</a:t>
            </a:r>
          </a:p>
        </p:txBody>
      </p:sp>
    </p:spTree>
    <p:extLst>
      <p:ext uri="{BB962C8B-B14F-4D97-AF65-F5344CB8AC3E}">
        <p14:creationId xmlns:p14="http://schemas.microsoft.com/office/powerpoint/2010/main" val="577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F4F5130B-745D-9649-A761-225A629F7120}"/>
              </a:ext>
            </a:extLst>
          </p:cNvPr>
          <p:cNvSpPr>
            <a:spLocks noGrp="1"/>
          </p:cNvSpPr>
          <p:nvPr>
            <p:ph type="title"/>
          </p:nvPr>
        </p:nvSpPr>
        <p:spPr>
          <a:xfrm>
            <a:off x="367284" y="547370"/>
            <a:ext cx="11457432" cy="914400"/>
          </a:xfrm>
        </p:spPr>
        <p:txBody>
          <a:bodyPr/>
          <a:lstStyle/>
          <a:p>
            <a:r>
              <a:rPr lang="en-US" sz="4400" dirty="0">
                <a:latin typeface="Abadi" panose="020B0604020104020204" pitchFamily="34" charset="0"/>
              </a:rPr>
              <a:t>Data Objects</a:t>
            </a:r>
          </a:p>
        </p:txBody>
      </p:sp>
      <p:sp>
        <p:nvSpPr>
          <p:cNvPr id="4" name="Text Placeholder 2">
            <a:extLst>
              <a:ext uri="{FF2B5EF4-FFF2-40B4-BE49-F238E27FC236}">
                <a16:creationId xmlns:a16="http://schemas.microsoft.com/office/drawing/2014/main" id="{EF93083B-ABF4-524E-9C73-4A6B577B734C}"/>
              </a:ext>
            </a:extLst>
          </p:cNvPr>
          <p:cNvSpPr>
            <a:spLocks noGrp="1"/>
          </p:cNvSpPr>
          <p:nvPr>
            <p:ph type="body" sz="quarter" idx="13"/>
          </p:nvPr>
        </p:nvSpPr>
        <p:spPr>
          <a:xfrm>
            <a:off x="1108073" y="2011680"/>
            <a:ext cx="822960" cy="914400"/>
          </a:xfrm>
        </p:spPr>
        <p:txBody>
          <a:bodyPr/>
          <a:lstStyle/>
          <a:p>
            <a:r>
              <a:rPr lang="en-US" sz="5400" dirty="0"/>
              <a:t>01</a:t>
            </a:r>
          </a:p>
        </p:txBody>
      </p:sp>
      <p:sp>
        <p:nvSpPr>
          <p:cNvPr id="5" name="Text Placeholder 3">
            <a:extLst>
              <a:ext uri="{FF2B5EF4-FFF2-40B4-BE49-F238E27FC236}">
                <a16:creationId xmlns:a16="http://schemas.microsoft.com/office/drawing/2014/main" id="{952234A5-8BA5-4549-930C-7DDAECA0F87D}"/>
              </a:ext>
            </a:extLst>
          </p:cNvPr>
          <p:cNvSpPr>
            <a:spLocks noGrp="1"/>
          </p:cNvSpPr>
          <p:nvPr>
            <p:ph type="body" sz="quarter" idx="14"/>
          </p:nvPr>
        </p:nvSpPr>
        <p:spPr>
          <a:xfrm>
            <a:off x="2602865" y="2154555"/>
            <a:ext cx="2651760" cy="914400"/>
          </a:xfrm>
        </p:spPr>
        <p:txBody>
          <a:bodyPr/>
          <a:lstStyle/>
          <a:p>
            <a:r>
              <a:rPr lang="en-US" sz="2000" dirty="0"/>
              <a:t>Variables</a:t>
            </a:r>
          </a:p>
        </p:txBody>
      </p:sp>
      <p:sp>
        <p:nvSpPr>
          <p:cNvPr id="6" name="Text Placeholder 4">
            <a:extLst>
              <a:ext uri="{FF2B5EF4-FFF2-40B4-BE49-F238E27FC236}">
                <a16:creationId xmlns:a16="http://schemas.microsoft.com/office/drawing/2014/main" id="{E8B6BDB9-F691-D641-A05D-7239A43F8CEE}"/>
              </a:ext>
            </a:extLst>
          </p:cNvPr>
          <p:cNvSpPr>
            <a:spLocks noGrp="1"/>
          </p:cNvSpPr>
          <p:nvPr>
            <p:ph type="body" sz="quarter" idx="15"/>
          </p:nvPr>
        </p:nvSpPr>
        <p:spPr>
          <a:xfrm>
            <a:off x="1108073" y="3475990"/>
            <a:ext cx="822960" cy="914400"/>
          </a:xfrm>
        </p:spPr>
        <p:txBody>
          <a:bodyPr/>
          <a:lstStyle/>
          <a:p>
            <a:r>
              <a:rPr lang="en-US" sz="5400" dirty="0"/>
              <a:t>02</a:t>
            </a:r>
          </a:p>
        </p:txBody>
      </p:sp>
      <p:sp>
        <p:nvSpPr>
          <p:cNvPr id="7" name="Text Placeholder 5">
            <a:extLst>
              <a:ext uri="{FF2B5EF4-FFF2-40B4-BE49-F238E27FC236}">
                <a16:creationId xmlns:a16="http://schemas.microsoft.com/office/drawing/2014/main" id="{54DC40B0-7909-EB42-90C9-19A9FB7383D5}"/>
              </a:ext>
            </a:extLst>
          </p:cNvPr>
          <p:cNvSpPr>
            <a:spLocks noGrp="1"/>
          </p:cNvSpPr>
          <p:nvPr>
            <p:ph type="body" sz="quarter" idx="16"/>
          </p:nvPr>
        </p:nvSpPr>
        <p:spPr>
          <a:xfrm>
            <a:off x="2602865" y="3618865"/>
            <a:ext cx="2651760" cy="914400"/>
          </a:xfrm>
        </p:spPr>
        <p:txBody>
          <a:bodyPr/>
          <a:lstStyle/>
          <a:p>
            <a:r>
              <a:rPr lang="en-US" sz="2000" dirty="0"/>
              <a:t>Constants</a:t>
            </a:r>
          </a:p>
        </p:txBody>
      </p:sp>
      <p:sp>
        <p:nvSpPr>
          <p:cNvPr id="8" name="Text Placeholder 6">
            <a:extLst>
              <a:ext uri="{FF2B5EF4-FFF2-40B4-BE49-F238E27FC236}">
                <a16:creationId xmlns:a16="http://schemas.microsoft.com/office/drawing/2014/main" id="{8F0E1ED1-E8FB-7741-81C5-EE269890668C}"/>
              </a:ext>
            </a:extLst>
          </p:cNvPr>
          <p:cNvSpPr>
            <a:spLocks noGrp="1"/>
          </p:cNvSpPr>
          <p:nvPr>
            <p:ph type="body" sz="quarter" idx="17"/>
          </p:nvPr>
        </p:nvSpPr>
        <p:spPr>
          <a:xfrm>
            <a:off x="1108073" y="4940300"/>
            <a:ext cx="822960" cy="914400"/>
          </a:xfrm>
        </p:spPr>
        <p:txBody>
          <a:bodyPr/>
          <a:lstStyle/>
          <a:p>
            <a:r>
              <a:rPr lang="en-US" sz="5400" dirty="0"/>
              <a:t>03</a:t>
            </a:r>
          </a:p>
        </p:txBody>
      </p:sp>
      <p:sp>
        <p:nvSpPr>
          <p:cNvPr id="9" name="Text Placeholder 7">
            <a:extLst>
              <a:ext uri="{FF2B5EF4-FFF2-40B4-BE49-F238E27FC236}">
                <a16:creationId xmlns:a16="http://schemas.microsoft.com/office/drawing/2014/main" id="{C16D41DD-A80C-1B4E-8008-15DE3DADE06B}"/>
              </a:ext>
            </a:extLst>
          </p:cNvPr>
          <p:cNvSpPr>
            <a:spLocks noGrp="1"/>
          </p:cNvSpPr>
          <p:nvPr>
            <p:ph type="body" sz="quarter" idx="18"/>
          </p:nvPr>
        </p:nvSpPr>
        <p:spPr>
          <a:xfrm>
            <a:off x="2602865" y="5083175"/>
            <a:ext cx="2651760" cy="914400"/>
          </a:xfrm>
        </p:spPr>
        <p:txBody>
          <a:bodyPr/>
          <a:lstStyle/>
          <a:p>
            <a:r>
              <a:rPr lang="en-US" sz="2000" dirty="0"/>
              <a:t>Literals</a:t>
            </a:r>
          </a:p>
        </p:txBody>
      </p:sp>
    </p:spTree>
    <p:extLst>
      <p:ext uri="{BB962C8B-B14F-4D97-AF65-F5344CB8AC3E}">
        <p14:creationId xmlns:p14="http://schemas.microsoft.com/office/powerpoint/2010/main" val="394087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1000"/>
                                        <p:tgtEl>
                                          <p:spTgt spid="5">
                                            <p:txEl>
                                              <p:pRg st="0" end="0"/>
                                            </p:txEl>
                                          </p:spTgt>
                                        </p:tgtEl>
                                      </p:cBhvr>
                                    </p:animEffect>
                                    <p:anim calcmode="lin" valueType="num">
                                      <p:cBhvr>
                                        <p:cTn id="1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1000"/>
                                        <p:tgtEl>
                                          <p:spTgt spid="6">
                                            <p:txEl>
                                              <p:pRg st="0" end="0"/>
                                            </p:txEl>
                                          </p:spTgt>
                                        </p:tgtEl>
                                      </p:cBhvr>
                                    </p:animEffect>
                                    <p:anim calcmode="lin" valueType="num">
                                      <p:cBhvr>
                                        <p:cTn id="2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1000"/>
                                        <p:tgtEl>
                                          <p:spTgt spid="7">
                                            <p:txEl>
                                              <p:pRg st="0" end="0"/>
                                            </p:txEl>
                                          </p:spTgt>
                                        </p:tgtEl>
                                      </p:cBhvr>
                                    </p:animEffect>
                                    <p:anim calcmode="lin" valueType="num">
                                      <p:cBhvr>
                                        <p:cTn id="2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0" end="0"/>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1000"/>
                                        <p:tgtEl>
                                          <p:spTgt spid="8">
                                            <p:txEl>
                                              <p:pRg st="0" end="0"/>
                                            </p:txEl>
                                          </p:spTgt>
                                        </p:tgtEl>
                                      </p:cBhvr>
                                    </p:animEffect>
                                    <p:anim calcmode="lin" valueType="num">
                                      <p:cBhvr>
                                        <p:cTn id="3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0" end="0"/>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fade">
                                      <p:cBhvr>
                                        <p:cTn id="38" dur="1000"/>
                                        <p:tgtEl>
                                          <p:spTgt spid="9">
                                            <p:txEl>
                                              <p:pRg st="0" end="0"/>
                                            </p:txEl>
                                          </p:spTgt>
                                        </p:tgtEl>
                                      </p:cBhvr>
                                    </p:animEffect>
                                    <p:anim calcmode="lin" valueType="num">
                                      <p:cBhvr>
                                        <p:cTn id="3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 grpId="0" build="p"/>
      <p:bldP spid="5" grpId="0" build="p"/>
      <p:bldP spid="6" grpId="0" build="p"/>
      <p:bldP spid="7" grpId="0" build="p"/>
      <p:bldP spid="8" grpId="0" build="p"/>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942975" y="1828800"/>
            <a:ext cx="9039225" cy="3785652"/>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badi" panose="020B0604020104020204" pitchFamily="34" charset="0"/>
              </a:rPr>
              <a:t>Variables are used to store and manipulate data during the execution of a program. </a:t>
            </a:r>
          </a:p>
          <a:p>
            <a:pPr marL="342900" indent="-342900" algn="just">
              <a:buFont typeface="Arial" panose="020B0604020202020204" pitchFamily="34" charset="0"/>
              <a:buChar char="•"/>
            </a:pPr>
            <a:endParaRPr lang="en-US" sz="2400" b="0" i="0" dirty="0">
              <a:effectLst/>
              <a:latin typeface="Abadi" panose="020B0604020104020204" pitchFamily="34" charset="0"/>
            </a:endParaRPr>
          </a:p>
          <a:p>
            <a:pPr marL="342900" indent="-342900" algn="just">
              <a:buFont typeface="Arial" panose="020B0604020202020204" pitchFamily="34" charset="0"/>
              <a:buChar char="•"/>
            </a:pPr>
            <a:r>
              <a:rPr lang="en-US" sz="2400" b="0" i="0" dirty="0">
                <a:effectLst/>
                <a:latin typeface="Abadi" panose="020B0604020104020204" pitchFamily="34" charset="0"/>
              </a:rPr>
              <a:t>They represent a named storage location in memory where you can store values of various data types, including integers, strings, dates, and more. </a:t>
            </a:r>
          </a:p>
          <a:p>
            <a:pPr marL="342900" indent="-342900" algn="just">
              <a:buFont typeface="Arial" panose="020B0604020202020204" pitchFamily="34" charset="0"/>
              <a:buChar char="•"/>
            </a:pPr>
            <a:endParaRPr lang="en-US" sz="2400" dirty="0">
              <a:latin typeface="Abadi" panose="020B0604020104020204" pitchFamily="34" charset="0"/>
            </a:endParaRPr>
          </a:p>
          <a:p>
            <a:pPr marL="342900" indent="-342900" algn="just">
              <a:buFont typeface="Arial" panose="020B0604020202020204" pitchFamily="34" charset="0"/>
              <a:buChar char="•"/>
            </a:pPr>
            <a:r>
              <a:rPr lang="en-US" sz="2400" b="0" i="0" dirty="0">
                <a:effectLst/>
                <a:latin typeface="Abadi" panose="020B0604020104020204" pitchFamily="34" charset="0"/>
              </a:rPr>
              <a:t>Variables can be modified during program execution, allowing you to perform calculations, make decisions, and store temporary data.</a:t>
            </a:r>
            <a:endParaRPr lang="en-US" sz="2400" dirty="0">
              <a:latin typeface="Abadi" panose="020B0604020104020204" pitchFamily="34" charset="0"/>
            </a:endParaRPr>
          </a:p>
        </p:txBody>
      </p:sp>
      <p:sp>
        <p:nvSpPr>
          <p:cNvPr id="2" name="TextBox 1">
            <a:extLst>
              <a:ext uri="{FF2B5EF4-FFF2-40B4-BE49-F238E27FC236}">
                <a16:creationId xmlns:a16="http://schemas.microsoft.com/office/drawing/2014/main" id="{7B6E4C0F-A091-48F9-76CB-60A8DA3A9075}"/>
              </a:ext>
            </a:extLst>
          </p:cNvPr>
          <p:cNvSpPr txBox="1"/>
          <p:nvPr/>
        </p:nvSpPr>
        <p:spPr>
          <a:xfrm>
            <a:off x="1466850" y="752475"/>
            <a:ext cx="3028950" cy="676275"/>
          </a:xfrm>
          <a:prstGeom prst="rect">
            <a:avLst/>
          </a:prstGeom>
          <a:noFill/>
        </p:spPr>
        <p:txBody>
          <a:bodyPr wrap="square" lIns="0" tIns="0" rIns="0" bIns="0" rtlCol="0">
            <a:noAutofit/>
          </a:bodyPr>
          <a:lstStyle/>
          <a:p>
            <a:pPr>
              <a:lnSpc>
                <a:spcPct val="100000"/>
              </a:lnSpc>
              <a:spcBef>
                <a:spcPts val="1200"/>
              </a:spcBef>
              <a:buSzPct val="100000"/>
            </a:pPr>
            <a:r>
              <a:rPr lang="en-US" sz="3200" b="1" i="0" dirty="0">
                <a:solidFill>
                  <a:srgbClr val="374151"/>
                </a:solidFill>
                <a:effectLst/>
                <a:latin typeface="Söhne"/>
              </a:rPr>
              <a:t>Variables</a:t>
            </a:r>
            <a:endParaRPr lang="en-US" sz="3200" b="1" dirty="0"/>
          </a:p>
        </p:txBody>
      </p:sp>
    </p:spTree>
    <p:extLst>
      <p:ext uri="{BB962C8B-B14F-4D97-AF65-F5344CB8AC3E}">
        <p14:creationId xmlns:p14="http://schemas.microsoft.com/office/powerpoint/2010/main" val="137965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933450" y="1495425"/>
            <a:ext cx="9039225" cy="3785652"/>
          </a:xfrm>
          <a:prstGeom prst="rect">
            <a:avLst/>
          </a:prstGeom>
          <a:noFill/>
        </p:spPr>
        <p:txBody>
          <a:bodyPr wrap="square">
            <a:spAutoFit/>
          </a:bodyPr>
          <a:lstStyle/>
          <a:p>
            <a:pPr algn="just"/>
            <a:r>
              <a:rPr lang="en-US" sz="2400" b="0" i="0" dirty="0">
                <a:effectLst/>
                <a:latin typeface="Abadi" panose="020B0604020104020204" pitchFamily="34" charset="0"/>
              </a:rPr>
              <a:t>Variables are declared using a data type and a name. </a:t>
            </a:r>
          </a:p>
          <a:p>
            <a:pPr algn="just"/>
            <a:endParaRPr lang="en-US" sz="2400" b="0" i="0" dirty="0">
              <a:effectLst/>
              <a:latin typeface="Abadi" panose="020B0604020104020204" pitchFamily="34" charset="0"/>
            </a:endParaRPr>
          </a:p>
          <a:p>
            <a:pPr algn="just"/>
            <a:endParaRPr lang="en-US" sz="2400" b="0" i="0" dirty="0">
              <a:effectLst/>
              <a:latin typeface="Abadi" panose="020B0604020104020204" pitchFamily="34" charset="0"/>
            </a:endParaRPr>
          </a:p>
          <a:p>
            <a:pPr algn="just"/>
            <a:r>
              <a:rPr lang="en-US" sz="2400" b="0" i="0" dirty="0">
                <a:effectLst/>
                <a:latin typeface="Abadi" panose="020B0604020104020204" pitchFamily="34" charset="0"/>
              </a:rPr>
              <a:t>DATA lv_salary TYPE I. </a:t>
            </a:r>
          </a:p>
          <a:p>
            <a:pPr algn="just"/>
            <a:endParaRPr lang="en-US" sz="2400" b="0" i="0" dirty="0">
              <a:effectLst/>
              <a:latin typeface="Abadi" panose="020B0604020104020204" pitchFamily="34" charset="0"/>
            </a:endParaRPr>
          </a:p>
          <a:p>
            <a:pPr algn="just"/>
            <a:r>
              <a:rPr lang="en-US" sz="2400" b="0" i="0" dirty="0">
                <a:effectLst/>
                <a:latin typeface="Abadi" panose="020B0604020104020204" pitchFamily="34" charset="0"/>
              </a:rPr>
              <a:t>Declares an integer variable named lv_salary</a:t>
            </a:r>
          </a:p>
          <a:p>
            <a:pPr algn="just"/>
            <a:endParaRPr lang="en-US" sz="2400" b="0" i="0" dirty="0">
              <a:effectLst/>
              <a:latin typeface="Abadi" panose="020B0604020104020204" pitchFamily="34" charset="0"/>
            </a:endParaRPr>
          </a:p>
          <a:p>
            <a:pPr algn="just"/>
            <a:r>
              <a:rPr lang="en-US" sz="2400" b="0" i="0" dirty="0">
                <a:effectLst/>
                <a:latin typeface="Abadi" panose="020B0604020104020204" pitchFamily="34" charset="0"/>
              </a:rPr>
              <a:t>Usage: You can assign values to variables and use them in calculations, comparisons, and other operations within your ABAP program.</a:t>
            </a:r>
            <a:endParaRPr lang="en-US" sz="2400" dirty="0">
              <a:latin typeface="Abadi" panose="020B0604020104020204" pitchFamily="34" charset="0"/>
            </a:endParaRPr>
          </a:p>
        </p:txBody>
      </p:sp>
      <p:sp>
        <p:nvSpPr>
          <p:cNvPr id="2" name="TextBox 1">
            <a:extLst>
              <a:ext uri="{FF2B5EF4-FFF2-40B4-BE49-F238E27FC236}">
                <a16:creationId xmlns:a16="http://schemas.microsoft.com/office/drawing/2014/main" id="{7B6E4C0F-A091-48F9-76CB-60A8DA3A9075}"/>
              </a:ext>
            </a:extLst>
          </p:cNvPr>
          <p:cNvSpPr txBox="1"/>
          <p:nvPr/>
        </p:nvSpPr>
        <p:spPr>
          <a:xfrm>
            <a:off x="1466850" y="752475"/>
            <a:ext cx="3028950" cy="676275"/>
          </a:xfrm>
          <a:prstGeom prst="rect">
            <a:avLst/>
          </a:prstGeom>
          <a:noFill/>
        </p:spPr>
        <p:txBody>
          <a:bodyPr wrap="square" lIns="0" tIns="0" rIns="0" bIns="0" rtlCol="0">
            <a:noAutofit/>
          </a:bodyPr>
          <a:lstStyle/>
          <a:p>
            <a:pPr>
              <a:lnSpc>
                <a:spcPct val="100000"/>
              </a:lnSpc>
              <a:spcBef>
                <a:spcPts val="1200"/>
              </a:spcBef>
              <a:buSzPct val="100000"/>
            </a:pPr>
            <a:r>
              <a:rPr lang="en-US" sz="3200" b="1" i="0" dirty="0">
                <a:solidFill>
                  <a:srgbClr val="374151"/>
                </a:solidFill>
                <a:effectLst/>
                <a:latin typeface="Söhne"/>
              </a:rPr>
              <a:t>Variables</a:t>
            </a:r>
            <a:endParaRPr lang="en-US" sz="3200" b="1" dirty="0"/>
          </a:p>
        </p:txBody>
      </p:sp>
    </p:spTree>
    <p:extLst>
      <p:ext uri="{BB962C8B-B14F-4D97-AF65-F5344CB8AC3E}">
        <p14:creationId xmlns:p14="http://schemas.microsoft.com/office/powerpoint/2010/main" val="10489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933450" y="1495425"/>
            <a:ext cx="9039225" cy="2677656"/>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badi" panose="020B0604020104020204" pitchFamily="34" charset="0"/>
              </a:rPr>
              <a:t>Constants are used to store values that do not change during the execution of a program. </a:t>
            </a:r>
          </a:p>
          <a:p>
            <a:pPr algn="just"/>
            <a:endParaRPr lang="en-US" sz="2400" b="0" i="0" dirty="0">
              <a:effectLst/>
              <a:latin typeface="Abadi" panose="020B0604020104020204" pitchFamily="34" charset="0"/>
            </a:endParaRPr>
          </a:p>
          <a:p>
            <a:pPr marL="342900" indent="-342900" algn="just">
              <a:buFont typeface="Arial" panose="020B0604020202020204" pitchFamily="34" charset="0"/>
              <a:buChar char="•"/>
            </a:pPr>
            <a:r>
              <a:rPr lang="en-US" sz="2400" b="0" i="0" dirty="0">
                <a:effectLst/>
                <a:latin typeface="Abadi" panose="020B0604020104020204" pitchFamily="34" charset="0"/>
              </a:rPr>
              <a:t>They are essentially variables with fixed values. </a:t>
            </a:r>
          </a:p>
          <a:p>
            <a:pPr marL="342900" indent="-342900" algn="just">
              <a:buFont typeface="Arial" panose="020B0604020202020204" pitchFamily="34" charset="0"/>
              <a:buChar char="•"/>
            </a:pPr>
            <a:endParaRPr lang="en-US" sz="2400" dirty="0">
              <a:latin typeface="Abadi" panose="020B0604020104020204" pitchFamily="34" charset="0"/>
            </a:endParaRPr>
          </a:p>
          <a:p>
            <a:pPr marL="342900" indent="-342900" algn="just">
              <a:buFont typeface="Arial" panose="020B0604020202020204" pitchFamily="34" charset="0"/>
              <a:buChar char="•"/>
            </a:pPr>
            <a:r>
              <a:rPr lang="en-US" sz="2400" b="0" i="0" dirty="0">
                <a:effectLst/>
                <a:latin typeface="Abadi" panose="020B0604020104020204" pitchFamily="34" charset="0"/>
              </a:rPr>
              <a:t>Constants are often used for storing fixed numbers, codes, and parameters that remain constant throughout the program.</a:t>
            </a:r>
            <a:endParaRPr lang="en-US" sz="2400" dirty="0">
              <a:latin typeface="Abadi" panose="020B0604020104020204" pitchFamily="34" charset="0"/>
            </a:endParaRPr>
          </a:p>
        </p:txBody>
      </p:sp>
      <p:sp>
        <p:nvSpPr>
          <p:cNvPr id="2" name="TextBox 1">
            <a:extLst>
              <a:ext uri="{FF2B5EF4-FFF2-40B4-BE49-F238E27FC236}">
                <a16:creationId xmlns:a16="http://schemas.microsoft.com/office/drawing/2014/main" id="{7B6E4C0F-A091-48F9-76CB-60A8DA3A9075}"/>
              </a:ext>
            </a:extLst>
          </p:cNvPr>
          <p:cNvSpPr txBox="1"/>
          <p:nvPr/>
        </p:nvSpPr>
        <p:spPr>
          <a:xfrm>
            <a:off x="1466850" y="752475"/>
            <a:ext cx="3028950" cy="676275"/>
          </a:xfrm>
          <a:prstGeom prst="rect">
            <a:avLst/>
          </a:prstGeom>
          <a:noFill/>
        </p:spPr>
        <p:txBody>
          <a:bodyPr wrap="square" lIns="0" tIns="0" rIns="0" bIns="0" rtlCol="0">
            <a:noAutofit/>
          </a:bodyPr>
          <a:lstStyle/>
          <a:p>
            <a:pPr>
              <a:lnSpc>
                <a:spcPct val="100000"/>
              </a:lnSpc>
              <a:spcBef>
                <a:spcPts val="1200"/>
              </a:spcBef>
              <a:buSzPct val="100000"/>
            </a:pPr>
            <a:r>
              <a:rPr lang="en-US" sz="3200" b="1" i="0" dirty="0">
                <a:solidFill>
                  <a:srgbClr val="374151"/>
                </a:solidFill>
                <a:effectLst/>
                <a:latin typeface="Söhne"/>
              </a:rPr>
              <a:t>Constants</a:t>
            </a:r>
            <a:endParaRPr lang="en-US" sz="3200" b="1" dirty="0"/>
          </a:p>
        </p:txBody>
      </p:sp>
    </p:spTree>
    <p:extLst>
      <p:ext uri="{BB962C8B-B14F-4D97-AF65-F5344CB8AC3E}">
        <p14:creationId xmlns:p14="http://schemas.microsoft.com/office/powerpoint/2010/main" val="127831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666750" y="1090612"/>
            <a:ext cx="9039225" cy="4893647"/>
          </a:xfrm>
          <a:prstGeom prst="rect">
            <a:avLst/>
          </a:prstGeom>
          <a:noFill/>
        </p:spPr>
        <p:txBody>
          <a:bodyPr wrap="square">
            <a:spAutoFit/>
          </a:bodyPr>
          <a:lstStyle/>
          <a:p>
            <a:pPr algn="just"/>
            <a:r>
              <a:rPr lang="en-US" sz="2400" b="0" i="0" dirty="0">
                <a:effectLst/>
                <a:latin typeface="Abadi" panose="020B0604020104020204" pitchFamily="34" charset="0"/>
              </a:rPr>
              <a:t>Constants are declared using the CONSTANTS keyword and a name. </a:t>
            </a:r>
          </a:p>
          <a:p>
            <a:pPr algn="just"/>
            <a:endParaRPr lang="en-US" sz="2400" b="0" i="0" dirty="0">
              <a:effectLst/>
              <a:latin typeface="Abadi" panose="020B0604020104020204" pitchFamily="34" charset="0"/>
            </a:endParaRPr>
          </a:p>
          <a:p>
            <a:pPr rtl="0"/>
            <a:r>
              <a:rPr lang="en-US" sz="2000" b="0" i="0" dirty="0">
                <a:effectLst/>
                <a:latin typeface="Abadi" panose="020B0604020104020204" pitchFamily="34" charset="0"/>
              </a:rPr>
              <a:t>CONSTANTS c_tax_rate TYPE P </a:t>
            </a:r>
            <a:r>
              <a:rPr lang="en-US" sz="2000" dirty="0">
                <a:effectLst/>
                <a:latin typeface="-apple-system"/>
              </a:rPr>
              <a:t>LENGTH 3 DECIMALS 2 VALUE '10.50’</a:t>
            </a:r>
            <a:r>
              <a:rPr lang="en-US" sz="2000" b="0" i="0" dirty="0">
                <a:effectLst/>
                <a:latin typeface="Abadi" panose="020B0604020104020204" pitchFamily="34" charset="0"/>
              </a:rPr>
              <a:t>.</a:t>
            </a:r>
          </a:p>
          <a:p>
            <a:pPr rtl="0"/>
            <a:r>
              <a:rPr lang="en-US" sz="2000" b="0" i="0" dirty="0">
                <a:effectLst/>
                <a:latin typeface="Abadi" panose="020B0604020104020204" pitchFamily="34" charset="0"/>
              </a:rPr>
              <a:t> </a:t>
            </a:r>
          </a:p>
          <a:p>
            <a:pPr algn="just"/>
            <a:r>
              <a:rPr lang="en-US" sz="2400" b="0" i="0" dirty="0">
                <a:effectLst/>
                <a:latin typeface="Abadi" panose="020B0604020104020204" pitchFamily="34" charset="0"/>
              </a:rPr>
              <a:t>Declares a constant with a fixed value</a:t>
            </a:r>
          </a:p>
          <a:p>
            <a:pPr algn="just"/>
            <a:endParaRPr lang="en-US" sz="2400" b="0" i="0" dirty="0">
              <a:effectLst/>
              <a:latin typeface="Abadi" panose="020B0604020104020204" pitchFamily="34" charset="0"/>
            </a:endParaRPr>
          </a:p>
          <a:p>
            <a:pPr algn="just"/>
            <a:r>
              <a:rPr lang="en-US" sz="2400" b="0" i="0" dirty="0">
                <a:effectLst/>
                <a:latin typeface="Abadi" panose="020B0604020104020204" pitchFamily="34" charset="0"/>
              </a:rPr>
              <a:t>Uses:</a:t>
            </a:r>
          </a:p>
          <a:p>
            <a:pPr marL="342900" indent="-342900" algn="just" rtl="0">
              <a:buFont typeface="Arial" panose="020B0604020202020204" pitchFamily="34" charset="0"/>
              <a:buChar char="•"/>
            </a:pPr>
            <a:r>
              <a:rPr lang="en-US" sz="2000" dirty="0">
                <a:effectLst/>
                <a:latin typeface="Abadi" panose="020B0604020104020204" pitchFamily="34" charset="0"/>
              </a:rPr>
              <a:t>Constants enhance the readability of code by replacing hard-coded values or numbers with meaningful names.</a:t>
            </a:r>
          </a:p>
          <a:p>
            <a:pPr marL="342900" indent="-342900" algn="just" rtl="0">
              <a:buFont typeface="Arial" panose="020B0604020202020204" pitchFamily="34" charset="0"/>
              <a:buChar char="•"/>
            </a:pPr>
            <a:r>
              <a:rPr lang="en-US" sz="2000" dirty="0">
                <a:effectLst/>
                <a:latin typeface="Abadi" panose="020B0604020104020204" pitchFamily="34" charset="0"/>
              </a:rPr>
              <a:t>Constants are useful for defining parameters and settings that may change in the future.</a:t>
            </a:r>
          </a:p>
          <a:p>
            <a:pPr marL="342900" indent="-342900" algn="just" rtl="0">
              <a:buFont typeface="Arial" panose="020B0604020202020204" pitchFamily="34" charset="0"/>
              <a:buChar char="•"/>
            </a:pPr>
            <a:r>
              <a:rPr lang="en-US" sz="2000" dirty="0">
                <a:effectLst/>
                <a:latin typeface="Abadi" panose="020B0604020104020204" pitchFamily="34" charset="0"/>
              </a:rPr>
              <a:t>Constants can be used to provide default values for parameters or settings when no other value is specified.</a:t>
            </a:r>
          </a:p>
          <a:p>
            <a:pPr algn="just"/>
            <a:endParaRPr lang="en-US" sz="2400" dirty="0">
              <a:latin typeface="Abadi" panose="020B0604020104020204" pitchFamily="34" charset="0"/>
            </a:endParaRPr>
          </a:p>
        </p:txBody>
      </p:sp>
      <p:sp>
        <p:nvSpPr>
          <p:cNvPr id="2" name="TextBox 1">
            <a:extLst>
              <a:ext uri="{FF2B5EF4-FFF2-40B4-BE49-F238E27FC236}">
                <a16:creationId xmlns:a16="http://schemas.microsoft.com/office/drawing/2014/main" id="{7B6E4C0F-A091-48F9-76CB-60A8DA3A9075}"/>
              </a:ext>
            </a:extLst>
          </p:cNvPr>
          <p:cNvSpPr txBox="1"/>
          <p:nvPr/>
        </p:nvSpPr>
        <p:spPr>
          <a:xfrm>
            <a:off x="1181100" y="504409"/>
            <a:ext cx="3028950" cy="676275"/>
          </a:xfrm>
          <a:prstGeom prst="rect">
            <a:avLst/>
          </a:prstGeom>
          <a:noFill/>
        </p:spPr>
        <p:txBody>
          <a:bodyPr wrap="square" lIns="0" tIns="0" rIns="0" bIns="0" rtlCol="0">
            <a:noAutofit/>
          </a:bodyPr>
          <a:lstStyle/>
          <a:p>
            <a:pPr>
              <a:lnSpc>
                <a:spcPct val="100000"/>
              </a:lnSpc>
              <a:spcBef>
                <a:spcPts val="1200"/>
              </a:spcBef>
              <a:buSzPct val="100000"/>
            </a:pPr>
            <a:r>
              <a:rPr lang="en-US" sz="3200" b="1" i="0" dirty="0">
                <a:solidFill>
                  <a:srgbClr val="374151"/>
                </a:solidFill>
                <a:effectLst/>
                <a:latin typeface="Söhne"/>
              </a:rPr>
              <a:t>Constants</a:t>
            </a:r>
            <a:endParaRPr lang="en-US" sz="3200" b="1" dirty="0"/>
          </a:p>
        </p:txBody>
      </p:sp>
    </p:spTree>
    <p:extLst>
      <p:ext uri="{BB962C8B-B14F-4D97-AF65-F5344CB8AC3E}">
        <p14:creationId xmlns:p14="http://schemas.microsoft.com/office/powerpoint/2010/main" val="1312999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933450" y="1495425"/>
            <a:ext cx="9039225" cy="2677656"/>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badi" panose="020B0604020104020204" pitchFamily="34" charset="0"/>
              </a:rPr>
              <a:t>Literals are constant values directly written within the code. </a:t>
            </a:r>
          </a:p>
          <a:p>
            <a:pPr algn="just"/>
            <a:endParaRPr lang="en-US" sz="2400" b="0" i="0" dirty="0">
              <a:effectLst/>
              <a:latin typeface="Abadi" panose="020B0604020104020204" pitchFamily="34" charset="0"/>
            </a:endParaRPr>
          </a:p>
          <a:p>
            <a:pPr marL="342900" indent="-342900" algn="just">
              <a:buFont typeface="Arial" panose="020B0604020202020204" pitchFamily="34" charset="0"/>
              <a:buChar char="•"/>
            </a:pPr>
            <a:r>
              <a:rPr lang="en-US" sz="2400" b="0" i="0" dirty="0">
                <a:effectLst/>
                <a:latin typeface="Abadi" panose="020B0604020104020204" pitchFamily="34" charset="0"/>
              </a:rPr>
              <a:t>They are used to represent specific values of different data types, and they don't require a declaration. </a:t>
            </a:r>
          </a:p>
          <a:p>
            <a:pPr algn="just"/>
            <a:endParaRPr lang="en-US" sz="2400" b="0" i="0" dirty="0">
              <a:effectLst/>
              <a:latin typeface="Abadi" panose="020B0604020104020204" pitchFamily="34" charset="0"/>
            </a:endParaRPr>
          </a:p>
          <a:p>
            <a:pPr marL="342900" indent="-342900" algn="just">
              <a:buFont typeface="Arial" panose="020B0604020202020204" pitchFamily="34" charset="0"/>
              <a:buChar char="•"/>
            </a:pPr>
            <a:r>
              <a:rPr lang="en-US" sz="2400" b="0" i="0" dirty="0">
                <a:effectLst/>
                <a:latin typeface="Abadi" panose="020B0604020104020204" pitchFamily="34" charset="0"/>
              </a:rPr>
              <a:t>In ABAP, you can find various types of literals, such as numeric literals, character literals, and date literals.</a:t>
            </a:r>
            <a:endParaRPr lang="en-US" sz="2400" dirty="0">
              <a:latin typeface="Abadi" panose="020B0604020104020204" pitchFamily="34" charset="0"/>
            </a:endParaRPr>
          </a:p>
        </p:txBody>
      </p:sp>
      <p:sp>
        <p:nvSpPr>
          <p:cNvPr id="2" name="TextBox 1">
            <a:extLst>
              <a:ext uri="{FF2B5EF4-FFF2-40B4-BE49-F238E27FC236}">
                <a16:creationId xmlns:a16="http://schemas.microsoft.com/office/drawing/2014/main" id="{7B6E4C0F-A091-48F9-76CB-60A8DA3A9075}"/>
              </a:ext>
            </a:extLst>
          </p:cNvPr>
          <p:cNvSpPr txBox="1"/>
          <p:nvPr/>
        </p:nvSpPr>
        <p:spPr>
          <a:xfrm>
            <a:off x="1466850" y="752475"/>
            <a:ext cx="3028950" cy="676275"/>
          </a:xfrm>
          <a:prstGeom prst="rect">
            <a:avLst/>
          </a:prstGeom>
          <a:noFill/>
        </p:spPr>
        <p:txBody>
          <a:bodyPr wrap="square" lIns="0" tIns="0" rIns="0" bIns="0" rtlCol="0">
            <a:noAutofit/>
          </a:bodyPr>
          <a:lstStyle/>
          <a:p>
            <a:pPr>
              <a:lnSpc>
                <a:spcPct val="100000"/>
              </a:lnSpc>
              <a:spcBef>
                <a:spcPts val="1200"/>
              </a:spcBef>
              <a:buSzPct val="100000"/>
            </a:pPr>
            <a:r>
              <a:rPr lang="en-US" sz="3200" b="1" i="0" dirty="0">
                <a:solidFill>
                  <a:srgbClr val="374151"/>
                </a:solidFill>
                <a:effectLst/>
                <a:latin typeface="Söhne"/>
              </a:rPr>
              <a:t>Literals</a:t>
            </a:r>
            <a:endParaRPr lang="en-US" sz="3200" b="1" dirty="0"/>
          </a:p>
        </p:txBody>
      </p:sp>
    </p:spTree>
    <p:extLst>
      <p:ext uri="{BB962C8B-B14F-4D97-AF65-F5344CB8AC3E}">
        <p14:creationId xmlns:p14="http://schemas.microsoft.com/office/powerpoint/2010/main" val="258183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933450" y="1495425"/>
            <a:ext cx="9039225" cy="2308324"/>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badi" panose="020B0604020104020204" pitchFamily="34" charset="0"/>
              </a:rPr>
              <a:t>Numeric Literal: 42 (an integer)</a:t>
            </a:r>
          </a:p>
          <a:p>
            <a:pPr marL="342900" indent="-342900" algn="just">
              <a:buFont typeface="Arial" panose="020B0604020202020204" pitchFamily="34" charset="0"/>
              <a:buChar char="•"/>
            </a:pPr>
            <a:r>
              <a:rPr lang="en-US" sz="2400" b="0" i="0" dirty="0">
                <a:effectLst/>
                <a:latin typeface="Abadi" panose="020B0604020104020204" pitchFamily="34" charset="0"/>
              </a:rPr>
              <a:t>Character Literal: 'Hello, ABAP' (a string)</a:t>
            </a:r>
          </a:p>
          <a:p>
            <a:pPr marL="342900" indent="-342900" algn="just">
              <a:buFont typeface="Arial" panose="020B0604020202020204" pitchFamily="34" charset="0"/>
              <a:buChar char="•"/>
            </a:pPr>
            <a:r>
              <a:rPr lang="en-US" sz="2400" b="0" i="0" dirty="0">
                <a:effectLst/>
                <a:latin typeface="Abadi" panose="020B0604020104020204" pitchFamily="34" charset="0"/>
              </a:rPr>
              <a:t>Date Literal: '20231026' (a date in the format YYYYMMDD)</a:t>
            </a:r>
          </a:p>
          <a:p>
            <a:pPr algn="just"/>
            <a:endParaRPr lang="en-US" sz="2400" b="0" i="0" dirty="0">
              <a:effectLst/>
              <a:latin typeface="Abadi" panose="020B0604020104020204" pitchFamily="34" charset="0"/>
            </a:endParaRPr>
          </a:p>
          <a:p>
            <a:pPr algn="just"/>
            <a:r>
              <a:rPr lang="en-US" sz="2400" b="0" i="0" dirty="0">
                <a:effectLst/>
                <a:latin typeface="Abadi" panose="020B0604020104020204" pitchFamily="34" charset="0"/>
              </a:rPr>
              <a:t>Usage: Literals are often used to provide initial values for variables or to specify constant values in expressions.</a:t>
            </a:r>
            <a:endParaRPr lang="en-US" sz="2400" dirty="0">
              <a:latin typeface="Abadi" panose="020B0604020104020204" pitchFamily="34" charset="0"/>
            </a:endParaRPr>
          </a:p>
        </p:txBody>
      </p:sp>
      <p:sp>
        <p:nvSpPr>
          <p:cNvPr id="2" name="TextBox 1">
            <a:extLst>
              <a:ext uri="{FF2B5EF4-FFF2-40B4-BE49-F238E27FC236}">
                <a16:creationId xmlns:a16="http://schemas.microsoft.com/office/drawing/2014/main" id="{7B6E4C0F-A091-48F9-76CB-60A8DA3A9075}"/>
              </a:ext>
            </a:extLst>
          </p:cNvPr>
          <p:cNvSpPr txBox="1"/>
          <p:nvPr/>
        </p:nvSpPr>
        <p:spPr>
          <a:xfrm>
            <a:off x="1466850" y="752475"/>
            <a:ext cx="3028950" cy="676275"/>
          </a:xfrm>
          <a:prstGeom prst="rect">
            <a:avLst/>
          </a:prstGeom>
          <a:noFill/>
        </p:spPr>
        <p:txBody>
          <a:bodyPr wrap="square" lIns="0" tIns="0" rIns="0" bIns="0" rtlCol="0">
            <a:noAutofit/>
          </a:bodyPr>
          <a:lstStyle/>
          <a:p>
            <a:pPr>
              <a:lnSpc>
                <a:spcPct val="100000"/>
              </a:lnSpc>
              <a:spcBef>
                <a:spcPts val="1200"/>
              </a:spcBef>
              <a:buSzPct val="100000"/>
            </a:pPr>
            <a:r>
              <a:rPr lang="en-US" sz="3200" b="1" i="0" dirty="0">
                <a:solidFill>
                  <a:srgbClr val="374151"/>
                </a:solidFill>
                <a:effectLst/>
                <a:latin typeface="Söhne"/>
              </a:rPr>
              <a:t>Literals</a:t>
            </a:r>
            <a:endParaRPr lang="en-US" sz="3200" b="1" dirty="0"/>
          </a:p>
        </p:txBody>
      </p:sp>
    </p:spTree>
    <p:extLst>
      <p:ext uri="{BB962C8B-B14F-4D97-AF65-F5344CB8AC3E}">
        <p14:creationId xmlns:p14="http://schemas.microsoft.com/office/powerpoint/2010/main" val="803175286"/>
      </p:ext>
    </p:extLst>
  </p:cSld>
  <p:clrMapOvr>
    <a:masterClrMapping/>
  </p:clrMapOvr>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66F445E10A0E44980ABF14EA8244AC" ma:contentTypeVersion="13" ma:contentTypeDescription="Create a new document." ma:contentTypeScope="" ma:versionID="aeca07c7475f7641e9ac1a8688efd6b6">
  <xsd:schema xmlns:xsd="http://www.w3.org/2001/XMLSchema" xmlns:xs="http://www.w3.org/2001/XMLSchema" xmlns:p="http://schemas.microsoft.com/office/2006/metadata/properties" xmlns:ns2="2a5145cd-5f35-4e40-804b-04ad7a33edf7" xmlns:ns3="f7113b4e-2ce0-4a3d-8ddb-863e1beee682" targetNamespace="http://schemas.microsoft.com/office/2006/metadata/properties" ma:root="true" ma:fieldsID="0078760a24b3dc7352439c0f51bf8340" ns2:_="" ns3:_="">
    <xsd:import namespace="2a5145cd-5f35-4e40-804b-04ad7a33edf7"/>
    <xsd:import namespace="f7113b4e-2ce0-4a3d-8ddb-863e1beee682"/>
    <xsd:element name="properties">
      <xsd:complexType>
        <xsd:sequence>
          <xsd:element name="documentManagement">
            <xsd:complexType>
              <xsd:all>
                <xsd:element ref="ns2:Status"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5145cd-5f35-4e40-804b-04ad7a33edf7" elementFormDefault="qualified">
    <xsd:import namespace="http://schemas.microsoft.com/office/2006/documentManagement/types"/>
    <xsd:import namespace="http://schemas.microsoft.com/office/infopath/2007/PartnerControls"/>
    <xsd:element name="Status" ma:index="4" nillable="true" ma:displayName="Status" ma:internalName="Status" ma:readOnly="false">
      <xsd:simpleType>
        <xsd:restriction base="dms:Note">
          <xsd:maxLength value="255"/>
        </xsd:restriction>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113b4e-2ce0-4a3d-8ddb-863e1beee682"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2a5145cd-5f35-4e40-804b-04ad7a33edf7" xsi:nil="true"/>
    <SharedWithUsers xmlns="f7113b4e-2ce0-4a3d-8ddb-863e1beee682">
      <UserInfo>
        <DisplayName>Lucas Warren(UST,US)</DisplayName>
        <AccountId>17221</AccountId>
        <AccountType/>
      </UserInfo>
      <UserInfo>
        <DisplayName>Alexey Medvedsky(UST,US)</DisplayName>
        <AccountId>19149</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FDA136-08C9-450F-A048-EEBB622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5145cd-5f35-4e40-804b-04ad7a33edf7"/>
    <ds:schemaRef ds:uri="f7113b4e-2ce0-4a3d-8ddb-863e1beee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 ds:uri="2a5145cd-5f35-4e40-804b-04ad7a33edf7"/>
    <ds:schemaRef ds:uri="f7113b4e-2ce0-4a3d-8ddb-863e1beee682"/>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534</TotalTime>
  <Words>519</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Abadi</vt:lpstr>
      <vt:lpstr>-apple-system</vt:lpstr>
      <vt:lpstr>Arial</vt:lpstr>
      <vt:lpstr>Calibri</vt:lpstr>
      <vt:lpstr>Söhne</vt:lpstr>
      <vt:lpstr>UST</vt:lpstr>
      <vt:lpstr>PowerPoint Presentation</vt:lpstr>
      <vt:lpstr>PowerPoint Presentation</vt:lpstr>
      <vt:lpstr>Data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Akhila Madhavan(UST,IN)</cp:lastModifiedBy>
  <cp:revision>47</cp:revision>
  <cp:lastPrinted>2019-10-06T00:46:52Z</cp:lastPrinted>
  <dcterms:created xsi:type="dcterms:W3CDTF">2020-12-03T20:34:18Z</dcterms:created>
  <dcterms:modified xsi:type="dcterms:W3CDTF">2023-10-30T09:34:11Z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