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omments/modernComment_ED4_8C201336.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21"/>
  </p:notesMasterIdLst>
  <p:sldIdLst>
    <p:sldId id="3825" r:id="rId5"/>
    <p:sldId id="3835" r:id="rId6"/>
    <p:sldId id="3836" r:id="rId7"/>
    <p:sldId id="3837" r:id="rId8"/>
    <p:sldId id="3838" r:id="rId9"/>
    <p:sldId id="3839" r:id="rId10"/>
    <p:sldId id="3840" r:id="rId11"/>
    <p:sldId id="3841" r:id="rId12"/>
    <p:sldId id="3843" r:id="rId13"/>
    <p:sldId id="3842" r:id="rId14"/>
    <p:sldId id="3795" r:id="rId15"/>
    <p:sldId id="3797" r:id="rId16"/>
    <p:sldId id="3798" r:id="rId17"/>
    <p:sldId id="3796" r:id="rId18"/>
    <p:sldId id="3799" r:id="rId19"/>
    <p:sldId id="380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7BFF036B-30C4-B9F6-F80D-4A26874B96DB}" name="Akhila Madhavan(UST,IN)" initials="AM" userId="S::248723@ust.com::c68df1a2-6464-4d6e-8c3e-ea2e26f3574d"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60"/>
  </p:normalViewPr>
  <p:slideViewPr>
    <p:cSldViewPr snapToGrid="0">
      <p:cViewPr varScale="1">
        <p:scale>
          <a:sx n="67" d="100"/>
          <a:sy n="67" d="100"/>
        </p:scale>
        <p:origin x="680" y="44"/>
      </p:cViewPr>
      <p:guideLst>
        <p:guide orient="horz" pos="1200"/>
        <p:guide orient="horz" pos="3408"/>
        <p:guide pos="6936"/>
        <p:guide pos="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omments/modernComment_ED4_8C201336.xml><?xml version="1.0" encoding="utf-8"?>
<p188:cmLst xmlns:a="http://schemas.openxmlformats.org/drawingml/2006/main" xmlns:r="http://schemas.openxmlformats.org/officeDocument/2006/relationships" xmlns:p188="http://schemas.microsoft.com/office/powerpoint/2018/8/main">
  <p188:cm id="{2CEA928E-BD78-4A2B-897A-6E4DF2E16D32}" authorId="{7BFF036B-30C4-B9F6-F80D-4A26874B96DB}" created="2023-10-25T12:52:00.401">
    <pc:sldMkLst xmlns:pc="http://schemas.microsoft.com/office/powerpoint/2013/main/command">
      <pc:docMk/>
      <pc:sldMk cId="2949996985" sldId="3796"/>
    </pc:sldMkLst>
    <p188:txBody>
      <a:bodyPr/>
      <a:lstStyle/>
      <a:p>
        <a:r>
          <a:rPr lang="en-US"/>
          <a:t>dataobject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10/30/2023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microsoft.com/office/2018/10/relationships/comments" Target="../comments/modernComment_ED4_8C201336.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3543808" y="2019300"/>
            <a:ext cx="6592824" cy="2386584"/>
          </a:xfrm>
        </p:spPr>
        <p:txBody>
          <a:bodyPr/>
          <a:lstStyle/>
          <a:p>
            <a:r>
              <a:rPr lang="en-US" b="1" dirty="0"/>
              <a:t>Data Objects</a:t>
            </a:r>
          </a:p>
        </p:txBody>
      </p:sp>
      <p:sp>
        <p:nvSpPr>
          <p:cNvPr id="3" name="TextBox 2">
            <a:extLst>
              <a:ext uri="{FF2B5EF4-FFF2-40B4-BE49-F238E27FC236}">
                <a16:creationId xmlns:a16="http://schemas.microsoft.com/office/drawing/2014/main" id="{2F38258B-A09E-2359-5045-27A4041818D2}"/>
              </a:ext>
            </a:extLst>
          </p:cNvPr>
          <p:cNvSpPr txBox="1"/>
          <p:nvPr/>
        </p:nvSpPr>
        <p:spPr>
          <a:xfrm>
            <a:off x="8686800" y="5461000"/>
            <a:ext cx="3251200" cy="923330"/>
          </a:xfrm>
          <a:prstGeom prst="rect">
            <a:avLst/>
          </a:prstGeom>
          <a:noFill/>
        </p:spPr>
        <p:txBody>
          <a:bodyPr wrap="square" rtlCol="0">
            <a:spAutoFit/>
          </a:bodyPr>
          <a:lstStyle/>
          <a:p>
            <a:r>
              <a:rPr lang="en-US" dirty="0">
                <a:solidFill>
                  <a:schemeClr val="bg1"/>
                </a:solidFill>
                <a:latin typeface="Abadi" panose="020B0604020104020204" pitchFamily="34" charset="0"/>
              </a:rPr>
              <a:t>Akhila Madhavan</a:t>
            </a:r>
          </a:p>
          <a:p>
            <a:r>
              <a:rPr lang="en-US" dirty="0">
                <a:solidFill>
                  <a:schemeClr val="bg1"/>
                </a:solidFill>
                <a:latin typeface="Abadi" panose="020B0604020104020204" pitchFamily="34" charset="0"/>
              </a:rPr>
              <a:t>Uthara Vijayan</a:t>
            </a:r>
          </a:p>
          <a:p>
            <a:r>
              <a:rPr lang="en-US" dirty="0" err="1">
                <a:solidFill>
                  <a:schemeClr val="bg1"/>
                </a:solidFill>
                <a:latin typeface="Abadi" panose="020B0604020104020204" pitchFamily="34" charset="0"/>
              </a:rPr>
              <a:t>Anagha</a:t>
            </a:r>
            <a:r>
              <a:rPr lang="en-US" dirty="0">
                <a:solidFill>
                  <a:schemeClr val="bg1"/>
                </a:solidFill>
                <a:latin typeface="Abadi" panose="020B0604020104020204" pitchFamily="34" charset="0"/>
              </a:rPr>
              <a:t> Biju</a:t>
            </a:r>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lstStyle/>
          <a:p>
            <a:r>
              <a:rPr lang="en-US" b="1" dirty="0">
                <a:solidFill>
                  <a:srgbClr val="FFFFFF"/>
                </a:solidFill>
                <a:latin typeface="Abadi" panose="020B0604020104020204" pitchFamily="34" charset="0"/>
              </a:rPr>
              <a:t>Thank you</a:t>
            </a:r>
            <a:endParaRPr lang="en-US" b="1" dirty="0">
              <a:latin typeface="Abadi" panose="020B0604020104020204" pitchFamily="34" charset="0"/>
            </a:endParaRPr>
          </a:p>
        </p:txBody>
      </p:sp>
    </p:spTree>
    <p:extLst>
      <p:ext uri="{BB962C8B-B14F-4D97-AF65-F5344CB8AC3E}">
        <p14:creationId xmlns:p14="http://schemas.microsoft.com/office/powerpoint/2010/main" val="3537593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B8407477-A707-D66D-09DB-DD655AE8B76D}"/>
              </a:ext>
            </a:extLst>
          </p:cNvPr>
          <p:cNvSpPr txBox="1"/>
          <p:nvPr/>
        </p:nvSpPr>
        <p:spPr>
          <a:xfrm>
            <a:off x="933450" y="1495425"/>
            <a:ext cx="9039225" cy="3416320"/>
          </a:xfrm>
          <a:prstGeom prst="rect">
            <a:avLst/>
          </a:prstGeom>
          <a:noFill/>
        </p:spPr>
        <p:txBody>
          <a:bodyPr wrap="square">
            <a:spAutoFit/>
          </a:bodyPr>
          <a:lstStyle/>
          <a:p>
            <a:pPr algn="just"/>
            <a:r>
              <a:rPr lang="en-US" sz="2400" dirty="0">
                <a:latin typeface="Abadi" panose="020B0604020104020204" pitchFamily="34" charset="0"/>
              </a:rPr>
              <a:t>In ABAP, data types provide the technical attributes and constraints to data objects. </a:t>
            </a:r>
          </a:p>
          <a:p>
            <a:pPr algn="just"/>
            <a:endParaRPr lang="en-US" sz="2400" dirty="0">
              <a:latin typeface="Abadi" panose="020B0604020104020204" pitchFamily="34" charset="0"/>
            </a:endParaRPr>
          </a:p>
          <a:p>
            <a:pPr algn="just"/>
            <a:r>
              <a:rPr lang="en-US" sz="2400" dirty="0">
                <a:latin typeface="Abadi" panose="020B0604020104020204" pitchFamily="34" charset="0"/>
              </a:rPr>
              <a:t>Data types define the characteristics of the data that can be stored in a particular data object, such as variables or fields in database tables. </a:t>
            </a:r>
          </a:p>
          <a:p>
            <a:pPr algn="just"/>
            <a:endParaRPr lang="en-US" sz="2400" dirty="0">
              <a:latin typeface="Abadi" panose="020B0604020104020204" pitchFamily="34" charset="0"/>
            </a:endParaRPr>
          </a:p>
          <a:p>
            <a:pPr algn="just"/>
            <a:r>
              <a:rPr lang="en-US" sz="2400" dirty="0">
                <a:latin typeface="Abadi" panose="020B0604020104020204" pitchFamily="34" charset="0"/>
              </a:rPr>
              <a:t>These characteristics include the data format, length, and allowed values.</a:t>
            </a:r>
          </a:p>
        </p:txBody>
      </p:sp>
    </p:spTree>
    <p:extLst>
      <p:ext uri="{BB962C8B-B14F-4D97-AF65-F5344CB8AC3E}">
        <p14:creationId xmlns:p14="http://schemas.microsoft.com/office/powerpoint/2010/main" val="3797147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B8407477-A707-D66D-09DB-DD655AE8B76D}"/>
              </a:ext>
            </a:extLst>
          </p:cNvPr>
          <p:cNvSpPr txBox="1"/>
          <p:nvPr/>
        </p:nvSpPr>
        <p:spPr>
          <a:xfrm>
            <a:off x="700087" y="612844"/>
            <a:ext cx="10582275" cy="5262979"/>
          </a:xfrm>
          <a:prstGeom prst="rect">
            <a:avLst/>
          </a:prstGeom>
          <a:noFill/>
        </p:spPr>
        <p:txBody>
          <a:bodyPr wrap="square">
            <a:spAutoFit/>
          </a:bodyPr>
          <a:lstStyle/>
          <a:p>
            <a:pPr algn="just" rtl="0"/>
            <a:r>
              <a:rPr lang="en-US" sz="2400" b="1" dirty="0">
                <a:latin typeface="Abadi" panose="020B0604020104020204" pitchFamily="34" charset="0"/>
              </a:rPr>
              <a:t>Data Variables </a:t>
            </a:r>
            <a:r>
              <a:rPr lang="en-US" sz="2400" dirty="0">
                <a:latin typeface="Abadi" panose="020B0604020104020204" pitchFamily="34" charset="0"/>
              </a:rPr>
              <a:t>(DATA): Data variables are used to store individual data values. You can declare them using the DATA statement, specifying data types, and optional initial values. </a:t>
            </a:r>
          </a:p>
          <a:p>
            <a:pPr rtl="0"/>
            <a:endParaRPr lang="en-US" sz="2400" dirty="0">
              <a:latin typeface="Abadi" panose="020B0604020104020204" pitchFamily="34" charset="0"/>
            </a:endParaRPr>
          </a:p>
          <a:p>
            <a:pPr rtl="0"/>
            <a:r>
              <a:rPr lang="en-US" sz="2400" dirty="0">
                <a:latin typeface="Abadi" panose="020B0604020104020204" pitchFamily="34" charset="0"/>
              </a:rPr>
              <a:t>For example:</a:t>
            </a:r>
          </a:p>
          <a:p>
            <a:pPr rtl="0"/>
            <a:r>
              <a:rPr lang="en-US" sz="2400" dirty="0">
                <a:latin typeface="Abadi" panose="020B0604020104020204" pitchFamily="34" charset="0"/>
              </a:rPr>
              <a:t>DATA: </a:t>
            </a:r>
            <a:r>
              <a:rPr lang="en-US" sz="2400" dirty="0" err="1">
                <a:latin typeface="Abadi" panose="020B0604020104020204" pitchFamily="34" charset="0"/>
              </a:rPr>
              <a:t>lv_integer</a:t>
            </a:r>
            <a:r>
              <a:rPr lang="en-US" sz="2400" dirty="0">
                <a:latin typeface="Abadi" panose="020B0604020104020204" pitchFamily="34" charset="0"/>
              </a:rPr>
              <a:t> TYPE </a:t>
            </a:r>
            <a:r>
              <a:rPr lang="en-US" sz="2400" dirty="0" err="1">
                <a:latin typeface="Abadi" panose="020B0604020104020204" pitchFamily="34" charset="0"/>
              </a:rPr>
              <a:t>i</a:t>
            </a:r>
            <a:r>
              <a:rPr lang="en-US" sz="2400" dirty="0">
                <a:latin typeface="Abadi" panose="020B0604020104020204" pitchFamily="34" charset="0"/>
              </a:rPr>
              <a:t>,</a:t>
            </a:r>
            <a:br>
              <a:rPr lang="en-US" sz="2400" dirty="0">
                <a:latin typeface="Abadi" panose="020B0604020104020204" pitchFamily="34" charset="0"/>
              </a:rPr>
            </a:br>
            <a:r>
              <a:rPr lang="en-US" sz="2400" dirty="0">
                <a:latin typeface="Abadi" panose="020B0604020104020204" pitchFamily="34" charset="0"/>
              </a:rPr>
              <a:t>    </a:t>
            </a:r>
            <a:r>
              <a:rPr lang="en-US" sz="2400" dirty="0" err="1">
                <a:latin typeface="Abadi" panose="020B0604020104020204" pitchFamily="34" charset="0"/>
              </a:rPr>
              <a:t>lv_string</a:t>
            </a:r>
            <a:r>
              <a:rPr lang="en-US" sz="2400" dirty="0">
                <a:latin typeface="Abadi" panose="020B0604020104020204" pitchFamily="34" charset="0"/>
              </a:rPr>
              <a:t>  TYPE string VALUE 'ABAP’.</a:t>
            </a:r>
          </a:p>
          <a:p>
            <a:pPr algn="just" rtl="0"/>
            <a:br>
              <a:rPr lang="en-US" sz="2400" dirty="0">
                <a:latin typeface="Abadi" panose="020B0604020104020204" pitchFamily="34" charset="0"/>
              </a:rPr>
            </a:br>
            <a:r>
              <a:rPr lang="en-US" sz="2400" b="1" dirty="0">
                <a:latin typeface="Abadi" panose="020B0604020104020204" pitchFamily="34" charset="0"/>
              </a:rPr>
              <a:t>Internal Tables</a:t>
            </a:r>
            <a:r>
              <a:rPr lang="en-US" sz="2400" dirty="0">
                <a:latin typeface="Abadi" panose="020B0604020104020204" pitchFamily="34" charset="0"/>
              </a:rPr>
              <a:t>: Internal tables are used to store data in tabular format. They can be declared using DATA or TYPES. ABAP provides various table types, such as standard tables, sorted tables, and hashed tables. </a:t>
            </a:r>
          </a:p>
          <a:p>
            <a:pPr rtl="0"/>
            <a:endParaRPr lang="en-US" sz="2400" dirty="0">
              <a:latin typeface="Abadi" panose="020B0604020104020204" pitchFamily="34" charset="0"/>
            </a:endParaRPr>
          </a:p>
          <a:p>
            <a:pPr rtl="0"/>
            <a:r>
              <a:rPr lang="en-US" sz="2400" dirty="0">
                <a:latin typeface="Abadi" panose="020B0604020104020204" pitchFamily="34" charset="0"/>
              </a:rPr>
              <a:t>For example:</a:t>
            </a:r>
          </a:p>
          <a:p>
            <a:pPr rtl="0"/>
            <a:r>
              <a:rPr lang="en-US" sz="2400" dirty="0">
                <a:latin typeface="Abadi" panose="020B0604020104020204" pitchFamily="34" charset="0"/>
              </a:rPr>
              <a:t>DATA: </a:t>
            </a:r>
            <a:r>
              <a:rPr lang="en-US" sz="2400" dirty="0" err="1">
                <a:latin typeface="Abadi" panose="020B0604020104020204" pitchFamily="34" charset="0"/>
              </a:rPr>
              <a:t>lt_employee</a:t>
            </a:r>
            <a:r>
              <a:rPr lang="en-US" sz="2400" dirty="0">
                <a:latin typeface="Abadi" panose="020B0604020104020204" pitchFamily="34" charset="0"/>
              </a:rPr>
              <a:t> TYPE TABLE OF </a:t>
            </a:r>
            <a:r>
              <a:rPr lang="en-US" sz="2400" dirty="0" err="1">
                <a:latin typeface="Abadi" panose="020B0604020104020204" pitchFamily="34" charset="0"/>
              </a:rPr>
              <a:t>ty_employee</a:t>
            </a:r>
            <a:r>
              <a:rPr lang="en-US" sz="2400" dirty="0">
                <a:latin typeface="Abadi" panose="020B0604020104020204" pitchFamily="34" charset="0"/>
              </a:rPr>
              <a:t>.</a:t>
            </a:r>
          </a:p>
        </p:txBody>
      </p:sp>
    </p:spTree>
    <p:extLst>
      <p:ext uri="{BB962C8B-B14F-4D97-AF65-F5344CB8AC3E}">
        <p14:creationId xmlns:p14="http://schemas.microsoft.com/office/powerpoint/2010/main" val="1703771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B8407477-A707-D66D-09DB-DD655AE8B76D}"/>
              </a:ext>
            </a:extLst>
          </p:cNvPr>
          <p:cNvSpPr txBox="1"/>
          <p:nvPr/>
        </p:nvSpPr>
        <p:spPr>
          <a:xfrm>
            <a:off x="700087" y="612844"/>
            <a:ext cx="10582275" cy="4893647"/>
          </a:xfrm>
          <a:prstGeom prst="rect">
            <a:avLst/>
          </a:prstGeom>
          <a:noFill/>
        </p:spPr>
        <p:txBody>
          <a:bodyPr wrap="square">
            <a:spAutoFit/>
          </a:bodyPr>
          <a:lstStyle/>
          <a:p>
            <a:pPr rtl="0"/>
            <a:r>
              <a:rPr lang="en-US" sz="2400" b="1" dirty="0">
                <a:latin typeface="Abadi" panose="020B0604020104020204" pitchFamily="34" charset="0"/>
              </a:rPr>
              <a:t>Work Area</a:t>
            </a:r>
            <a:br>
              <a:rPr lang="en-US" sz="2400" dirty="0">
                <a:latin typeface="Abadi" panose="020B0604020104020204" pitchFamily="34" charset="0"/>
              </a:rPr>
            </a:br>
            <a:r>
              <a:rPr lang="en-US" sz="2400" dirty="0">
                <a:latin typeface="Abadi" panose="020B0604020104020204" pitchFamily="34" charset="0"/>
              </a:rPr>
              <a:t>Work Areas: A work area is used to temporarily hold data for processing when working with internal tables in a loop. For example:</a:t>
            </a:r>
          </a:p>
          <a:p>
            <a:pPr rtl="0"/>
            <a:endParaRPr lang="en-US" sz="2400" dirty="0">
              <a:latin typeface="Abadi" panose="020B0604020104020204" pitchFamily="34" charset="0"/>
            </a:endParaRPr>
          </a:p>
          <a:p>
            <a:pPr rtl="0"/>
            <a:r>
              <a:rPr lang="en-US" sz="2400" dirty="0">
                <a:latin typeface="Abadi" panose="020B0604020104020204" pitchFamily="34" charset="0"/>
              </a:rPr>
              <a:t>  DATA: </a:t>
            </a:r>
            <a:r>
              <a:rPr lang="en-US" sz="2400" dirty="0" err="1">
                <a:latin typeface="Abadi" panose="020B0604020104020204" pitchFamily="34" charset="0"/>
              </a:rPr>
              <a:t>wa_employee</a:t>
            </a:r>
            <a:r>
              <a:rPr lang="en-US" sz="2400" dirty="0">
                <a:latin typeface="Abadi" panose="020B0604020104020204" pitchFamily="34" charset="0"/>
              </a:rPr>
              <a:t> TYPE </a:t>
            </a:r>
            <a:r>
              <a:rPr lang="en-US" sz="2400" dirty="0" err="1">
                <a:latin typeface="Abadi" panose="020B0604020104020204" pitchFamily="34" charset="0"/>
              </a:rPr>
              <a:t>ty_employee</a:t>
            </a:r>
            <a:r>
              <a:rPr lang="en-US" sz="2400" dirty="0">
                <a:latin typeface="Abadi" panose="020B0604020104020204" pitchFamily="34" charset="0"/>
              </a:rPr>
              <a:t>.</a:t>
            </a:r>
          </a:p>
          <a:p>
            <a:pPr rtl="0"/>
            <a:endParaRPr lang="en-US" sz="2400" dirty="0">
              <a:latin typeface="Abadi" panose="020B0604020104020204" pitchFamily="34" charset="0"/>
            </a:endParaRPr>
          </a:p>
          <a:p>
            <a:pPr rtl="0"/>
            <a:r>
              <a:rPr lang="en-US" sz="2400" b="1" dirty="0">
                <a:latin typeface="Abadi" panose="020B0604020104020204" pitchFamily="34" charset="0"/>
              </a:rPr>
              <a:t>Constants</a:t>
            </a:r>
            <a:br>
              <a:rPr lang="en-US" sz="2400" dirty="0">
                <a:latin typeface="Abadi" panose="020B0604020104020204" pitchFamily="34" charset="0"/>
              </a:rPr>
            </a:br>
            <a:r>
              <a:rPr lang="en-US" sz="2400" dirty="0">
                <a:latin typeface="Abadi" panose="020B0604020104020204" pitchFamily="34" charset="0"/>
              </a:rPr>
              <a:t>Constants: Constants are used to store fixed values that do not change during program execution. They are declared using the CONSTANTS statement. For example:</a:t>
            </a:r>
          </a:p>
          <a:p>
            <a:pPr rtl="0"/>
            <a:br>
              <a:rPr lang="en-US" sz="2400" dirty="0">
                <a:latin typeface="Abadi" panose="020B0604020104020204" pitchFamily="34" charset="0"/>
              </a:rPr>
            </a:br>
            <a:r>
              <a:rPr lang="en-US" sz="2400" dirty="0">
                <a:latin typeface="Abadi" panose="020B0604020104020204" pitchFamily="34" charset="0"/>
              </a:rPr>
              <a:t>CONSTANTS: </a:t>
            </a:r>
            <a:r>
              <a:rPr lang="en-US" sz="2400" dirty="0" err="1">
                <a:latin typeface="Abadi" panose="020B0604020104020204" pitchFamily="34" charset="0"/>
              </a:rPr>
              <a:t>c_pi</a:t>
            </a:r>
            <a:r>
              <a:rPr lang="en-US" sz="2400" dirty="0">
                <a:latin typeface="Abadi" panose="020B0604020104020204" pitchFamily="34" charset="0"/>
              </a:rPr>
              <a:t> TYPE f VALUE '3.14159'.</a:t>
            </a:r>
          </a:p>
          <a:p>
            <a:pPr rtl="0"/>
            <a:endParaRPr lang="en-US" sz="2400" dirty="0">
              <a:latin typeface="Abadi" panose="020B0604020104020204" pitchFamily="34" charset="0"/>
            </a:endParaRPr>
          </a:p>
        </p:txBody>
      </p:sp>
    </p:spTree>
    <p:extLst>
      <p:ext uri="{BB962C8B-B14F-4D97-AF65-F5344CB8AC3E}">
        <p14:creationId xmlns:p14="http://schemas.microsoft.com/office/powerpoint/2010/main" val="3516398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D182CB9-AC20-905F-B6BD-E9B8EEEA51D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14</a:t>
            </a:fld>
            <a:endParaRPr lang="en-US" dirty="0">
              <a:solidFill>
                <a:prstClr val="black">
                  <a:tint val="75000"/>
                </a:prstClr>
              </a:solidFill>
            </a:endParaRPr>
          </a:p>
        </p:txBody>
      </p:sp>
      <p:sp>
        <p:nvSpPr>
          <p:cNvPr id="10" name="TextBox 9">
            <a:extLst>
              <a:ext uri="{FF2B5EF4-FFF2-40B4-BE49-F238E27FC236}">
                <a16:creationId xmlns:a16="http://schemas.microsoft.com/office/drawing/2014/main" id="{239F572E-BDD1-910C-EDBE-4F9D8C5E88AA}"/>
              </a:ext>
            </a:extLst>
          </p:cNvPr>
          <p:cNvSpPr txBox="1"/>
          <p:nvPr/>
        </p:nvSpPr>
        <p:spPr>
          <a:xfrm>
            <a:off x="1286539" y="1275907"/>
            <a:ext cx="8676167" cy="4029740"/>
          </a:xfrm>
          <a:prstGeom prst="rect">
            <a:avLst/>
          </a:prstGeom>
          <a:noFill/>
        </p:spPr>
        <p:txBody>
          <a:bodyPr wrap="square" lIns="0" tIns="0" rIns="0" bIns="0" rtlCol="0">
            <a:noAutofit/>
          </a:bodyPr>
          <a:lstStyle/>
          <a:p>
            <a:pPr rtl="0"/>
            <a:r>
              <a:rPr lang="en-US" sz="2000" b="1" dirty="0"/>
              <a:t>Variables with Reference</a:t>
            </a:r>
          </a:p>
          <a:p>
            <a:pPr rtl="0"/>
            <a:r>
              <a:rPr lang="en-US" sz="2000" dirty="0"/>
              <a:t>Variables with Reference (REF TO): These data objects store references to other data objects, allowing you to work with dynamically allocated memory. For example:</a:t>
            </a:r>
            <a:br>
              <a:rPr lang="en-US" sz="2000" dirty="0"/>
            </a:br>
            <a:r>
              <a:rPr lang="en-US" sz="2000" dirty="0"/>
              <a:t>DATA: </a:t>
            </a:r>
            <a:r>
              <a:rPr lang="en-US" sz="2000" dirty="0" err="1"/>
              <a:t>lr_object</a:t>
            </a:r>
            <a:r>
              <a:rPr lang="en-US" sz="2000" dirty="0"/>
              <a:t> REF TO </a:t>
            </a:r>
            <a:r>
              <a:rPr lang="en-US" sz="2000" dirty="0" err="1"/>
              <a:t>object_type</a:t>
            </a:r>
            <a:r>
              <a:rPr lang="en-US" sz="2000" dirty="0"/>
              <a:t>.</a:t>
            </a:r>
          </a:p>
          <a:p>
            <a:pPr rtl="0"/>
            <a:endParaRPr lang="en-US" sz="2000" dirty="0"/>
          </a:p>
          <a:p>
            <a:pPr rtl="0"/>
            <a:r>
              <a:rPr lang="en-US" sz="2000" b="1" dirty="0"/>
              <a:t>Structures</a:t>
            </a:r>
            <a:br>
              <a:rPr lang="en-US" sz="2000" dirty="0"/>
            </a:br>
            <a:r>
              <a:rPr lang="en-US" sz="2000" dirty="0"/>
              <a:t>Structures: Structures are used to group related fields together. They are similar to records or structs in other programming languages. For example:</a:t>
            </a:r>
            <a:br>
              <a:rPr lang="en-US" sz="2000" dirty="0"/>
            </a:br>
            <a:r>
              <a:rPr lang="en-US" sz="2000" dirty="0"/>
              <a:t>DATA: </a:t>
            </a:r>
            <a:r>
              <a:rPr lang="en-US" sz="2000" dirty="0" err="1"/>
              <a:t>ls_employee</a:t>
            </a:r>
            <a:r>
              <a:rPr lang="en-US" sz="2000" dirty="0"/>
              <a:t> TYPE </a:t>
            </a:r>
            <a:r>
              <a:rPr lang="en-US" sz="2000" dirty="0" err="1"/>
              <a:t>ty_employee</a:t>
            </a:r>
            <a:r>
              <a:rPr lang="en-US" sz="2000" dirty="0"/>
              <a:t>.</a:t>
            </a:r>
          </a:p>
          <a:p>
            <a:pPr rtl="0"/>
            <a:br>
              <a:rPr lang="en-US" sz="2000" dirty="0"/>
            </a:br>
            <a:endParaRPr lang="en-US" sz="2000" dirty="0"/>
          </a:p>
        </p:txBody>
      </p:sp>
    </p:spTree>
    <p:extLst>
      <p:ext uri="{BB962C8B-B14F-4D97-AF65-F5344CB8AC3E}">
        <p14:creationId xmlns:p14="http://schemas.microsoft.com/office/powerpoint/2010/main" val="2350912310"/>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D182CB9-AC20-905F-B6BD-E9B8EEEA51D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15</a:t>
            </a:fld>
            <a:endParaRPr lang="en-US" dirty="0">
              <a:solidFill>
                <a:prstClr val="black">
                  <a:tint val="75000"/>
                </a:prstClr>
              </a:solidFill>
            </a:endParaRPr>
          </a:p>
        </p:txBody>
      </p:sp>
      <p:sp>
        <p:nvSpPr>
          <p:cNvPr id="10" name="TextBox 9">
            <a:extLst>
              <a:ext uri="{FF2B5EF4-FFF2-40B4-BE49-F238E27FC236}">
                <a16:creationId xmlns:a16="http://schemas.microsoft.com/office/drawing/2014/main" id="{239F572E-BDD1-910C-EDBE-4F9D8C5E88AA}"/>
              </a:ext>
            </a:extLst>
          </p:cNvPr>
          <p:cNvSpPr txBox="1"/>
          <p:nvPr/>
        </p:nvSpPr>
        <p:spPr>
          <a:xfrm>
            <a:off x="1286539" y="1275907"/>
            <a:ext cx="8676167" cy="4029740"/>
          </a:xfrm>
          <a:prstGeom prst="rect">
            <a:avLst/>
          </a:prstGeom>
          <a:noFill/>
        </p:spPr>
        <p:txBody>
          <a:bodyPr wrap="square" lIns="0" tIns="0" rIns="0" bIns="0" rtlCol="0">
            <a:noAutofit/>
          </a:bodyPr>
          <a:lstStyle/>
          <a:p>
            <a:pPr rtl="0"/>
            <a:r>
              <a:rPr lang="en-US" sz="2000" b="1" dirty="0"/>
              <a:t>Objects and Classes</a:t>
            </a:r>
            <a:br>
              <a:rPr lang="en-US" sz="2000" dirty="0"/>
            </a:br>
            <a:r>
              <a:rPr lang="en-US" sz="2000" dirty="0"/>
              <a:t>Objects and Classes: In object-oriented ABAP, you can define classes and create objects of those classes. Objects contain data (attributes) and behavior (methods). For example:</a:t>
            </a:r>
            <a:br>
              <a:rPr lang="en-US" sz="2000" dirty="0"/>
            </a:br>
            <a:r>
              <a:rPr lang="en-US" sz="2000" dirty="0"/>
              <a:t>DATA: </a:t>
            </a:r>
            <a:r>
              <a:rPr lang="en-US" sz="2000" dirty="0" err="1"/>
              <a:t>lo_instance</a:t>
            </a:r>
            <a:r>
              <a:rPr lang="en-US" sz="2000" dirty="0"/>
              <a:t> TYPE REF TO </a:t>
            </a:r>
            <a:r>
              <a:rPr lang="en-US" sz="2000" dirty="0" err="1"/>
              <a:t>zcl_class_name</a:t>
            </a:r>
            <a:r>
              <a:rPr lang="en-US" sz="2000" dirty="0"/>
              <a:t>.</a:t>
            </a:r>
          </a:p>
          <a:p>
            <a:pPr rtl="0"/>
            <a:endParaRPr lang="en-US" sz="2000" dirty="0"/>
          </a:p>
          <a:p>
            <a:pPr rtl="0"/>
            <a:r>
              <a:rPr lang="en-US" sz="2000" b="1" dirty="0"/>
              <a:t>Field Symbols</a:t>
            </a:r>
            <a:br>
              <a:rPr lang="en-US" sz="2000" dirty="0"/>
            </a:br>
            <a:r>
              <a:rPr lang="en-US" sz="2000" dirty="0"/>
              <a:t>Field Symbols: Field symbols are used as placeholders or pointers to data objects. They allow you to work with dynamic data, especially when iterating through internal tables. For example:</a:t>
            </a:r>
            <a:br>
              <a:rPr lang="en-US" sz="2000" dirty="0"/>
            </a:br>
            <a:r>
              <a:rPr lang="en-US" sz="2000" dirty="0"/>
              <a:t>FIELD-SYMBOLS: &lt;</a:t>
            </a:r>
            <a:r>
              <a:rPr lang="en-US" sz="2000" dirty="0" err="1"/>
              <a:t>fs_data</a:t>
            </a:r>
            <a:r>
              <a:rPr lang="en-US" sz="2000" dirty="0"/>
              <a:t>&gt; TYPE any.</a:t>
            </a:r>
          </a:p>
        </p:txBody>
      </p:sp>
    </p:spTree>
    <p:extLst>
      <p:ext uri="{BB962C8B-B14F-4D97-AF65-F5344CB8AC3E}">
        <p14:creationId xmlns:p14="http://schemas.microsoft.com/office/powerpoint/2010/main" val="1107116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D182CB9-AC20-905F-B6BD-E9B8EEEA51D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16</a:t>
            </a:fld>
            <a:endParaRPr lang="en-US" dirty="0">
              <a:solidFill>
                <a:prstClr val="black">
                  <a:tint val="75000"/>
                </a:prstClr>
              </a:solidFill>
            </a:endParaRPr>
          </a:p>
        </p:txBody>
      </p:sp>
      <p:sp>
        <p:nvSpPr>
          <p:cNvPr id="10" name="TextBox 9">
            <a:extLst>
              <a:ext uri="{FF2B5EF4-FFF2-40B4-BE49-F238E27FC236}">
                <a16:creationId xmlns:a16="http://schemas.microsoft.com/office/drawing/2014/main" id="{239F572E-BDD1-910C-EDBE-4F9D8C5E88AA}"/>
              </a:ext>
            </a:extLst>
          </p:cNvPr>
          <p:cNvSpPr txBox="1"/>
          <p:nvPr/>
        </p:nvSpPr>
        <p:spPr>
          <a:xfrm>
            <a:off x="1286539" y="1275907"/>
            <a:ext cx="8676167" cy="4029740"/>
          </a:xfrm>
          <a:prstGeom prst="rect">
            <a:avLst/>
          </a:prstGeom>
          <a:noFill/>
        </p:spPr>
        <p:txBody>
          <a:bodyPr wrap="square" lIns="0" tIns="0" rIns="0" bIns="0" rtlCol="0">
            <a:noAutofit/>
          </a:bodyPr>
          <a:lstStyle/>
          <a:p>
            <a:pPr rtl="0"/>
            <a:r>
              <a:rPr lang="en-US" sz="2000" b="1" dirty="0"/>
              <a:t>Text Symbols</a:t>
            </a:r>
          </a:p>
          <a:p>
            <a:pPr rtl="0"/>
            <a:r>
              <a:rPr lang="en-US" sz="2000" dirty="0"/>
              <a:t>Text Symbols: Text symbols are used to store and retrieve text that can be used in the program for user messages, labels, and documentation. For example:</a:t>
            </a:r>
            <a:br>
              <a:rPr lang="en-US" sz="2000" dirty="0"/>
            </a:br>
            <a:r>
              <a:rPr lang="en-US" sz="2000" dirty="0"/>
              <a:t>DATA: </a:t>
            </a:r>
            <a:r>
              <a:rPr lang="en-US" sz="2000" dirty="0" err="1"/>
              <a:t>lv_text</a:t>
            </a:r>
            <a:r>
              <a:rPr lang="en-US" sz="2000" dirty="0"/>
              <a:t> TYPE string VALUE 'TEXT_SYMBOL’.</a:t>
            </a:r>
          </a:p>
          <a:p>
            <a:pPr rtl="0"/>
            <a:endParaRPr lang="en-US" sz="2000" b="1" dirty="0"/>
          </a:p>
          <a:p>
            <a:pPr rtl="0"/>
            <a:r>
              <a:rPr lang="en-US" sz="2000" b="1" dirty="0"/>
              <a:t>Global Data</a:t>
            </a:r>
            <a:br>
              <a:rPr lang="en-US" sz="2000" dirty="0"/>
            </a:br>
            <a:r>
              <a:rPr lang="en-US" sz="2000" dirty="0"/>
              <a:t>Global Data: Global data objects are declared in a global scope and can be accessed across multiple programs or function modules within the same package or namespace.</a:t>
            </a:r>
          </a:p>
        </p:txBody>
      </p:sp>
    </p:spTree>
    <p:extLst>
      <p:ext uri="{BB962C8B-B14F-4D97-AF65-F5344CB8AC3E}">
        <p14:creationId xmlns:p14="http://schemas.microsoft.com/office/powerpoint/2010/main" val="3892844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B8407477-A707-D66D-09DB-DD655AE8B76D}"/>
              </a:ext>
            </a:extLst>
          </p:cNvPr>
          <p:cNvSpPr txBox="1"/>
          <p:nvPr/>
        </p:nvSpPr>
        <p:spPr>
          <a:xfrm>
            <a:off x="1123950" y="1276350"/>
            <a:ext cx="9239250" cy="4154984"/>
          </a:xfrm>
          <a:prstGeom prst="rect">
            <a:avLst/>
          </a:prstGeom>
          <a:noFill/>
        </p:spPr>
        <p:txBody>
          <a:bodyPr wrap="square">
            <a:spAutoFit/>
          </a:bodyPr>
          <a:lstStyle/>
          <a:p>
            <a:pPr algn="just" rtl="0"/>
            <a:endParaRPr lang="en-US" sz="2400" dirty="0">
              <a:latin typeface="Abadi" panose="020B0604020104020204" pitchFamily="34" charset="0"/>
            </a:endParaRPr>
          </a:p>
          <a:p>
            <a:pPr algn="just" rtl="0"/>
            <a:r>
              <a:rPr lang="en-US" sz="2400" dirty="0">
                <a:effectLst/>
                <a:latin typeface="Abadi" panose="020B0604020104020204" pitchFamily="34" charset="0"/>
              </a:rPr>
              <a:t>A data object represents a reserved section of the program memory.</a:t>
            </a:r>
          </a:p>
          <a:p>
            <a:pPr algn="just" rtl="0"/>
            <a:endParaRPr lang="en-US" sz="2400" dirty="0">
              <a:effectLst/>
              <a:latin typeface="Abadi" panose="020B0604020104020204" pitchFamily="34" charset="0"/>
            </a:endParaRPr>
          </a:p>
          <a:p>
            <a:pPr algn="just" rtl="0"/>
            <a:r>
              <a:rPr lang="en-US" sz="2400" dirty="0">
                <a:effectLst/>
                <a:latin typeface="Abadi" panose="020B0604020104020204" pitchFamily="34" charset="0"/>
              </a:rPr>
              <a:t>ABAP knows three types of data objects: </a:t>
            </a:r>
          </a:p>
          <a:p>
            <a:pPr algn="just" rtl="0"/>
            <a:r>
              <a:rPr lang="en-US" sz="2400" dirty="0">
                <a:effectLst/>
                <a:latin typeface="Abadi" panose="020B0604020104020204" pitchFamily="34" charset="0"/>
              </a:rPr>
              <a:t>Variables, Constants, and Literals.</a:t>
            </a:r>
          </a:p>
          <a:p>
            <a:pPr algn="just" rtl="0"/>
            <a:endParaRPr lang="en-US" sz="2400" dirty="0">
              <a:effectLst/>
              <a:latin typeface="Abadi" panose="020B0604020104020204" pitchFamily="34" charset="0"/>
            </a:endParaRPr>
          </a:p>
          <a:p>
            <a:pPr algn="just" rtl="0"/>
            <a:r>
              <a:rPr lang="en-US" sz="2400" dirty="0">
                <a:effectLst/>
                <a:latin typeface="Abadi" panose="020B0604020104020204" pitchFamily="34" charset="0"/>
              </a:rPr>
              <a:t>ABAP data objects are always typed</a:t>
            </a:r>
            <a:r>
              <a:rPr lang="en-US" sz="2400" dirty="0">
                <a:latin typeface="Abadi" panose="020B0604020104020204" pitchFamily="34" charset="0"/>
              </a:rPr>
              <a:t>.</a:t>
            </a:r>
            <a:r>
              <a:rPr lang="en-US" sz="2400" dirty="0">
                <a:effectLst/>
                <a:latin typeface="Abadi" panose="020B0604020104020204" pitchFamily="34" charset="0"/>
              </a:rPr>
              <a:t> Every data object is based on a data type which determines the kind of information they can contain. The data type of an ABAP data object stays the same throughout a program execution.</a:t>
            </a:r>
          </a:p>
          <a:p>
            <a:pPr algn="just"/>
            <a:endParaRPr lang="en-US" sz="2400" dirty="0">
              <a:latin typeface="Abadi" panose="020B0604020104020204" pitchFamily="34" charset="0"/>
            </a:endParaRPr>
          </a:p>
        </p:txBody>
      </p:sp>
      <p:sp>
        <p:nvSpPr>
          <p:cNvPr id="2" name="TextBox 1">
            <a:extLst>
              <a:ext uri="{FF2B5EF4-FFF2-40B4-BE49-F238E27FC236}">
                <a16:creationId xmlns:a16="http://schemas.microsoft.com/office/drawing/2014/main" id="{22A79F2C-78E8-B941-5AE7-3FC3CFBA50C9}"/>
              </a:ext>
            </a:extLst>
          </p:cNvPr>
          <p:cNvSpPr txBox="1"/>
          <p:nvPr/>
        </p:nvSpPr>
        <p:spPr>
          <a:xfrm>
            <a:off x="1123950" y="367566"/>
            <a:ext cx="4143375" cy="523220"/>
          </a:xfrm>
          <a:prstGeom prst="rect">
            <a:avLst/>
          </a:prstGeom>
          <a:noFill/>
        </p:spPr>
        <p:txBody>
          <a:bodyPr wrap="square" rtlCol="0">
            <a:spAutoFit/>
          </a:bodyPr>
          <a:lstStyle/>
          <a:p>
            <a:r>
              <a:rPr lang="en-US" sz="2800" b="1" dirty="0"/>
              <a:t>Data objects</a:t>
            </a:r>
          </a:p>
        </p:txBody>
      </p:sp>
    </p:spTree>
    <p:extLst>
      <p:ext uri="{BB962C8B-B14F-4D97-AF65-F5344CB8AC3E}">
        <p14:creationId xmlns:p14="http://schemas.microsoft.com/office/powerpoint/2010/main" val="3800475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B8407477-A707-D66D-09DB-DD655AE8B76D}"/>
              </a:ext>
            </a:extLst>
          </p:cNvPr>
          <p:cNvSpPr txBox="1"/>
          <p:nvPr/>
        </p:nvSpPr>
        <p:spPr>
          <a:xfrm>
            <a:off x="942975" y="1828800"/>
            <a:ext cx="9039225" cy="3785652"/>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effectLst/>
                <a:latin typeface="Abadi" panose="020B0604020104020204" pitchFamily="34" charset="0"/>
              </a:rPr>
              <a:t>Variables are used to store and manipulate data during the execution of a program. </a:t>
            </a:r>
          </a:p>
          <a:p>
            <a:pPr marL="342900" indent="-342900" algn="just">
              <a:buFont typeface="Arial" panose="020B0604020202020204" pitchFamily="34" charset="0"/>
              <a:buChar char="•"/>
            </a:pPr>
            <a:endParaRPr lang="en-US" sz="2400" b="0" i="0" dirty="0">
              <a:effectLst/>
              <a:latin typeface="Abadi" panose="020B0604020104020204" pitchFamily="34" charset="0"/>
            </a:endParaRPr>
          </a:p>
          <a:p>
            <a:pPr marL="342900" indent="-342900" algn="just">
              <a:buFont typeface="Arial" panose="020B0604020202020204" pitchFamily="34" charset="0"/>
              <a:buChar char="•"/>
            </a:pPr>
            <a:r>
              <a:rPr lang="en-US" sz="2400" b="0" i="0" dirty="0">
                <a:effectLst/>
                <a:latin typeface="Abadi" panose="020B0604020104020204" pitchFamily="34" charset="0"/>
              </a:rPr>
              <a:t>They represent a named storage location in memory where you can store values of various data types, including integers, strings, dates, and more. </a:t>
            </a:r>
          </a:p>
          <a:p>
            <a:pPr marL="342900" indent="-342900" algn="just">
              <a:buFont typeface="Arial" panose="020B0604020202020204" pitchFamily="34" charset="0"/>
              <a:buChar char="•"/>
            </a:pPr>
            <a:endParaRPr lang="en-US" sz="2400" dirty="0">
              <a:latin typeface="Abadi" panose="020B0604020104020204" pitchFamily="34" charset="0"/>
            </a:endParaRPr>
          </a:p>
          <a:p>
            <a:pPr marL="342900" indent="-342900" algn="just">
              <a:buFont typeface="Arial" panose="020B0604020202020204" pitchFamily="34" charset="0"/>
              <a:buChar char="•"/>
            </a:pPr>
            <a:r>
              <a:rPr lang="en-US" sz="2400" b="0" i="0" dirty="0">
                <a:effectLst/>
                <a:latin typeface="Abadi" panose="020B0604020104020204" pitchFamily="34" charset="0"/>
              </a:rPr>
              <a:t>Variables can be modified during program execution, allowing you to perform calculations, make decisions, and store temporary data.</a:t>
            </a:r>
            <a:endParaRPr lang="en-US" sz="2400" dirty="0">
              <a:latin typeface="Abadi" panose="020B0604020104020204" pitchFamily="34" charset="0"/>
            </a:endParaRPr>
          </a:p>
        </p:txBody>
      </p:sp>
      <p:sp>
        <p:nvSpPr>
          <p:cNvPr id="2" name="TextBox 1">
            <a:extLst>
              <a:ext uri="{FF2B5EF4-FFF2-40B4-BE49-F238E27FC236}">
                <a16:creationId xmlns:a16="http://schemas.microsoft.com/office/drawing/2014/main" id="{7B6E4C0F-A091-48F9-76CB-60A8DA3A9075}"/>
              </a:ext>
            </a:extLst>
          </p:cNvPr>
          <p:cNvSpPr txBox="1"/>
          <p:nvPr/>
        </p:nvSpPr>
        <p:spPr>
          <a:xfrm>
            <a:off x="1466850" y="752475"/>
            <a:ext cx="3028950" cy="676275"/>
          </a:xfrm>
          <a:prstGeom prst="rect">
            <a:avLst/>
          </a:prstGeom>
          <a:noFill/>
        </p:spPr>
        <p:txBody>
          <a:bodyPr wrap="square" lIns="0" tIns="0" rIns="0" bIns="0" rtlCol="0">
            <a:noAutofit/>
          </a:bodyPr>
          <a:lstStyle/>
          <a:p>
            <a:pPr>
              <a:lnSpc>
                <a:spcPct val="100000"/>
              </a:lnSpc>
              <a:spcBef>
                <a:spcPts val="1200"/>
              </a:spcBef>
              <a:buSzPct val="100000"/>
            </a:pPr>
            <a:r>
              <a:rPr lang="en-US" sz="3200" b="1" i="0" dirty="0">
                <a:solidFill>
                  <a:srgbClr val="374151"/>
                </a:solidFill>
                <a:effectLst/>
                <a:latin typeface="Söhne"/>
              </a:rPr>
              <a:t>Variables</a:t>
            </a:r>
            <a:endParaRPr lang="en-US" sz="3200" b="1" dirty="0"/>
          </a:p>
        </p:txBody>
      </p:sp>
    </p:spTree>
    <p:extLst>
      <p:ext uri="{BB962C8B-B14F-4D97-AF65-F5344CB8AC3E}">
        <p14:creationId xmlns:p14="http://schemas.microsoft.com/office/powerpoint/2010/main" val="832606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B8407477-A707-D66D-09DB-DD655AE8B76D}"/>
              </a:ext>
            </a:extLst>
          </p:cNvPr>
          <p:cNvSpPr txBox="1"/>
          <p:nvPr/>
        </p:nvSpPr>
        <p:spPr>
          <a:xfrm>
            <a:off x="933450" y="1495425"/>
            <a:ext cx="9039225" cy="3785652"/>
          </a:xfrm>
          <a:prstGeom prst="rect">
            <a:avLst/>
          </a:prstGeom>
          <a:noFill/>
        </p:spPr>
        <p:txBody>
          <a:bodyPr wrap="square">
            <a:spAutoFit/>
          </a:bodyPr>
          <a:lstStyle/>
          <a:p>
            <a:pPr algn="just"/>
            <a:r>
              <a:rPr lang="en-US" sz="2400" b="0" i="0" dirty="0">
                <a:effectLst/>
                <a:latin typeface="Abadi" panose="020B0604020104020204" pitchFamily="34" charset="0"/>
              </a:rPr>
              <a:t>Variables are declared using a data type and a name. </a:t>
            </a:r>
          </a:p>
          <a:p>
            <a:pPr algn="just"/>
            <a:endParaRPr lang="en-US" sz="2400" b="0" i="0" dirty="0">
              <a:effectLst/>
              <a:latin typeface="Abadi" panose="020B0604020104020204" pitchFamily="34" charset="0"/>
            </a:endParaRPr>
          </a:p>
          <a:p>
            <a:pPr algn="just"/>
            <a:endParaRPr lang="en-US" sz="2400" b="0" i="0" dirty="0">
              <a:effectLst/>
              <a:latin typeface="Abadi" panose="020B0604020104020204" pitchFamily="34" charset="0"/>
            </a:endParaRPr>
          </a:p>
          <a:p>
            <a:pPr algn="just"/>
            <a:r>
              <a:rPr lang="en-US" sz="2400" b="0" i="0" dirty="0">
                <a:effectLst/>
                <a:latin typeface="Abadi" panose="020B0604020104020204" pitchFamily="34" charset="0"/>
              </a:rPr>
              <a:t>DATA lv_salary TYPE I. </a:t>
            </a:r>
          </a:p>
          <a:p>
            <a:pPr algn="just"/>
            <a:endParaRPr lang="en-US" sz="2400" b="0" i="0" dirty="0">
              <a:effectLst/>
              <a:latin typeface="Abadi" panose="020B0604020104020204" pitchFamily="34" charset="0"/>
            </a:endParaRPr>
          </a:p>
          <a:p>
            <a:pPr algn="just"/>
            <a:r>
              <a:rPr lang="en-US" sz="2400" b="0" i="0" dirty="0">
                <a:effectLst/>
                <a:latin typeface="Abadi" panose="020B0604020104020204" pitchFamily="34" charset="0"/>
              </a:rPr>
              <a:t>Declares an integer variable named lv_salary</a:t>
            </a:r>
          </a:p>
          <a:p>
            <a:pPr algn="just"/>
            <a:endParaRPr lang="en-US" sz="2400" b="0" i="0" dirty="0">
              <a:effectLst/>
              <a:latin typeface="Abadi" panose="020B0604020104020204" pitchFamily="34" charset="0"/>
            </a:endParaRPr>
          </a:p>
          <a:p>
            <a:pPr algn="just"/>
            <a:r>
              <a:rPr lang="en-US" sz="2400" b="0" i="0" dirty="0">
                <a:effectLst/>
                <a:latin typeface="Abadi" panose="020B0604020104020204" pitchFamily="34" charset="0"/>
              </a:rPr>
              <a:t>Usage: You can assign values to variables and use them in calculations, comparisons, and other operations within your ABAP program.</a:t>
            </a:r>
            <a:endParaRPr lang="en-US" sz="2400" dirty="0">
              <a:latin typeface="Abadi" panose="020B0604020104020204" pitchFamily="34" charset="0"/>
            </a:endParaRPr>
          </a:p>
        </p:txBody>
      </p:sp>
      <p:sp>
        <p:nvSpPr>
          <p:cNvPr id="2" name="TextBox 1">
            <a:extLst>
              <a:ext uri="{FF2B5EF4-FFF2-40B4-BE49-F238E27FC236}">
                <a16:creationId xmlns:a16="http://schemas.microsoft.com/office/drawing/2014/main" id="{7B6E4C0F-A091-48F9-76CB-60A8DA3A9075}"/>
              </a:ext>
            </a:extLst>
          </p:cNvPr>
          <p:cNvSpPr txBox="1"/>
          <p:nvPr/>
        </p:nvSpPr>
        <p:spPr>
          <a:xfrm>
            <a:off x="1466850" y="752475"/>
            <a:ext cx="3028950" cy="676275"/>
          </a:xfrm>
          <a:prstGeom prst="rect">
            <a:avLst/>
          </a:prstGeom>
          <a:noFill/>
        </p:spPr>
        <p:txBody>
          <a:bodyPr wrap="square" lIns="0" tIns="0" rIns="0" bIns="0" rtlCol="0">
            <a:noAutofit/>
          </a:bodyPr>
          <a:lstStyle/>
          <a:p>
            <a:pPr>
              <a:lnSpc>
                <a:spcPct val="100000"/>
              </a:lnSpc>
              <a:spcBef>
                <a:spcPts val="1200"/>
              </a:spcBef>
              <a:buSzPct val="100000"/>
            </a:pPr>
            <a:r>
              <a:rPr lang="en-US" sz="3200" b="1" i="0" dirty="0">
                <a:solidFill>
                  <a:srgbClr val="374151"/>
                </a:solidFill>
                <a:effectLst/>
                <a:latin typeface="Söhne"/>
              </a:rPr>
              <a:t>Variables</a:t>
            </a:r>
            <a:endParaRPr lang="en-US" sz="3200" b="1" dirty="0"/>
          </a:p>
        </p:txBody>
      </p:sp>
    </p:spTree>
    <p:extLst>
      <p:ext uri="{BB962C8B-B14F-4D97-AF65-F5344CB8AC3E}">
        <p14:creationId xmlns:p14="http://schemas.microsoft.com/office/powerpoint/2010/main" val="29888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B8407477-A707-D66D-09DB-DD655AE8B76D}"/>
              </a:ext>
            </a:extLst>
          </p:cNvPr>
          <p:cNvSpPr txBox="1"/>
          <p:nvPr/>
        </p:nvSpPr>
        <p:spPr>
          <a:xfrm>
            <a:off x="933450" y="1495425"/>
            <a:ext cx="9039225" cy="2677656"/>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effectLst/>
                <a:latin typeface="Abadi" panose="020B0604020104020204" pitchFamily="34" charset="0"/>
              </a:rPr>
              <a:t>Constants are used to store values that do not change during the execution of a program. </a:t>
            </a:r>
          </a:p>
          <a:p>
            <a:pPr algn="just"/>
            <a:endParaRPr lang="en-US" sz="2400" b="0" i="0" dirty="0">
              <a:effectLst/>
              <a:latin typeface="Abadi" panose="020B0604020104020204" pitchFamily="34" charset="0"/>
            </a:endParaRPr>
          </a:p>
          <a:p>
            <a:pPr marL="342900" indent="-342900" algn="just">
              <a:buFont typeface="Arial" panose="020B0604020202020204" pitchFamily="34" charset="0"/>
              <a:buChar char="•"/>
            </a:pPr>
            <a:r>
              <a:rPr lang="en-US" sz="2400" b="0" i="0" dirty="0">
                <a:effectLst/>
                <a:latin typeface="Abadi" panose="020B0604020104020204" pitchFamily="34" charset="0"/>
              </a:rPr>
              <a:t>They are essentially variables with fixed values. </a:t>
            </a:r>
          </a:p>
          <a:p>
            <a:pPr marL="342900" indent="-342900" algn="just">
              <a:buFont typeface="Arial" panose="020B0604020202020204" pitchFamily="34" charset="0"/>
              <a:buChar char="•"/>
            </a:pPr>
            <a:endParaRPr lang="en-US" sz="2400" dirty="0">
              <a:latin typeface="Abadi" panose="020B0604020104020204" pitchFamily="34" charset="0"/>
            </a:endParaRPr>
          </a:p>
          <a:p>
            <a:pPr marL="342900" indent="-342900" algn="just">
              <a:buFont typeface="Arial" panose="020B0604020202020204" pitchFamily="34" charset="0"/>
              <a:buChar char="•"/>
            </a:pPr>
            <a:r>
              <a:rPr lang="en-US" sz="2400" b="0" i="0" dirty="0">
                <a:effectLst/>
                <a:latin typeface="Abadi" panose="020B0604020104020204" pitchFamily="34" charset="0"/>
              </a:rPr>
              <a:t>Constants are often used for storing fixed numbers, codes, and parameters that remain constant throughout the program.</a:t>
            </a:r>
            <a:endParaRPr lang="en-US" sz="2400" dirty="0">
              <a:latin typeface="Abadi" panose="020B0604020104020204" pitchFamily="34" charset="0"/>
            </a:endParaRPr>
          </a:p>
        </p:txBody>
      </p:sp>
      <p:sp>
        <p:nvSpPr>
          <p:cNvPr id="2" name="TextBox 1">
            <a:extLst>
              <a:ext uri="{FF2B5EF4-FFF2-40B4-BE49-F238E27FC236}">
                <a16:creationId xmlns:a16="http://schemas.microsoft.com/office/drawing/2014/main" id="{7B6E4C0F-A091-48F9-76CB-60A8DA3A9075}"/>
              </a:ext>
            </a:extLst>
          </p:cNvPr>
          <p:cNvSpPr txBox="1"/>
          <p:nvPr/>
        </p:nvSpPr>
        <p:spPr>
          <a:xfrm>
            <a:off x="1466850" y="752475"/>
            <a:ext cx="3028950" cy="676275"/>
          </a:xfrm>
          <a:prstGeom prst="rect">
            <a:avLst/>
          </a:prstGeom>
          <a:noFill/>
        </p:spPr>
        <p:txBody>
          <a:bodyPr wrap="square" lIns="0" tIns="0" rIns="0" bIns="0" rtlCol="0">
            <a:noAutofit/>
          </a:bodyPr>
          <a:lstStyle/>
          <a:p>
            <a:pPr>
              <a:lnSpc>
                <a:spcPct val="100000"/>
              </a:lnSpc>
              <a:spcBef>
                <a:spcPts val="1200"/>
              </a:spcBef>
              <a:buSzPct val="100000"/>
            </a:pPr>
            <a:r>
              <a:rPr lang="en-US" sz="3200" b="1" i="0" dirty="0">
                <a:solidFill>
                  <a:srgbClr val="374151"/>
                </a:solidFill>
                <a:effectLst/>
                <a:latin typeface="Söhne"/>
              </a:rPr>
              <a:t>Constants</a:t>
            </a:r>
            <a:endParaRPr lang="en-US" sz="3200" b="1" dirty="0"/>
          </a:p>
        </p:txBody>
      </p:sp>
    </p:spTree>
    <p:extLst>
      <p:ext uri="{BB962C8B-B14F-4D97-AF65-F5344CB8AC3E}">
        <p14:creationId xmlns:p14="http://schemas.microsoft.com/office/powerpoint/2010/main" val="1965947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B8407477-A707-D66D-09DB-DD655AE8B76D}"/>
              </a:ext>
            </a:extLst>
          </p:cNvPr>
          <p:cNvSpPr txBox="1"/>
          <p:nvPr/>
        </p:nvSpPr>
        <p:spPr>
          <a:xfrm>
            <a:off x="933450" y="1495425"/>
            <a:ext cx="9039225" cy="3046988"/>
          </a:xfrm>
          <a:prstGeom prst="rect">
            <a:avLst/>
          </a:prstGeom>
          <a:noFill/>
        </p:spPr>
        <p:txBody>
          <a:bodyPr wrap="square">
            <a:spAutoFit/>
          </a:bodyPr>
          <a:lstStyle/>
          <a:p>
            <a:pPr algn="just"/>
            <a:r>
              <a:rPr lang="en-US" sz="2400" b="0" i="0" dirty="0">
                <a:effectLst/>
                <a:latin typeface="Abadi" panose="020B0604020104020204" pitchFamily="34" charset="0"/>
              </a:rPr>
              <a:t>Constants are declared using the CONSTANTS keyword and a name. </a:t>
            </a:r>
          </a:p>
          <a:p>
            <a:pPr algn="just"/>
            <a:endParaRPr lang="en-US" sz="2400" b="0" i="0" dirty="0">
              <a:effectLst/>
              <a:latin typeface="Abadi" panose="020B0604020104020204" pitchFamily="34" charset="0"/>
            </a:endParaRPr>
          </a:p>
          <a:p>
            <a:pPr algn="just"/>
            <a:r>
              <a:rPr lang="en-US" sz="2400" b="0" i="0" dirty="0">
                <a:effectLst/>
                <a:latin typeface="Abadi" panose="020B0604020104020204" pitchFamily="34" charset="0"/>
              </a:rPr>
              <a:t>CONSTANTS c_tax_rate TYPE P VALUE '0.07’. </a:t>
            </a:r>
          </a:p>
          <a:p>
            <a:pPr algn="just"/>
            <a:r>
              <a:rPr lang="en-US" sz="2400" b="0" i="0" dirty="0">
                <a:effectLst/>
                <a:latin typeface="Abadi" panose="020B0604020104020204" pitchFamily="34" charset="0"/>
              </a:rPr>
              <a:t>" Declares a constant with a fixed value</a:t>
            </a:r>
          </a:p>
          <a:p>
            <a:pPr algn="just"/>
            <a:endParaRPr lang="en-US" sz="2400" b="0" i="0" dirty="0">
              <a:effectLst/>
              <a:latin typeface="Abadi" panose="020B0604020104020204" pitchFamily="34" charset="0"/>
            </a:endParaRPr>
          </a:p>
          <a:p>
            <a:pPr algn="just"/>
            <a:r>
              <a:rPr lang="en-US" sz="2400" b="0" i="0" dirty="0">
                <a:effectLst/>
                <a:latin typeface="Abadi" panose="020B0604020104020204" pitchFamily="34" charset="0"/>
              </a:rPr>
              <a:t>Usage: Constants are typically used in situations where you want to avoid hardcoding values in your program, making it easier to update values when needed.</a:t>
            </a:r>
            <a:endParaRPr lang="en-US" sz="2400" dirty="0">
              <a:latin typeface="Abadi" panose="020B0604020104020204" pitchFamily="34" charset="0"/>
            </a:endParaRPr>
          </a:p>
        </p:txBody>
      </p:sp>
      <p:sp>
        <p:nvSpPr>
          <p:cNvPr id="2" name="TextBox 1">
            <a:extLst>
              <a:ext uri="{FF2B5EF4-FFF2-40B4-BE49-F238E27FC236}">
                <a16:creationId xmlns:a16="http://schemas.microsoft.com/office/drawing/2014/main" id="{7B6E4C0F-A091-48F9-76CB-60A8DA3A9075}"/>
              </a:ext>
            </a:extLst>
          </p:cNvPr>
          <p:cNvSpPr txBox="1"/>
          <p:nvPr/>
        </p:nvSpPr>
        <p:spPr>
          <a:xfrm>
            <a:off x="1466850" y="752475"/>
            <a:ext cx="3028950" cy="676275"/>
          </a:xfrm>
          <a:prstGeom prst="rect">
            <a:avLst/>
          </a:prstGeom>
          <a:noFill/>
        </p:spPr>
        <p:txBody>
          <a:bodyPr wrap="square" lIns="0" tIns="0" rIns="0" bIns="0" rtlCol="0">
            <a:noAutofit/>
          </a:bodyPr>
          <a:lstStyle/>
          <a:p>
            <a:pPr>
              <a:lnSpc>
                <a:spcPct val="100000"/>
              </a:lnSpc>
              <a:spcBef>
                <a:spcPts val="1200"/>
              </a:spcBef>
              <a:buSzPct val="100000"/>
            </a:pPr>
            <a:r>
              <a:rPr lang="en-US" sz="3200" b="1" i="0" dirty="0">
                <a:solidFill>
                  <a:srgbClr val="374151"/>
                </a:solidFill>
                <a:effectLst/>
                <a:latin typeface="Söhne"/>
              </a:rPr>
              <a:t>Constants</a:t>
            </a:r>
            <a:endParaRPr lang="en-US" sz="3200" b="1" dirty="0"/>
          </a:p>
        </p:txBody>
      </p:sp>
    </p:spTree>
    <p:extLst>
      <p:ext uri="{BB962C8B-B14F-4D97-AF65-F5344CB8AC3E}">
        <p14:creationId xmlns:p14="http://schemas.microsoft.com/office/powerpoint/2010/main" val="1379546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B8407477-A707-D66D-09DB-DD655AE8B76D}"/>
              </a:ext>
            </a:extLst>
          </p:cNvPr>
          <p:cNvSpPr txBox="1"/>
          <p:nvPr/>
        </p:nvSpPr>
        <p:spPr>
          <a:xfrm>
            <a:off x="933450" y="1495425"/>
            <a:ext cx="9039225" cy="2677656"/>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effectLst/>
                <a:latin typeface="Abadi" panose="020B0604020104020204" pitchFamily="34" charset="0"/>
              </a:rPr>
              <a:t>Literals are constant values directly written within the code. </a:t>
            </a:r>
          </a:p>
          <a:p>
            <a:pPr algn="just"/>
            <a:endParaRPr lang="en-US" sz="2400" b="0" i="0" dirty="0">
              <a:effectLst/>
              <a:latin typeface="Abadi" panose="020B0604020104020204" pitchFamily="34" charset="0"/>
            </a:endParaRPr>
          </a:p>
          <a:p>
            <a:pPr marL="342900" indent="-342900" algn="just">
              <a:buFont typeface="Arial" panose="020B0604020202020204" pitchFamily="34" charset="0"/>
              <a:buChar char="•"/>
            </a:pPr>
            <a:r>
              <a:rPr lang="en-US" sz="2400" b="0" i="0" dirty="0">
                <a:effectLst/>
                <a:latin typeface="Abadi" panose="020B0604020104020204" pitchFamily="34" charset="0"/>
              </a:rPr>
              <a:t>They are used to represent specific values of different data types, and they don't require a declaration. </a:t>
            </a:r>
          </a:p>
          <a:p>
            <a:pPr algn="just"/>
            <a:endParaRPr lang="en-US" sz="2400" b="0" i="0" dirty="0">
              <a:effectLst/>
              <a:latin typeface="Abadi" panose="020B0604020104020204" pitchFamily="34" charset="0"/>
            </a:endParaRPr>
          </a:p>
          <a:p>
            <a:pPr marL="342900" indent="-342900" algn="just">
              <a:buFont typeface="Arial" panose="020B0604020202020204" pitchFamily="34" charset="0"/>
              <a:buChar char="•"/>
            </a:pPr>
            <a:r>
              <a:rPr lang="en-US" sz="2400" b="0" i="0" dirty="0">
                <a:effectLst/>
                <a:latin typeface="Abadi" panose="020B0604020104020204" pitchFamily="34" charset="0"/>
              </a:rPr>
              <a:t>In ABAP, you can find various types of literals, such as numeric literals, character literals, and date literals.</a:t>
            </a:r>
            <a:endParaRPr lang="en-US" sz="2400" dirty="0">
              <a:latin typeface="Abadi" panose="020B0604020104020204" pitchFamily="34" charset="0"/>
            </a:endParaRPr>
          </a:p>
        </p:txBody>
      </p:sp>
      <p:sp>
        <p:nvSpPr>
          <p:cNvPr id="2" name="TextBox 1">
            <a:extLst>
              <a:ext uri="{FF2B5EF4-FFF2-40B4-BE49-F238E27FC236}">
                <a16:creationId xmlns:a16="http://schemas.microsoft.com/office/drawing/2014/main" id="{7B6E4C0F-A091-48F9-76CB-60A8DA3A9075}"/>
              </a:ext>
            </a:extLst>
          </p:cNvPr>
          <p:cNvSpPr txBox="1"/>
          <p:nvPr/>
        </p:nvSpPr>
        <p:spPr>
          <a:xfrm>
            <a:off x="1466850" y="752475"/>
            <a:ext cx="3028950" cy="676275"/>
          </a:xfrm>
          <a:prstGeom prst="rect">
            <a:avLst/>
          </a:prstGeom>
          <a:noFill/>
        </p:spPr>
        <p:txBody>
          <a:bodyPr wrap="square" lIns="0" tIns="0" rIns="0" bIns="0" rtlCol="0">
            <a:noAutofit/>
          </a:bodyPr>
          <a:lstStyle/>
          <a:p>
            <a:pPr>
              <a:lnSpc>
                <a:spcPct val="100000"/>
              </a:lnSpc>
              <a:spcBef>
                <a:spcPts val="1200"/>
              </a:spcBef>
              <a:buSzPct val="100000"/>
            </a:pPr>
            <a:r>
              <a:rPr lang="en-US" sz="3200" b="1" i="0" dirty="0">
                <a:solidFill>
                  <a:srgbClr val="374151"/>
                </a:solidFill>
                <a:effectLst/>
                <a:latin typeface="Söhne"/>
              </a:rPr>
              <a:t>Literals</a:t>
            </a:r>
            <a:endParaRPr lang="en-US" sz="3200" b="1" dirty="0"/>
          </a:p>
        </p:txBody>
      </p:sp>
    </p:spTree>
    <p:extLst>
      <p:ext uri="{BB962C8B-B14F-4D97-AF65-F5344CB8AC3E}">
        <p14:creationId xmlns:p14="http://schemas.microsoft.com/office/powerpoint/2010/main" val="1985211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B8407477-A707-D66D-09DB-DD655AE8B76D}"/>
              </a:ext>
            </a:extLst>
          </p:cNvPr>
          <p:cNvSpPr txBox="1"/>
          <p:nvPr/>
        </p:nvSpPr>
        <p:spPr>
          <a:xfrm>
            <a:off x="933450" y="1495425"/>
            <a:ext cx="9039225" cy="2308324"/>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effectLst/>
                <a:latin typeface="Abadi" panose="020B0604020104020204" pitchFamily="34" charset="0"/>
              </a:rPr>
              <a:t>Numeric Literal: 42 (an integer)</a:t>
            </a:r>
          </a:p>
          <a:p>
            <a:pPr marL="342900" indent="-342900" algn="just">
              <a:buFont typeface="Arial" panose="020B0604020202020204" pitchFamily="34" charset="0"/>
              <a:buChar char="•"/>
            </a:pPr>
            <a:r>
              <a:rPr lang="en-US" sz="2400" b="0" i="0" dirty="0">
                <a:effectLst/>
                <a:latin typeface="Abadi" panose="020B0604020104020204" pitchFamily="34" charset="0"/>
              </a:rPr>
              <a:t>Character Literal: 'Hello, ABAP' (a string)</a:t>
            </a:r>
          </a:p>
          <a:p>
            <a:pPr marL="342900" indent="-342900" algn="just">
              <a:buFont typeface="Arial" panose="020B0604020202020204" pitchFamily="34" charset="0"/>
              <a:buChar char="•"/>
            </a:pPr>
            <a:r>
              <a:rPr lang="en-US" sz="2400" b="0" i="0" dirty="0">
                <a:effectLst/>
                <a:latin typeface="Abadi" panose="020B0604020104020204" pitchFamily="34" charset="0"/>
              </a:rPr>
              <a:t>Date Literal: '20231026' (a date in the format YYYYMMDD)</a:t>
            </a:r>
          </a:p>
          <a:p>
            <a:pPr algn="just"/>
            <a:endParaRPr lang="en-US" sz="2400" b="0" i="0" dirty="0">
              <a:effectLst/>
              <a:latin typeface="Abadi" panose="020B0604020104020204" pitchFamily="34" charset="0"/>
            </a:endParaRPr>
          </a:p>
          <a:p>
            <a:pPr algn="just"/>
            <a:r>
              <a:rPr lang="en-US" sz="2400" b="0" i="0" dirty="0">
                <a:effectLst/>
                <a:latin typeface="Abadi" panose="020B0604020104020204" pitchFamily="34" charset="0"/>
              </a:rPr>
              <a:t>Usage: Literals are often used to provide initial values for variables or to specify constant values in expressions.</a:t>
            </a:r>
            <a:endParaRPr lang="en-US" sz="2400" dirty="0">
              <a:latin typeface="Abadi" panose="020B0604020104020204" pitchFamily="34" charset="0"/>
            </a:endParaRPr>
          </a:p>
        </p:txBody>
      </p:sp>
      <p:sp>
        <p:nvSpPr>
          <p:cNvPr id="2" name="TextBox 1">
            <a:extLst>
              <a:ext uri="{FF2B5EF4-FFF2-40B4-BE49-F238E27FC236}">
                <a16:creationId xmlns:a16="http://schemas.microsoft.com/office/drawing/2014/main" id="{7B6E4C0F-A091-48F9-76CB-60A8DA3A9075}"/>
              </a:ext>
            </a:extLst>
          </p:cNvPr>
          <p:cNvSpPr txBox="1"/>
          <p:nvPr/>
        </p:nvSpPr>
        <p:spPr>
          <a:xfrm>
            <a:off x="1466850" y="752475"/>
            <a:ext cx="3028950" cy="676275"/>
          </a:xfrm>
          <a:prstGeom prst="rect">
            <a:avLst/>
          </a:prstGeom>
          <a:noFill/>
        </p:spPr>
        <p:txBody>
          <a:bodyPr wrap="square" lIns="0" tIns="0" rIns="0" bIns="0" rtlCol="0">
            <a:noAutofit/>
          </a:bodyPr>
          <a:lstStyle/>
          <a:p>
            <a:pPr>
              <a:lnSpc>
                <a:spcPct val="100000"/>
              </a:lnSpc>
              <a:spcBef>
                <a:spcPts val="1200"/>
              </a:spcBef>
              <a:buSzPct val="100000"/>
            </a:pPr>
            <a:r>
              <a:rPr lang="en-US" sz="3200" b="1" i="0" dirty="0">
                <a:solidFill>
                  <a:srgbClr val="374151"/>
                </a:solidFill>
                <a:effectLst/>
                <a:latin typeface="Söhne"/>
              </a:rPr>
              <a:t>Literals</a:t>
            </a:r>
            <a:endParaRPr lang="en-US" sz="3200" b="1" dirty="0"/>
          </a:p>
        </p:txBody>
      </p:sp>
    </p:spTree>
    <p:extLst>
      <p:ext uri="{BB962C8B-B14F-4D97-AF65-F5344CB8AC3E}">
        <p14:creationId xmlns:p14="http://schemas.microsoft.com/office/powerpoint/2010/main" val="685865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7B6E4C0F-A091-48F9-76CB-60A8DA3A9075}"/>
              </a:ext>
            </a:extLst>
          </p:cNvPr>
          <p:cNvSpPr txBox="1"/>
          <p:nvPr/>
        </p:nvSpPr>
        <p:spPr>
          <a:xfrm>
            <a:off x="1466850" y="736600"/>
            <a:ext cx="6229350" cy="676275"/>
          </a:xfrm>
          <a:prstGeom prst="rect">
            <a:avLst/>
          </a:prstGeom>
          <a:noFill/>
        </p:spPr>
        <p:txBody>
          <a:bodyPr wrap="square" lIns="0" tIns="0" rIns="0" bIns="0" rtlCol="0">
            <a:noAutofit/>
          </a:bodyPr>
          <a:lstStyle/>
          <a:p>
            <a:pPr>
              <a:lnSpc>
                <a:spcPct val="100000"/>
              </a:lnSpc>
              <a:spcBef>
                <a:spcPts val="1200"/>
              </a:spcBef>
              <a:buSzPct val="100000"/>
            </a:pPr>
            <a:r>
              <a:rPr lang="en-US" sz="3200" b="1" i="0" dirty="0">
                <a:solidFill>
                  <a:srgbClr val="374151"/>
                </a:solidFill>
                <a:effectLst/>
                <a:latin typeface="Söhne"/>
              </a:rPr>
              <a:t>Example -Combined</a:t>
            </a:r>
            <a:endParaRPr lang="en-US" sz="3200" b="1" dirty="0"/>
          </a:p>
        </p:txBody>
      </p:sp>
      <p:sp>
        <p:nvSpPr>
          <p:cNvPr id="3" name="TextBox 2">
            <a:extLst>
              <a:ext uri="{FF2B5EF4-FFF2-40B4-BE49-F238E27FC236}">
                <a16:creationId xmlns:a16="http://schemas.microsoft.com/office/drawing/2014/main" id="{3EDF513F-8EE2-0282-DBE0-EDD098E6214F}"/>
              </a:ext>
            </a:extLst>
          </p:cNvPr>
          <p:cNvSpPr txBox="1"/>
          <p:nvPr/>
        </p:nvSpPr>
        <p:spPr>
          <a:xfrm>
            <a:off x="1358900" y="1968500"/>
            <a:ext cx="8318500" cy="3416320"/>
          </a:xfrm>
          <a:prstGeom prst="rect">
            <a:avLst/>
          </a:prstGeom>
          <a:noFill/>
        </p:spPr>
        <p:txBody>
          <a:bodyPr wrap="square" rtlCol="0">
            <a:spAutoFit/>
          </a:bodyPr>
          <a:lstStyle/>
          <a:p>
            <a:pPr rtl="0"/>
            <a:r>
              <a:rPr lang="en-US" dirty="0">
                <a:latin typeface="Abadi" panose="020B0604020104020204" pitchFamily="34" charset="0"/>
              </a:rPr>
              <a:t>DATA lv_age TYPE I.                    </a:t>
            </a:r>
          </a:p>
          <a:p>
            <a:pPr rtl="0"/>
            <a:br>
              <a:rPr lang="en-US" dirty="0">
                <a:latin typeface="Abadi" panose="020B0604020104020204" pitchFamily="34" charset="0"/>
              </a:rPr>
            </a:br>
            <a:r>
              <a:rPr lang="en-US" dirty="0">
                <a:latin typeface="Abadi" panose="020B0604020104020204" pitchFamily="34" charset="0"/>
              </a:rPr>
              <a:t>CONSTANTS c_legal_age TYPE I VALUE 18.   </a:t>
            </a:r>
          </a:p>
          <a:p>
            <a:pPr rtl="0"/>
            <a:r>
              <a:rPr lang="en-US" dirty="0">
                <a:latin typeface="Abadi" panose="020B0604020104020204" pitchFamily="34" charset="0"/>
              </a:rPr>
              <a:t> </a:t>
            </a:r>
          </a:p>
          <a:p>
            <a:pPr rtl="0"/>
            <a:r>
              <a:rPr lang="en-US" dirty="0">
                <a:latin typeface="Abadi" panose="020B0604020104020204" pitchFamily="34" charset="0"/>
              </a:rPr>
              <a:t>lv_age = 25.                            </a:t>
            </a:r>
          </a:p>
          <a:p>
            <a:pPr rtl="0"/>
            <a:r>
              <a:rPr lang="en-US" dirty="0">
                <a:latin typeface="Abadi" panose="020B0604020104020204" pitchFamily="34" charset="0"/>
              </a:rPr>
              <a:t> </a:t>
            </a:r>
          </a:p>
          <a:p>
            <a:pPr rtl="0"/>
            <a:r>
              <a:rPr lang="en-US" dirty="0">
                <a:latin typeface="Abadi" panose="020B0604020104020204" pitchFamily="34" charset="0"/>
              </a:rPr>
              <a:t>IF lv_age &gt;= c_legal_age.</a:t>
            </a:r>
            <a:br>
              <a:rPr lang="en-US" dirty="0">
                <a:latin typeface="Abadi" panose="020B0604020104020204" pitchFamily="34" charset="0"/>
              </a:rPr>
            </a:br>
            <a:r>
              <a:rPr lang="en-US" dirty="0">
                <a:latin typeface="Abadi" panose="020B0604020104020204" pitchFamily="34" charset="0"/>
              </a:rPr>
              <a:t>  	WRITE 'You are of legal age.'.</a:t>
            </a:r>
            <a:br>
              <a:rPr lang="en-US" dirty="0">
                <a:latin typeface="Abadi" panose="020B0604020104020204" pitchFamily="34" charset="0"/>
              </a:rPr>
            </a:br>
            <a:r>
              <a:rPr lang="en-US" dirty="0">
                <a:latin typeface="Abadi" panose="020B0604020104020204" pitchFamily="34" charset="0"/>
              </a:rPr>
              <a:t>ELSE.</a:t>
            </a:r>
            <a:br>
              <a:rPr lang="en-US" dirty="0">
                <a:latin typeface="Abadi" panose="020B0604020104020204" pitchFamily="34" charset="0"/>
              </a:rPr>
            </a:br>
            <a:r>
              <a:rPr lang="en-US" dirty="0">
                <a:latin typeface="Abadi" panose="020B0604020104020204" pitchFamily="34" charset="0"/>
              </a:rPr>
              <a:t>  	WRITE 'You are not of legal age.'.</a:t>
            </a:r>
            <a:br>
              <a:rPr lang="en-US" dirty="0">
                <a:latin typeface="Abadi" panose="020B0604020104020204" pitchFamily="34" charset="0"/>
              </a:rPr>
            </a:br>
            <a:r>
              <a:rPr lang="en-US" dirty="0">
                <a:latin typeface="Abadi" panose="020B0604020104020204" pitchFamily="34" charset="0"/>
              </a:rPr>
              <a:t>ENDIF.</a:t>
            </a:r>
          </a:p>
          <a:p>
            <a:endParaRPr lang="en-US" dirty="0">
              <a:latin typeface="Abadi" panose="020B0604020104020204" pitchFamily="34" charset="0"/>
            </a:endParaRPr>
          </a:p>
        </p:txBody>
      </p:sp>
    </p:spTree>
    <p:extLst>
      <p:ext uri="{BB962C8B-B14F-4D97-AF65-F5344CB8AC3E}">
        <p14:creationId xmlns:p14="http://schemas.microsoft.com/office/powerpoint/2010/main" val="2089016677"/>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2.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{95E67268-D7FB-4779-9EE5-07A3D7EC675F}tf78504181_win32</Template>
  <TotalTime>194</TotalTime>
  <Words>1009</Words>
  <Application>Microsoft Office PowerPoint</Application>
  <PresentationFormat>Widescreen</PresentationFormat>
  <Paragraphs>111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Abadi</vt:lpstr>
      <vt:lpstr>Arial</vt:lpstr>
      <vt:lpstr>Avenir Next LT Pro</vt:lpstr>
      <vt:lpstr>Calibri</vt:lpstr>
      <vt:lpstr>Söhne</vt:lpstr>
      <vt:lpstr>Tw Cen MT</vt:lpstr>
      <vt:lpstr>ShapesVTI</vt:lpstr>
      <vt:lpstr>Data Objects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Objects</dc:title>
  <dc:creator>Uthara Vijayan(UST,IN)</dc:creator>
  <cp:lastModifiedBy>Akhila Madhavan(UST,IN)</cp:lastModifiedBy>
  <cp:revision>36</cp:revision>
  <dcterms:created xsi:type="dcterms:W3CDTF">2023-10-26T08:57:01Z</dcterms:created>
  <dcterms:modified xsi:type="dcterms:W3CDTF">2023-10-30T07:17:12Z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